
<file path=[Content_Types].xml><?xml version="1.0" encoding="utf-8"?>
<Types xmlns="http://schemas.openxmlformats.org/package/2006/content-types">
  <Default Extension="rels" ContentType="application/vnd.openxmlformats-package.relationships+xml"/>
  <Override PartName="/ppt/slideLayouts/slideLayout1.xml" ContentType="application/vnd.openxmlformats-officedocument.presentationml.slideLayout+xml"/>
  <Default Extension="png" ContentType="image/png"/>
  <Default Extension="jpeg" ContentType="image/jpeg"/>
  <Default Extension="xml" ContentType="application/xml"/>
  <Override PartName="/ppt/embeddings/oleObject3.bin" ContentType="application/vnd.openxmlformats-officedocument.oleObject"/>
  <Override PartName="/ppt/tableStyles.xml" ContentType="application/vnd.openxmlformats-officedocument.presentationml.tableStyles+xml"/>
  <Override PartName="/ppt/slideLayouts/slideLayout8.xml" ContentType="application/vnd.openxmlformats-officedocument.presentationml.slideLayout+xml"/>
  <Override PartName="/ppt/embeddings/oleObject1.bin" ContentType="application/vnd.openxmlformats-officedocument.oleObject"/>
  <Override PartName="/ppt/slideLayouts/slideLayout6.xml" ContentType="application/vnd.openxmlformats-officedocument.presentationml.slideLayout+xml"/>
  <Default Extension="wmf" ContentType="image/x-wmf"/>
  <Override PartName="/docProps/core.xml" ContentType="application/vnd.openxmlformats-package.core-propertie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10.xml" ContentType="application/vnd.openxmlformats-officedocument.presentationml.slideLayout+xml"/>
  <Override PartName="/docProps/app.xml" ContentType="application/vnd.openxmlformats-officedocument.extended-properties+xml"/>
  <Override PartName="/ppt/slideLayouts/slideLayout2.xml" ContentType="application/vnd.openxmlformats-officedocument.presentationml.slideLayout+xml"/>
  <Override PartName="/ppt/slides/slide1.xml" ContentType="application/vnd.openxmlformats-officedocument.presentationml.slide+xml"/>
  <Override PartName="/ppt/embeddings/oleObject4.bin" ContentType="application/vnd.openxmlformats-officedocument.oleObject"/>
  <Default Extension="bin" ContentType="application/vnd.openxmlformats-officedocument.presentationml.printerSettings"/>
  <Override PartName="/ppt/embeddings/oleObject2.bin" ContentType="application/vnd.openxmlformats-officedocument.oleObject"/>
  <Override PartName="/ppt/viewProps.xml" ContentType="application/vnd.openxmlformats-officedocument.presentationml.viewProps+xml"/>
  <Default Extension="wdp" ContentType="image/vnd.ms-photo"/>
  <Override PartName="/ppt/slideLayouts/slideLayout9.xml" ContentType="application/vnd.openxmlformats-officedocument.presentationml.slideLayout+xml"/>
  <Override PartName="/ppt/presentation.xml" ContentType="application/vnd.openxmlformats-officedocument.presentationml.presentation.main+xml"/>
  <Override PartName="/ppt/slideLayouts/slideLayout7.xml" ContentType="application/vnd.openxmlformats-officedocument.presentationml.slideLayout+xml"/>
  <Default Extension="vml" ContentType="application/vnd.openxmlformats-officedocument.vmlDrawing"/>
  <Default Extension="gif" ContentType="image/gif"/>
  <Override PartName="/ppt/slideLayouts/slideLayout5.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p:sldMasterIdLst>
    <p:sldMasterId id="2147483684" r:id="rId1"/>
  </p:sldMasterIdLst>
  <p:sldIdLst>
    <p:sldId id="256" r:id="rId2"/>
  </p:sldIdLst>
  <p:sldSz cx="51206400" cy="384048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p="http://schemas.openxmlformats.org/presentationml/2006/main" xmlns:r="http://schemas.openxmlformats.org/officeDocument/2006/relationships" xmlns:a="http://schemas.openxmlformats.org/drawingml/2006/main" xmlns="">
        <p15:guide id="1" orient="horz" pos="13824" userDrawn="1">
          <p15:clr>
            <a:srgbClr val="A4A3A4"/>
          </p15:clr>
        </p15:guide>
        <p15:guide id="2" pos="1036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prnPr scaleToFitPaper="1"/>
  <p:extLst>
    <p:ext uri="{E76CE94A-603C-4142-B9EB-6D1370010A27}">
      <p14:discardImageEditData xmlns:p14="http://schemas.microsoft.com/office/powerpoint/2010/main" xmlns:p="http://schemas.openxmlformats.org/presentationml/2006/main" xmlns:r="http://schemas.openxmlformats.org/officeDocument/2006/relationships" xmlns:a="http://schemas.openxmlformats.org/drawingml/2006/main" xmlns="" val="0"/>
    </p:ext>
    <p:ext uri="{D31A062A-798A-4329-ABDD-BBA856620510}">
      <p14:defaultImageDpi xmlns:p14="http://schemas.microsoft.com/office/powerpoint/2010/main" xmlns:p="http://schemas.openxmlformats.org/presentationml/2006/main" xmlns:r="http://schemas.openxmlformats.org/officeDocument/2006/relationships" xmlns:a="http://schemas.openxmlformats.org/drawingml/2006/main" xmlns="" val="32767"/>
    </p:ext>
    <p:ext uri="{FD5EFAAD-0ECE-453E-9831-46B23BE46B34}">
      <p15:chartTrackingRefBased xmlns:p15="http://schemas.microsoft.com/office/powerpoint/2012/main" xmlns:p="http://schemas.openxmlformats.org/presentationml/2006/main" xmlns:r="http://schemas.openxmlformats.org/officeDocument/2006/relationships" xmlns:a="http://schemas.openxmlformats.org/drawingml/2006/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snapVertSplitter="1" vertBarState="minimized" horzBarState="maximized">
    <p:restoredLeft sz="14994" autoAdjust="0"/>
    <p:restoredTop sz="94660"/>
  </p:normalViewPr>
  <p:slideViewPr>
    <p:cSldViewPr snapToGrid="0">
      <p:cViewPr varScale="1">
        <p:scale>
          <a:sx n="20" d="100"/>
          <a:sy n="20" d="100"/>
        </p:scale>
        <p:origin x="-1712" y="-152"/>
      </p:cViewPr>
      <p:guideLst>
        <p:guide orient="horz" pos="12096"/>
        <p:guide pos="16128"/>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wmf"/><Relationship Id="rId1" Type="http://schemas.openxmlformats.org/officeDocument/2006/relationships/image" Target="../media/image1.png"/><Relationship Id="rId2" Type="http://schemas.openxmlformats.org/officeDocument/2006/relationships/image" Target="../media/image2.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840480" y="6285233"/>
            <a:ext cx="43525440" cy="13370560"/>
          </a:xfrm>
        </p:spPr>
        <p:txBody>
          <a:bodyPr anchor="b"/>
          <a:lstStyle>
            <a:lvl1pPr algn="ctr">
              <a:defRPr sz="21600"/>
            </a:lvl1pPr>
          </a:lstStyle>
          <a:p>
            <a:r>
              <a:rPr lang="en-US"/>
              <a:t>Click to edit Master title style</a:t>
            </a:r>
            <a:endParaRPr lang="en-US" dirty="0"/>
          </a:p>
        </p:txBody>
      </p:sp>
      <p:sp>
        <p:nvSpPr>
          <p:cNvPr id="3" name="Subtitle 2"/>
          <p:cNvSpPr>
            <a:spLocks noGrp="1"/>
          </p:cNvSpPr>
          <p:nvPr>
            <p:ph type="subTitle" idx="1"/>
          </p:nvPr>
        </p:nvSpPr>
        <p:spPr>
          <a:xfrm>
            <a:off x="6400800" y="20171413"/>
            <a:ext cx="38404800" cy="9272267"/>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8E8A728-ACF8-435F-973F-513520103B0A}" type="datetimeFigureOut">
              <a:rPr lang="en-US" smtClean="0"/>
              <a:pPr/>
              <a:t>12/7/17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907303499"/>
      </p:ext>
    </p:extLst>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E8A728-ACF8-435F-973F-513520103B0A}" type="datetimeFigureOut">
              <a:rPr lang="en-US" smtClean="0"/>
              <a:pPr/>
              <a:t>12/7/17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8128186"/>
      </p:ext>
    </p:extLst>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93773" y="9574542"/>
            <a:ext cx="44165520" cy="15975327"/>
          </a:xfrm>
        </p:spPr>
        <p:txBody>
          <a:bodyPr anchor="b"/>
          <a:lstStyle>
            <a:lvl1pPr>
              <a:defRPr sz="21600"/>
            </a:lvl1pPr>
          </a:lstStyle>
          <a:p>
            <a:r>
              <a:rPr lang="en-US"/>
              <a:t>Click to edit Master title style</a:t>
            </a:r>
            <a:endParaRPr lang="en-US" dirty="0"/>
          </a:p>
        </p:txBody>
      </p:sp>
      <p:sp>
        <p:nvSpPr>
          <p:cNvPr id="3" name="Text Placeholder 2"/>
          <p:cNvSpPr>
            <a:spLocks noGrp="1"/>
          </p:cNvSpPr>
          <p:nvPr>
            <p:ph type="body" idx="1"/>
          </p:nvPr>
        </p:nvSpPr>
        <p:spPr>
          <a:xfrm>
            <a:off x="3493773" y="25701002"/>
            <a:ext cx="44165520" cy="8401047"/>
          </a:xfrm>
        </p:spPr>
        <p:txBody>
          <a:bodyPr/>
          <a:lstStyle>
            <a:lvl1pPr marL="0" indent="0">
              <a:buNone/>
              <a:defRPr sz="8640">
                <a:solidFill>
                  <a:schemeClr val="tx1"/>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8E8A728-ACF8-435F-973F-513520103B0A}" type="datetimeFigureOut">
              <a:rPr lang="en-US" smtClean="0"/>
              <a:pPr/>
              <a:t>12/7/17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753061555"/>
      </p:ext>
    </p:extLst>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520440" y="10223500"/>
            <a:ext cx="21762720" cy="243674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5923240" y="10223500"/>
            <a:ext cx="21762720" cy="243674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E8A728-ACF8-435F-973F-513520103B0A}" type="datetimeFigureOut">
              <a:rPr lang="en-US" smtClean="0"/>
              <a:pPr/>
              <a:t>12/7/17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96986704"/>
      </p:ext>
    </p:extLst>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527110" y="2044709"/>
            <a:ext cx="44165520" cy="7423153"/>
          </a:xfrm>
        </p:spPr>
        <p:txBody>
          <a:bodyPr/>
          <a:lstStyle/>
          <a:p>
            <a:r>
              <a:rPr lang="en-US"/>
              <a:t>Click to edit Master title style</a:t>
            </a:r>
            <a:endParaRPr lang="en-US" dirty="0"/>
          </a:p>
        </p:txBody>
      </p:sp>
      <p:sp>
        <p:nvSpPr>
          <p:cNvPr id="3" name="Text Placeholder 2"/>
          <p:cNvSpPr>
            <a:spLocks noGrp="1"/>
          </p:cNvSpPr>
          <p:nvPr>
            <p:ph type="body" idx="1"/>
          </p:nvPr>
        </p:nvSpPr>
        <p:spPr>
          <a:xfrm>
            <a:off x="3527115" y="9414513"/>
            <a:ext cx="21662704" cy="461390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p:cNvSpPr>
            <a:spLocks noGrp="1"/>
          </p:cNvSpPr>
          <p:nvPr>
            <p:ph sz="half" idx="2"/>
          </p:nvPr>
        </p:nvSpPr>
        <p:spPr>
          <a:xfrm>
            <a:off x="3527115" y="14028420"/>
            <a:ext cx="21662704" cy="206336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5923243" y="9414513"/>
            <a:ext cx="21769390" cy="461390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6" name="Content Placeholder 5"/>
          <p:cNvSpPr>
            <a:spLocks noGrp="1"/>
          </p:cNvSpPr>
          <p:nvPr>
            <p:ph sz="quarter" idx="4"/>
          </p:nvPr>
        </p:nvSpPr>
        <p:spPr>
          <a:xfrm>
            <a:off x="25923243" y="14028420"/>
            <a:ext cx="21769390" cy="206336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8E8A728-ACF8-435F-973F-513520103B0A}" type="datetimeFigureOut">
              <a:rPr lang="en-US" smtClean="0"/>
              <a:pPr/>
              <a:t>12/7/17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567337029"/>
      </p:ext>
    </p:extLst>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8E8A728-ACF8-435F-973F-513520103B0A}" type="datetimeFigureOut">
              <a:rPr lang="en-US" smtClean="0"/>
              <a:pPr/>
              <a:t>12/7/17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427851001"/>
      </p:ext>
    </p:extLst>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E8A728-ACF8-435F-973F-513520103B0A}" type="datetimeFigureOut">
              <a:rPr lang="en-US" smtClean="0"/>
              <a:pPr/>
              <a:t>12/7/17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477954871"/>
      </p:ext>
    </p:extLst>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27111" y="2560320"/>
            <a:ext cx="16515397" cy="8961120"/>
          </a:xfrm>
        </p:spPr>
        <p:txBody>
          <a:bodyPr anchor="b"/>
          <a:lstStyle>
            <a:lvl1pPr>
              <a:defRPr sz="11520"/>
            </a:lvl1pPr>
          </a:lstStyle>
          <a:p>
            <a:r>
              <a:rPr lang="en-US"/>
              <a:t>Click to edit Master title style</a:t>
            </a:r>
            <a:endParaRPr lang="en-US" dirty="0"/>
          </a:p>
        </p:txBody>
      </p:sp>
      <p:sp>
        <p:nvSpPr>
          <p:cNvPr id="3" name="Content Placeholder 2"/>
          <p:cNvSpPr>
            <a:spLocks noGrp="1"/>
          </p:cNvSpPr>
          <p:nvPr>
            <p:ph idx="1"/>
          </p:nvPr>
        </p:nvSpPr>
        <p:spPr>
          <a:xfrm>
            <a:off x="21769390" y="5529589"/>
            <a:ext cx="25923240" cy="272923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527111" y="11521440"/>
            <a:ext cx="16515397" cy="2134489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18E8A728-ACF8-435F-973F-513520103B0A}" type="datetimeFigureOut">
              <a:rPr lang="en-US" smtClean="0"/>
              <a:pPr/>
              <a:t>12/7/17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259686013"/>
      </p:ext>
    </p:extLst>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27111" y="2560320"/>
            <a:ext cx="16515397" cy="8961120"/>
          </a:xfrm>
        </p:spPr>
        <p:txBody>
          <a:bodyPr anchor="b"/>
          <a:lstStyle>
            <a:lvl1pPr>
              <a:defRPr sz="11520"/>
            </a:lvl1pPr>
          </a:lstStyle>
          <a:p>
            <a:r>
              <a:rPr lang="en-US"/>
              <a:t>Click to edit Master title style</a:t>
            </a:r>
            <a:endParaRPr lang="en-US" dirty="0"/>
          </a:p>
        </p:txBody>
      </p:sp>
      <p:sp>
        <p:nvSpPr>
          <p:cNvPr id="3" name="Picture Placeholder 2"/>
          <p:cNvSpPr>
            <a:spLocks noGrp="1" noChangeAspect="1"/>
          </p:cNvSpPr>
          <p:nvPr>
            <p:ph type="pic" idx="1"/>
          </p:nvPr>
        </p:nvSpPr>
        <p:spPr>
          <a:xfrm>
            <a:off x="21769390" y="5529589"/>
            <a:ext cx="25923240" cy="27292300"/>
          </a:xfrm>
        </p:spPr>
        <p:txBody>
          <a:bodyPr anchor="t"/>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a:t>Click icon to add picture</a:t>
            </a:r>
            <a:endParaRPr lang="en-US" dirty="0"/>
          </a:p>
        </p:txBody>
      </p:sp>
      <p:sp>
        <p:nvSpPr>
          <p:cNvPr id="4" name="Text Placeholder 3"/>
          <p:cNvSpPr>
            <a:spLocks noGrp="1"/>
          </p:cNvSpPr>
          <p:nvPr>
            <p:ph type="body" sz="half" idx="2"/>
          </p:nvPr>
        </p:nvSpPr>
        <p:spPr>
          <a:xfrm>
            <a:off x="3527111" y="11521440"/>
            <a:ext cx="16515397" cy="2134489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18E8A728-ACF8-435F-973F-513520103B0A}" type="datetimeFigureOut">
              <a:rPr lang="en-US" smtClean="0"/>
              <a:pPr/>
              <a:t>12/7/17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663782319"/>
      </p:ext>
    </p:extLst>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E8A728-ACF8-435F-973F-513520103B0A}" type="datetimeFigureOut">
              <a:rPr lang="en-US" smtClean="0"/>
              <a:pPr/>
              <a:t>12/7/17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283850152"/>
      </p:ext>
    </p:extLst>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6644583" y="2044700"/>
            <a:ext cx="11041380" cy="3254629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520443" y="2044700"/>
            <a:ext cx="32484060" cy="3254629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E8A728-ACF8-435F-973F-513520103B0A}" type="datetimeFigureOut">
              <a:rPr lang="en-US" smtClean="0"/>
              <a:pPr/>
              <a:t>12/7/17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76D695-0E55-4E93-AD48-7E480E8BD3DE}"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412020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520440" y="2044709"/>
            <a:ext cx="44165520" cy="742315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520440" y="10223500"/>
            <a:ext cx="44165520" cy="2436749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520440" y="35595569"/>
            <a:ext cx="11521440" cy="2044700"/>
          </a:xfrm>
          <a:prstGeom prst="rect">
            <a:avLst/>
          </a:prstGeom>
        </p:spPr>
        <p:txBody>
          <a:bodyPr vert="horz" lIns="91440" tIns="45720" rIns="91440" bIns="45720" rtlCol="0" anchor="ctr"/>
          <a:lstStyle>
            <a:lvl1pPr algn="l">
              <a:defRPr sz="4320">
                <a:solidFill>
                  <a:schemeClr val="tx1">
                    <a:tint val="75000"/>
                  </a:schemeClr>
                </a:solidFill>
              </a:defRPr>
            </a:lvl1pPr>
          </a:lstStyle>
          <a:p>
            <a:fld id="{18E8A728-ACF8-435F-973F-513520103B0A}" type="datetimeFigureOut">
              <a:rPr lang="en-US" smtClean="0"/>
              <a:pPr/>
              <a:t>12/7/17</a:t>
            </a:fld>
            <a:endParaRPr lang="en-US"/>
          </a:p>
        </p:txBody>
      </p:sp>
      <p:sp>
        <p:nvSpPr>
          <p:cNvPr id="5" name="Footer Placeholder 4"/>
          <p:cNvSpPr>
            <a:spLocks noGrp="1"/>
          </p:cNvSpPr>
          <p:nvPr>
            <p:ph type="ftr" sz="quarter" idx="3"/>
          </p:nvPr>
        </p:nvSpPr>
        <p:spPr>
          <a:xfrm>
            <a:off x="16962120" y="35595569"/>
            <a:ext cx="17282160" cy="20447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6164520" y="35595569"/>
            <a:ext cx="11521440" cy="2044700"/>
          </a:xfrm>
          <a:prstGeom prst="rect">
            <a:avLst/>
          </a:prstGeom>
        </p:spPr>
        <p:txBody>
          <a:bodyPr vert="horz" lIns="91440" tIns="45720" rIns="91440" bIns="45720" rtlCol="0" anchor="ctr"/>
          <a:lstStyle>
            <a:lvl1pPr algn="r">
              <a:defRPr sz="4320">
                <a:solidFill>
                  <a:schemeClr val="tx1">
                    <a:tint val="75000"/>
                  </a:schemeClr>
                </a:solidFill>
              </a:defRPr>
            </a:lvl1pPr>
          </a:lstStyle>
          <a:p>
            <a:fld id="{1F76D695-0E55-4E93-AD48-7E480E8BD3DE}" type="slidenum">
              <a:rPr lang="en-US" smtClean="0"/>
              <a:pPr/>
              <a:t>‹#›</a:t>
            </a:fld>
            <a:endParaRPr lang="en-US"/>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23184883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oleObject" Target="../embeddings/oleObject4.bin"/><Relationship Id="rId12" Type="http://schemas.openxmlformats.org/officeDocument/2006/relationships/image" Target="../media/image8.png"/><Relationship Id="rId13" Type="http://schemas.openxmlformats.org/officeDocument/2006/relationships/image" Target="../media/image9.png"/><Relationship Id="rId14" Type="http://schemas.openxmlformats.org/officeDocument/2006/relationships/image" Target="../media/image10.png"/><Relationship Id="rId15" Type="http://schemas.openxmlformats.org/officeDocument/2006/relationships/image" Target="../media/image11.gif"/><Relationship Id="rId16" Type="http://schemas.openxmlformats.org/officeDocument/2006/relationships/image" Target="../media/image12.png"/><Relationship Id="rId17" Type="http://schemas.openxmlformats.org/officeDocument/2006/relationships/image" Target="../media/image13.png"/><Relationship Id="rId1" Type="http://schemas.openxmlformats.org/officeDocument/2006/relationships/vmlDrawing" Target="../drawings/vmlDrawing1.vml"/><Relationship Id="rId2" Type="http://schemas.openxmlformats.org/officeDocument/2006/relationships/slideLayout" Target="../slideLayouts/slideLayout7.xml"/><Relationship Id="rId3" Type="http://schemas.openxmlformats.org/officeDocument/2006/relationships/image" Target="../media/image5.jpeg"/><Relationship Id="rId4" Type="http://schemas.openxmlformats.org/officeDocument/2006/relationships/image" Target="../media/image6.jpeg"/><Relationship Id="rId5" Type="http://schemas.openxmlformats.org/officeDocument/2006/relationships/image" Target="../media/image7.png"/><Relationship Id="rId7" Type="http://schemas.microsoft.com/office/2007/relationships/hdphoto" Target="../media/hdphoto1.wdp"/><Relationship Id="rId8" Type="http://schemas.openxmlformats.org/officeDocument/2006/relationships/oleObject" Target="../embeddings/oleObject1.bin"/><Relationship Id="rId9" Type="http://schemas.openxmlformats.org/officeDocument/2006/relationships/oleObject" Target="../embeddings/oleObject2.bin"/><Relationship Id="rId10" Type="http://schemas.openxmlformats.org/officeDocument/2006/relationships/oleObject" Target="../embeddings/oleObject3.bin"/></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Rectangle 5"/>
          <p:cNvSpPr>
            <a:spLocks noChangeArrowheads="1"/>
          </p:cNvSpPr>
          <p:nvPr/>
        </p:nvSpPr>
        <p:spPr bwMode="auto">
          <a:xfrm>
            <a:off x="1422400" y="800101"/>
            <a:ext cx="48361600" cy="2635063"/>
          </a:xfrm>
          <a:prstGeom prst="rect">
            <a:avLst/>
          </a:prstGeom>
          <a:solidFill>
            <a:schemeClr val="accent1">
              <a:lumMod val="60000"/>
              <a:lumOff val="40000"/>
            </a:schemeClr>
          </a:solidFill>
          <a:ln>
            <a:noFill/>
          </a:ln>
          <a:effectLst/>
        </p:spPr>
        <p:txBody>
          <a:bodyPr lIns="323805" tIns="161902" rIns="323805" bIns="161902" anchor="ctr"/>
          <a:lstStyle>
            <a:lvl1pPr defTabSz="3240088">
              <a:defRPr sz="2400">
                <a:solidFill>
                  <a:schemeClr val="tx1"/>
                </a:solidFill>
                <a:latin typeface="Times New Roman" panose="02020603050405020304" pitchFamily="18" charset="0"/>
              </a:defRPr>
            </a:lvl1pPr>
            <a:lvl2pPr defTabSz="3240088">
              <a:defRPr sz="2400">
                <a:solidFill>
                  <a:schemeClr val="tx1"/>
                </a:solidFill>
                <a:latin typeface="Times New Roman" panose="02020603050405020304" pitchFamily="18" charset="0"/>
              </a:defRPr>
            </a:lvl2pPr>
            <a:lvl3pPr defTabSz="3240088">
              <a:defRPr sz="2400">
                <a:solidFill>
                  <a:schemeClr val="tx1"/>
                </a:solidFill>
                <a:latin typeface="Times New Roman" panose="02020603050405020304" pitchFamily="18" charset="0"/>
              </a:defRPr>
            </a:lvl3pPr>
            <a:lvl4pPr defTabSz="3240088">
              <a:defRPr sz="2400">
                <a:solidFill>
                  <a:schemeClr val="tx1"/>
                </a:solidFill>
                <a:latin typeface="Times New Roman" panose="02020603050405020304" pitchFamily="18" charset="0"/>
              </a:defRPr>
            </a:lvl4pPr>
            <a:lvl5pPr defTabSz="3240088">
              <a:defRPr sz="2400">
                <a:solidFill>
                  <a:schemeClr val="tx1"/>
                </a:solidFill>
                <a:latin typeface="Times New Roman" panose="02020603050405020304" pitchFamily="18" charset="0"/>
              </a:defRPr>
            </a:lvl5pPr>
            <a:lvl6pPr marL="457200" defTabSz="3240088" fontAlgn="base">
              <a:spcBef>
                <a:spcPct val="0"/>
              </a:spcBef>
              <a:spcAft>
                <a:spcPct val="0"/>
              </a:spcAft>
              <a:defRPr sz="2400">
                <a:solidFill>
                  <a:schemeClr val="tx1"/>
                </a:solidFill>
                <a:latin typeface="Times New Roman" panose="02020603050405020304" pitchFamily="18" charset="0"/>
              </a:defRPr>
            </a:lvl6pPr>
            <a:lvl7pPr marL="914400" defTabSz="3240088" fontAlgn="base">
              <a:spcBef>
                <a:spcPct val="0"/>
              </a:spcBef>
              <a:spcAft>
                <a:spcPct val="0"/>
              </a:spcAft>
              <a:defRPr sz="2400">
                <a:solidFill>
                  <a:schemeClr val="tx1"/>
                </a:solidFill>
                <a:latin typeface="Times New Roman" panose="02020603050405020304" pitchFamily="18" charset="0"/>
              </a:defRPr>
            </a:lvl7pPr>
            <a:lvl8pPr marL="1371600" defTabSz="3240088" fontAlgn="base">
              <a:spcBef>
                <a:spcPct val="0"/>
              </a:spcBef>
              <a:spcAft>
                <a:spcPct val="0"/>
              </a:spcAft>
              <a:defRPr sz="2400">
                <a:solidFill>
                  <a:schemeClr val="tx1"/>
                </a:solidFill>
                <a:latin typeface="Times New Roman" panose="02020603050405020304" pitchFamily="18" charset="0"/>
              </a:defRPr>
            </a:lvl8pPr>
            <a:lvl9pPr marL="1828800" defTabSz="3240088" fontAlgn="base">
              <a:spcBef>
                <a:spcPct val="0"/>
              </a:spcBef>
              <a:spcAft>
                <a:spcPct val="0"/>
              </a:spcAft>
              <a:defRPr sz="2400">
                <a:solidFill>
                  <a:schemeClr val="tx1"/>
                </a:solidFill>
                <a:latin typeface="Times New Roman" panose="02020603050405020304" pitchFamily="18" charset="0"/>
              </a:defRPr>
            </a:lvl9pPr>
          </a:lstStyle>
          <a:p>
            <a:pPr algn="ctr"/>
            <a:r>
              <a:rPr lang="en-US" altLang="ko-KR" sz="6600" dirty="0">
                <a:cs typeface="Times New Roman" panose="02020603050405020304" pitchFamily="18" charset="0"/>
              </a:rPr>
              <a:t>A Statistical Analysis of Interhemispheric Pi1B Seasonal Variations</a:t>
            </a:r>
          </a:p>
          <a:p>
            <a:pPr algn="ctr"/>
            <a:r>
              <a:rPr lang="en-US" altLang="zh-CN" sz="3200" dirty="0">
                <a:ea typeface="SimSun" panose="02010600030101010101" pitchFamily="2" charset="-122"/>
                <a:cs typeface="Times New Roman" panose="02020603050405020304" pitchFamily="18" charset="0"/>
              </a:rPr>
              <a:t>Michelle Salzano</a:t>
            </a:r>
            <a:r>
              <a:rPr lang="en-US" altLang="ko-KR" sz="3200" baseline="30000" dirty="0">
                <a:cs typeface="Times New Roman" panose="02020603050405020304" pitchFamily="18" charset="0"/>
              </a:rPr>
              <a:t>1</a:t>
            </a:r>
            <a:r>
              <a:rPr lang="en-US" altLang="zh-CN" sz="3200" dirty="0">
                <a:ea typeface="SimSun" panose="02010600030101010101" pitchFamily="2" charset="-122"/>
                <a:cs typeface="Times New Roman" panose="02020603050405020304" pitchFamily="18" charset="0"/>
              </a:rPr>
              <a:t>,</a:t>
            </a:r>
            <a:r>
              <a:rPr lang="en-US" altLang="ko-KR" sz="3200" dirty="0">
                <a:cs typeface="Times New Roman" panose="02020603050405020304" pitchFamily="18" charset="0"/>
              </a:rPr>
              <a:t> Marc R. Lessard</a:t>
            </a:r>
            <a:r>
              <a:rPr lang="en-US" altLang="ko-KR" sz="3200" baseline="30000" dirty="0">
                <a:cs typeface="Times New Roman" panose="02020603050405020304" pitchFamily="18" charset="0"/>
              </a:rPr>
              <a:t>1</a:t>
            </a:r>
            <a:r>
              <a:rPr lang="en-US" altLang="ko-KR" sz="3200" dirty="0">
                <a:cs typeface="Times New Roman" panose="02020603050405020304" pitchFamily="18" charset="0"/>
              </a:rPr>
              <a:t>, </a:t>
            </a:r>
            <a:r>
              <a:rPr lang="en-US" altLang="zh-CN" sz="3200" dirty="0" err="1">
                <a:ea typeface="SimSun" panose="02010600030101010101" pitchFamily="2" charset="-122"/>
                <a:cs typeface="Times New Roman" panose="02020603050405020304" pitchFamily="18" charset="0"/>
              </a:rPr>
              <a:t>H</a:t>
            </a:r>
            <a:r>
              <a:rPr lang="en-US" altLang="ko-KR" sz="3200" dirty="0" err="1">
                <a:cs typeface="Times New Roman" panose="02020603050405020304" pitchFamily="18" charset="0"/>
              </a:rPr>
              <a:t>yomin</a:t>
            </a:r>
            <a:r>
              <a:rPr lang="en-US" altLang="ko-KR" sz="3200" dirty="0">
                <a:cs typeface="Times New Roman" panose="02020603050405020304" pitchFamily="18" charset="0"/>
              </a:rPr>
              <a:t> Kim</a:t>
            </a:r>
            <a:r>
              <a:rPr lang="en-US" altLang="ko-KR" sz="3200" baseline="30000" dirty="0">
                <a:cs typeface="Times New Roman" panose="02020603050405020304" pitchFamily="18" charset="0"/>
              </a:rPr>
              <a:t>2</a:t>
            </a:r>
            <a:r>
              <a:rPr lang="en-US" altLang="ko-KR" sz="3200" dirty="0">
                <a:cs typeface="Times New Roman" panose="02020603050405020304" pitchFamily="18" charset="0"/>
              </a:rPr>
              <a:t>, Mark J. Engebretson</a:t>
            </a:r>
            <a:r>
              <a:rPr lang="en-US" altLang="ko-KR" sz="3200" baseline="30000" dirty="0">
                <a:cs typeface="Times New Roman" panose="02020603050405020304" pitchFamily="18" charset="0"/>
              </a:rPr>
              <a:t>3</a:t>
            </a:r>
          </a:p>
          <a:p>
            <a:pPr algn="ctr"/>
            <a:endParaRPr lang="en-US" altLang="ko-KR" sz="2000" baseline="30000" dirty="0">
              <a:cs typeface="Times New Roman" panose="02020603050405020304" pitchFamily="18" charset="0"/>
            </a:endParaRPr>
          </a:p>
          <a:p>
            <a:pPr algn="ctr"/>
            <a:r>
              <a:rPr lang="en-US" altLang="ko-KR" sz="2000" baseline="30000" dirty="0">
                <a:cs typeface="Times New Roman" panose="02020603050405020304" pitchFamily="18" charset="0"/>
              </a:rPr>
              <a:t>1</a:t>
            </a:r>
            <a:r>
              <a:rPr lang="en-US" altLang="ko-KR" sz="2000" dirty="0">
                <a:cs typeface="Times New Roman" panose="02020603050405020304" pitchFamily="18" charset="0"/>
              </a:rPr>
              <a:t> Space Science Center, University of New Hampshire, Durham, NH., USA.</a:t>
            </a:r>
          </a:p>
          <a:p>
            <a:pPr algn="ctr"/>
            <a:r>
              <a:rPr lang="en-US" altLang="ko-KR" sz="2000" baseline="30000" dirty="0">
                <a:cs typeface="Times New Roman" panose="02020603050405020304" pitchFamily="18" charset="0"/>
              </a:rPr>
              <a:t>2</a:t>
            </a:r>
            <a:r>
              <a:rPr lang="en-US" altLang="ko-KR" sz="2000" dirty="0">
                <a:cs typeface="Times New Roman" panose="02020603050405020304" pitchFamily="18" charset="0"/>
              </a:rPr>
              <a:t> Center for Solar-Terrestrial Research, New Jersey Institute of Technology, Newark, NJ., USA.</a:t>
            </a:r>
          </a:p>
          <a:p>
            <a:pPr algn="ctr"/>
            <a:r>
              <a:rPr lang="en-GB" altLang="en-US" sz="2000" baseline="30000" dirty="0">
                <a:ea typeface="HG Mincho Light J" charset="0"/>
                <a:cs typeface="Times New Roman" panose="02020603050405020304" pitchFamily="18" charset="0"/>
              </a:rPr>
              <a:t>3</a:t>
            </a:r>
            <a:r>
              <a:rPr lang="en-GB" altLang="en-US" sz="2000" dirty="0">
                <a:ea typeface="HG Mincho Light J" charset="0"/>
                <a:cs typeface="Times New Roman" panose="02020603050405020304" pitchFamily="18" charset="0"/>
              </a:rPr>
              <a:t> Physics Dept., Augsburg College, Minneapolis, MN., USA</a:t>
            </a:r>
            <a:endParaRPr lang="en-US" altLang="ko-KR" sz="2000" baseline="30000" dirty="0">
              <a:cs typeface="Times New Roman" panose="02020603050405020304" pitchFamily="18" charset="0"/>
            </a:endParaRPr>
          </a:p>
        </p:txBody>
      </p:sp>
      <p:sp>
        <p:nvSpPr>
          <p:cNvPr id="6" name="TextBox 5"/>
          <p:cNvSpPr txBox="1"/>
          <p:nvPr/>
        </p:nvSpPr>
        <p:spPr>
          <a:xfrm>
            <a:off x="1338202" y="4953924"/>
            <a:ext cx="11870207" cy="6740306"/>
          </a:xfrm>
          <a:prstGeom prst="rect">
            <a:avLst/>
          </a:prstGeom>
          <a:noFill/>
        </p:spPr>
        <p:txBody>
          <a:bodyPr wrap="square" rtlCol="0">
            <a:spAutoFit/>
          </a:bodyPr>
          <a:lstStyle/>
          <a:p>
            <a:pPr algn="just"/>
            <a:r>
              <a:rPr lang="en-US" sz="2400" dirty="0">
                <a:effectLst/>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Pi1B magnetic pulsations are characterized by irregular ULF broadband bursts, with periods of between 1-40 seconds, and are well correlated with </a:t>
            </a:r>
            <a:r>
              <a:rPr lang="en-US" sz="2400" dirty="0" err="1">
                <a:latin typeface="Times New Roman" panose="02020603050405020304" pitchFamily="18" charset="0"/>
                <a:cs typeface="Times New Roman" panose="02020603050405020304" pitchFamily="18" charset="0"/>
              </a:rPr>
              <a:t>substorm</a:t>
            </a:r>
            <a:r>
              <a:rPr lang="en-US" sz="2400" dirty="0">
                <a:latin typeface="Times New Roman" panose="02020603050405020304" pitchFamily="18" charset="0"/>
                <a:cs typeface="Times New Roman" panose="02020603050405020304" pitchFamily="18" charset="0"/>
              </a:rPr>
              <a:t> onsets. There has been debate over the years regarding the source of these pulsations. </a:t>
            </a:r>
            <a:r>
              <a:rPr lang="en-US" sz="2400" dirty="0" err="1">
                <a:latin typeface="Times New Roman" panose="02020603050405020304" pitchFamily="18" charset="0"/>
                <a:cs typeface="Times New Roman" panose="02020603050405020304" pitchFamily="18" charset="0"/>
              </a:rPr>
              <a:t>Heacock</a:t>
            </a:r>
            <a:r>
              <a:rPr lang="en-US" sz="2400" dirty="0">
                <a:latin typeface="Times New Roman" panose="02020603050405020304" pitchFamily="18" charset="0"/>
                <a:cs typeface="Times New Roman" panose="02020603050405020304" pitchFamily="18" charset="0"/>
              </a:rPr>
              <a:t> [1967] originally suggested that Pi1B pulsations result from small-scale, local ionospheric currents at </a:t>
            </a:r>
            <a:r>
              <a:rPr lang="en-US" sz="2400" dirty="0" err="1">
                <a:latin typeface="Times New Roman" panose="02020603050405020304" pitchFamily="18" charset="0"/>
                <a:cs typeface="Times New Roman" panose="02020603050405020304" pitchFamily="18" charset="0"/>
              </a:rPr>
              <a:t>substorm</a:t>
            </a:r>
            <a:r>
              <a:rPr lang="en-US" sz="2400" dirty="0">
                <a:latin typeface="Times New Roman" panose="02020603050405020304" pitchFamily="18" charset="0"/>
                <a:cs typeface="Times New Roman" panose="02020603050405020304" pitchFamily="18" charset="0"/>
              </a:rPr>
              <a:t> onset. </a:t>
            </a:r>
            <a:r>
              <a:rPr lang="en-US" sz="2400" dirty="0" err="1">
                <a:latin typeface="Times New Roman" panose="02020603050405020304" pitchFamily="18" charset="0"/>
                <a:cs typeface="Times New Roman" panose="02020603050405020304" pitchFamily="18" charset="0"/>
              </a:rPr>
              <a:t>Arnoldy</a:t>
            </a:r>
            <a:r>
              <a:rPr lang="en-US" sz="2400" dirty="0">
                <a:latin typeface="Times New Roman" panose="02020603050405020304" pitchFamily="18" charset="0"/>
                <a:cs typeface="Times New Roman" panose="02020603050405020304" pitchFamily="18" charset="0"/>
              </a:rPr>
              <a:t> et al. [1998] discovered that these pulsations are observed at geosynchronous orbit at onset, implying that they originate beyond geosynchronous orbit and not in the ionosphere. Motivated by papers showing interhemispheric differences in </a:t>
            </a:r>
            <a:r>
              <a:rPr lang="en-US" sz="2400" dirty="0" err="1">
                <a:latin typeface="Times New Roman" panose="02020603050405020304" pitchFamily="18" charset="0"/>
                <a:cs typeface="Times New Roman" panose="02020603050405020304" pitchFamily="18" charset="0"/>
              </a:rPr>
              <a:t>substorm</a:t>
            </a:r>
            <a:r>
              <a:rPr lang="en-US" sz="2400" dirty="0">
                <a:latin typeface="Times New Roman" panose="02020603050405020304" pitchFamily="18" charset="0"/>
                <a:cs typeface="Times New Roman" panose="02020603050405020304" pitchFamily="18" charset="0"/>
              </a:rPr>
              <a:t> evolution [</a:t>
            </a:r>
            <a:r>
              <a:rPr lang="en-US" sz="2400" dirty="0" err="1">
                <a:latin typeface="Times New Roman" panose="02020603050405020304" pitchFamily="18" charset="0"/>
                <a:cs typeface="Times New Roman" panose="02020603050405020304" pitchFamily="18" charset="0"/>
              </a:rPr>
              <a:t>Papitashvili</a:t>
            </a:r>
            <a:r>
              <a:rPr lang="en-US" sz="2400" dirty="0">
                <a:latin typeface="Times New Roman" panose="02020603050405020304" pitchFamily="18" charset="0"/>
                <a:cs typeface="Times New Roman" panose="02020603050405020304" pitchFamily="18" charset="0"/>
              </a:rPr>
              <a:t> et al., 2002], as well as the Newell et al. [1996] result, where the authors used satellite data in a comprehensive statistical study to conclude that intense aurora occur only when the background ionospheric conductivity is low (i.e., it is not sunlit), a preliminary study of Pi B pulsation arrival times has been carried out, comparing onset times at the South Pole and Iqaluit, its approximate magnetic conjugate in northern Canada. During the spring of 1995, ground signatures of Pi1B pulsations at the South Pole tended to lead those at Iqaluit often by a minute or two, with a wide distribution in time differences. During the fall of 1995, however, events at Iqaluit tended to lead those at the South Pole, but with significantly smaller time differences and with less scatter than in the spring. This preliminary study suggests the presence of a seasonal dependence in Pi1B onset times in opposite hemispheres. Further work will analyze a much larger data set for purposes of improved statistical significance.</a:t>
            </a:r>
          </a:p>
        </p:txBody>
      </p:sp>
      <p:sp>
        <p:nvSpPr>
          <p:cNvPr id="13" name="Rectangle 981"/>
          <p:cNvSpPr>
            <a:spLocks noChangeArrowheads="1"/>
          </p:cNvSpPr>
          <p:nvPr/>
        </p:nvSpPr>
        <p:spPr bwMode="auto">
          <a:xfrm>
            <a:off x="1370790" y="27229190"/>
            <a:ext cx="23775990" cy="769441"/>
          </a:xfrm>
          <a:prstGeom prst="rect">
            <a:avLst/>
          </a:prstGeom>
          <a:solidFill>
            <a:schemeClr val="accent1">
              <a:lumMod val="60000"/>
              <a:lumOff val="40000"/>
            </a:schemeClr>
          </a:solidFill>
          <a:ln>
            <a:noFill/>
          </a:ln>
          <a:effectLst/>
        </p:spPr>
        <p:txBody>
          <a:bodyPr wrap="square">
            <a:spAutoFit/>
          </a:bodyPr>
          <a:lstStyle/>
          <a:p>
            <a:pPr algn="ct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Pi1B Arrival Time Difference at Conjugate Hemispheres</a:t>
            </a:r>
            <a:endParaRPr lang="en-US" altLang="en-US" sz="4400" dirty="0">
              <a:effectLst>
                <a:outerShdw blurRad="38100" dist="38100" dir="2700000" algn="tl">
                  <a:srgbClr val="FFFFFF"/>
                </a:outerShdw>
              </a:effectLst>
              <a:latin typeface="Times New Roman" panose="02020603050405020304" pitchFamily="18" charset="0"/>
              <a:cs typeface="Times New Roman" panose="02020603050405020304" pitchFamily="18" charset="0"/>
            </a:endParaRPr>
          </a:p>
        </p:txBody>
      </p:sp>
      <p:pic>
        <p:nvPicPr>
          <p:cNvPr id="17" name="Picture 1096" descr="D:\users\HyominKim\research\presentations\200606_GEM_meeting\Pi1b_examples\IQ95241_descrip.jpg"/>
          <p:cNvPicPr>
            <a:picLocks noChangeAspect="1" noChangeArrowheads="1"/>
          </p:cNvPicPr>
          <p:nvPr/>
        </p:nvPicPr>
        <p:blipFill>
          <a:blip r:embed="rId3">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4355354" y="28753914"/>
            <a:ext cx="8091002" cy="6559726"/>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pic>
        <p:nvPicPr>
          <p:cNvPr id="18" name="Picture 1097" descr="D:\users\HyominKim\research\presentations\200606_GEM_meeting\Pi1b_examples\SP95241_descrip.jpg"/>
          <p:cNvPicPr>
            <a:picLocks noChangeAspect="1" noChangeArrowheads="1"/>
          </p:cNvPicPr>
          <p:nvPr/>
        </p:nvPicPr>
        <p:blipFill>
          <a:blip r:embed="rId4">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14847902" y="28831319"/>
            <a:ext cx="7053212" cy="6557829"/>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
        <p:nvSpPr>
          <p:cNvPr id="19" name="Rectangle 1098"/>
          <p:cNvSpPr>
            <a:spLocks noChangeArrowheads="1"/>
          </p:cNvSpPr>
          <p:nvPr/>
        </p:nvSpPr>
        <p:spPr bwMode="auto">
          <a:xfrm>
            <a:off x="4478513" y="35900859"/>
            <a:ext cx="16349773" cy="461665"/>
          </a:xfrm>
          <a:prstGeom prst="rect">
            <a:avLst/>
          </a:prstGeom>
          <a:noFill/>
          <a:ln>
            <a:noFill/>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99CC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C0C0C0"/>
                </a:solidFill>
                <a:miter lim="800000"/>
                <a:headEnd/>
                <a:tailEnd/>
              </a14:hiddenLine>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txBody>
          <a:bodyPr wrap="square">
            <a:spAutoFit/>
          </a:bodyPr>
          <a:lstStyle/>
          <a:p>
            <a:pPr algn="just" hangingPunct="0">
              <a:buClr>
                <a:srgbClr val="000000"/>
              </a:buClr>
              <a:buSzPct val="45000"/>
              <a:buFont typeface="StarSymbol" charset="0"/>
              <a:buNone/>
            </a:pPr>
            <a:r>
              <a:rPr lang="en-GB" altLang="ko-KR" sz="2400" dirty="0">
                <a:latin typeface="Times New Roman" panose="02020603050405020304" pitchFamily="18" charset="0"/>
                <a:cs typeface="Times New Roman" panose="02020603050405020304" pitchFamily="18" charset="0"/>
              </a:rPr>
              <a:t>Details showing </a:t>
            </a:r>
            <a:r>
              <a:rPr lang="en-GB" altLang="ko-KR" sz="2400" dirty="0">
                <a:latin typeface="Times New Roman" panose="02020603050405020304" pitchFamily="18" charset="0"/>
                <a:cs typeface="Times New Roman" panose="02020603050405020304" pitchFamily="18" charset="0"/>
              </a:rPr>
              <a:t>Pi1B arrival time difference at Iqaluit Station (left) and its geomagnetic conjugate South Pole Station (right). </a:t>
            </a:r>
            <a:r>
              <a:rPr lang="en-US" altLang="ko-KR" sz="2400" dirty="0">
                <a:latin typeface="Times New Roman" panose="02020603050405020304" pitchFamily="18" charset="0"/>
                <a:cs typeface="Times New Roman" panose="02020603050405020304" pitchFamily="18" charset="0"/>
              </a:rPr>
              <a:t> </a:t>
            </a:r>
          </a:p>
        </p:txBody>
      </p:sp>
      <p:pic>
        <p:nvPicPr>
          <p:cNvPr id="24" name="Picture 1094" descr="D:\users\HyominKim\research\presentations\200512_AGU_fall\data\MLT_occurrence_allyear.jpg"/>
          <p:cNvPicPr>
            <a:picLocks noChangeAspect="1" noChangeArrowheads="1"/>
          </p:cNvPicPr>
          <p:nvPr/>
        </p:nvPicPr>
        <p:blipFill>
          <a:blip r:embed="rId5">
            <a:extLst>
              <a:ext uri="{BEBA8EAE-BF5A-486C-A8C5-ECC9F3942E4B}">
                <a14:imgProps xmlns:a14="http://schemas.microsoft.com/office/drawing/2010/main" xmlns:p="http://schemas.openxmlformats.org/presentationml/2006/main" xmlns:r="http://schemas.openxmlformats.org/officeDocument/2006/relationships" xmlns:a="http://schemas.openxmlformats.org/drawingml/2006/main" xmlns="">
                  <a14:imgLayer r:embed="rId7">
                    <a14:imgEffect>
                      <a14:brightnessContrast bright="-49000" contrast="100000"/>
                    </a14:imgEffect>
                  </a14:imgLayer>
                </a14:imgProps>
              </a:ex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26771600" y="17598973"/>
            <a:ext cx="7760710" cy="3363946"/>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
        <p:nvSpPr>
          <p:cNvPr id="25" name="Rectangle 1095"/>
          <p:cNvSpPr>
            <a:spLocks noChangeArrowheads="1"/>
          </p:cNvSpPr>
          <p:nvPr/>
        </p:nvSpPr>
        <p:spPr bwMode="auto">
          <a:xfrm>
            <a:off x="27127199" y="21296043"/>
            <a:ext cx="7645401" cy="1450116"/>
          </a:xfrm>
          <a:prstGeom prst="rect">
            <a:avLst/>
          </a:prstGeom>
          <a:noFill/>
          <a:ln>
            <a:noFill/>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chemeClr val="accent1"/>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chemeClr val="tx1"/>
                </a:solidFill>
                <a:miter lim="800000"/>
                <a:headEnd/>
                <a:tailEnd/>
              </a14:hiddenLine>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txBody>
          <a:bodyPr/>
          <a:lstStyle>
            <a:lvl1pPr>
              <a:defRPr sz="2400">
                <a:solidFill>
                  <a:schemeClr val="tx1"/>
                </a:solidFill>
                <a:latin typeface="Times New Roman" panose="02020603050405020304" pitchFamily="18" charset="0"/>
              </a:defRPr>
            </a:lvl1pPr>
            <a:lvl2pPr marL="752475"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fontAlgn="base">
              <a:spcBef>
                <a:spcPct val="0"/>
              </a:spcBef>
              <a:spcAft>
                <a:spcPct val="0"/>
              </a:spcAft>
              <a:defRPr sz="2400">
                <a:solidFill>
                  <a:schemeClr val="tx1"/>
                </a:solidFill>
                <a:latin typeface="Times New Roman" panose="02020603050405020304" pitchFamily="18" charset="0"/>
              </a:defRPr>
            </a:lvl6pPr>
            <a:lvl7pPr marL="2971800" indent="-228600" fontAlgn="base">
              <a:spcBef>
                <a:spcPct val="0"/>
              </a:spcBef>
              <a:spcAft>
                <a:spcPct val="0"/>
              </a:spcAft>
              <a:defRPr sz="2400">
                <a:solidFill>
                  <a:schemeClr val="tx1"/>
                </a:solidFill>
                <a:latin typeface="Times New Roman" panose="02020603050405020304" pitchFamily="18" charset="0"/>
              </a:defRPr>
            </a:lvl7pPr>
            <a:lvl8pPr marL="3429000" indent="-228600" fontAlgn="base">
              <a:spcBef>
                <a:spcPct val="0"/>
              </a:spcBef>
              <a:spcAft>
                <a:spcPct val="0"/>
              </a:spcAft>
              <a:defRPr sz="2400">
                <a:solidFill>
                  <a:schemeClr val="tx1"/>
                </a:solidFill>
                <a:latin typeface="Times New Roman" panose="02020603050405020304" pitchFamily="18" charset="0"/>
              </a:defRPr>
            </a:lvl8pPr>
            <a:lvl9pPr marL="3886200" indent="-228600" fontAlgn="base">
              <a:spcBef>
                <a:spcPct val="0"/>
              </a:spcBef>
              <a:spcAft>
                <a:spcPct val="0"/>
              </a:spcAft>
              <a:defRPr sz="2400">
                <a:solidFill>
                  <a:schemeClr val="tx1"/>
                </a:solidFill>
                <a:latin typeface="Times New Roman" panose="02020603050405020304" pitchFamily="18" charset="0"/>
              </a:defRPr>
            </a:lvl9pPr>
          </a:lstStyle>
          <a:p>
            <a:pPr algn="just">
              <a:spcBef>
                <a:spcPct val="50000"/>
              </a:spcBef>
            </a:pPr>
            <a:r>
              <a:rPr lang="en-US" altLang="ko-KR" dirty="0">
                <a:cs typeface="Times New Roman" panose="02020603050405020304" pitchFamily="18" charset="0"/>
              </a:rPr>
              <a:t>MLT occurrence of Pi1Bs observed at the South Pole and Iqaluit, Nunavut, Canada simultaneously. Solid line represents all the Pi1Bs measured in this study; dashed line is for Pi1Bs that are confirmed to occur during </a:t>
            </a:r>
            <a:r>
              <a:rPr lang="en-US" altLang="ko-KR" dirty="0" err="1">
                <a:cs typeface="Times New Roman" panose="02020603050405020304" pitchFamily="18" charset="0"/>
              </a:rPr>
              <a:t>substorm</a:t>
            </a:r>
            <a:r>
              <a:rPr lang="en-US" altLang="ko-KR" dirty="0">
                <a:cs typeface="Times New Roman" panose="02020603050405020304" pitchFamily="18" charset="0"/>
              </a:rPr>
              <a:t> onsets observed by South Pole fluxgate magnetometer (75% of the total Pi1B events observed in this study).</a:t>
            </a:r>
            <a:endParaRPr lang="en-US" altLang="ko-KR" dirty="0">
              <a:ea typeface="Batang" panose="02030600000101010101" pitchFamily="18" charset="-127"/>
              <a:cs typeface="Times New Roman" panose="02020603050405020304" pitchFamily="18" charset="0"/>
            </a:endParaRPr>
          </a:p>
        </p:txBody>
      </p:sp>
      <p:grpSp>
        <p:nvGrpSpPr>
          <p:cNvPr id="26" name="Group 1099"/>
          <p:cNvGrpSpPr>
            <a:grpSpLocks noChangeAspect="1"/>
          </p:cNvGrpSpPr>
          <p:nvPr/>
        </p:nvGrpSpPr>
        <p:grpSpPr bwMode="auto">
          <a:xfrm>
            <a:off x="36371747" y="17531566"/>
            <a:ext cx="8086905" cy="5658634"/>
            <a:chOff x="27168" y="8352"/>
            <a:chExt cx="3300" cy="3582"/>
          </a:xfrm>
        </p:grpSpPr>
        <p:graphicFrame>
          <p:nvGraphicFramePr>
            <p:cNvPr id="27" name="Object 1100"/>
            <p:cNvGraphicFramePr>
              <a:graphicFrameLocks noChangeAspect="1"/>
            </p:cNvGraphicFramePr>
            <p:nvPr/>
          </p:nvGraphicFramePr>
          <p:xfrm>
            <a:off x="27168" y="8352"/>
            <a:ext cx="3294" cy="1242"/>
          </p:xfrm>
          <a:graphic>
            <a:graphicData uri="http://schemas.openxmlformats.org/presentationml/2006/ole">
              <p:oleObj spid="_x0000_s1382" name="Acrobat Document" r:id="rId8" imgW="5229955" imgH="1971950" progId="">
                <p:embed/>
              </p:oleObj>
            </a:graphicData>
          </a:graphic>
        </p:graphicFrame>
        <p:graphicFrame>
          <p:nvGraphicFramePr>
            <p:cNvPr id="28" name="Object 1101"/>
            <p:cNvGraphicFramePr>
              <a:graphicFrameLocks noChangeAspect="1"/>
            </p:cNvGraphicFramePr>
            <p:nvPr/>
          </p:nvGraphicFramePr>
          <p:xfrm>
            <a:off x="27171" y="9516"/>
            <a:ext cx="3294" cy="1242"/>
          </p:xfrm>
          <a:graphic>
            <a:graphicData uri="http://schemas.openxmlformats.org/presentationml/2006/ole">
              <p:oleObj spid="_x0000_s1383" name="Acrobat Document" r:id="rId9" imgW="5229955" imgH="1971950" progId="">
                <p:embed/>
              </p:oleObj>
            </a:graphicData>
          </a:graphic>
        </p:graphicFrame>
        <p:graphicFrame>
          <p:nvGraphicFramePr>
            <p:cNvPr id="29" name="Object 1102"/>
            <p:cNvGraphicFramePr>
              <a:graphicFrameLocks noChangeAspect="1"/>
            </p:cNvGraphicFramePr>
            <p:nvPr/>
          </p:nvGraphicFramePr>
          <p:xfrm>
            <a:off x="27174" y="10692"/>
            <a:ext cx="3294" cy="1242"/>
          </p:xfrm>
          <a:graphic>
            <a:graphicData uri="http://schemas.openxmlformats.org/presentationml/2006/ole">
              <p:oleObj spid="_x0000_s1384" name="Acrobat Document" r:id="rId10" imgW="5229955" imgH="1971950" progId="">
                <p:embed/>
              </p:oleObj>
            </a:graphicData>
          </a:graphic>
        </p:graphicFrame>
      </p:grpSp>
      <p:sp>
        <p:nvSpPr>
          <p:cNvPr id="30" name="Rectangle 1103"/>
          <p:cNvSpPr>
            <a:spLocks noChangeArrowheads="1"/>
          </p:cNvSpPr>
          <p:nvPr/>
        </p:nvSpPr>
        <p:spPr bwMode="auto">
          <a:xfrm>
            <a:off x="44577000" y="17412077"/>
            <a:ext cx="5156197" cy="6370974"/>
          </a:xfrm>
          <a:prstGeom prst="rect">
            <a:avLst/>
          </a:prstGeom>
          <a:noFill/>
          <a:ln>
            <a:noFill/>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chemeClr val="accent1"/>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chemeClr val="tx1"/>
                </a:solidFill>
                <a:miter lim="800000"/>
                <a:headEnd/>
                <a:tailEnd/>
              </a14:hiddenLine>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txBody>
          <a:bodyPr wrap="square">
            <a:spAutoFit/>
          </a:bodyPr>
          <a:lstStyle/>
          <a:p>
            <a:pPr algn="just">
              <a:spcBef>
                <a:spcPct val="50000"/>
              </a:spcBef>
            </a:pPr>
            <a:r>
              <a:rPr lang="en-GB" altLang="en-US" sz="2400" dirty="0">
                <a:latin typeface="Times New Roman" panose="02020603050405020304" pitchFamily="18" charset="0"/>
                <a:ea typeface="HG Mincho Light J" charset="0"/>
                <a:cs typeface="Times New Roman" panose="02020603050405020304" pitchFamily="18" charset="0"/>
              </a:rPr>
              <a:t>Left:</a:t>
            </a:r>
            <a:r>
              <a:rPr lang="en-GB" altLang="en-US" sz="2400" b="1" dirty="0">
                <a:latin typeface="Times New Roman" panose="02020603050405020304" pitchFamily="18" charset="0"/>
                <a:ea typeface="HG Mincho Light J"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rPr>
              <a:t>Daily variations of Pi1B arrival time difference between South Pole Station (SP) and Iqaluit Station (IQ) obtained in (a) 1995; (b)1996, and (c) 1995-1996. If the waves arrive at SP first (SP&gt;IQ), the difference is a positive number, and negative differences are shown for the opposite case (SP&lt;IQ). It appears that the arrival times are clustered in the upper part (SP&gt;IQ) during the spring season and in the lower part (SP&lt;IQ) during the fall season. A sine curve is plotted in panel (a) to show that </a:t>
            </a:r>
            <a:r>
              <a:rPr lang="en-US" altLang="en-US" sz="2400" b="1" dirty="0">
                <a:latin typeface="Times New Roman" panose="02020603050405020304" pitchFamily="18" charset="0"/>
                <a:cs typeface="Times New Roman" panose="02020603050405020304" pitchFamily="18" charset="0"/>
              </a:rPr>
              <a:t>the typical arrival time differences in the spring are more scattered and larger than those in the fall. </a:t>
            </a:r>
          </a:p>
        </p:txBody>
      </p:sp>
      <p:sp>
        <p:nvSpPr>
          <p:cNvPr id="37" name="Rectangle 1124"/>
          <p:cNvSpPr>
            <a:spLocks noChangeArrowheads="1"/>
          </p:cNvSpPr>
          <p:nvPr/>
        </p:nvSpPr>
        <p:spPr bwMode="auto">
          <a:xfrm>
            <a:off x="26517600" y="14294740"/>
            <a:ext cx="23164799" cy="769441"/>
          </a:xfrm>
          <a:prstGeom prst="rect">
            <a:avLst/>
          </a:prstGeom>
          <a:solidFill>
            <a:schemeClr val="accent1">
              <a:lumMod val="60000"/>
              <a:lumOff val="40000"/>
            </a:schemeClr>
          </a:solidFill>
          <a:ln>
            <a:noFill/>
          </a:ln>
          <a:effectLst/>
          <a:extLst/>
        </p:spPr>
        <p:txBody>
          <a:bodyPr wrap="square">
            <a:spAutoFit/>
          </a:bodyPr>
          <a:lstStyle/>
          <a:p>
            <a:pPr algn="ct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Seasonal Variations of Pi1B Propagation</a:t>
            </a:r>
            <a:endParaRPr lang="en-US" altLang="en-US" sz="4400" dirty="0">
              <a:effectLst>
                <a:outerShdw blurRad="38100" dist="38100" dir="2700000" algn="tl">
                  <a:srgbClr val="FFFFFF"/>
                </a:outerShdw>
              </a:effectLst>
              <a:latin typeface="Times New Roman" panose="02020603050405020304" pitchFamily="18" charset="0"/>
              <a:cs typeface="Times New Roman" panose="02020603050405020304" pitchFamily="18" charset="0"/>
            </a:endParaRPr>
          </a:p>
        </p:txBody>
      </p:sp>
      <p:sp>
        <p:nvSpPr>
          <p:cNvPr id="38" name="Rectangle 906"/>
          <p:cNvSpPr>
            <a:spLocks noChangeArrowheads="1"/>
          </p:cNvSpPr>
          <p:nvPr/>
        </p:nvSpPr>
        <p:spPr bwMode="auto">
          <a:xfrm>
            <a:off x="26493053" y="31886647"/>
            <a:ext cx="23087747" cy="764395"/>
          </a:xfrm>
          <a:prstGeom prst="rect">
            <a:avLst/>
          </a:prstGeom>
          <a:solidFill>
            <a:schemeClr val="accent1">
              <a:lumMod val="60000"/>
              <a:lumOff val="40000"/>
            </a:schemeClr>
          </a:solidFill>
          <a:ln>
            <a:noFill/>
          </a:ln>
          <a:effectLst/>
          <a:extLst/>
        </p:spPr>
        <p:txBody>
          <a:bodyPr wrap="square">
            <a:spAutoFit/>
          </a:bodyPr>
          <a:lstStyle/>
          <a:p>
            <a:pPr algn="ct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References</a:t>
            </a:r>
            <a:endParaRPr lang="en-US" altLang="en-US" sz="4400" dirty="0">
              <a:effectLst>
                <a:outerShdw blurRad="38100" dist="38100" dir="2700000" algn="tl">
                  <a:srgbClr val="FFFFFF"/>
                </a:outerShdw>
              </a:effectLst>
              <a:latin typeface="Times New Roman" panose="02020603050405020304" pitchFamily="18" charset="0"/>
              <a:cs typeface="Times New Roman" panose="02020603050405020304" pitchFamily="18" charset="0"/>
            </a:endParaRPr>
          </a:p>
        </p:txBody>
      </p:sp>
      <p:sp>
        <p:nvSpPr>
          <p:cNvPr id="39" name="Rectangle 907"/>
          <p:cNvSpPr>
            <a:spLocks noChangeArrowheads="1"/>
          </p:cNvSpPr>
          <p:nvPr/>
        </p:nvSpPr>
        <p:spPr bwMode="auto">
          <a:xfrm>
            <a:off x="26912147" y="32848064"/>
            <a:ext cx="22516253" cy="2677656"/>
          </a:xfrm>
          <a:prstGeom prst="rect">
            <a:avLst/>
          </a:prstGeom>
          <a:noFill/>
          <a:ln w="9525">
            <a:noFill/>
            <a:miter lim="800000"/>
            <a:headEnd/>
            <a:tailEnd/>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99CCFF"/>
                </a:solidFill>
              </a14:hiddenFill>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txBody>
          <a:bodyPr wrap="square">
            <a:spAutoFit/>
          </a:bodyPr>
          <a:lstStyle>
            <a:lvl1pPr marL="457200" indent="-457200">
              <a:defRPr sz="2400">
                <a:solidFill>
                  <a:schemeClr val="tx1"/>
                </a:solidFill>
                <a:latin typeface="Times New Roman" panose="02020603050405020304" pitchFamily="18" charset="0"/>
              </a:defRPr>
            </a:lvl1pPr>
            <a:lvl2pPr marL="628650">
              <a:defRPr sz="2400">
                <a:solidFill>
                  <a:schemeClr val="tx1"/>
                </a:solidFill>
                <a:latin typeface="Times New Roman" panose="02020603050405020304" pitchFamily="18" charset="0"/>
              </a:defRPr>
            </a:lvl2pPr>
            <a:lvl3pPr>
              <a:defRPr sz="2400">
                <a:solidFill>
                  <a:schemeClr val="tx1"/>
                </a:solidFill>
                <a:latin typeface="Times New Roman" panose="02020603050405020304" pitchFamily="18" charset="0"/>
              </a:defRPr>
            </a:lvl3pPr>
            <a:lvl4pPr>
              <a:defRPr sz="2400">
                <a:solidFill>
                  <a:schemeClr val="tx1"/>
                </a:solidFill>
                <a:latin typeface="Times New Roman" panose="02020603050405020304" pitchFamily="18" charset="0"/>
              </a:defRPr>
            </a:lvl4pPr>
            <a:lvl5pPr>
              <a:defRPr sz="2400">
                <a:solidFill>
                  <a:schemeClr val="tx1"/>
                </a:solidFill>
                <a:latin typeface="Times New Roman" panose="02020603050405020304" pitchFamily="18" charset="0"/>
              </a:defRPr>
            </a:lvl5pPr>
            <a:lvl6pPr fontAlgn="base">
              <a:spcBef>
                <a:spcPct val="0"/>
              </a:spcBef>
              <a:spcAft>
                <a:spcPct val="0"/>
              </a:spcAft>
              <a:defRPr sz="2400">
                <a:solidFill>
                  <a:schemeClr val="tx1"/>
                </a:solidFill>
                <a:latin typeface="Times New Roman" panose="02020603050405020304" pitchFamily="18" charset="0"/>
              </a:defRPr>
            </a:lvl6pPr>
            <a:lvl7pPr fontAlgn="base">
              <a:spcBef>
                <a:spcPct val="0"/>
              </a:spcBef>
              <a:spcAft>
                <a:spcPct val="0"/>
              </a:spcAft>
              <a:defRPr sz="2400">
                <a:solidFill>
                  <a:schemeClr val="tx1"/>
                </a:solidFill>
                <a:latin typeface="Times New Roman" panose="02020603050405020304" pitchFamily="18" charset="0"/>
              </a:defRPr>
            </a:lvl7pPr>
            <a:lvl8pPr fontAlgn="base">
              <a:spcBef>
                <a:spcPct val="0"/>
              </a:spcBef>
              <a:spcAft>
                <a:spcPct val="0"/>
              </a:spcAft>
              <a:defRPr sz="2400">
                <a:solidFill>
                  <a:schemeClr val="tx1"/>
                </a:solidFill>
                <a:latin typeface="Times New Roman" panose="02020603050405020304" pitchFamily="18" charset="0"/>
              </a:defRPr>
            </a:lvl8pPr>
            <a:lvl9pPr fontAlgn="base">
              <a:spcBef>
                <a:spcPct val="0"/>
              </a:spcBef>
              <a:spcAft>
                <a:spcPct val="0"/>
              </a:spcAft>
              <a:defRPr sz="2400">
                <a:solidFill>
                  <a:schemeClr val="tx1"/>
                </a:solidFill>
                <a:latin typeface="Times New Roman" panose="02020603050405020304" pitchFamily="18" charset="0"/>
              </a:defRPr>
            </a:lvl9pPr>
          </a:lstStyle>
          <a:p>
            <a:pPr algn="just"/>
            <a:r>
              <a:rPr lang="en-US" altLang="ko-KR" dirty="0" err="1"/>
              <a:t>Arnoldy</a:t>
            </a:r>
            <a:r>
              <a:rPr lang="en-US" altLang="ko-KR" dirty="0"/>
              <a:t> et al., Pi1 magnetic pulsations in space and at high latitudes on the ground, J. </a:t>
            </a:r>
            <a:r>
              <a:rPr lang="en-US" altLang="ko-KR" dirty="0" err="1"/>
              <a:t>Geophys</a:t>
            </a:r>
            <a:r>
              <a:rPr lang="en-US" altLang="ko-KR" dirty="0"/>
              <a:t>. Res., 103, 23,581, 1998.</a:t>
            </a:r>
          </a:p>
          <a:p>
            <a:pPr algn="just" eaLnBrk="0" hangingPunct="0"/>
            <a:r>
              <a:rPr lang="en-US" altLang="ko-KR" dirty="0" err="1"/>
              <a:t>Heacock</a:t>
            </a:r>
            <a:r>
              <a:rPr lang="en-US" altLang="ko-KR" dirty="0"/>
              <a:t>, R. R., Two subtypes of Pi </a:t>
            </a:r>
            <a:r>
              <a:rPr lang="en-US" altLang="ko-KR" dirty="0" err="1"/>
              <a:t>micropulsations</a:t>
            </a:r>
            <a:r>
              <a:rPr lang="en-US" altLang="ko-KR" dirty="0"/>
              <a:t>, J. </a:t>
            </a:r>
            <a:r>
              <a:rPr lang="en-US" altLang="ko-KR" dirty="0" err="1"/>
              <a:t>Geophys</a:t>
            </a:r>
            <a:r>
              <a:rPr lang="en-US" altLang="ko-KR" dirty="0"/>
              <a:t>. Res., 72, 3905, 1967.</a:t>
            </a:r>
          </a:p>
          <a:p>
            <a:pPr algn="just" eaLnBrk="0" hangingPunct="0"/>
            <a:r>
              <a:rPr lang="en-US" altLang="ko-KR" dirty="0"/>
              <a:t>Kim et al., Seasonal Variations of Pi1B Propagation Asymmetries at Conjugate Hemispheres in Association with </a:t>
            </a:r>
            <a:r>
              <a:rPr lang="en-US" altLang="ko-KR" dirty="0" err="1"/>
              <a:t>Substorm</a:t>
            </a:r>
            <a:r>
              <a:rPr lang="en-US" altLang="ko-KR" dirty="0"/>
              <a:t> Onset, GEM Spring Meeting, 2006.</a:t>
            </a:r>
          </a:p>
          <a:p>
            <a:pPr algn="just" eaLnBrk="0" hangingPunct="0"/>
            <a:r>
              <a:rPr lang="en-US" dirty="0"/>
              <a:t>Lessard, M. R., E. J. Lund, H. M. Kim, M. J. </a:t>
            </a:r>
            <a:r>
              <a:rPr lang="en-US" dirty="0" err="1"/>
              <a:t>Engebretson</a:t>
            </a:r>
            <a:r>
              <a:rPr lang="en-US" dirty="0"/>
              <a:t> and K. Hayashi, Pi1B pulsations as a possible driver of </a:t>
            </a:r>
            <a:r>
              <a:rPr lang="en-US" dirty="0" err="1"/>
              <a:t>Alfvénic</a:t>
            </a:r>
            <a:r>
              <a:rPr lang="en-US" dirty="0"/>
              <a:t> aurora at </a:t>
            </a:r>
            <a:r>
              <a:rPr lang="en-US" dirty="0" err="1"/>
              <a:t>substorm</a:t>
            </a:r>
            <a:r>
              <a:rPr lang="en-US" dirty="0"/>
              <a:t> onset, J. </a:t>
            </a:r>
            <a:r>
              <a:rPr lang="en-US" dirty="0" err="1"/>
              <a:t>Geophys</a:t>
            </a:r>
            <a:r>
              <a:rPr lang="en-US" dirty="0"/>
              <a:t>. Res., </a:t>
            </a:r>
            <a:r>
              <a:rPr lang="en-US" dirty="0" err="1"/>
              <a:t>doi</a:t>
            </a:r>
            <a:r>
              <a:rPr lang="en-US" dirty="0"/>
              <a:t>: 10.1029/2010JA016355, 116, A6, 2011.</a:t>
            </a:r>
          </a:p>
          <a:p>
            <a:pPr algn="just" eaLnBrk="0" hangingPunct="0"/>
            <a:r>
              <a:rPr lang="en-US" dirty="0"/>
              <a:t>Lessard, M. R., E. J. Lund, S. L. Jones, R. L. </a:t>
            </a:r>
            <a:r>
              <a:rPr lang="en-US" dirty="0" err="1"/>
              <a:t>Arnoldy</a:t>
            </a:r>
            <a:r>
              <a:rPr lang="en-US" dirty="0"/>
              <a:t>, J. L. </a:t>
            </a:r>
            <a:r>
              <a:rPr lang="en-US" dirty="0" err="1"/>
              <a:t>Posch</a:t>
            </a:r>
            <a:r>
              <a:rPr lang="en-US" dirty="0"/>
              <a:t>, M. J. </a:t>
            </a:r>
            <a:r>
              <a:rPr lang="en-US" dirty="0" err="1"/>
              <a:t>Engebretson</a:t>
            </a:r>
            <a:r>
              <a:rPr lang="en-US" dirty="0"/>
              <a:t> and K. Hayashi, The Nature of Pi1B Pulsations as Inferred from Ground and Satellite Observations, Geophysical Research Letters, 33, L14108, doi:10.1029/2006GL026411, 2006.</a:t>
            </a:r>
            <a:endParaRPr lang="en-US" altLang="ko-KR" dirty="0"/>
          </a:p>
        </p:txBody>
      </p:sp>
      <p:sp>
        <p:nvSpPr>
          <p:cNvPr id="40" name="Rectangle 909"/>
          <p:cNvSpPr>
            <a:spLocks noChangeArrowheads="1"/>
          </p:cNvSpPr>
          <p:nvPr/>
        </p:nvSpPr>
        <p:spPr bwMode="auto">
          <a:xfrm>
            <a:off x="30097396" y="35831891"/>
            <a:ext cx="15539292" cy="646331"/>
          </a:xfrm>
          <a:prstGeom prst="rect">
            <a:avLst/>
          </a:prstGeom>
          <a:noFill/>
          <a:ln w="9525">
            <a:solidFill>
              <a:schemeClr val="tx1"/>
            </a:solidFill>
            <a:miter lim="800000"/>
            <a:headEnd/>
            <a:tailEnd/>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99CCFF"/>
                </a:solidFill>
              </a14:hiddenFill>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txBody>
          <a:bodyPr wrap="square" lIns="182880" tIns="182880" rIns="182880" bIns="182880">
            <a:spAutoFit/>
          </a:bodyPr>
          <a:lstStyle/>
          <a:p>
            <a:r>
              <a:rPr lang="en-US" altLang="en-US" b="1" dirty="0">
                <a:latin typeface="Times New Roman" panose="02020603050405020304" pitchFamily="18" charset="0"/>
                <a:cs typeface="Times New Roman" panose="02020603050405020304" pitchFamily="18" charset="0"/>
              </a:rPr>
              <a:t>Acknowledgement</a:t>
            </a:r>
            <a:r>
              <a:rPr lang="en-US" altLang="en-US" dirty="0">
                <a:latin typeface="Times New Roman" panose="02020603050405020304" pitchFamily="18" charset="0"/>
                <a:cs typeface="Times New Roman" panose="02020603050405020304" pitchFamily="18" charset="0"/>
              </a:rPr>
              <a:t>: This research was conducted under </a:t>
            </a:r>
            <a:r>
              <a:rPr lang="en-US" altLang="ko-KR" dirty="0">
                <a:latin typeface="Times New Roman" panose="02020603050405020304" pitchFamily="18" charset="0"/>
                <a:cs typeface="Times New Roman" panose="02020603050405020304" pitchFamily="18" charset="0"/>
              </a:rPr>
              <a:t>NSF grants ARC-0520475 and ANT-0233169.</a:t>
            </a:r>
            <a:endParaRPr lang="en-US" altLang="en-US" dirty="0">
              <a:latin typeface="Times New Roman" panose="02020603050405020304" pitchFamily="18" charset="0"/>
              <a:cs typeface="Times New Roman" panose="02020603050405020304" pitchFamily="18" charset="0"/>
            </a:endParaRPr>
          </a:p>
        </p:txBody>
      </p:sp>
      <p:sp>
        <p:nvSpPr>
          <p:cNvPr id="41" name="Rectangle 930"/>
          <p:cNvSpPr>
            <a:spLocks noChangeArrowheads="1"/>
          </p:cNvSpPr>
          <p:nvPr/>
        </p:nvSpPr>
        <p:spPr bwMode="auto">
          <a:xfrm>
            <a:off x="26518450" y="24305729"/>
            <a:ext cx="23163950" cy="789471"/>
          </a:xfrm>
          <a:prstGeom prst="rect">
            <a:avLst/>
          </a:prstGeom>
          <a:solidFill>
            <a:schemeClr val="accent1">
              <a:lumMod val="60000"/>
              <a:lumOff val="40000"/>
            </a:schemeClr>
          </a:solidFill>
          <a:ln>
            <a:noFill/>
          </a:ln>
          <a:effectLst/>
          <a:extLst/>
        </p:spPr>
        <p:txBody>
          <a:bodyPr wrap="square">
            <a:spAutoFit/>
          </a:bodyPr>
          <a:lstStyle/>
          <a:p>
            <a:pPr algn="ct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Summary</a:t>
            </a:r>
            <a:endParaRPr lang="en-US" altLang="en-US" sz="3600" dirty="0">
              <a:effectLst>
                <a:outerShdw blurRad="38100" dist="38100" dir="2700000" algn="tl">
                  <a:srgbClr val="FFFFFF"/>
                </a:outerShdw>
              </a:effectLst>
              <a:latin typeface="Times New Roman" panose="02020603050405020304" pitchFamily="18" charset="0"/>
              <a:cs typeface="Times New Roman" panose="02020603050405020304" pitchFamily="18" charset="0"/>
            </a:endParaRPr>
          </a:p>
        </p:txBody>
      </p:sp>
      <p:sp>
        <p:nvSpPr>
          <p:cNvPr id="42" name="Rectangle 982"/>
          <p:cNvSpPr>
            <a:spLocks noChangeArrowheads="1"/>
          </p:cNvSpPr>
          <p:nvPr/>
        </p:nvSpPr>
        <p:spPr bwMode="auto">
          <a:xfrm>
            <a:off x="26517600" y="3985487"/>
            <a:ext cx="23189914" cy="769441"/>
          </a:xfrm>
          <a:prstGeom prst="rect">
            <a:avLst/>
          </a:prstGeom>
          <a:solidFill>
            <a:schemeClr val="accent1">
              <a:lumMod val="60000"/>
              <a:lumOff val="40000"/>
            </a:schemeClr>
          </a:solidFill>
          <a:ln>
            <a:noFill/>
          </a:ln>
          <a:effectLst/>
          <a:extLst/>
        </p:spPr>
        <p:txBody>
          <a:bodyPr wrap="square">
            <a:spAutoFit/>
          </a:bodyPr>
          <a:lstStyle/>
          <a:p>
            <a:pPr algn="ct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Pi1B Propagation vs </a:t>
            </a:r>
            <a:r>
              <a:rPr lang="en-US" altLang="ko-KR" sz="4400" dirty="0" err="1">
                <a:effectLst>
                  <a:outerShdw blurRad="38100" dist="38100" dir="2700000" algn="tl">
                    <a:srgbClr val="FFFFFF"/>
                  </a:outerShdw>
                </a:effectLst>
                <a:latin typeface="Times New Roman" panose="02020603050405020304" pitchFamily="18" charset="0"/>
                <a:cs typeface="Times New Roman" panose="02020603050405020304" pitchFamily="18" charset="0"/>
              </a:rPr>
              <a:t>Magnetospheric</a:t>
            </a: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 Geometry</a:t>
            </a:r>
            <a:endParaRPr lang="en-US" altLang="en-US" sz="3600" dirty="0">
              <a:effectLst>
                <a:outerShdw blurRad="38100" dist="38100" dir="2700000" algn="tl">
                  <a:srgbClr val="FFFFFF"/>
                </a:outerShdw>
              </a:effectLst>
              <a:latin typeface="Times New Roman" panose="02020603050405020304" pitchFamily="18" charset="0"/>
              <a:cs typeface="Times New Roman" panose="02020603050405020304" pitchFamily="18" charset="0"/>
            </a:endParaRPr>
          </a:p>
        </p:txBody>
      </p:sp>
      <p:sp>
        <p:nvSpPr>
          <p:cNvPr id="51" name="Rectangle 1129"/>
          <p:cNvSpPr>
            <a:spLocks noChangeArrowheads="1"/>
          </p:cNvSpPr>
          <p:nvPr/>
        </p:nvSpPr>
        <p:spPr bwMode="auto">
          <a:xfrm>
            <a:off x="27076400" y="4922969"/>
            <a:ext cx="22453600" cy="2867025"/>
          </a:xfrm>
          <a:prstGeom prst="rect">
            <a:avLst/>
          </a:prstGeom>
          <a:noFill/>
          <a:ln w="9525">
            <a:noFill/>
            <a:miter lim="800000"/>
            <a:headEnd/>
            <a:tailEnd/>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chemeClr val="accent1"/>
                </a:solidFill>
              </a14:hiddenFill>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txBody>
          <a:bodyPr lIns="274320" tIns="137160" rIns="274320" bIns="137160"/>
          <a:lstStyle>
            <a:lvl1pPr marL="115888" indent="-115888">
              <a:defRPr sz="2400">
                <a:solidFill>
                  <a:schemeClr val="tx1"/>
                </a:solidFill>
                <a:latin typeface="Times New Roman" panose="02020603050405020304" pitchFamily="18" charset="0"/>
              </a:defRPr>
            </a:lvl1pPr>
            <a:lvl2pPr marL="804863" indent="-285750">
              <a:defRPr sz="2400">
                <a:solidFill>
                  <a:schemeClr val="tx1"/>
                </a:solidFill>
                <a:latin typeface="Times New Roman" panose="02020603050405020304" pitchFamily="18" charset="0"/>
              </a:defRPr>
            </a:lvl2pPr>
            <a:lvl3pPr marL="1147763"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fontAlgn="base">
              <a:spcBef>
                <a:spcPct val="0"/>
              </a:spcBef>
              <a:spcAft>
                <a:spcPct val="0"/>
              </a:spcAft>
              <a:defRPr sz="2400">
                <a:solidFill>
                  <a:schemeClr val="tx1"/>
                </a:solidFill>
                <a:latin typeface="Times New Roman" panose="02020603050405020304" pitchFamily="18" charset="0"/>
              </a:defRPr>
            </a:lvl6pPr>
            <a:lvl7pPr marL="2971800" indent="-228600" fontAlgn="base">
              <a:spcBef>
                <a:spcPct val="0"/>
              </a:spcBef>
              <a:spcAft>
                <a:spcPct val="0"/>
              </a:spcAft>
              <a:defRPr sz="2400">
                <a:solidFill>
                  <a:schemeClr val="tx1"/>
                </a:solidFill>
                <a:latin typeface="Times New Roman" panose="02020603050405020304" pitchFamily="18" charset="0"/>
              </a:defRPr>
            </a:lvl7pPr>
            <a:lvl8pPr marL="3429000" indent="-228600" fontAlgn="base">
              <a:spcBef>
                <a:spcPct val="0"/>
              </a:spcBef>
              <a:spcAft>
                <a:spcPct val="0"/>
              </a:spcAft>
              <a:defRPr sz="2400">
                <a:solidFill>
                  <a:schemeClr val="tx1"/>
                </a:solidFill>
                <a:latin typeface="Times New Roman" panose="02020603050405020304" pitchFamily="18" charset="0"/>
              </a:defRPr>
            </a:lvl8pPr>
            <a:lvl9pPr marL="3886200" indent="-228600" fontAlgn="base">
              <a:spcBef>
                <a:spcPct val="0"/>
              </a:spcBef>
              <a:spcAft>
                <a:spcPct val="0"/>
              </a:spcAft>
              <a:defRPr sz="2400">
                <a:solidFill>
                  <a:schemeClr val="tx1"/>
                </a:solidFill>
                <a:latin typeface="Times New Roman" panose="02020603050405020304" pitchFamily="18" charset="0"/>
              </a:defRPr>
            </a:lvl9pPr>
          </a:lstStyle>
          <a:p>
            <a:pPr algn="just">
              <a:lnSpc>
                <a:spcPct val="90000"/>
              </a:lnSpc>
              <a:spcBef>
                <a:spcPct val="20000"/>
              </a:spcBef>
            </a:pPr>
            <a:r>
              <a:rPr lang="en-US" altLang="ko-KR" dirty="0">
                <a:cs typeface="Times New Roman" panose="02020603050405020304" pitchFamily="18" charset="0"/>
              </a:rPr>
              <a:t>•</a:t>
            </a:r>
            <a:r>
              <a:rPr lang="en-GB" altLang="ko-KR" dirty="0">
                <a:cs typeface="Times New Roman" panose="02020603050405020304" pitchFamily="18" charset="0"/>
              </a:rPr>
              <a:t>The compressional nature of the Pi1B waves at geosynchronous orbit suggests that they are fast-mode waves, capable of propagating </a:t>
            </a:r>
            <a:r>
              <a:rPr lang="en-GB" altLang="ko-KR" dirty="0" err="1">
                <a:cs typeface="Times New Roman" panose="02020603050405020304" pitchFamily="18" charset="0"/>
              </a:rPr>
              <a:t>isotropically</a:t>
            </a:r>
            <a:r>
              <a:rPr lang="en-GB" altLang="ko-KR" dirty="0">
                <a:cs typeface="Times New Roman" panose="02020603050405020304" pitchFamily="18" charset="0"/>
              </a:rPr>
              <a:t>. As the waves propagate earthward, they become increasingly parallel to the background field, eventually undergoing a mode conversion to shear mode waves. </a:t>
            </a:r>
            <a:r>
              <a:rPr lang="en-GB" altLang="ko-KR" i="1" dirty="0">
                <a:cs typeface="Times New Roman" panose="02020603050405020304" pitchFamily="18" charset="0"/>
              </a:rPr>
              <a:t>Lessard, et al. </a:t>
            </a:r>
            <a:r>
              <a:rPr lang="en-GB" altLang="ko-KR" dirty="0">
                <a:cs typeface="Times New Roman" panose="02020603050405020304" pitchFamily="18" charset="0"/>
              </a:rPr>
              <a:t>[2006, 2011]</a:t>
            </a:r>
            <a:endParaRPr lang="en-US" altLang="ko-KR" dirty="0">
              <a:cs typeface="Times New Roman" panose="02020603050405020304" pitchFamily="18" charset="0"/>
            </a:endParaRPr>
          </a:p>
          <a:p>
            <a:pPr algn="just">
              <a:lnSpc>
                <a:spcPct val="90000"/>
              </a:lnSpc>
              <a:spcBef>
                <a:spcPct val="20000"/>
              </a:spcBef>
            </a:pPr>
            <a:r>
              <a:rPr lang="en-US" altLang="ko-KR" dirty="0">
                <a:ea typeface="Batang" panose="02030600000101010101" pitchFamily="18" charset="-127"/>
                <a:cs typeface="Times New Roman" panose="02020603050405020304" pitchFamily="18" charset="0"/>
              </a:rPr>
              <a:t>•Under the condition that Pi1B is compressional wave and propagates </a:t>
            </a:r>
            <a:r>
              <a:rPr lang="en-US" altLang="ko-KR" dirty="0" err="1">
                <a:ea typeface="Batang" panose="02030600000101010101" pitchFamily="18" charset="-127"/>
                <a:cs typeface="Times New Roman" panose="02020603050405020304" pitchFamily="18" charset="0"/>
              </a:rPr>
              <a:t>isotropically</a:t>
            </a:r>
            <a:r>
              <a:rPr lang="en-US" altLang="ko-KR" dirty="0">
                <a:ea typeface="Batang" panose="02030600000101010101" pitchFamily="18" charset="-127"/>
                <a:cs typeface="Times New Roman" panose="02020603050405020304" pitchFamily="18" charset="0"/>
              </a:rPr>
              <a:t>, a very simple </a:t>
            </a:r>
            <a:r>
              <a:rPr lang="en-US" altLang="ko-KR" dirty="0" err="1">
                <a:ea typeface="Batang" panose="02030600000101010101" pitchFamily="18" charset="-127"/>
                <a:cs typeface="Times New Roman" panose="02020603050405020304" pitchFamily="18" charset="0"/>
              </a:rPr>
              <a:t>magnetospheric</a:t>
            </a:r>
            <a:r>
              <a:rPr lang="en-US" altLang="ko-KR" dirty="0">
                <a:ea typeface="Batang" panose="02030600000101010101" pitchFamily="18" charset="-127"/>
                <a:cs typeface="Times New Roman" panose="02020603050405020304" pitchFamily="18" charset="0"/>
              </a:rPr>
              <a:t> model, by which the wave travel distance is mostly affected by the tilt angle, might explain the travel time difference between the conjugate hemispheres.</a:t>
            </a:r>
          </a:p>
        </p:txBody>
      </p:sp>
      <p:graphicFrame>
        <p:nvGraphicFramePr>
          <p:cNvPr id="52" name="Object 1130"/>
          <p:cNvGraphicFramePr>
            <a:graphicFrameLocks noChangeAspect="1"/>
          </p:cNvGraphicFramePr>
          <p:nvPr>
            <p:extLst>
              <p:ext uri="{D42A27DB-BD31-4B8C-83A1-F6EECF244321}">
                <p14:modId xmlns:p14="http://schemas.microsoft.com/office/powerpoint/2010/main" xmlns:p="http://schemas.openxmlformats.org/presentationml/2006/main" xmlns:r="http://schemas.openxmlformats.org/officeDocument/2006/relationships" xmlns:a="http://schemas.openxmlformats.org/drawingml/2006/main" xmlns="" val="2941457660"/>
              </p:ext>
            </p:extLst>
          </p:nvPr>
        </p:nvGraphicFramePr>
        <p:xfrm>
          <a:off x="26935450" y="7809812"/>
          <a:ext cx="6555479" cy="4827590"/>
        </p:xfrm>
        <a:graphic>
          <a:graphicData uri="http://schemas.openxmlformats.org/presentationml/2006/ole">
            <p:oleObj spid="_x0000_s1385" name="VISIO" r:id="rId11" imgW="5976360" imgH="4716360" progId="">
              <p:embed/>
            </p:oleObj>
          </a:graphicData>
        </a:graphic>
      </p:graphicFrame>
      <p:pic>
        <p:nvPicPr>
          <p:cNvPr id="55" name="Picture 1134" descr="D:\users\HyominKim\research\presentations\200605_AGU_spring\data\timediff_tilt2.tif"/>
          <p:cNvPicPr>
            <a:picLocks noChangeAspect="1" noChangeArrowheads="1"/>
          </p:cNvPicPr>
          <p:nvPr/>
        </p:nvPicPr>
        <p:blipFill>
          <a:blip r:embed="rId1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2501" t="3334" r="5000"/>
          <a:stretch>
            <a:fillRect/>
          </a:stretch>
        </p:blipFill>
        <p:spPr bwMode="auto">
          <a:xfrm>
            <a:off x="35222586" y="7212160"/>
            <a:ext cx="5402331" cy="3633639"/>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
        <p:nvSpPr>
          <p:cNvPr id="56" name="Rectangle 1135"/>
          <p:cNvSpPr>
            <a:spLocks noChangeArrowheads="1"/>
          </p:cNvSpPr>
          <p:nvPr/>
        </p:nvSpPr>
        <p:spPr bwMode="auto">
          <a:xfrm>
            <a:off x="35255200" y="11229971"/>
            <a:ext cx="5664200" cy="1495429"/>
          </a:xfrm>
          <a:prstGeom prst="rect">
            <a:avLst/>
          </a:prstGeom>
          <a:noFill/>
          <a:ln>
            <a:noFill/>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chemeClr val="accent1"/>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chemeClr val="tx1"/>
                </a:solidFill>
                <a:miter lim="800000"/>
                <a:headEnd/>
                <a:tailEnd/>
              </a14:hiddenLine>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fontAlgn="base">
              <a:spcBef>
                <a:spcPct val="0"/>
              </a:spcBef>
              <a:spcAft>
                <a:spcPct val="0"/>
              </a:spcAft>
              <a:defRPr sz="2400">
                <a:solidFill>
                  <a:schemeClr val="tx1"/>
                </a:solidFill>
                <a:latin typeface="Times New Roman" panose="02020603050405020304" pitchFamily="18" charset="0"/>
              </a:defRPr>
            </a:lvl6pPr>
            <a:lvl7pPr marL="2971800" indent="-228600" fontAlgn="base">
              <a:spcBef>
                <a:spcPct val="0"/>
              </a:spcBef>
              <a:spcAft>
                <a:spcPct val="0"/>
              </a:spcAft>
              <a:defRPr sz="2400">
                <a:solidFill>
                  <a:schemeClr val="tx1"/>
                </a:solidFill>
                <a:latin typeface="Times New Roman" panose="02020603050405020304" pitchFamily="18" charset="0"/>
              </a:defRPr>
            </a:lvl7pPr>
            <a:lvl8pPr marL="3429000" indent="-228600" fontAlgn="base">
              <a:spcBef>
                <a:spcPct val="0"/>
              </a:spcBef>
              <a:spcAft>
                <a:spcPct val="0"/>
              </a:spcAft>
              <a:defRPr sz="2400">
                <a:solidFill>
                  <a:schemeClr val="tx1"/>
                </a:solidFill>
                <a:latin typeface="Times New Roman" panose="02020603050405020304" pitchFamily="18" charset="0"/>
              </a:defRPr>
            </a:lvl8pPr>
            <a:lvl9pPr marL="3886200" indent="-228600" fontAlgn="base">
              <a:spcBef>
                <a:spcPct val="0"/>
              </a:spcBef>
              <a:spcAft>
                <a:spcPct val="0"/>
              </a:spcAft>
              <a:defRPr sz="2400">
                <a:solidFill>
                  <a:schemeClr val="tx1"/>
                </a:solidFill>
                <a:latin typeface="Times New Roman" panose="02020603050405020304" pitchFamily="18" charset="0"/>
              </a:defRPr>
            </a:lvl9pPr>
          </a:lstStyle>
          <a:p>
            <a:pPr algn="just">
              <a:lnSpc>
                <a:spcPct val="90000"/>
              </a:lnSpc>
              <a:spcBef>
                <a:spcPct val="20000"/>
              </a:spcBef>
            </a:pPr>
            <a:r>
              <a:rPr lang="en-US" altLang="en-US" dirty="0">
                <a:cs typeface="Times New Roman" panose="02020603050405020304" pitchFamily="18" charset="0"/>
              </a:rPr>
              <a:t>A p</a:t>
            </a:r>
            <a:r>
              <a:rPr lang="en-US" altLang="en-US" dirty="0">
                <a:cs typeface="Times New Roman" panose="02020603050405020304" pitchFamily="18" charset="0"/>
              </a:rPr>
              <a:t>lot of arrival time difference vs geomagnetic tilt angle shows the events observed in each season were clustered at particular tilt angles and arrival time differences, which might suggest the propagation of Pi1B is controlled by the geometry of the magnetosphere. </a:t>
            </a:r>
          </a:p>
        </p:txBody>
      </p:sp>
      <p:sp>
        <p:nvSpPr>
          <p:cNvPr id="57" name="Rectangle 1136"/>
          <p:cNvSpPr txBox="1">
            <a:spLocks noChangeArrowheads="1"/>
          </p:cNvSpPr>
          <p:nvPr/>
        </p:nvSpPr>
        <p:spPr bwMode="auto">
          <a:xfrm>
            <a:off x="42976799" y="11268042"/>
            <a:ext cx="6731001" cy="2701957"/>
          </a:xfrm>
          <a:prstGeom prst="rect">
            <a:avLst/>
          </a:prstGeom>
          <a:noFill/>
          <a:ln>
            <a:noFill/>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chemeClr val="accent1"/>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chemeClr val="tx1"/>
                </a:solidFill>
                <a:miter lim="800000"/>
                <a:headEnd/>
                <a:tailEnd/>
              </a14:hiddenLine>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txBody>
          <a:bodyPr vert="horz" wrap="square" lIns="449354" tIns="224677" rIns="449354" bIns="224677" numCol="1" anchor="t" anchorCtr="0" compatLnSpc="1">
            <a:prstTxWarp prst="textNoShape">
              <a:avLst/>
            </a:prstTxWarp>
          </a:bodyPr>
          <a:lstStyle>
            <a:lvl1pPr marL="1684338" indent="-1684338" algn="l" defTabSz="4494213" rtl="0" fontAlgn="base">
              <a:spcBef>
                <a:spcPct val="20000"/>
              </a:spcBef>
              <a:spcAft>
                <a:spcPct val="0"/>
              </a:spcAft>
              <a:buChar char="•"/>
              <a:defRPr sz="15700" kern="1200">
                <a:solidFill>
                  <a:schemeClr val="tx1"/>
                </a:solidFill>
                <a:latin typeface="+mn-lt"/>
                <a:ea typeface="+mn-ea"/>
                <a:cs typeface="+mn-cs"/>
              </a:defRPr>
            </a:lvl1pPr>
            <a:lvl2pPr marL="3651250" indent="-1404938" algn="l" defTabSz="4494213" rtl="0" fontAlgn="base">
              <a:spcBef>
                <a:spcPct val="20000"/>
              </a:spcBef>
              <a:spcAft>
                <a:spcPct val="0"/>
              </a:spcAft>
              <a:buChar char="–"/>
              <a:defRPr sz="13800" kern="1200">
                <a:solidFill>
                  <a:schemeClr val="tx1"/>
                </a:solidFill>
                <a:latin typeface="+mn-lt"/>
                <a:ea typeface="+mn-ea"/>
                <a:cs typeface="+mn-cs"/>
              </a:defRPr>
            </a:lvl2pPr>
            <a:lvl3pPr marL="5616575" indent="-1122363" algn="l" defTabSz="4494213" rtl="0" fontAlgn="base">
              <a:spcBef>
                <a:spcPct val="20000"/>
              </a:spcBef>
              <a:spcAft>
                <a:spcPct val="0"/>
              </a:spcAft>
              <a:buChar char="•"/>
              <a:defRPr sz="11800" kern="1200">
                <a:solidFill>
                  <a:schemeClr val="tx1"/>
                </a:solidFill>
                <a:latin typeface="+mn-lt"/>
                <a:ea typeface="+mn-ea"/>
                <a:cs typeface="+mn-cs"/>
              </a:defRPr>
            </a:lvl3pPr>
            <a:lvl4pPr marL="7864475" indent="-1123950" algn="l" defTabSz="4494213" rtl="0" fontAlgn="base">
              <a:spcBef>
                <a:spcPct val="20000"/>
              </a:spcBef>
              <a:spcAft>
                <a:spcPct val="0"/>
              </a:spcAft>
              <a:buChar char="–"/>
              <a:defRPr sz="9800" kern="1200">
                <a:solidFill>
                  <a:schemeClr val="tx1"/>
                </a:solidFill>
                <a:latin typeface="+mn-lt"/>
                <a:ea typeface="+mn-ea"/>
                <a:cs typeface="+mn-cs"/>
              </a:defRPr>
            </a:lvl4pPr>
            <a:lvl5pPr marL="10110788" indent="-1123950" algn="l" defTabSz="4494213" rtl="0" fontAlgn="base">
              <a:spcBef>
                <a:spcPct val="20000"/>
              </a:spcBef>
              <a:spcAft>
                <a:spcPct val="0"/>
              </a:spcAft>
              <a:buChar char="»"/>
              <a:defRPr sz="9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defTabSz="914400">
              <a:buFontTx/>
              <a:buNone/>
            </a:pPr>
            <a:r>
              <a:rPr lang="en-US" altLang="en-US" sz="2400" dirty="0">
                <a:latin typeface="Times New Roman" panose="02020603050405020304" pitchFamily="18" charset="0"/>
                <a:cs typeface="Times New Roman" panose="02020603050405020304" pitchFamily="18" charset="0"/>
              </a:rPr>
              <a:t>Seasonal variation of the arrival time differences and IMF tilt angles. The seasonal variations of Pi1B arrival time differences might be controlled by the geomagnetic tilt angle.  </a:t>
            </a:r>
          </a:p>
        </p:txBody>
      </p:sp>
      <p:pic>
        <p:nvPicPr>
          <p:cNvPr id="58" name="Picture 1137" descr="D:\users\HyominKim\research\presentations\200605_AGU_spring\data\doy_timediff_tilt.tif"/>
          <p:cNvPicPr>
            <a:picLocks noChangeAspect="1" noChangeArrowheads="1"/>
          </p:cNvPicPr>
          <p:nvPr/>
        </p:nvPicPr>
        <p:blipFill>
          <a:blip r:embed="rId13">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5000" t="3334" r="6250"/>
          <a:stretch>
            <a:fillRect/>
          </a:stretch>
        </p:blipFill>
        <p:spPr bwMode="auto">
          <a:xfrm>
            <a:off x="42914376" y="6883399"/>
            <a:ext cx="6564824" cy="4406195"/>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
        <p:nvSpPr>
          <p:cNvPr id="59" name="Rectangle 1138"/>
          <p:cNvSpPr>
            <a:spLocks noChangeArrowheads="1"/>
          </p:cNvSpPr>
          <p:nvPr/>
        </p:nvSpPr>
        <p:spPr bwMode="auto">
          <a:xfrm>
            <a:off x="27128051" y="25344244"/>
            <a:ext cx="21971682" cy="6534150"/>
          </a:xfrm>
          <a:prstGeom prst="rect">
            <a:avLst/>
          </a:prstGeom>
          <a:noFill/>
          <a:ln w="9525">
            <a:noFill/>
            <a:miter lim="800000"/>
            <a:headEnd/>
            <a:tailEnd/>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C0C0C0"/>
                </a:solidFill>
              </a14:hiddenFill>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txBody>
          <a:bodyPr lIns="457200" tIns="228600" rIns="457200" bIns="228600"/>
          <a:lstStyle>
            <a:lvl1pPr marL="342900" indent="-342900">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fontAlgn="base">
              <a:spcBef>
                <a:spcPct val="0"/>
              </a:spcBef>
              <a:spcAft>
                <a:spcPct val="0"/>
              </a:spcAft>
              <a:defRPr sz="2400">
                <a:solidFill>
                  <a:schemeClr val="tx1"/>
                </a:solidFill>
                <a:latin typeface="Times New Roman" panose="02020603050405020304" pitchFamily="18" charset="0"/>
              </a:defRPr>
            </a:lvl6pPr>
            <a:lvl7pPr marL="2971800" indent="-228600" fontAlgn="base">
              <a:spcBef>
                <a:spcPct val="0"/>
              </a:spcBef>
              <a:spcAft>
                <a:spcPct val="0"/>
              </a:spcAft>
              <a:defRPr sz="2400">
                <a:solidFill>
                  <a:schemeClr val="tx1"/>
                </a:solidFill>
                <a:latin typeface="Times New Roman" panose="02020603050405020304" pitchFamily="18" charset="0"/>
              </a:defRPr>
            </a:lvl7pPr>
            <a:lvl8pPr marL="3429000" indent="-228600" fontAlgn="base">
              <a:spcBef>
                <a:spcPct val="0"/>
              </a:spcBef>
              <a:spcAft>
                <a:spcPct val="0"/>
              </a:spcAft>
              <a:defRPr sz="2400">
                <a:solidFill>
                  <a:schemeClr val="tx1"/>
                </a:solidFill>
                <a:latin typeface="Times New Roman" panose="02020603050405020304" pitchFamily="18" charset="0"/>
              </a:defRPr>
            </a:lvl8pPr>
            <a:lvl9pPr marL="3886200" indent="-228600" fontAlgn="base">
              <a:spcBef>
                <a:spcPct val="0"/>
              </a:spcBef>
              <a:spcAft>
                <a:spcPct val="0"/>
              </a:spcAft>
              <a:defRPr sz="2400">
                <a:solidFill>
                  <a:schemeClr val="tx1"/>
                </a:solidFill>
                <a:latin typeface="Times New Roman" panose="02020603050405020304" pitchFamily="18" charset="0"/>
              </a:defRPr>
            </a:lvl9pPr>
          </a:lstStyle>
          <a:p>
            <a:pPr algn="just">
              <a:lnSpc>
                <a:spcPct val="90000"/>
              </a:lnSpc>
              <a:spcBef>
                <a:spcPct val="50000"/>
              </a:spcBef>
              <a:spcAft>
                <a:spcPct val="20000"/>
              </a:spcAft>
              <a:buFontTx/>
              <a:buChar char="•"/>
            </a:pPr>
            <a:r>
              <a:rPr lang="en-US" altLang="ko-KR" dirty="0">
                <a:cs typeface="Times New Roman" panose="02020603050405020304" pitchFamily="18" charset="0"/>
              </a:rPr>
              <a:t>212 Pi1B events were included in a statistical study to compare the arrival time differences at conjugate stations (the South Pole Station and Iqaluit Station, Nunavut, Canada, observed from1995 to 1996). 160 out of 212 events were confirmed to occur during </a:t>
            </a:r>
            <a:r>
              <a:rPr lang="en-US" altLang="ko-KR" dirty="0" err="1">
                <a:cs typeface="Times New Roman" panose="02020603050405020304" pitchFamily="18" charset="0"/>
              </a:rPr>
              <a:t>substorm</a:t>
            </a:r>
            <a:r>
              <a:rPr lang="en-US" altLang="ko-KR" dirty="0">
                <a:cs typeface="Times New Roman" panose="02020603050405020304" pitchFamily="18" charset="0"/>
              </a:rPr>
              <a:t> onsets. </a:t>
            </a:r>
          </a:p>
          <a:p>
            <a:pPr algn="just">
              <a:lnSpc>
                <a:spcPct val="90000"/>
              </a:lnSpc>
              <a:spcBef>
                <a:spcPct val="50000"/>
              </a:spcBef>
              <a:spcAft>
                <a:spcPct val="20000"/>
              </a:spcAft>
              <a:buFontTx/>
              <a:buChar char="•"/>
            </a:pPr>
            <a:r>
              <a:rPr lang="en-US" altLang="ko-KR" dirty="0">
                <a:cs typeface="Times New Roman" panose="02020603050405020304" pitchFamily="18" charset="0"/>
              </a:rPr>
              <a:t>During the spring of 1995, events at the South Pole tended to lead those at Iqaluit often by a minute or two, with a wide distribution in time differences.</a:t>
            </a:r>
          </a:p>
          <a:p>
            <a:pPr algn="just">
              <a:lnSpc>
                <a:spcPct val="90000"/>
              </a:lnSpc>
              <a:spcBef>
                <a:spcPct val="50000"/>
              </a:spcBef>
              <a:spcAft>
                <a:spcPct val="20000"/>
              </a:spcAft>
              <a:buFontTx/>
              <a:buChar char="•"/>
            </a:pPr>
            <a:r>
              <a:rPr lang="en-US" altLang="ko-KR" dirty="0">
                <a:cs typeface="Times New Roman" panose="02020603050405020304" pitchFamily="18" charset="0"/>
              </a:rPr>
              <a:t>During the fall of 1995, events at Iqaluit tended to lead those at the South Pole, but with significantly smaller time differences and with less scatter than in the spring.</a:t>
            </a:r>
          </a:p>
          <a:p>
            <a:pPr algn="just">
              <a:lnSpc>
                <a:spcPct val="90000"/>
              </a:lnSpc>
              <a:spcBef>
                <a:spcPct val="50000"/>
              </a:spcBef>
              <a:spcAft>
                <a:spcPct val="20000"/>
              </a:spcAft>
              <a:buFontTx/>
              <a:buChar char="•"/>
            </a:pPr>
            <a:r>
              <a:rPr lang="en-US" altLang="ko-KR" dirty="0">
                <a:cs typeface="Times New Roman" panose="02020603050405020304" pitchFamily="18" charset="0"/>
              </a:rPr>
              <a:t>To study this seasonal dependence, the solar wind speed and the geometry of the magnetosphere such as tilt angle and clock angle have been examined, which show no clear tendency but tilt angle seems to play a minor role in the arrival time differences. </a:t>
            </a:r>
          </a:p>
          <a:p>
            <a:pPr algn="just">
              <a:lnSpc>
                <a:spcPct val="90000"/>
              </a:lnSpc>
              <a:spcBef>
                <a:spcPct val="50000"/>
              </a:spcBef>
              <a:spcAft>
                <a:spcPct val="20000"/>
              </a:spcAft>
              <a:buFontTx/>
              <a:buChar char="•"/>
            </a:pPr>
            <a:r>
              <a:rPr lang="en-US" altLang="ko-KR" dirty="0">
                <a:cs typeface="Times New Roman" panose="02020603050405020304" pitchFamily="18" charset="0"/>
              </a:rPr>
              <a:t>Pi1B signatures discussed by </a:t>
            </a:r>
            <a:r>
              <a:rPr lang="en-GB" altLang="ko-KR" i="1" dirty="0">
                <a:solidFill>
                  <a:srgbClr val="000000"/>
                </a:solidFill>
                <a:cs typeface="Times New Roman" panose="02020603050405020304" pitchFamily="18" charset="0"/>
              </a:rPr>
              <a:t>Lessard et al</a:t>
            </a:r>
            <a:r>
              <a:rPr lang="en-GB" altLang="ko-KR" dirty="0">
                <a:solidFill>
                  <a:srgbClr val="000000"/>
                </a:solidFill>
                <a:cs typeface="Times New Roman" panose="02020603050405020304" pitchFamily="18" charset="0"/>
              </a:rPr>
              <a:t>. [2006, 2011] </a:t>
            </a:r>
            <a:r>
              <a:rPr lang="en-US" altLang="en-US" dirty="0">
                <a:cs typeface="Times New Roman" panose="02020603050405020304" pitchFamily="18" charset="0"/>
              </a:rPr>
              <a:t>imply that the source of Pi1B pulsations is deep in the tail, well beyond geosynchronous orbit.</a:t>
            </a:r>
          </a:p>
          <a:p>
            <a:pPr algn="just">
              <a:lnSpc>
                <a:spcPct val="90000"/>
              </a:lnSpc>
              <a:spcBef>
                <a:spcPts val="1440"/>
              </a:spcBef>
              <a:spcAft>
                <a:spcPts val="576"/>
              </a:spcAft>
              <a:buFont typeface="Arial" panose="020B0604020202020204" pitchFamily="34" charset="0"/>
              <a:buChar char="•"/>
            </a:pPr>
            <a:r>
              <a:rPr lang="en-US" dirty="0">
                <a:cs typeface="Times New Roman" panose="02020603050405020304" pitchFamily="18" charset="0"/>
              </a:rPr>
              <a:t>Future work will build on the preliminary study done by </a:t>
            </a:r>
            <a:r>
              <a:rPr lang="en-US" i="1" dirty="0">
                <a:cs typeface="Times New Roman" panose="02020603050405020304" pitchFamily="18" charset="0"/>
              </a:rPr>
              <a:t>Kim, et al.</a:t>
            </a:r>
            <a:r>
              <a:rPr lang="en-US" dirty="0">
                <a:cs typeface="Times New Roman" panose="02020603050405020304" pitchFamily="18" charset="0"/>
              </a:rPr>
              <a:t> [2006]. </a:t>
            </a:r>
          </a:p>
          <a:p>
            <a:pPr algn="just">
              <a:lnSpc>
                <a:spcPct val="90000"/>
              </a:lnSpc>
              <a:spcBef>
                <a:spcPts val="1440"/>
              </a:spcBef>
              <a:spcAft>
                <a:spcPts val="576"/>
              </a:spcAft>
              <a:buFont typeface="Arial" panose="020B0604020202020204" pitchFamily="34" charset="0"/>
              <a:buChar char="•"/>
            </a:pPr>
            <a:r>
              <a:rPr lang="en-US" dirty="0">
                <a:cs typeface="Times New Roman" panose="02020603050405020304" pitchFamily="18" charset="0"/>
              </a:rPr>
              <a:t>Continuous </a:t>
            </a:r>
            <a:r>
              <a:rPr lang="en-US" dirty="0" err="1">
                <a:cs typeface="Times New Roman" panose="02020603050405020304" pitchFamily="18" charset="0"/>
              </a:rPr>
              <a:t>searchcoil</a:t>
            </a:r>
            <a:r>
              <a:rPr lang="en-US" dirty="0">
                <a:cs typeface="Times New Roman" panose="02020603050405020304" pitchFamily="18" charset="0"/>
              </a:rPr>
              <a:t> data sets from IQA and SPA have been identified, particularly for the 2015 calendar year. </a:t>
            </a:r>
          </a:p>
          <a:p>
            <a:pPr algn="just">
              <a:lnSpc>
                <a:spcPct val="90000"/>
              </a:lnSpc>
              <a:spcBef>
                <a:spcPts val="1440"/>
              </a:spcBef>
              <a:spcAft>
                <a:spcPts val="576"/>
              </a:spcAft>
              <a:buFont typeface="Arial" panose="020B0604020202020204" pitchFamily="34" charset="0"/>
              <a:buChar char="•"/>
            </a:pPr>
            <a:r>
              <a:rPr lang="en-US" dirty="0">
                <a:cs typeface="Times New Roman" panose="02020603050405020304" pitchFamily="18" charset="0"/>
              </a:rPr>
              <a:t>In collaboration with </a:t>
            </a:r>
            <a:r>
              <a:rPr lang="en-US" dirty="0" err="1">
                <a:cs typeface="Times New Roman" panose="02020603050405020304" pitchFamily="18" charset="0"/>
              </a:rPr>
              <a:t>Hyomin</a:t>
            </a:r>
            <a:r>
              <a:rPr lang="en-US" dirty="0">
                <a:cs typeface="Times New Roman" panose="02020603050405020304" pitchFamily="18" charset="0"/>
              </a:rPr>
              <a:t> Kim and New Jersey Institute of Technology, more thorough statistical analysis will be performed on these data sets.</a:t>
            </a:r>
          </a:p>
          <a:p>
            <a:pPr algn="just">
              <a:lnSpc>
                <a:spcPct val="90000"/>
              </a:lnSpc>
              <a:spcBef>
                <a:spcPts val="1440"/>
              </a:spcBef>
              <a:spcAft>
                <a:spcPts val="576"/>
              </a:spcAft>
              <a:buFont typeface="Arial" panose="020B0604020202020204" pitchFamily="34" charset="0"/>
              <a:buChar char="•"/>
            </a:pPr>
            <a:r>
              <a:rPr lang="en-US" dirty="0">
                <a:cs typeface="Times New Roman" panose="02020603050405020304" pitchFamily="18" charset="0"/>
              </a:rPr>
              <a:t>Other conjugate stations and other years of continuous data may be identified and analyzed to add to the statistical significance of this work.</a:t>
            </a:r>
          </a:p>
          <a:p>
            <a:pPr algn="just">
              <a:lnSpc>
                <a:spcPct val="90000"/>
              </a:lnSpc>
              <a:spcBef>
                <a:spcPct val="50000"/>
              </a:spcBef>
              <a:spcAft>
                <a:spcPct val="20000"/>
              </a:spcAft>
              <a:buFontTx/>
              <a:buChar char="•"/>
            </a:pPr>
            <a:endParaRPr lang="en-US" altLang="ko-KR" dirty="0">
              <a:cs typeface="Times New Roman" panose="02020603050405020304" pitchFamily="18" charset="0"/>
            </a:endParaRPr>
          </a:p>
        </p:txBody>
      </p:sp>
      <p:sp>
        <p:nvSpPr>
          <p:cNvPr id="2" name="Rectangle 1"/>
          <p:cNvSpPr/>
          <p:nvPr/>
        </p:nvSpPr>
        <p:spPr>
          <a:xfrm>
            <a:off x="27433945" y="15481821"/>
            <a:ext cx="21435655" cy="830997"/>
          </a:xfrm>
          <a:prstGeom prst="rect">
            <a:avLst/>
          </a:prstGeom>
        </p:spPr>
        <p:txBody>
          <a:bodyPr wrap="square">
            <a:spAutoFit/>
          </a:bodyPr>
          <a:lstStyle/>
          <a:p>
            <a:pPr algn="just">
              <a:spcBef>
                <a:spcPct val="50000"/>
              </a:spcBef>
            </a:pPr>
            <a:r>
              <a:rPr lang="en-US" altLang="ko-KR" sz="2400" dirty="0">
                <a:latin typeface="Times New Roman" panose="02020603050405020304" pitchFamily="18" charset="0"/>
                <a:cs typeface="Times New Roman" panose="02020603050405020304" pitchFamily="18" charset="0"/>
              </a:rPr>
              <a:t>212 Pi1B events (obtained in 1995 and 1996) were included in a statistical study to compare </a:t>
            </a:r>
            <a:r>
              <a:rPr lang="en-US" altLang="ko-KR" sz="2400" dirty="0" err="1">
                <a:latin typeface="Times New Roman" panose="02020603050405020304" pitchFamily="18" charset="0"/>
                <a:cs typeface="Times New Roman" panose="02020603050405020304" pitchFamily="18" charset="0"/>
              </a:rPr>
              <a:t>substorm</a:t>
            </a:r>
            <a:r>
              <a:rPr lang="en-US" altLang="ko-KR" sz="2400" dirty="0">
                <a:latin typeface="Times New Roman" panose="02020603050405020304" pitchFamily="18" charset="0"/>
                <a:cs typeface="Times New Roman" panose="02020603050405020304" pitchFamily="18" charset="0"/>
              </a:rPr>
              <a:t> onset times at the South Pole and Iqaluit, Nunavut, Canada. 160 events were confirmed to occur during </a:t>
            </a:r>
            <a:r>
              <a:rPr lang="en-US" altLang="ko-KR" sz="2400" dirty="0" err="1">
                <a:latin typeface="Times New Roman" panose="02020603050405020304" pitchFamily="18" charset="0"/>
                <a:cs typeface="Times New Roman" panose="02020603050405020304" pitchFamily="18" charset="0"/>
              </a:rPr>
              <a:t>substorm</a:t>
            </a:r>
            <a:r>
              <a:rPr lang="en-US" altLang="ko-KR" sz="2400" dirty="0">
                <a:latin typeface="Times New Roman" panose="02020603050405020304" pitchFamily="18" charset="0"/>
                <a:cs typeface="Times New Roman" panose="02020603050405020304" pitchFamily="18" charset="0"/>
              </a:rPr>
              <a:t> onsets (Figure 7). These two stations are in opposite hemispheres but are nominally conjugate.  </a:t>
            </a:r>
          </a:p>
        </p:txBody>
      </p:sp>
      <p:sp>
        <p:nvSpPr>
          <p:cNvPr id="61" name="Rectangle 939"/>
          <p:cNvSpPr>
            <a:spLocks noChangeArrowheads="1"/>
          </p:cNvSpPr>
          <p:nvPr/>
        </p:nvSpPr>
        <p:spPr bwMode="auto">
          <a:xfrm>
            <a:off x="3526310" y="16429883"/>
            <a:ext cx="8262894" cy="866775"/>
          </a:xfrm>
          <a:prstGeom prst="rect">
            <a:avLst/>
          </a:prstGeom>
          <a:noFill/>
          <a:ln>
            <a:noFill/>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chemeClr val="accent1"/>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chemeClr val="tx1"/>
                </a:solidFill>
                <a:miter lim="800000"/>
                <a:headEnd/>
                <a:tailEnd/>
              </a14:hiddenLine>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fontAlgn="base">
              <a:spcBef>
                <a:spcPct val="0"/>
              </a:spcBef>
              <a:spcAft>
                <a:spcPct val="0"/>
              </a:spcAft>
              <a:defRPr sz="2400">
                <a:solidFill>
                  <a:schemeClr val="tx1"/>
                </a:solidFill>
                <a:latin typeface="Times New Roman" panose="02020603050405020304" pitchFamily="18" charset="0"/>
              </a:defRPr>
            </a:lvl6pPr>
            <a:lvl7pPr marL="2971800" indent="-228600" fontAlgn="base">
              <a:spcBef>
                <a:spcPct val="0"/>
              </a:spcBef>
              <a:spcAft>
                <a:spcPct val="0"/>
              </a:spcAft>
              <a:defRPr sz="2400">
                <a:solidFill>
                  <a:schemeClr val="tx1"/>
                </a:solidFill>
                <a:latin typeface="Times New Roman" panose="02020603050405020304" pitchFamily="18" charset="0"/>
              </a:defRPr>
            </a:lvl7pPr>
            <a:lvl8pPr marL="3429000" indent="-228600" fontAlgn="base">
              <a:spcBef>
                <a:spcPct val="0"/>
              </a:spcBef>
              <a:spcAft>
                <a:spcPct val="0"/>
              </a:spcAft>
              <a:defRPr sz="2400">
                <a:solidFill>
                  <a:schemeClr val="tx1"/>
                </a:solidFill>
                <a:latin typeface="Times New Roman" panose="02020603050405020304" pitchFamily="18" charset="0"/>
              </a:defRPr>
            </a:lvl8pPr>
            <a:lvl9pPr marL="3886200" indent="-228600" fontAlgn="base">
              <a:spcBef>
                <a:spcPct val="0"/>
              </a:spcBef>
              <a:spcAft>
                <a:spcPct val="0"/>
              </a:spcAft>
              <a:defRPr sz="2400">
                <a:solidFill>
                  <a:schemeClr val="tx1"/>
                </a:solidFill>
                <a:latin typeface="Times New Roman" panose="02020603050405020304" pitchFamily="18" charset="0"/>
              </a:defRPr>
            </a:lvl9pPr>
          </a:lstStyle>
          <a:p>
            <a:pPr algn="just">
              <a:lnSpc>
                <a:spcPct val="90000"/>
              </a:lnSpc>
              <a:spcBef>
                <a:spcPct val="20000"/>
              </a:spcBef>
            </a:pPr>
            <a:r>
              <a:rPr lang="en-US" altLang="en-US" dirty="0">
                <a:cs typeface="Times New Roman" panose="02020603050405020304" pitchFamily="18" charset="0"/>
              </a:rPr>
              <a:t>Typical example of dynamic spectra of induction coil magnetometer data showing </a:t>
            </a:r>
            <a:r>
              <a:rPr lang="en-US" altLang="en-US" b="1" dirty="0">
                <a:cs typeface="Times New Roman" panose="02020603050405020304" pitchFamily="18" charset="0"/>
              </a:rPr>
              <a:t>Pi1B</a:t>
            </a:r>
            <a:r>
              <a:rPr lang="en-US" altLang="en-US" dirty="0">
                <a:cs typeface="Times New Roman" panose="02020603050405020304" pitchFamily="18" charset="0"/>
              </a:rPr>
              <a:t> and </a:t>
            </a:r>
            <a:r>
              <a:rPr lang="en-US" altLang="en-US" b="1" dirty="0" err="1">
                <a:cs typeface="Times New Roman" panose="02020603050405020304" pitchFamily="18" charset="0"/>
              </a:rPr>
              <a:t>PiC. </a:t>
            </a:r>
            <a:r>
              <a:rPr lang="en-US" altLang="en-US" dirty="0" err="1">
                <a:cs typeface="Times New Roman" panose="02020603050405020304" pitchFamily="18" charset="0"/>
              </a:rPr>
              <a:t>The vertical axis shows wave frequencies from 0 to 1000 mHz (0-1 Hz)</a:t>
            </a:r>
            <a:r>
              <a:rPr lang="en-US" altLang="en-US" dirty="0">
                <a:cs typeface="Times New Roman" panose="02020603050405020304" pitchFamily="18" charset="0"/>
              </a:rPr>
              <a:t>. The horizontal axis shows time from 02:30 UT to -4:30 UT.</a:t>
            </a:r>
          </a:p>
        </p:txBody>
      </p:sp>
      <p:grpSp>
        <p:nvGrpSpPr>
          <p:cNvPr id="62" name="Group 940"/>
          <p:cNvGrpSpPr>
            <a:grpSpLocks/>
          </p:cNvGrpSpPr>
          <p:nvPr/>
        </p:nvGrpSpPr>
        <p:grpSpPr bwMode="auto">
          <a:xfrm>
            <a:off x="2622224" y="14931863"/>
            <a:ext cx="9648039" cy="1154170"/>
            <a:chOff x="1003" y="3721"/>
            <a:chExt cx="4512" cy="677"/>
          </a:xfrm>
        </p:grpSpPr>
        <p:pic>
          <p:nvPicPr>
            <p:cNvPr id="63" name="Picture 941"/>
            <p:cNvPicPr>
              <a:picLocks noChangeAspect="1" noChangeArrowheads="1"/>
            </p:cNvPicPr>
            <p:nvPr/>
          </p:nvPicPr>
          <p:blipFill>
            <a:blip r:embed="rId14">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1003" y="3721"/>
              <a:ext cx="4512" cy="677"/>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blipFill dpi="0" rotWithShape="0">
                    <a:blip/>
                    <a:srcRect/>
                    <a:stretch>
                      <a:fillRect/>
                    </a:stretch>
                  </a:blipFill>
                </a14:hiddenFill>
              </a:ext>
            </a:extLst>
          </p:spPr>
        </p:pic>
        <p:sp>
          <p:nvSpPr>
            <p:cNvPr id="64" name="Freeform 942"/>
            <p:cNvSpPr>
              <a:spLocks noChangeArrowheads="1"/>
            </p:cNvSpPr>
            <p:nvPr/>
          </p:nvSpPr>
          <p:spPr bwMode="auto">
            <a:xfrm>
              <a:off x="3355" y="3865"/>
              <a:ext cx="192" cy="480"/>
            </a:xfrm>
            <a:custGeom>
              <a:avLst/>
              <a:gdLst>
                <a:gd name="T0" fmla="*/ 847 w 848"/>
                <a:gd name="T1" fmla="*/ 0 h 2118"/>
                <a:gd name="T2" fmla="*/ 423 w 848"/>
                <a:gd name="T3" fmla="*/ 176 h 2118"/>
                <a:gd name="T4" fmla="*/ 423 w 848"/>
                <a:gd name="T5" fmla="*/ 881 h 2118"/>
                <a:gd name="T6" fmla="*/ 0 w 848"/>
                <a:gd name="T7" fmla="*/ 1058 h 2118"/>
                <a:gd name="T8" fmla="*/ 423 w 848"/>
                <a:gd name="T9" fmla="*/ 1234 h 2118"/>
                <a:gd name="T10" fmla="*/ 423 w 848"/>
                <a:gd name="T11" fmla="*/ 1940 h 2118"/>
                <a:gd name="T12" fmla="*/ 847 w 848"/>
                <a:gd name="T13" fmla="*/ 2117 h 2118"/>
              </a:gdLst>
              <a:ahLst/>
              <a:cxnLst>
                <a:cxn ang="0">
                  <a:pos x="T0" y="T1"/>
                </a:cxn>
                <a:cxn ang="0">
                  <a:pos x="T2" y="T3"/>
                </a:cxn>
                <a:cxn ang="0">
                  <a:pos x="T4" y="T5"/>
                </a:cxn>
                <a:cxn ang="0">
                  <a:pos x="T6" y="T7"/>
                </a:cxn>
                <a:cxn ang="0">
                  <a:pos x="T8" y="T9"/>
                </a:cxn>
                <a:cxn ang="0">
                  <a:pos x="T10" y="T11"/>
                </a:cxn>
                <a:cxn ang="0">
                  <a:pos x="T12" y="T13"/>
                </a:cxn>
              </a:cxnLst>
              <a:rect l="0" t="0" r="r" b="b"/>
              <a:pathLst>
                <a:path w="848" h="2118">
                  <a:moveTo>
                    <a:pt x="847" y="0"/>
                  </a:moveTo>
                  <a:cubicBezTo>
                    <a:pt x="635" y="0"/>
                    <a:pt x="423" y="88"/>
                    <a:pt x="423" y="176"/>
                  </a:cubicBezTo>
                  <a:lnTo>
                    <a:pt x="423" y="881"/>
                  </a:lnTo>
                  <a:cubicBezTo>
                    <a:pt x="423" y="969"/>
                    <a:pt x="211" y="1058"/>
                    <a:pt x="0" y="1058"/>
                  </a:cubicBezTo>
                  <a:cubicBezTo>
                    <a:pt x="211" y="1058"/>
                    <a:pt x="423" y="1146"/>
                    <a:pt x="423" y="1234"/>
                  </a:cubicBezTo>
                  <a:lnTo>
                    <a:pt x="423" y="1940"/>
                  </a:lnTo>
                  <a:cubicBezTo>
                    <a:pt x="423" y="2028"/>
                    <a:pt x="635" y="2117"/>
                    <a:pt x="847" y="2117"/>
                  </a:cubicBezTo>
                </a:path>
              </a:pathLst>
            </a:custGeom>
            <a:noFill/>
            <a:ln w="28440">
              <a:solidFill>
                <a:srgbClr val="FF0066"/>
              </a:solidFill>
              <a:round/>
              <a:headEnd/>
              <a:tailEnd/>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txBody>
            <a:bodyPr/>
            <a:lstStyle/>
            <a:p>
              <a:endParaRPr lang="en-US"/>
            </a:p>
          </p:txBody>
        </p:sp>
        <p:sp>
          <p:nvSpPr>
            <p:cNvPr id="65" name="Freeform 943"/>
            <p:cNvSpPr>
              <a:spLocks noChangeArrowheads="1"/>
            </p:cNvSpPr>
            <p:nvPr/>
          </p:nvSpPr>
          <p:spPr bwMode="auto">
            <a:xfrm>
              <a:off x="4123" y="4183"/>
              <a:ext cx="528" cy="114"/>
            </a:xfrm>
            <a:custGeom>
              <a:avLst/>
              <a:gdLst>
                <a:gd name="T0" fmla="*/ 2329 w 2330"/>
                <a:gd name="T1" fmla="*/ 125 h 503"/>
                <a:gd name="T2" fmla="*/ 582 w 2330"/>
                <a:gd name="T3" fmla="*/ 125 h 503"/>
                <a:gd name="T4" fmla="*/ 582 w 2330"/>
                <a:gd name="T5" fmla="*/ 0 h 503"/>
                <a:gd name="T6" fmla="*/ 0 w 2330"/>
                <a:gd name="T7" fmla="*/ 251 h 503"/>
                <a:gd name="T8" fmla="*/ 582 w 2330"/>
                <a:gd name="T9" fmla="*/ 502 h 503"/>
                <a:gd name="T10" fmla="*/ 582 w 2330"/>
                <a:gd name="T11" fmla="*/ 377 h 503"/>
                <a:gd name="T12" fmla="*/ 2329 w 2330"/>
                <a:gd name="T13" fmla="*/ 377 h 503"/>
                <a:gd name="T14" fmla="*/ 2329 w 2330"/>
                <a:gd name="T15" fmla="*/ 125 h 5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0" h="503">
                  <a:moveTo>
                    <a:pt x="2329" y="125"/>
                  </a:moveTo>
                  <a:lnTo>
                    <a:pt x="582" y="125"/>
                  </a:lnTo>
                  <a:lnTo>
                    <a:pt x="582" y="0"/>
                  </a:lnTo>
                  <a:lnTo>
                    <a:pt x="0" y="251"/>
                  </a:lnTo>
                  <a:lnTo>
                    <a:pt x="582" y="502"/>
                  </a:lnTo>
                  <a:lnTo>
                    <a:pt x="582" y="377"/>
                  </a:lnTo>
                  <a:lnTo>
                    <a:pt x="2329" y="377"/>
                  </a:lnTo>
                  <a:lnTo>
                    <a:pt x="2329" y="125"/>
                  </a:lnTo>
                </a:path>
              </a:pathLst>
            </a:custGeom>
            <a:solidFill>
              <a:srgbClr val="FF0066"/>
            </a:solidFill>
            <a:ln w="9360">
              <a:solidFill>
                <a:srgbClr val="FF0066"/>
              </a:solidFill>
              <a:round/>
              <a:headEnd/>
              <a:tailEnd/>
            </a:ln>
          </p:spPr>
          <p:txBody>
            <a:bodyPr wrap="none" anchor="ctr"/>
            <a:lstStyle/>
            <a:p>
              <a:endParaRPr lang="en-US"/>
            </a:p>
          </p:txBody>
        </p:sp>
        <p:sp>
          <p:nvSpPr>
            <p:cNvPr id="66" name="Text Box 944"/>
            <p:cNvSpPr txBox="1">
              <a:spLocks noChangeArrowheads="1"/>
            </p:cNvSpPr>
            <p:nvPr/>
          </p:nvSpPr>
          <p:spPr bwMode="auto">
            <a:xfrm>
              <a:off x="2919" y="3970"/>
              <a:ext cx="427" cy="236"/>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lIns="90000" tIns="46800" rIns="90000" bIns="46800">
              <a:spAutoFit/>
            </a:bodyPr>
            <a:lstStyle/>
            <a:p>
              <a:pPr hangingPunct="0">
                <a:buClr>
                  <a:srgbClr val="000000"/>
                </a:buClr>
                <a:buSzPct val="45000"/>
                <a:buFont typeface="StarSymbol" charset="0"/>
                <a:buNone/>
              </a:pPr>
              <a:r>
                <a:rPr lang="en-GB" altLang="en-US" sz="2000" b="1" dirty="0">
                  <a:solidFill>
                    <a:srgbClr val="FF0066"/>
                  </a:solidFill>
                  <a:latin typeface="Nimbus Roman No9 L" pitchFamily="16" charset="0"/>
                  <a:ea typeface="HG Mincho Light J" charset="0"/>
                  <a:cs typeface="HG Mincho Light J" charset="0"/>
                </a:rPr>
                <a:t>Pi1B</a:t>
              </a:r>
            </a:p>
          </p:txBody>
        </p:sp>
        <p:sp>
          <p:nvSpPr>
            <p:cNvPr id="67" name="Text Box 945"/>
            <p:cNvSpPr txBox="1">
              <a:spLocks noChangeArrowheads="1"/>
            </p:cNvSpPr>
            <p:nvPr/>
          </p:nvSpPr>
          <p:spPr bwMode="auto">
            <a:xfrm>
              <a:off x="4695" y="4105"/>
              <a:ext cx="442" cy="236"/>
            </a:xfrm>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txBody>
            <a:bodyPr wrap="square" lIns="90000" tIns="46800" rIns="90000" bIns="46800">
              <a:spAutoFit/>
            </a:bodyPr>
            <a:lstStyle/>
            <a:p>
              <a:pPr hangingPunct="0">
                <a:buClr>
                  <a:srgbClr val="000000"/>
                </a:buClr>
                <a:buSzPct val="45000"/>
                <a:buFont typeface="StarSymbol" charset="0"/>
                <a:buNone/>
              </a:pPr>
              <a:r>
                <a:rPr lang="en-GB" altLang="en-US" sz="2000" b="1">
                  <a:solidFill>
                    <a:srgbClr val="FF0066"/>
                  </a:solidFill>
                  <a:latin typeface="Nimbus Roman No9 L" pitchFamily="16" charset="0"/>
                  <a:ea typeface="HG Mincho Light J" charset="0"/>
                  <a:cs typeface="HG Mincho Light J" charset="0"/>
                </a:rPr>
                <a:t>PiC</a:t>
              </a:r>
            </a:p>
          </p:txBody>
        </p:sp>
      </p:grpSp>
      <p:sp>
        <p:nvSpPr>
          <p:cNvPr id="8" name="Rectangle 938"/>
          <p:cNvSpPr txBox="1">
            <a:spLocks noChangeArrowheads="1"/>
          </p:cNvSpPr>
          <p:nvPr/>
        </p:nvSpPr>
        <p:spPr bwMode="auto">
          <a:xfrm>
            <a:off x="13664173" y="4824075"/>
            <a:ext cx="11762019" cy="7334250"/>
          </a:xfrm>
          <a:prstGeom prst="rect">
            <a:avLst/>
          </a:prstGeom>
          <a:noFill/>
          <a:ln>
            <a:noFill/>
            <a:miter lim="800000"/>
            <a:headEnd/>
            <a:tailEnd/>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chemeClr val="accent1"/>
                </a:solidFill>
              </a14:hiddenFill>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txBody>
          <a:bodyPr vert="horz" wrap="square" lIns="449354" tIns="224677" rIns="449354" bIns="224677" numCol="1" anchor="t" anchorCtr="0" compatLnSpc="1">
            <a:prstTxWarp prst="textNoShape">
              <a:avLst/>
            </a:prstTxWarp>
          </a:bodyPr>
          <a:lstStyle>
            <a:lvl1pPr marL="1684338" indent="-1684338" algn="l" defTabSz="4494213" rtl="0" fontAlgn="base">
              <a:spcBef>
                <a:spcPct val="20000"/>
              </a:spcBef>
              <a:spcAft>
                <a:spcPct val="0"/>
              </a:spcAft>
              <a:buChar char="•"/>
              <a:defRPr sz="15700" kern="1200">
                <a:solidFill>
                  <a:schemeClr val="tx1"/>
                </a:solidFill>
                <a:latin typeface="+mn-lt"/>
                <a:ea typeface="+mn-ea"/>
                <a:cs typeface="+mn-cs"/>
              </a:defRPr>
            </a:lvl1pPr>
            <a:lvl2pPr marL="3651250" indent="-1404938" algn="l" defTabSz="4494213" rtl="0" fontAlgn="base">
              <a:spcBef>
                <a:spcPct val="20000"/>
              </a:spcBef>
              <a:spcAft>
                <a:spcPct val="0"/>
              </a:spcAft>
              <a:buChar char="–"/>
              <a:defRPr sz="13800" kern="1200">
                <a:solidFill>
                  <a:schemeClr val="tx1"/>
                </a:solidFill>
                <a:latin typeface="+mn-lt"/>
                <a:ea typeface="+mn-ea"/>
                <a:cs typeface="+mn-cs"/>
              </a:defRPr>
            </a:lvl2pPr>
            <a:lvl3pPr marL="5616575" indent="-1122363" algn="l" defTabSz="4494213" rtl="0" fontAlgn="base">
              <a:spcBef>
                <a:spcPct val="20000"/>
              </a:spcBef>
              <a:spcAft>
                <a:spcPct val="0"/>
              </a:spcAft>
              <a:buChar char="•"/>
              <a:defRPr sz="11800" kern="1200">
                <a:solidFill>
                  <a:schemeClr val="tx1"/>
                </a:solidFill>
                <a:latin typeface="+mn-lt"/>
                <a:ea typeface="+mn-ea"/>
                <a:cs typeface="+mn-cs"/>
              </a:defRPr>
            </a:lvl3pPr>
            <a:lvl4pPr marL="7864475" indent="-1123950" algn="l" defTabSz="4494213" rtl="0" fontAlgn="base">
              <a:spcBef>
                <a:spcPct val="20000"/>
              </a:spcBef>
              <a:spcAft>
                <a:spcPct val="0"/>
              </a:spcAft>
              <a:buChar char="–"/>
              <a:defRPr sz="9800" kern="1200">
                <a:solidFill>
                  <a:schemeClr val="tx1"/>
                </a:solidFill>
                <a:latin typeface="+mn-lt"/>
                <a:ea typeface="+mn-ea"/>
                <a:cs typeface="+mn-cs"/>
              </a:defRPr>
            </a:lvl4pPr>
            <a:lvl5pPr marL="10110788" indent="-1123950" algn="l" defTabSz="4494213" rtl="0" fontAlgn="base">
              <a:spcBef>
                <a:spcPct val="20000"/>
              </a:spcBef>
              <a:spcAft>
                <a:spcPct val="0"/>
              </a:spcAft>
              <a:buChar char="»"/>
              <a:defRPr sz="9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1450" indent="-171450" algn="just">
              <a:spcBef>
                <a:spcPct val="50000"/>
              </a:spcBef>
              <a:spcAft>
                <a:spcPct val="20000"/>
              </a:spcAft>
            </a:pPr>
            <a:r>
              <a:rPr lang="en-US" altLang="ko-KR" sz="2400" b="1" dirty="0">
                <a:latin typeface="Times New Roman" panose="02020603050405020304" pitchFamily="18" charset="0"/>
                <a:ea typeface="굴림" panose="020B0600000101010101" pitchFamily="34" charset="-127"/>
                <a:cs typeface="Times New Roman" panose="02020603050405020304" pitchFamily="18" charset="0"/>
              </a:rPr>
              <a:t>Pi1</a:t>
            </a:r>
            <a:r>
              <a:rPr lang="en-US" altLang="ko-KR" sz="2400" dirty="0">
                <a:latin typeface="Times New Roman" panose="02020603050405020304" pitchFamily="18" charset="0"/>
                <a:ea typeface="굴림" panose="020B0600000101010101" pitchFamily="34" charset="-127"/>
                <a:cs typeface="Times New Roman" panose="02020603050405020304" pitchFamily="18" charset="0"/>
              </a:rPr>
              <a:t> pulsations are irregular ULF range (T=1~40 s) magnetic pulsations, which can be divided into two groups, </a:t>
            </a:r>
            <a:r>
              <a:rPr lang="en-US" altLang="ko-KR" sz="2400" b="1" dirty="0">
                <a:latin typeface="Times New Roman" panose="02020603050405020304" pitchFamily="18" charset="0"/>
                <a:ea typeface="굴림" panose="020B0600000101010101" pitchFamily="34" charset="-127"/>
                <a:cs typeface="Times New Roman" panose="02020603050405020304" pitchFamily="18" charset="0"/>
              </a:rPr>
              <a:t>Pi1B</a:t>
            </a:r>
            <a:r>
              <a:rPr lang="en-US" altLang="ko-KR" sz="2400" dirty="0">
                <a:latin typeface="Times New Roman" panose="02020603050405020304" pitchFamily="18" charset="0"/>
                <a:ea typeface="굴림" panose="020B0600000101010101" pitchFamily="34" charset="-127"/>
                <a:cs typeface="Times New Roman" panose="02020603050405020304" pitchFamily="18" charset="0"/>
              </a:rPr>
              <a:t> (broadband bursts) and </a:t>
            </a:r>
            <a:r>
              <a:rPr lang="en-US" altLang="ko-KR" sz="2400" b="1" dirty="0" err="1">
                <a:latin typeface="Times New Roman" panose="02020603050405020304" pitchFamily="18" charset="0"/>
                <a:ea typeface="굴림" panose="020B0600000101010101" pitchFamily="34" charset="-127"/>
                <a:cs typeface="Times New Roman" panose="02020603050405020304" pitchFamily="18" charset="0"/>
              </a:rPr>
              <a:t>PiC</a:t>
            </a:r>
            <a:r>
              <a:rPr lang="en-US" altLang="ko-KR" sz="2400" dirty="0">
                <a:latin typeface="Times New Roman" panose="02020603050405020304" pitchFamily="18" charset="0"/>
                <a:ea typeface="굴림" panose="020B0600000101010101" pitchFamily="34" charset="-127"/>
                <a:cs typeface="Times New Roman" panose="02020603050405020304" pitchFamily="18" charset="0"/>
              </a:rPr>
              <a:t> (narrowband, continuous typically for several tens of minutes).  </a:t>
            </a:r>
            <a:r>
              <a:rPr lang="en-US" altLang="ko-KR" sz="2400" b="1" dirty="0">
                <a:latin typeface="Times New Roman" panose="02020603050405020304" pitchFamily="18" charset="0"/>
                <a:ea typeface="굴림" panose="020B0600000101010101" pitchFamily="34" charset="-127"/>
                <a:cs typeface="Times New Roman" panose="02020603050405020304" pitchFamily="18" charset="0"/>
              </a:rPr>
              <a:t>Pi1B</a:t>
            </a:r>
            <a:r>
              <a:rPr lang="en-US" altLang="ko-KR" sz="2400" dirty="0">
                <a:latin typeface="Times New Roman" panose="02020603050405020304" pitchFamily="18" charset="0"/>
                <a:ea typeface="굴림" panose="020B0600000101010101" pitchFamily="34" charset="-127"/>
                <a:cs typeface="Times New Roman" panose="02020603050405020304" pitchFamily="18" charset="0"/>
              </a:rPr>
              <a:t> and </a:t>
            </a:r>
            <a:r>
              <a:rPr lang="en-US" altLang="ko-KR" sz="2400" b="1" dirty="0" err="1">
                <a:latin typeface="Times New Roman" panose="02020603050405020304" pitchFamily="18" charset="0"/>
                <a:ea typeface="굴림" panose="020B0600000101010101" pitchFamily="34" charset="-127"/>
                <a:cs typeface="Times New Roman" panose="02020603050405020304" pitchFamily="18" charset="0"/>
              </a:rPr>
              <a:t>PiC</a:t>
            </a:r>
            <a:r>
              <a:rPr lang="en-US" altLang="ko-KR" sz="2400" dirty="0">
                <a:latin typeface="Times New Roman" panose="02020603050405020304" pitchFamily="18" charset="0"/>
                <a:ea typeface="굴림" panose="020B0600000101010101" pitchFamily="34" charset="-127"/>
                <a:cs typeface="Times New Roman" panose="02020603050405020304" pitchFamily="18" charset="0"/>
              </a:rPr>
              <a:t> are observed to occur simultaneously or nearly simultaneously.</a:t>
            </a:r>
          </a:p>
          <a:p>
            <a:pPr marL="171450" indent="-171450" algn="just">
              <a:spcBef>
                <a:spcPct val="50000"/>
              </a:spcBef>
              <a:spcAft>
                <a:spcPct val="20000"/>
              </a:spcAft>
            </a:pPr>
            <a:r>
              <a:rPr lang="en-US" altLang="ko-KR" sz="2400" dirty="0">
                <a:latin typeface="Times New Roman" panose="02020603050405020304" pitchFamily="18" charset="0"/>
                <a:ea typeface="굴림" panose="020B0600000101010101" pitchFamily="34" charset="-127"/>
                <a:cs typeface="Times New Roman" panose="02020603050405020304" pitchFamily="18" charset="0"/>
              </a:rPr>
              <a:t>Various studies have shown that Pi1B pulsations are associated with </a:t>
            </a:r>
            <a:r>
              <a:rPr lang="en-US" altLang="ko-KR" sz="2400" dirty="0" err="1">
                <a:latin typeface="Times New Roman" panose="02020603050405020304" pitchFamily="18" charset="0"/>
                <a:ea typeface="굴림" panose="020B0600000101010101" pitchFamily="34" charset="-127"/>
                <a:cs typeface="Times New Roman" panose="02020603050405020304" pitchFamily="18" charset="0"/>
              </a:rPr>
              <a:t>substorm</a:t>
            </a:r>
            <a:r>
              <a:rPr lang="en-US" altLang="ko-KR" sz="2400" dirty="0">
                <a:latin typeface="Times New Roman" panose="02020603050405020304" pitchFamily="18" charset="0"/>
                <a:ea typeface="굴림" panose="020B0600000101010101" pitchFamily="34" charset="-127"/>
                <a:cs typeface="Times New Roman" panose="02020603050405020304" pitchFamily="18" charset="0"/>
              </a:rPr>
              <a:t> onset. </a:t>
            </a:r>
            <a:r>
              <a:rPr lang="en-US" altLang="ko-KR" sz="2400" i="1" dirty="0" err="1">
                <a:latin typeface="Times New Roman" panose="02020603050405020304" pitchFamily="18" charset="0"/>
                <a:ea typeface="굴림" panose="020B0600000101010101" pitchFamily="34" charset="-127"/>
                <a:cs typeface="Times New Roman" panose="02020603050405020304" pitchFamily="18" charset="0"/>
              </a:rPr>
              <a:t>Arnoldy</a:t>
            </a:r>
            <a:r>
              <a:rPr lang="en-US" altLang="ko-KR" sz="2400" i="1" dirty="0">
                <a:latin typeface="Times New Roman" panose="02020603050405020304" pitchFamily="18" charset="0"/>
                <a:ea typeface="굴림" panose="020B0600000101010101" pitchFamily="34" charset="-127"/>
                <a:cs typeface="Times New Roman" panose="02020603050405020304" pitchFamily="18" charset="0"/>
              </a:rPr>
              <a:t> et al.</a:t>
            </a:r>
            <a:r>
              <a:rPr lang="en-US" altLang="ko-KR" sz="2400" dirty="0">
                <a:latin typeface="Times New Roman" panose="02020603050405020304" pitchFamily="18" charset="0"/>
                <a:ea typeface="굴림" panose="020B0600000101010101" pitchFamily="34" charset="-127"/>
                <a:cs typeface="Times New Roman" panose="02020603050405020304" pitchFamily="18" charset="0"/>
              </a:rPr>
              <a:t> [1998] discussed the possibility that the pulsations are not of ionospheric origin, showing that these pulsations are observed at geosynchronous orbit in conjunction with onset, as well as on the ground in the vicinity of the onset location.</a:t>
            </a:r>
          </a:p>
          <a:p>
            <a:pPr marL="171450" indent="-171450" algn="just">
              <a:spcBef>
                <a:spcPct val="50000"/>
              </a:spcBef>
              <a:spcAft>
                <a:spcPct val="20000"/>
              </a:spcAft>
            </a:pPr>
            <a:r>
              <a:rPr lang="en-US" altLang="en-US" sz="2400" dirty="0">
                <a:solidFill>
                  <a:srgbClr val="000000"/>
                </a:solidFill>
                <a:latin typeface="Times New Roman" panose="02020603050405020304" pitchFamily="18" charset="0"/>
                <a:ea typeface="굴림" panose="020B0600000101010101" pitchFamily="34" charset="-127"/>
                <a:cs typeface="Times New Roman" panose="02020603050405020304" pitchFamily="18" charset="0"/>
              </a:rPr>
              <a:t>A preliminary study conducted by  Kim, et al. [2006] shows seasonal variations in inter-hemispheric differences in Pi1B onset times.</a:t>
            </a:r>
            <a:r>
              <a:rPr lang="en-US" altLang="en-US" sz="2400" dirty="0">
                <a:latin typeface="Times New Roman" panose="02020603050405020304" pitchFamily="18" charset="0"/>
                <a:cs typeface="Times New Roman" panose="02020603050405020304" pitchFamily="18" charset="0"/>
              </a:rPr>
              <a:t> This will be discussed in subsequent sections of this poster.</a:t>
            </a:r>
          </a:p>
          <a:p>
            <a:pPr marL="171450" indent="-171450" algn="just">
              <a:spcBef>
                <a:spcPct val="50000"/>
              </a:spcBef>
              <a:spcAft>
                <a:spcPct val="20000"/>
              </a:spcAft>
            </a:pPr>
            <a:r>
              <a:rPr lang="en-US" altLang="en-US" sz="2400" dirty="0">
                <a:solidFill>
                  <a:srgbClr val="000000"/>
                </a:solidFill>
                <a:latin typeface="Times New Roman" panose="02020603050405020304" pitchFamily="18" charset="0"/>
                <a:ea typeface="굴림" panose="020B0600000101010101" pitchFamily="34" charset="-127"/>
                <a:cs typeface="Times New Roman" panose="02020603050405020304" pitchFamily="18" charset="0"/>
              </a:rPr>
              <a:t>For the purposes of this study, data from Iqlauit (northern hemisphere, near Hudson Bay) and South Pole Station (its approxminate conjugate site in the southern hemisphere) will be analyzed.</a:t>
            </a:r>
          </a:p>
        </p:txBody>
      </p:sp>
      <p:pic>
        <p:nvPicPr>
          <p:cNvPr id="9" name="Picture 8"/>
          <p:cNvPicPr>
            <a:picLocks noChangeAspect="1"/>
          </p:cNvPicPr>
          <p:nvPr/>
        </p:nvPicPr>
        <p:blipFill>
          <a:blip r:embed="rId15">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2932549" y="19521736"/>
            <a:ext cx="9299230" cy="2401694"/>
          </a:xfrm>
          <a:prstGeom prst="rect">
            <a:avLst/>
          </a:prstGeom>
        </p:spPr>
      </p:pic>
      <p:pic>
        <p:nvPicPr>
          <p:cNvPr id="21" name="Picture 953"/>
          <p:cNvPicPr>
            <a:picLocks noChangeAspect="1" noChangeArrowheads="1"/>
          </p:cNvPicPr>
          <p:nvPr/>
        </p:nvPicPr>
        <p:blipFill>
          <a:blip r:embed="rId16">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14500979" y="12814096"/>
            <a:ext cx="6835316" cy="4901332"/>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blipFill dpi="0" rotWithShape="0">
                  <a:blip/>
                  <a:srcRect/>
                  <a:stretch>
                    <a:fillRect/>
                  </a:stretch>
                </a:blipFill>
              </a14:hiddenFill>
            </a:ext>
          </a:extLst>
        </p:spPr>
      </p:pic>
      <p:sp>
        <p:nvSpPr>
          <p:cNvPr id="22" name="Text Box 989"/>
          <p:cNvSpPr txBox="1">
            <a:spLocks noChangeArrowheads="1"/>
          </p:cNvSpPr>
          <p:nvPr/>
        </p:nvSpPr>
        <p:spPr bwMode="auto">
          <a:xfrm>
            <a:off x="13737390" y="23425413"/>
            <a:ext cx="8868921" cy="2937214"/>
          </a:xfrm>
          <a:prstGeom prst="rect">
            <a:avLst/>
          </a:prstGeom>
          <a:noFill/>
          <a:ln>
            <a:noFill/>
          </a:ln>
          <a:effectLst/>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99CC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C0C0C0"/>
                </a:solidFill>
                <a:miter lim="800000"/>
                <a:headEnd/>
                <a:tailEnd/>
              </a14:hiddenLine>
            </a:ext>
            <a:ext uri="{AF507438-7753-43E0-B8FC-AC1667EBCBE1}">
              <a14:hiddenEffects xmlns:a14="http://schemas.microsoft.com/office/drawing/2010/main" xmlns:p="http://schemas.openxmlformats.org/presentationml/2006/main" xmlns:r="http://schemas.openxmlformats.org/officeDocument/2006/relationships" xmlns:a="http://schemas.openxmlformats.org/drawingml/2006/main" xmlns="">
                <a:effectLst>
                  <a:outerShdw dist="35921" dir="2700000" algn="ctr" rotWithShape="0">
                    <a:schemeClr val="bg2"/>
                  </a:outerShdw>
                </a:effectLst>
              </a14:hiddenEffects>
            </a:ext>
          </a:extLst>
        </p:spPr>
        <p:txBody>
          <a:bodyPr wrap="square">
            <a:spAutoFit/>
          </a:bodyPr>
          <a:lstStyle/>
          <a:p>
            <a:pPr algn="just">
              <a:lnSpc>
                <a:spcPct val="90000"/>
              </a:lnSpc>
              <a:spcBef>
                <a:spcPts val="1425"/>
              </a:spcBef>
              <a:buClr>
                <a:srgbClr val="3333CC"/>
              </a:buClr>
              <a:buSzPct val="100000"/>
              <a:buFont typeface="Times New Roman" panose="02020603050405020304" pitchFamily="18" charset="0"/>
              <a:buNone/>
            </a:pPr>
            <a:r>
              <a:rPr lang="en-GB" altLang="ko-KR" sz="2400" dirty="0">
                <a:solidFill>
                  <a:srgbClr val="000000"/>
                </a:solidFill>
                <a:latin typeface="Times New Roman" panose="02020603050405020304" pitchFamily="18" charset="0"/>
                <a:cs typeface="Times New Roman" panose="02020603050405020304" pitchFamily="18" charset="0"/>
              </a:rPr>
              <a:t>TOP: Graound-based induction coil data which shows clear Pi1B onsets near  072730 UT (courtesy of </a:t>
            </a:r>
            <a:r>
              <a:rPr lang="en-GB" altLang="ko-KR" sz="2400" dirty="0" err="1">
                <a:solidFill>
                  <a:srgbClr val="000000"/>
                </a:solidFill>
                <a:latin typeface="Times New Roman" panose="02020603050405020304" pitchFamily="18" charset="0"/>
                <a:cs typeface="Times New Roman" panose="02020603050405020304" pitchFamily="18" charset="0"/>
              </a:rPr>
              <a:t>Dr.</a:t>
            </a:r>
            <a:r>
              <a:rPr lang="en-GB" altLang="ko-KR" sz="2400" dirty="0">
                <a:solidFill>
                  <a:srgbClr val="000000"/>
                </a:solidFill>
                <a:latin typeface="Times New Roman" panose="02020603050405020304" pitchFamily="18" charset="0"/>
                <a:cs typeface="Times New Roman" panose="02020603050405020304" pitchFamily="18" charset="0"/>
              </a:rPr>
              <a:t> K. Hayashi). </a:t>
            </a:r>
            <a:r>
              <a:rPr lang="en-GB" altLang="en-US" sz="2400" dirty="0">
                <a:solidFill>
                  <a:srgbClr val="000000"/>
                </a:solidFill>
                <a:latin typeface="Times New Roman" panose="02020603050405020304" pitchFamily="18" charset="0"/>
                <a:ea typeface="HG Mincho Light J" charset="0"/>
                <a:cs typeface="Times New Roman" panose="02020603050405020304" pitchFamily="18" charset="0"/>
              </a:rPr>
              <a:t>This data is from stations roughly 1 hour to the west of CANOPUS (i.e., at ~0000 MLT for this event), spanning 60.0 to 77.5 degrees in MLAT.</a:t>
            </a:r>
          </a:p>
          <a:p>
            <a:pPr algn="just">
              <a:lnSpc>
                <a:spcPct val="90000"/>
              </a:lnSpc>
              <a:spcBef>
                <a:spcPts val="1425"/>
              </a:spcBef>
              <a:buClr>
                <a:srgbClr val="3333CC"/>
              </a:buClr>
              <a:buSzPct val="100000"/>
              <a:buFont typeface="Times New Roman" panose="02020603050405020304" pitchFamily="18" charset="0"/>
              <a:buNone/>
            </a:pPr>
            <a:r>
              <a:rPr lang="en-GB" altLang="ko-KR" sz="2400" dirty="0">
                <a:solidFill>
                  <a:srgbClr val="000000"/>
                </a:solidFill>
                <a:latin typeface="Times New Roman" panose="02020603050405020304" pitchFamily="18" charset="0"/>
                <a:ea typeface="HG Mincho Light J" charset="0"/>
                <a:cs typeface="Times New Roman" panose="02020603050405020304" pitchFamily="18" charset="0"/>
              </a:rPr>
              <a:t>BOTTOM: </a:t>
            </a:r>
            <a:r>
              <a:rPr lang="en-GB" altLang="ko-KR" sz="2400" dirty="0">
                <a:solidFill>
                  <a:srgbClr val="000000"/>
                </a:solidFill>
                <a:latin typeface="Times New Roman" panose="02020603050405020304" pitchFamily="18" charset="0"/>
                <a:cs typeface="Times New Roman" panose="02020603050405020304" pitchFamily="18" charset="0"/>
              </a:rPr>
              <a:t>GOES-9 magnetometer spectra, with the data transformed into parallel and perpendicular components. This plot shows that the Pi1B signature at geo-synchronous orbit for this event was largely compressional.</a:t>
            </a:r>
            <a:endParaRPr lang="en-US" altLang="ko-KR" sz="2400" dirty="0">
              <a:solidFill>
                <a:srgbClr val="000000"/>
              </a:solidFill>
              <a:latin typeface="Times New Roman" panose="02020603050405020304" pitchFamily="18" charset="0"/>
              <a:cs typeface="Times New Roman" panose="02020603050405020304" pitchFamily="18" charset="0"/>
            </a:endParaRPr>
          </a:p>
        </p:txBody>
      </p:sp>
      <p:sp>
        <p:nvSpPr>
          <p:cNvPr id="43" name="TextBox 42"/>
          <p:cNvSpPr txBox="1"/>
          <p:nvPr/>
        </p:nvSpPr>
        <p:spPr>
          <a:xfrm>
            <a:off x="3584631" y="22418976"/>
            <a:ext cx="8243057" cy="1200328"/>
          </a:xfrm>
          <a:prstGeom prst="rect">
            <a:avLst/>
          </a:prstGeom>
          <a:noFill/>
        </p:spPr>
        <p:txBody>
          <a:bodyPr wrap="square" rtlCol="0">
            <a:spAutoFit/>
          </a:bodyPr>
          <a:lstStyle/>
          <a:p>
            <a:pPr algn="just"/>
            <a:r>
              <a:rPr lang="en-US" sz="2400" dirty="0">
                <a:latin typeface="Times New Roman" panose="02020603050405020304" pitchFamily="18" charset="0"/>
                <a:cs typeface="Times New Roman" panose="02020603050405020304" pitchFamily="18" charset="0"/>
              </a:rPr>
              <a:t>An example day of conjugate spectrogram data from South Pole (top) and Iqaluit (bottom). Pi1B waves are observed on 16 March 2015 at 0400 UT. </a:t>
            </a:r>
          </a:p>
        </p:txBody>
      </p:sp>
      <p:sp>
        <p:nvSpPr>
          <p:cNvPr id="77" name="Rectangle 981"/>
          <p:cNvSpPr>
            <a:spLocks noChangeArrowheads="1"/>
          </p:cNvSpPr>
          <p:nvPr/>
        </p:nvSpPr>
        <p:spPr bwMode="auto">
          <a:xfrm>
            <a:off x="1382265" y="4019172"/>
            <a:ext cx="11762643" cy="769441"/>
          </a:xfrm>
          <a:prstGeom prst="rect">
            <a:avLst/>
          </a:prstGeom>
          <a:solidFill>
            <a:schemeClr val="accent1">
              <a:lumMod val="60000"/>
              <a:lumOff val="40000"/>
            </a:schemeClr>
          </a:solidFill>
          <a:ln>
            <a:noFill/>
          </a:ln>
          <a:effectLst/>
        </p:spPr>
        <p:txBody>
          <a:bodyPr wrap="square">
            <a:spAutoFit/>
          </a:bodyPr>
          <a:lstStyle/>
          <a:p>
            <a:pPr algn="ct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Abstract</a:t>
            </a:r>
            <a:endParaRPr lang="en-US" altLang="en-US" sz="4400" dirty="0">
              <a:effectLst>
                <a:outerShdw blurRad="38100" dist="38100" dir="2700000" algn="tl">
                  <a:srgbClr val="FFFFFF"/>
                </a:outerShdw>
              </a:effectLst>
              <a:latin typeface="Times New Roman" panose="02020603050405020304" pitchFamily="18" charset="0"/>
              <a:cs typeface="Times New Roman" panose="02020603050405020304" pitchFamily="18" charset="0"/>
            </a:endParaRPr>
          </a:p>
        </p:txBody>
      </p:sp>
      <p:sp>
        <p:nvSpPr>
          <p:cNvPr id="79" name="Rectangle 981"/>
          <p:cNvSpPr>
            <a:spLocks noChangeArrowheads="1"/>
          </p:cNvSpPr>
          <p:nvPr/>
        </p:nvSpPr>
        <p:spPr bwMode="auto">
          <a:xfrm>
            <a:off x="13923651" y="4025251"/>
            <a:ext cx="11138943" cy="769441"/>
          </a:xfrm>
          <a:prstGeom prst="rect">
            <a:avLst/>
          </a:prstGeom>
          <a:solidFill>
            <a:schemeClr val="accent1">
              <a:lumMod val="60000"/>
              <a:lumOff val="40000"/>
            </a:schemeClr>
          </a:solidFill>
          <a:ln>
            <a:noFill/>
          </a:ln>
          <a:effectLst/>
        </p:spPr>
        <p:txBody>
          <a:bodyPr wrap="square">
            <a:spAutoFit/>
          </a:bodyPr>
          <a:lstStyle/>
          <a:p>
            <a:pPr algn="ct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Introduction</a:t>
            </a:r>
            <a:endParaRPr lang="en-US" altLang="en-US" sz="4400" dirty="0">
              <a:effectLst>
                <a:outerShdw blurRad="38100" dist="38100" dir="2700000" algn="tl">
                  <a:srgbClr val="FFFFFF"/>
                </a:outerShdw>
              </a:effectLst>
              <a:latin typeface="Times New Roman" panose="02020603050405020304" pitchFamily="18" charset="0"/>
              <a:cs typeface="Times New Roman" panose="02020603050405020304" pitchFamily="18" charset="0"/>
            </a:endParaRPr>
          </a:p>
        </p:txBody>
      </p:sp>
      <p:sp>
        <p:nvSpPr>
          <p:cNvPr id="80" name="Rectangle 981"/>
          <p:cNvSpPr>
            <a:spLocks noChangeArrowheads="1"/>
          </p:cNvSpPr>
          <p:nvPr/>
        </p:nvSpPr>
        <p:spPr bwMode="auto">
          <a:xfrm>
            <a:off x="1333542" y="12156445"/>
            <a:ext cx="23749736" cy="769441"/>
          </a:xfrm>
          <a:prstGeom prst="rect">
            <a:avLst/>
          </a:prstGeom>
          <a:solidFill>
            <a:schemeClr val="accent1">
              <a:lumMod val="60000"/>
              <a:lumOff val="40000"/>
            </a:schemeClr>
          </a:solidFill>
          <a:ln>
            <a:noFill/>
          </a:ln>
          <a:effectLst/>
        </p:spPr>
        <p:txBody>
          <a:bodyPr wrap="square">
            <a:spAutoFit/>
          </a:bodyPr>
          <a:lstStyle/>
          <a:p>
            <a:pPr algn="ct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Pi1B at </a:t>
            </a:r>
            <a:r>
              <a:rPr lang="en-US" altLang="ko-KR" sz="4400" dirty="0" err="1">
                <a:effectLst>
                  <a:outerShdw blurRad="38100" dist="38100" dir="2700000" algn="tl">
                    <a:srgbClr val="FFFFFF"/>
                  </a:outerShdw>
                </a:effectLst>
                <a:latin typeface="Times New Roman" panose="02020603050405020304" pitchFamily="18" charset="0"/>
                <a:cs typeface="Times New Roman" panose="02020603050405020304" pitchFamily="18" charset="0"/>
              </a:rPr>
              <a:t>Substorm</a:t>
            </a:r>
            <a:r>
              <a:rPr lang="en-US" altLang="ko-KR" sz="4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 Onset</a:t>
            </a:r>
            <a:endParaRPr lang="en-US" altLang="en-US" sz="4400" dirty="0">
              <a:effectLst>
                <a:outerShdw blurRad="38100" dist="38100" dir="2700000" algn="tl">
                  <a:srgbClr val="FFFFFF"/>
                </a:outerShdw>
              </a:effectLst>
              <a:latin typeface="Times New Roman" panose="02020603050405020304" pitchFamily="18" charset="0"/>
              <a:cs typeface="Times New Roman" panose="02020603050405020304" pitchFamily="18" charset="0"/>
            </a:endParaRPr>
          </a:p>
        </p:txBody>
      </p:sp>
      <p:pic>
        <p:nvPicPr>
          <p:cNvPr id="14" name="Picture 986"/>
          <p:cNvPicPr>
            <a:picLocks noChangeAspect="1" noChangeArrowheads="1"/>
          </p:cNvPicPr>
          <p:nvPr/>
        </p:nvPicPr>
        <p:blipFill>
          <a:blip r:embed="rId17">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14211688" y="17956077"/>
            <a:ext cx="7660836" cy="4646212"/>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blipFill dpi="0" rotWithShape="0">
                  <a:blip/>
                  <a:srcRect/>
                  <a:stretch>
                    <a:fillRect/>
                  </a:stretch>
                </a:blipFill>
              </a14:hiddenFill>
            </a:ext>
          </a:extLst>
        </p:spPr>
      </p:pic>
      <p:sp>
        <p:nvSpPr>
          <p:cNvPr id="60" name="TextBox 59"/>
          <p:cNvSpPr txBox="1"/>
          <p:nvPr/>
        </p:nvSpPr>
        <p:spPr>
          <a:xfrm>
            <a:off x="20218400" y="0"/>
            <a:ext cx="184666" cy="369332"/>
          </a:xfrm>
          <a:prstGeom prst="rect">
            <a:avLst/>
          </a:prstGeom>
          <a:noFill/>
        </p:spPr>
        <p:txBody>
          <a:bodyPr wrap="none" rtlCol="0">
            <a:spAutoFit/>
          </a:bodyPr>
          <a:lstStyle/>
          <a:p>
            <a:endParaRPr lang="en-US"/>
          </a:p>
        </p:txBody>
      </p:sp>
      <p:sp>
        <p:nvSpPr>
          <p:cNvPr id="68" name="TextBox 67"/>
          <p:cNvSpPr txBox="1"/>
          <p:nvPr/>
        </p:nvSpPr>
        <p:spPr>
          <a:xfrm>
            <a:off x="3302000" y="1625600"/>
            <a:ext cx="2854918" cy="707886"/>
          </a:xfrm>
          <a:prstGeom prst="rect">
            <a:avLst/>
          </a:prstGeom>
          <a:noFill/>
        </p:spPr>
        <p:txBody>
          <a:bodyPr wrap="none" rtlCol="0">
            <a:spAutoFit/>
          </a:bodyPr>
          <a:lstStyle/>
          <a:p>
            <a:r>
              <a:rPr lang="en-US" sz="4000"/>
              <a:t>SM31B-2627</a:t>
            </a: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84946861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a="http://schemas.openxmlformats.org/drawingml/2006/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629</TotalTime>
  <Words>1748</Words>
  <Application>Microsoft Macintosh PowerPoint</Application>
  <PresentationFormat>Custom</PresentationFormat>
  <Paragraphs>49</Paragraphs>
  <Slides>1</Slides>
  <Notes>0</Notes>
  <HiddenSlides>0</HiddenSlides>
  <MMClips>0</MMClips>
  <ScaleCrop>false</ScaleCrop>
  <HeadingPairs>
    <vt:vector size="6" baseType="variant">
      <vt:variant>
        <vt:lpstr>Design Template</vt:lpstr>
      </vt:variant>
      <vt:variant>
        <vt:i4>1</vt:i4>
      </vt:variant>
      <vt:variant>
        <vt:lpstr>Embedded OLE Servers</vt:lpstr>
      </vt:variant>
      <vt:variant>
        <vt:i4>2</vt:i4>
      </vt:variant>
      <vt:variant>
        <vt:lpstr>Slide Titles</vt:lpstr>
      </vt:variant>
      <vt:variant>
        <vt:i4>1</vt:i4>
      </vt:variant>
    </vt:vector>
  </HeadingPairs>
  <TitlesOfParts>
    <vt:vector size="4" baseType="lpstr">
      <vt:lpstr>Office Theme</vt:lpstr>
      <vt:lpstr>Acrobat Document</vt:lpstr>
      <vt:lpstr>VISIO</vt:lpstr>
      <vt:lpstr>Slide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mls</dc:creator>
  <cp:lastModifiedBy>Marc Lessard</cp:lastModifiedBy>
  <cp:revision>50</cp:revision>
  <dcterms:created xsi:type="dcterms:W3CDTF">2017-12-07T14:21:36Z</dcterms:created>
  <dcterms:modified xsi:type="dcterms:W3CDTF">2017-12-07T18:00:24Z</dcterms:modified>
</cp:coreProperties>
</file>