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embeddings/oleObject1.bin" ContentType="application/vnd.openxmlformats-officedocument.oleObject"/>
  <Override PartName="/ppt/embeddings/oleObject2.bin" ContentType="application/vnd.openxmlformats-officedocument.oleObject"/>
  <Override PartName="/ppt/embeddings/Microsoft_Equation1.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2194210" rtl="0" eaLnBrk="1" latinLnBrk="0" hangingPunct="1">
      <a:defRPr sz="8600" kern="1200">
        <a:solidFill>
          <a:schemeClr val="tx1"/>
        </a:solidFill>
        <a:latin typeface="+mn-lt"/>
        <a:ea typeface="+mn-ea"/>
        <a:cs typeface="+mn-cs"/>
      </a:defRPr>
    </a:lvl1pPr>
    <a:lvl2pPr marL="2194210" algn="l" defTabSz="2194210" rtl="0" eaLnBrk="1" latinLnBrk="0" hangingPunct="1">
      <a:defRPr sz="8600" kern="1200">
        <a:solidFill>
          <a:schemeClr val="tx1"/>
        </a:solidFill>
        <a:latin typeface="+mn-lt"/>
        <a:ea typeface="+mn-ea"/>
        <a:cs typeface="+mn-cs"/>
      </a:defRPr>
    </a:lvl2pPr>
    <a:lvl3pPr marL="4388419" algn="l" defTabSz="2194210" rtl="0" eaLnBrk="1" latinLnBrk="0" hangingPunct="1">
      <a:defRPr sz="8600" kern="1200">
        <a:solidFill>
          <a:schemeClr val="tx1"/>
        </a:solidFill>
        <a:latin typeface="+mn-lt"/>
        <a:ea typeface="+mn-ea"/>
        <a:cs typeface="+mn-cs"/>
      </a:defRPr>
    </a:lvl3pPr>
    <a:lvl4pPr marL="6582629" algn="l" defTabSz="2194210" rtl="0" eaLnBrk="1" latinLnBrk="0" hangingPunct="1">
      <a:defRPr sz="8600" kern="1200">
        <a:solidFill>
          <a:schemeClr val="tx1"/>
        </a:solidFill>
        <a:latin typeface="+mn-lt"/>
        <a:ea typeface="+mn-ea"/>
        <a:cs typeface="+mn-cs"/>
      </a:defRPr>
    </a:lvl4pPr>
    <a:lvl5pPr marL="8776834" algn="l" defTabSz="2194210" rtl="0" eaLnBrk="1" latinLnBrk="0" hangingPunct="1">
      <a:defRPr sz="8600" kern="1200">
        <a:solidFill>
          <a:schemeClr val="tx1"/>
        </a:solidFill>
        <a:latin typeface="+mn-lt"/>
        <a:ea typeface="+mn-ea"/>
        <a:cs typeface="+mn-cs"/>
      </a:defRPr>
    </a:lvl5pPr>
    <a:lvl6pPr marL="10971043" algn="l" defTabSz="2194210" rtl="0" eaLnBrk="1" latinLnBrk="0" hangingPunct="1">
      <a:defRPr sz="8600" kern="1200">
        <a:solidFill>
          <a:schemeClr val="tx1"/>
        </a:solidFill>
        <a:latin typeface="+mn-lt"/>
        <a:ea typeface="+mn-ea"/>
        <a:cs typeface="+mn-cs"/>
      </a:defRPr>
    </a:lvl6pPr>
    <a:lvl7pPr marL="13165253" algn="l" defTabSz="2194210" rtl="0" eaLnBrk="1" latinLnBrk="0" hangingPunct="1">
      <a:defRPr sz="8600" kern="1200">
        <a:solidFill>
          <a:schemeClr val="tx1"/>
        </a:solidFill>
        <a:latin typeface="+mn-lt"/>
        <a:ea typeface="+mn-ea"/>
        <a:cs typeface="+mn-cs"/>
      </a:defRPr>
    </a:lvl7pPr>
    <a:lvl8pPr marL="15359462" algn="l" defTabSz="2194210" rtl="0" eaLnBrk="1" latinLnBrk="0" hangingPunct="1">
      <a:defRPr sz="8600" kern="1200">
        <a:solidFill>
          <a:schemeClr val="tx1"/>
        </a:solidFill>
        <a:latin typeface="+mn-lt"/>
        <a:ea typeface="+mn-ea"/>
        <a:cs typeface="+mn-cs"/>
      </a:defRPr>
    </a:lvl8pPr>
    <a:lvl9pPr marL="17553672" algn="l" defTabSz="219421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966" autoAdjust="0"/>
  </p:normalViewPr>
  <p:slideViewPr>
    <p:cSldViewPr snapToGrid="0" snapToObjects="1">
      <p:cViewPr>
        <p:scale>
          <a:sx n="33" d="100"/>
          <a:sy n="33" d="100"/>
        </p:scale>
        <p:origin x="-1688" y="-112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 Id="rId2" Type="http://schemas.openxmlformats.org/officeDocument/2006/relationships/image" Target="../media/image2.emf"/><Relationship Id="rId3"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A8BFD8-655B-7740-A0DE-41A2012FCA61}" type="datetimeFigureOut">
              <a:rPr lang="en-US" smtClean="0"/>
              <a:t>12/7/17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2A4E67-2412-B44C-B958-5ACBFB5EEF25}" type="slidenum">
              <a:rPr lang="en-US" smtClean="0"/>
              <a:t>‹#›</a:t>
            </a:fld>
            <a:endParaRPr lang="en-US"/>
          </a:p>
        </p:txBody>
      </p:sp>
    </p:spTree>
    <p:extLst>
      <p:ext uri="{BB962C8B-B14F-4D97-AF65-F5344CB8AC3E}">
        <p14:creationId xmlns:p14="http://schemas.microsoft.com/office/powerpoint/2010/main" val="58849816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32A4E67-2412-B44C-B958-5ACBFB5EEF25}" type="slidenum">
              <a:rPr lang="en-US" smtClean="0"/>
              <a:t>1</a:t>
            </a:fld>
            <a:endParaRPr lang="en-US"/>
          </a:p>
        </p:txBody>
      </p:sp>
    </p:spTree>
    <p:extLst>
      <p:ext uri="{BB962C8B-B14F-4D97-AF65-F5344CB8AC3E}">
        <p14:creationId xmlns:p14="http://schemas.microsoft.com/office/powerpoint/2010/main" val="409545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D318C0-10C9-DB48-9641-45243322AF0A}" type="datetimeFigureOut">
              <a:rPr lang="en-US" smtClean="0"/>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880318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D318C0-10C9-DB48-9641-45243322AF0A}" type="datetimeFigureOut">
              <a:rPr lang="en-US" smtClean="0"/>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414231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D318C0-10C9-DB48-9641-45243322AF0A}" type="datetimeFigureOut">
              <a:rPr lang="en-US" smtClean="0"/>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1025382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7"/>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7"/>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D318C0-10C9-DB48-9641-45243322AF0A}" type="datetimeFigureOut">
              <a:rPr lang="en-US" smtClean="0"/>
              <a:t>12/7/17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1868443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7"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7"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D318C0-10C9-DB48-9641-45243322AF0A}" type="datetimeFigureOut">
              <a:rPr lang="en-US" smtClean="0"/>
              <a:t>12/7/17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4045432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D318C0-10C9-DB48-9641-45243322AF0A}" type="datetimeFigureOut">
              <a:rPr lang="en-US" smtClean="0"/>
              <a:t>12/7/17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2943490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D318C0-10C9-DB48-9641-45243322AF0A}" type="datetimeFigureOut">
              <a:rPr lang="en-US" smtClean="0"/>
              <a:t>12/7/17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464959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D318C0-10C9-DB48-9641-45243322AF0A}" type="datetimeFigureOut">
              <a:rPr lang="en-US" smtClean="0"/>
              <a:t>12/7/17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4099304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D318C0-10C9-DB48-9641-45243322AF0A}" type="datetimeFigureOut">
              <a:rPr lang="en-US" smtClean="0"/>
              <a:t>12/7/17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4197017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D318C0-10C9-DB48-9641-45243322AF0A}" type="datetimeFigureOut">
              <a:rPr lang="en-US" smtClean="0"/>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2318962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D318C0-10C9-DB48-9641-45243322AF0A}" type="datetimeFigureOut">
              <a:rPr lang="en-US" smtClean="0"/>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A4E1FE-0089-884D-A854-47677463CDAA}" type="slidenum">
              <a:rPr lang="en-US" smtClean="0"/>
              <a:t>‹#›</a:t>
            </a:fld>
            <a:endParaRPr lang="en-US"/>
          </a:p>
        </p:txBody>
      </p:sp>
    </p:spTree>
    <p:extLst>
      <p:ext uri="{BB962C8B-B14F-4D97-AF65-F5344CB8AC3E}">
        <p14:creationId xmlns:p14="http://schemas.microsoft.com/office/powerpoint/2010/main" val="395339210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55D318C0-10C9-DB48-9641-45243322AF0A}" type="datetimeFigureOut">
              <a:rPr lang="en-US" smtClean="0"/>
              <a:t>12/7/17</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1EA4E1FE-0089-884D-A854-47677463CDAA}" type="slidenum">
              <a:rPr lang="en-US" smtClean="0"/>
              <a:t>‹#›</a:t>
            </a:fld>
            <a:endParaRPr lang="en-US"/>
          </a:p>
        </p:txBody>
      </p:sp>
    </p:spTree>
    <p:extLst>
      <p:ext uri="{BB962C8B-B14F-4D97-AF65-F5344CB8AC3E}">
        <p14:creationId xmlns:p14="http://schemas.microsoft.com/office/powerpoint/2010/main" val="2684383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210"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2194210" rtl="0" eaLnBrk="1" latinLnBrk="0" hangingPunct="1">
        <a:spcBef>
          <a:spcPct val="20000"/>
        </a:spcBef>
        <a:buFont typeface="Arial"/>
        <a:buChar char="•"/>
        <a:defRPr sz="15400" kern="1200">
          <a:solidFill>
            <a:schemeClr val="tx1"/>
          </a:solidFill>
          <a:latin typeface="+mn-lt"/>
          <a:ea typeface="+mn-ea"/>
          <a:cs typeface="+mn-cs"/>
        </a:defRPr>
      </a:lvl1pPr>
      <a:lvl2pPr marL="3565589" indent="-1371379" algn="l" defTabSz="2194210" rtl="0" eaLnBrk="1" latinLnBrk="0" hangingPunct="1">
        <a:spcBef>
          <a:spcPct val="20000"/>
        </a:spcBef>
        <a:buFont typeface="Arial"/>
        <a:buChar char="–"/>
        <a:defRPr sz="13400" kern="1200">
          <a:solidFill>
            <a:schemeClr val="tx1"/>
          </a:solidFill>
          <a:latin typeface="+mn-lt"/>
          <a:ea typeface="+mn-ea"/>
          <a:cs typeface="+mn-cs"/>
        </a:defRPr>
      </a:lvl2pPr>
      <a:lvl3pPr marL="5485522" indent="-1097102" algn="l" defTabSz="2194210" rtl="0" eaLnBrk="1" latinLnBrk="0" hangingPunct="1">
        <a:spcBef>
          <a:spcPct val="20000"/>
        </a:spcBef>
        <a:buFont typeface="Arial"/>
        <a:buChar char="•"/>
        <a:defRPr sz="11500" kern="1200">
          <a:solidFill>
            <a:schemeClr val="tx1"/>
          </a:solidFill>
          <a:latin typeface="+mn-lt"/>
          <a:ea typeface="+mn-ea"/>
          <a:cs typeface="+mn-cs"/>
        </a:defRPr>
      </a:lvl3pPr>
      <a:lvl4pPr marL="7679731" indent="-1097102" algn="l" defTabSz="2194210" rtl="0" eaLnBrk="1" latinLnBrk="0" hangingPunct="1">
        <a:spcBef>
          <a:spcPct val="20000"/>
        </a:spcBef>
        <a:buFont typeface="Arial"/>
        <a:buChar char="–"/>
        <a:defRPr sz="9600" kern="1200">
          <a:solidFill>
            <a:schemeClr val="tx1"/>
          </a:solidFill>
          <a:latin typeface="+mn-lt"/>
          <a:ea typeface="+mn-ea"/>
          <a:cs typeface="+mn-cs"/>
        </a:defRPr>
      </a:lvl4pPr>
      <a:lvl5pPr marL="9873941" indent="-1097102" algn="l" defTabSz="2194210" rtl="0" eaLnBrk="1" latinLnBrk="0" hangingPunct="1">
        <a:spcBef>
          <a:spcPct val="20000"/>
        </a:spcBef>
        <a:buFont typeface="Arial"/>
        <a:buChar char="»"/>
        <a:defRPr sz="9600" kern="1200">
          <a:solidFill>
            <a:schemeClr val="tx1"/>
          </a:solidFill>
          <a:latin typeface="+mn-lt"/>
          <a:ea typeface="+mn-ea"/>
          <a:cs typeface="+mn-cs"/>
        </a:defRPr>
      </a:lvl5pPr>
      <a:lvl6pPr marL="12068150" indent="-1097102" algn="l" defTabSz="2194210" rtl="0" eaLnBrk="1" latinLnBrk="0" hangingPunct="1">
        <a:spcBef>
          <a:spcPct val="20000"/>
        </a:spcBef>
        <a:buFont typeface="Arial"/>
        <a:buChar char="•"/>
        <a:defRPr sz="9600" kern="1200">
          <a:solidFill>
            <a:schemeClr val="tx1"/>
          </a:solidFill>
          <a:latin typeface="+mn-lt"/>
          <a:ea typeface="+mn-ea"/>
          <a:cs typeface="+mn-cs"/>
        </a:defRPr>
      </a:lvl6pPr>
      <a:lvl7pPr marL="14262360" indent="-1097102" algn="l" defTabSz="2194210" rtl="0" eaLnBrk="1" latinLnBrk="0" hangingPunct="1">
        <a:spcBef>
          <a:spcPct val="20000"/>
        </a:spcBef>
        <a:buFont typeface="Arial"/>
        <a:buChar char="•"/>
        <a:defRPr sz="9600" kern="1200">
          <a:solidFill>
            <a:schemeClr val="tx1"/>
          </a:solidFill>
          <a:latin typeface="+mn-lt"/>
          <a:ea typeface="+mn-ea"/>
          <a:cs typeface="+mn-cs"/>
        </a:defRPr>
      </a:lvl7pPr>
      <a:lvl8pPr marL="16456565" indent="-1097102" algn="l" defTabSz="2194210" rtl="0" eaLnBrk="1" latinLnBrk="0" hangingPunct="1">
        <a:spcBef>
          <a:spcPct val="20000"/>
        </a:spcBef>
        <a:buFont typeface="Arial"/>
        <a:buChar char="•"/>
        <a:defRPr sz="9600" kern="1200">
          <a:solidFill>
            <a:schemeClr val="tx1"/>
          </a:solidFill>
          <a:latin typeface="+mn-lt"/>
          <a:ea typeface="+mn-ea"/>
          <a:cs typeface="+mn-cs"/>
        </a:defRPr>
      </a:lvl8pPr>
      <a:lvl9pPr marL="18650774" indent="-1097102" algn="l" defTabSz="219421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210" rtl="0" eaLnBrk="1" latinLnBrk="0" hangingPunct="1">
        <a:defRPr sz="8600" kern="1200">
          <a:solidFill>
            <a:schemeClr val="tx1"/>
          </a:solidFill>
          <a:latin typeface="+mn-lt"/>
          <a:ea typeface="+mn-ea"/>
          <a:cs typeface="+mn-cs"/>
        </a:defRPr>
      </a:lvl1pPr>
      <a:lvl2pPr marL="2194210" algn="l" defTabSz="2194210" rtl="0" eaLnBrk="1" latinLnBrk="0" hangingPunct="1">
        <a:defRPr sz="8600" kern="1200">
          <a:solidFill>
            <a:schemeClr val="tx1"/>
          </a:solidFill>
          <a:latin typeface="+mn-lt"/>
          <a:ea typeface="+mn-ea"/>
          <a:cs typeface="+mn-cs"/>
        </a:defRPr>
      </a:lvl2pPr>
      <a:lvl3pPr marL="4388419" algn="l" defTabSz="2194210" rtl="0" eaLnBrk="1" latinLnBrk="0" hangingPunct="1">
        <a:defRPr sz="8600" kern="1200">
          <a:solidFill>
            <a:schemeClr val="tx1"/>
          </a:solidFill>
          <a:latin typeface="+mn-lt"/>
          <a:ea typeface="+mn-ea"/>
          <a:cs typeface="+mn-cs"/>
        </a:defRPr>
      </a:lvl3pPr>
      <a:lvl4pPr marL="6582629" algn="l" defTabSz="2194210" rtl="0" eaLnBrk="1" latinLnBrk="0" hangingPunct="1">
        <a:defRPr sz="8600" kern="1200">
          <a:solidFill>
            <a:schemeClr val="tx1"/>
          </a:solidFill>
          <a:latin typeface="+mn-lt"/>
          <a:ea typeface="+mn-ea"/>
          <a:cs typeface="+mn-cs"/>
        </a:defRPr>
      </a:lvl4pPr>
      <a:lvl5pPr marL="8776834" algn="l" defTabSz="2194210" rtl="0" eaLnBrk="1" latinLnBrk="0" hangingPunct="1">
        <a:defRPr sz="8600" kern="1200">
          <a:solidFill>
            <a:schemeClr val="tx1"/>
          </a:solidFill>
          <a:latin typeface="+mn-lt"/>
          <a:ea typeface="+mn-ea"/>
          <a:cs typeface="+mn-cs"/>
        </a:defRPr>
      </a:lvl5pPr>
      <a:lvl6pPr marL="10971043" algn="l" defTabSz="2194210" rtl="0" eaLnBrk="1" latinLnBrk="0" hangingPunct="1">
        <a:defRPr sz="8600" kern="1200">
          <a:solidFill>
            <a:schemeClr val="tx1"/>
          </a:solidFill>
          <a:latin typeface="+mn-lt"/>
          <a:ea typeface="+mn-ea"/>
          <a:cs typeface="+mn-cs"/>
        </a:defRPr>
      </a:lvl6pPr>
      <a:lvl7pPr marL="13165253" algn="l" defTabSz="2194210" rtl="0" eaLnBrk="1" latinLnBrk="0" hangingPunct="1">
        <a:defRPr sz="8600" kern="1200">
          <a:solidFill>
            <a:schemeClr val="tx1"/>
          </a:solidFill>
          <a:latin typeface="+mn-lt"/>
          <a:ea typeface="+mn-ea"/>
          <a:cs typeface="+mn-cs"/>
        </a:defRPr>
      </a:lvl7pPr>
      <a:lvl8pPr marL="15359462" algn="l" defTabSz="2194210" rtl="0" eaLnBrk="1" latinLnBrk="0" hangingPunct="1">
        <a:defRPr sz="8600" kern="1200">
          <a:solidFill>
            <a:schemeClr val="tx1"/>
          </a:solidFill>
          <a:latin typeface="+mn-lt"/>
          <a:ea typeface="+mn-ea"/>
          <a:cs typeface="+mn-cs"/>
        </a:defRPr>
      </a:lvl8pPr>
      <a:lvl9pPr marL="17553672" algn="l" defTabSz="219421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1.emf"/><Relationship Id="rId12" Type="http://schemas.openxmlformats.org/officeDocument/2006/relationships/image" Target="../media/image12.emf"/><Relationship Id="rId13" Type="http://schemas.openxmlformats.org/officeDocument/2006/relationships/oleObject" Target="../embeddings/oleObject1.bin"/><Relationship Id="rId14" Type="http://schemas.openxmlformats.org/officeDocument/2006/relationships/image" Target="../media/image1.emf"/><Relationship Id="rId15" Type="http://schemas.openxmlformats.org/officeDocument/2006/relationships/oleObject" Target="../embeddings/oleObject2.bin"/><Relationship Id="rId16" Type="http://schemas.openxmlformats.org/officeDocument/2006/relationships/image" Target="../media/image2.emf"/><Relationship Id="rId17" Type="http://schemas.openxmlformats.org/officeDocument/2006/relationships/oleObject" Target="../embeddings/Microsoft_Equation1.bin"/><Relationship Id="rId18" Type="http://schemas.openxmlformats.org/officeDocument/2006/relationships/image" Target="../media/image3.emf"/><Relationship Id="rId1" Type="http://schemas.openxmlformats.org/officeDocument/2006/relationships/vmlDrawing" Target="../drawings/vmlDrawing1.vml"/><Relationship Id="rId2" Type="http://schemas.openxmlformats.org/officeDocument/2006/relationships/slideLayout" Target="../slideLayouts/slideLayout1.xml"/><Relationship Id="rId3" Type="http://schemas.openxmlformats.org/officeDocument/2006/relationships/notesSlide" Target="../notesSlides/notesSlide1.xml"/><Relationship Id="rId4" Type="http://schemas.openxmlformats.org/officeDocument/2006/relationships/image" Target="../media/image4.jpeg"/><Relationship Id="rId5" Type="http://schemas.openxmlformats.org/officeDocument/2006/relationships/image" Target="../media/image5.jpeg"/><Relationship Id="rId6" Type="http://schemas.openxmlformats.org/officeDocument/2006/relationships/image" Target="../media/image6.png"/><Relationship Id="rId7" Type="http://schemas.openxmlformats.org/officeDocument/2006/relationships/image" Target="../media/image7.emf"/><Relationship Id="rId8" Type="http://schemas.openxmlformats.org/officeDocument/2006/relationships/image" Target="../media/image8.emf"/><Relationship Id="rId9" Type="http://schemas.openxmlformats.org/officeDocument/2006/relationships/image" Target="../media/image9.emf"/><Relationship Id="rId10"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Content Placeholder 3"/>
          <p:cNvPicPr>
            <a:picLocks noChangeAspect="1"/>
          </p:cNvPicPr>
          <p:nvPr/>
        </p:nvPicPr>
        <p:blipFill rotWithShape="1">
          <a:blip r:embed="rId4">
            <a:alphaModFix amt="20000"/>
            <a:extLst>
              <a:ext uri="{28A0092B-C50C-407E-A947-70E740481C1C}">
                <a14:useLocalDpi xmlns:a14="http://schemas.microsoft.com/office/drawing/2010/main" val="0"/>
              </a:ext>
            </a:extLst>
          </a:blip>
          <a:srcRect l="17298" t="33965" r="1895" b="17764"/>
          <a:stretch/>
        </p:blipFill>
        <p:spPr>
          <a:xfrm>
            <a:off x="-1" y="0"/>
            <a:ext cx="44063539" cy="32997889"/>
          </a:xfrm>
          <a:prstGeom prst="rect">
            <a:avLst/>
          </a:prstGeom>
        </p:spPr>
      </p:pic>
      <p:sp>
        <p:nvSpPr>
          <p:cNvPr id="2" name="Title 1"/>
          <p:cNvSpPr>
            <a:spLocks noGrp="1"/>
          </p:cNvSpPr>
          <p:nvPr>
            <p:ph type="ctrTitle"/>
          </p:nvPr>
        </p:nvSpPr>
        <p:spPr>
          <a:xfrm>
            <a:off x="4935547" y="203997"/>
            <a:ext cx="34053454" cy="2132804"/>
          </a:xfrm>
        </p:spPr>
        <p:txBody>
          <a:bodyPr>
            <a:noAutofit/>
          </a:bodyPr>
          <a:lstStyle/>
          <a:p>
            <a:r>
              <a:rPr lang="en-US" sz="9600" b="1" dirty="0" smtClean="0">
                <a:latin typeface="Times New Roman"/>
                <a:cs typeface="Times New Roman"/>
              </a:rPr>
              <a:t>Lightning leader models of terrestrial gamma-ray flashes</a:t>
            </a:r>
            <a:endParaRPr lang="en-US" sz="9600" dirty="0">
              <a:latin typeface="Times New Roman"/>
              <a:cs typeface="Times New Roman"/>
            </a:endParaRPr>
          </a:p>
        </p:txBody>
      </p:sp>
      <p:pic>
        <p:nvPicPr>
          <p:cNvPr id="4" name="Picture 3" descr="TGF_Illo_panel_2b.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74483" y="17670561"/>
            <a:ext cx="9155821" cy="6595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p:cNvSpPr txBox="1"/>
          <p:nvPr/>
        </p:nvSpPr>
        <p:spPr>
          <a:xfrm>
            <a:off x="4528920" y="2026970"/>
            <a:ext cx="35225231" cy="1735791"/>
          </a:xfrm>
          <a:prstGeom prst="rect">
            <a:avLst/>
          </a:prstGeom>
          <a:noFill/>
        </p:spPr>
        <p:txBody>
          <a:bodyPr wrap="square" lIns="438840" tIns="219422" rIns="438840" bIns="219422" rtlCol="0">
            <a:spAutoFit/>
          </a:bodyPr>
          <a:lstStyle/>
          <a:p>
            <a:pPr algn="ctr"/>
            <a:r>
              <a:rPr lang="en-US" sz="4800" dirty="0">
                <a:latin typeface="Times New Roman"/>
                <a:cs typeface="Times New Roman"/>
              </a:rPr>
              <a:t>Joseph R. </a:t>
            </a:r>
            <a:r>
              <a:rPr lang="en-US" sz="4800" dirty="0" smtClean="0">
                <a:latin typeface="Times New Roman"/>
                <a:cs typeface="Times New Roman"/>
              </a:rPr>
              <a:t>Dwyer, </a:t>
            </a:r>
            <a:r>
              <a:rPr lang="en-US" sz="4800" dirty="0" err="1">
                <a:latin typeface="Times New Roman"/>
                <a:cs typeface="Times New Roman"/>
              </a:rPr>
              <a:t>Ningyu</a:t>
            </a:r>
            <a:r>
              <a:rPr lang="en-US" sz="4800" dirty="0">
                <a:latin typeface="Times New Roman"/>
                <a:cs typeface="Times New Roman"/>
              </a:rPr>
              <a:t> </a:t>
            </a:r>
            <a:r>
              <a:rPr lang="en-US" sz="4800" dirty="0" smtClean="0">
                <a:latin typeface="Times New Roman"/>
                <a:cs typeface="Times New Roman"/>
              </a:rPr>
              <a:t>Liu, </a:t>
            </a:r>
            <a:r>
              <a:rPr lang="en-US" sz="4800" dirty="0" smtClean="0">
                <a:latin typeface="Times New Roman"/>
                <a:cs typeface="Times New Roman"/>
              </a:rPr>
              <a:t>and Kevin </a:t>
            </a:r>
            <a:r>
              <a:rPr lang="en-US" sz="4800" dirty="0" smtClean="0">
                <a:latin typeface="Times New Roman"/>
                <a:cs typeface="Times New Roman"/>
              </a:rPr>
              <a:t>M. A. </a:t>
            </a:r>
            <a:r>
              <a:rPr lang="en-US" sz="4800" dirty="0" err="1" smtClean="0">
                <a:latin typeface="Times New Roman"/>
                <a:cs typeface="Times New Roman"/>
              </a:rPr>
              <a:t>Ihaddadene</a:t>
            </a:r>
            <a:endParaRPr lang="en-US" sz="4800" dirty="0">
              <a:latin typeface="Times New Roman"/>
              <a:cs typeface="Times New Roman"/>
            </a:endParaRPr>
          </a:p>
          <a:p>
            <a:pPr algn="ctr"/>
            <a:r>
              <a:rPr lang="en-US" sz="3600" i="1" dirty="0" smtClean="0">
                <a:latin typeface="Times New Roman"/>
                <a:cs typeface="Times New Roman"/>
              </a:rPr>
              <a:t>Department </a:t>
            </a:r>
            <a:r>
              <a:rPr lang="en-US" sz="3600" i="1" dirty="0">
                <a:latin typeface="Times New Roman"/>
                <a:cs typeface="Times New Roman"/>
              </a:rPr>
              <a:t>of Physics and Space Science Center (EOS), University of New Hampshire, Durham, </a:t>
            </a:r>
            <a:r>
              <a:rPr lang="en-US" sz="3600" i="1" dirty="0" smtClean="0">
                <a:latin typeface="Times New Roman"/>
                <a:cs typeface="Times New Roman"/>
              </a:rPr>
              <a:t>NH</a:t>
            </a:r>
            <a:endParaRPr lang="en-US" sz="3600" dirty="0">
              <a:latin typeface="Times New Roman"/>
              <a:cs typeface="Times New Roman"/>
            </a:endParaRPr>
          </a:p>
        </p:txBody>
      </p:sp>
      <p:pic>
        <p:nvPicPr>
          <p:cNvPr id="23" name="Picture 22" descr="unh2.png"/>
          <p:cNvPicPr>
            <a:picLocks noChangeAspect="1"/>
          </p:cNvPicPr>
          <p:nvPr/>
        </p:nvPicPr>
        <p:blipFill>
          <a:blip r:embed="rId6">
            <a:alphaModFix amt="73000"/>
            <a:extLst>
              <a:ext uri="{28A0092B-C50C-407E-A947-70E740481C1C}">
                <a14:useLocalDpi xmlns:a14="http://schemas.microsoft.com/office/drawing/2010/main" val="0"/>
              </a:ext>
            </a:extLst>
          </a:blip>
          <a:stretch>
            <a:fillRect/>
          </a:stretch>
        </p:blipFill>
        <p:spPr>
          <a:xfrm>
            <a:off x="0" y="0"/>
            <a:ext cx="4130519" cy="4186087"/>
          </a:xfrm>
          <a:prstGeom prst="rect">
            <a:avLst/>
          </a:prstGeom>
        </p:spPr>
      </p:pic>
      <p:sp>
        <p:nvSpPr>
          <p:cNvPr id="24" name="TextBox 23"/>
          <p:cNvSpPr txBox="1"/>
          <p:nvPr/>
        </p:nvSpPr>
        <p:spPr>
          <a:xfrm>
            <a:off x="455546" y="4433637"/>
            <a:ext cx="10676267" cy="13554414"/>
          </a:xfrm>
          <a:prstGeom prst="rect">
            <a:avLst/>
          </a:prstGeom>
          <a:noFill/>
        </p:spPr>
        <p:txBody>
          <a:bodyPr wrap="square" lIns="438840" tIns="219422" rIns="438840" bIns="219422" rtlCol="0">
            <a:spAutoFit/>
          </a:bodyPr>
          <a:lstStyle/>
          <a:p>
            <a:pPr algn="ctr">
              <a:spcAft>
                <a:spcPts val="600"/>
              </a:spcAft>
            </a:pPr>
            <a:r>
              <a:rPr lang="en-US" sz="3200" b="1" dirty="0" smtClean="0">
                <a:latin typeface="Times New Roman"/>
                <a:cs typeface="Times New Roman"/>
              </a:rPr>
              <a:t>Introduction</a:t>
            </a:r>
          </a:p>
          <a:p>
            <a:pPr algn="just">
              <a:spcAft>
                <a:spcPts val="600"/>
              </a:spcAft>
            </a:pPr>
            <a:r>
              <a:rPr lang="en-US" sz="3200" dirty="0">
                <a:latin typeface="Times New Roman"/>
                <a:cs typeface="Times New Roman"/>
              </a:rPr>
              <a:t>Terrestrial gamma-ray flashes (TGFs) are bright sub-millisecond bursts of gamma rays that originate from thunderstorms.  Because lightning leaders near the ground have been observed to emit x-rays, presumably due to runaway electron production in the high-field regions near the leader </a:t>
            </a:r>
            <a:r>
              <a:rPr lang="en-US" sz="3200" dirty="0" smtClean="0">
                <a:latin typeface="Times New Roman"/>
                <a:cs typeface="Times New Roman"/>
              </a:rPr>
              <a:t>tips [1], </a:t>
            </a:r>
            <a:r>
              <a:rPr lang="en-US" sz="3200" dirty="0">
                <a:latin typeface="Times New Roman"/>
                <a:cs typeface="Times New Roman"/>
              </a:rPr>
              <a:t>models of TGFs have been developed by several groups that assume a similar production mechanism of runaway electrons from lightning leaders propagating through thunderclouds. </a:t>
            </a:r>
            <a:r>
              <a:rPr lang="en-US" sz="3200" dirty="0" smtClean="0">
                <a:latin typeface="Times New Roman"/>
                <a:cs typeface="Times New Roman"/>
              </a:rPr>
              <a:t>However</a:t>
            </a:r>
            <a:r>
              <a:rPr lang="en-US" sz="3200" dirty="0">
                <a:latin typeface="Times New Roman"/>
                <a:cs typeface="Times New Roman"/>
              </a:rPr>
              <a:t>, it remains unclear exactly how and where these runaway electrons are produced, since lightning propagation at thunderstorm altitudes remains poorly understood. </a:t>
            </a:r>
            <a:r>
              <a:rPr lang="en-US" sz="3200" dirty="0" smtClean="0">
                <a:latin typeface="Times New Roman"/>
                <a:cs typeface="Times New Roman"/>
              </a:rPr>
              <a:t>An alternative mechanism for explaining TGFs is the relativistic feedback discharge, caused by back-scattered x-rays and backward propagating </a:t>
            </a:r>
            <a:r>
              <a:rPr lang="en-US" sz="3200" dirty="0" smtClean="0">
                <a:latin typeface="Times New Roman"/>
                <a:cs typeface="Times New Roman"/>
              </a:rPr>
              <a:t>positrons</a:t>
            </a:r>
            <a:r>
              <a:rPr lang="en-US" sz="3200" dirty="0" smtClean="0">
                <a:latin typeface="Times New Roman"/>
                <a:cs typeface="Times New Roman"/>
              </a:rPr>
              <a:t>. Because </a:t>
            </a:r>
            <a:r>
              <a:rPr lang="en-US" sz="3200" dirty="0">
                <a:latin typeface="Times New Roman"/>
                <a:cs typeface="Times New Roman"/>
              </a:rPr>
              <a:t>relativistic feedback </a:t>
            </a:r>
            <a:r>
              <a:rPr lang="en-US" sz="3200" dirty="0" smtClean="0">
                <a:latin typeface="Times New Roman"/>
                <a:cs typeface="Times New Roman"/>
              </a:rPr>
              <a:t>discharges require large potential differences, it has been argued that the lightning leader mechanism may operate in a lower voltage regime than needed for feedback.    </a:t>
            </a:r>
          </a:p>
          <a:p>
            <a:pPr algn="just">
              <a:spcAft>
                <a:spcPts val="600"/>
              </a:spcAft>
            </a:pPr>
            <a:r>
              <a:rPr lang="en-US" sz="3200" dirty="0" smtClean="0">
                <a:latin typeface="Times New Roman"/>
                <a:cs typeface="Times New Roman"/>
              </a:rPr>
              <a:t>In this poster, spacecraft observations are used to estimate the charge moment changes produced by TGFs inside thunderclouds.  These charge </a:t>
            </a:r>
            <a:r>
              <a:rPr lang="en-US" sz="3200" dirty="0">
                <a:latin typeface="Times New Roman"/>
                <a:cs typeface="Times New Roman"/>
              </a:rPr>
              <a:t>moment changes </a:t>
            </a:r>
            <a:r>
              <a:rPr lang="en-US" sz="3200" dirty="0" smtClean="0">
                <a:latin typeface="Times New Roman"/>
                <a:cs typeface="Times New Roman"/>
              </a:rPr>
              <a:t>are, in turn, </a:t>
            </a:r>
            <a:r>
              <a:rPr lang="en-US" sz="3200" dirty="0" smtClean="0">
                <a:latin typeface="Times New Roman"/>
                <a:cs typeface="Times New Roman"/>
              </a:rPr>
              <a:t>shown </a:t>
            </a:r>
            <a:r>
              <a:rPr lang="en-US" sz="3200" dirty="0" smtClean="0">
                <a:latin typeface="Times New Roman"/>
                <a:cs typeface="Times New Roman"/>
              </a:rPr>
              <a:t>to require large potential differences consistent with the feedback mechanism. </a:t>
            </a:r>
            <a:r>
              <a:rPr lang="en-US" sz="3200" dirty="0" smtClean="0">
                <a:latin typeface="Times New Roman"/>
                <a:cs typeface="Times New Roman"/>
              </a:rPr>
              <a:t>At </a:t>
            </a:r>
            <a:r>
              <a:rPr lang="en-US" sz="3200" dirty="0" smtClean="0">
                <a:latin typeface="Times New Roman"/>
                <a:cs typeface="Times New Roman"/>
              </a:rPr>
              <a:t>the very least, this suggests that the two TGF mechanisms may be operating at the same time during the production of </a:t>
            </a:r>
            <a:r>
              <a:rPr lang="en-US" sz="3200" dirty="0" smtClean="0">
                <a:latin typeface="Times New Roman"/>
                <a:cs typeface="Times New Roman"/>
              </a:rPr>
              <a:t>TGFs. </a:t>
            </a:r>
            <a:endParaRPr lang="en-US" sz="3200" b="1" dirty="0" smtClean="0">
              <a:latin typeface="Times New Roman"/>
              <a:cs typeface="Times New Roman"/>
            </a:endParaRPr>
          </a:p>
        </p:txBody>
      </p:sp>
      <p:sp>
        <p:nvSpPr>
          <p:cNvPr id="48" name="TextBox 47"/>
          <p:cNvSpPr txBox="1"/>
          <p:nvPr/>
        </p:nvSpPr>
        <p:spPr>
          <a:xfrm>
            <a:off x="9195464" y="24290115"/>
            <a:ext cx="1034840" cy="369332"/>
          </a:xfrm>
          <a:prstGeom prst="rect">
            <a:avLst/>
          </a:prstGeom>
          <a:noFill/>
        </p:spPr>
        <p:txBody>
          <a:bodyPr wrap="square" rtlCol="0">
            <a:spAutoFit/>
          </a:bodyPr>
          <a:lstStyle/>
          <a:p>
            <a:r>
              <a:rPr lang="en-US" sz="1800" dirty="0" smtClean="0">
                <a:latin typeface="Times New Roman"/>
                <a:cs typeface="Times New Roman"/>
              </a:rPr>
              <a:t>NASA</a:t>
            </a:r>
            <a:endParaRPr lang="en-US" sz="1800" dirty="0">
              <a:latin typeface="Times New Roman"/>
              <a:cs typeface="Times New Roman"/>
            </a:endParaRPr>
          </a:p>
        </p:txBody>
      </p:sp>
      <p:sp>
        <p:nvSpPr>
          <p:cNvPr id="6" name="Rectangle 5"/>
          <p:cNvSpPr/>
          <p:nvPr/>
        </p:nvSpPr>
        <p:spPr>
          <a:xfrm>
            <a:off x="39188278" y="76996"/>
            <a:ext cx="4875260" cy="1015663"/>
          </a:xfrm>
          <a:prstGeom prst="rect">
            <a:avLst/>
          </a:prstGeom>
        </p:spPr>
        <p:txBody>
          <a:bodyPr wrap="square">
            <a:spAutoFit/>
          </a:bodyPr>
          <a:lstStyle/>
          <a:p>
            <a:r>
              <a:rPr lang="en-US" sz="6000" dirty="0" smtClean="0">
                <a:latin typeface="Times New Roman"/>
                <a:cs typeface="Times New Roman"/>
              </a:rPr>
              <a:t>AE33B-2552</a:t>
            </a:r>
            <a:endParaRPr lang="en-US" sz="6000" dirty="0">
              <a:latin typeface="Times New Roman"/>
              <a:cs typeface="Times New Roman"/>
            </a:endParaRPr>
          </a:p>
        </p:txBody>
      </p:sp>
      <p:cxnSp>
        <p:nvCxnSpPr>
          <p:cNvPr id="16" name="Straight Connector 15"/>
          <p:cNvCxnSpPr/>
          <p:nvPr/>
        </p:nvCxnSpPr>
        <p:spPr>
          <a:xfrm>
            <a:off x="0" y="4195320"/>
            <a:ext cx="43891200" cy="0"/>
          </a:xfrm>
          <a:prstGeom prst="line">
            <a:avLst/>
          </a:prstGeom>
          <a:ln>
            <a:solidFill>
              <a:schemeClr val="accent2">
                <a:lumMod val="50000"/>
              </a:schemeClr>
            </a:solidFill>
          </a:ln>
        </p:spPr>
        <p:style>
          <a:lnRef idx="2">
            <a:schemeClr val="accent1"/>
          </a:lnRef>
          <a:fillRef idx="0">
            <a:schemeClr val="accent1"/>
          </a:fillRef>
          <a:effectRef idx="1">
            <a:schemeClr val="accent1"/>
          </a:effectRef>
          <a:fontRef idx="minor">
            <a:schemeClr val="tx1"/>
          </a:fontRef>
        </p:style>
      </p:cxnSp>
      <p:sp>
        <p:nvSpPr>
          <p:cNvPr id="27" name="TextBox 26"/>
          <p:cNvSpPr txBox="1"/>
          <p:nvPr/>
        </p:nvSpPr>
        <p:spPr>
          <a:xfrm>
            <a:off x="10700030" y="4433637"/>
            <a:ext cx="10676266" cy="9953426"/>
          </a:xfrm>
          <a:prstGeom prst="rect">
            <a:avLst/>
          </a:prstGeom>
          <a:noFill/>
        </p:spPr>
        <p:txBody>
          <a:bodyPr wrap="square" lIns="438840" tIns="219422" rIns="438840" bIns="219422" rtlCol="0">
            <a:spAutoFit/>
          </a:bodyPr>
          <a:lstStyle/>
          <a:p>
            <a:pPr algn="ctr">
              <a:spcAft>
                <a:spcPts val="600"/>
              </a:spcAft>
            </a:pPr>
            <a:r>
              <a:rPr lang="en-US" sz="3200" b="1" dirty="0" smtClean="0">
                <a:latin typeface="Times New Roman"/>
                <a:cs typeface="Times New Roman"/>
              </a:rPr>
              <a:t>Standard TGF </a:t>
            </a:r>
            <a:r>
              <a:rPr lang="en-US" sz="3200" b="1" dirty="0" err="1" smtClean="0">
                <a:latin typeface="Times New Roman"/>
                <a:cs typeface="Times New Roman"/>
              </a:rPr>
              <a:t>grammage</a:t>
            </a:r>
            <a:endParaRPr lang="en-US" sz="3200" dirty="0">
              <a:latin typeface="Times New Roman"/>
              <a:cs typeface="Times New Roman"/>
            </a:endParaRPr>
          </a:p>
          <a:p>
            <a:pPr algn="just">
              <a:spcAft>
                <a:spcPts val="600"/>
              </a:spcAft>
            </a:pPr>
            <a:r>
              <a:rPr lang="en-US" sz="3200" dirty="0" smtClean="0">
                <a:latin typeface="Times New Roman"/>
                <a:cs typeface="Times New Roman"/>
              </a:rPr>
              <a:t>The total number of runaway electrons is often used to describe the size of </a:t>
            </a:r>
            <a:r>
              <a:rPr lang="en-US" sz="3200" dirty="0" smtClean="0">
                <a:latin typeface="Times New Roman"/>
                <a:cs typeface="Times New Roman"/>
              </a:rPr>
              <a:t>TGFs, </a:t>
            </a:r>
            <a:r>
              <a:rPr lang="en-US" sz="3200" dirty="0" smtClean="0">
                <a:latin typeface="Times New Roman"/>
                <a:cs typeface="Times New Roman"/>
              </a:rPr>
              <a:t>10</a:t>
            </a:r>
            <a:r>
              <a:rPr lang="en-US" sz="3200" baseline="30000" dirty="0" smtClean="0">
                <a:latin typeface="Times New Roman"/>
                <a:cs typeface="Times New Roman"/>
              </a:rPr>
              <a:t>17</a:t>
            </a:r>
            <a:r>
              <a:rPr lang="en-US" sz="3200" dirty="0" smtClean="0">
                <a:latin typeface="Times New Roman"/>
                <a:cs typeface="Times New Roman"/>
              </a:rPr>
              <a:t> runaway electrons being a typical </a:t>
            </a:r>
            <a:r>
              <a:rPr lang="en-US" sz="3200" dirty="0" smtClean="0">
                <a:latin typeface="Times New Roman"/>
                <a:cs typeface="Times New Roman"/>
              </a:rPr>
              <a:t>number [1]. </a:t>
            </a:r>
            <a:r>
              <a:rPr lang="en-US" sz="3200" dirty="0" smtClean="0">
                <a:latin typeface="Times New Roman"/>
                <a:cs typeface="Times New Roman"/>
              </a:rPr>
              <a:t>However, this number is model dependent, depending on the electric field configuration used.  A </a:t>
            </a:r>
            <a:r>
              <a:rPr lang="en-US" sz="3200" dirty="0">
                <a:latin typeface="Times New Roman"/>
                <a:cs typeface="Times New Roman"/>
              </a:rPr>
              <a:t>better choice for describing the runaway electrons in the source region is the total </a:t>
            </a:r>
            <a:r>
              <a:rPr lang="en-US" sz="3200" dirty="0" err="1">
                <a:latin typeface="Times New Roman"/>
                <a:cs typeface="Times New Roman"/>
              </a:rPr>
              <a:t>grammage</a:t>
            </a:r>
            <a:r>
              <a:rPr lang="en-US" sz="3200" dirty="0">
                <a:latin typeface="Times New Roman"/>
                <a:cs typeface="Times New Roman"/>
              </a:rPr>
              <a:t> </a:t>
            </a:r>
            <a:r>
              <a:rPr lang="en-US" sz="3200" dirty="0" smtClean="0">
                <a:latin typeface="Times New Roman"/>
                <a:cs typeface="Times New Roman"/>
              </a:rPr>
              <a:t>(units </a:t>
            </a:r>
            <a:r>
              <a:rPr lang="en-US" sz="3200" dirty="0">
                <a:latin typeface="Times New Roman"/>
                <a:cs typeface="Times New Roman"/>
              </a:rPr>
              <a:t>of g/cm</a:t>
            </a:r>
            <a:r>
              <a:rPr lang="en-US" sz="3200" baseline="30000" dirty="0">
                <a:latin typeface="Times New Roman"/>
                <a:cs typeface="Times New Roman"/>
              </a:rPr>
              <a:t>2</a:t>
            </a:r>
            <a:r>
              <a:rPr lang="en-US" sz="3200" dirty="0">
                <a:latin typeface="Times New Roman"/>
                <a:cs typeface="Times New Roman"/>
              </a:rPr>
              <a:t>) traversed by all the runaway </a:t>
            </a:r>
            <a:r>
              <a:rPr lang="en-US" sz="3200" dirty="0" smtClean="0">
                <a:latin typeface="Times New Roman"/>
                <a:cs typeface="Times New Roman"/>
              </a:rPr>
              <a:t>electrons, </a:t>
            </a:r>
            <a:r>
              <a:rPr lang="en-US" sz="3200" dirty="0" err="1" smtClean="0">
                <a:latin typeface="Times New Roman"/>
                <a:cs typeface="Times New Roman"/>
              </a:rPr>
              <a:t>Ξ</a:t>
            </a:r>
            <a:r>
              <a:rPr lang="en-US" sz="3200" dirty="0" smtClean="0">
                <a:latin typeface="Times New Roman"/>
                <a:cs typeface="Times New Roman"/>
              </a:rPr>
              <a:t> </a:t>
            </a:r>
            <a:r>
              <a:rPr lang="en-US" sz="3200" dirty="0" smtClean="0">
                <a:latin typeface="Times New Roman"/>
                <a:cs typeface="Times New Roman"/>
              </a:rPr>
              <a:t>[2]</a:t>
            </a:r>
            <a:r>
              <a:rPr lang="en-US" sz="3200" dirty="0" smtClean="0">
                <a:latin typeface="Times New Roman"/>
                <a:cs typeface="Times New Roman"/>
              </a:rPr>
              <a:t>. Using REAM Monte Carlo </a:t>
            </a:r>
            <a:r>
              <a:rPr lang="en-US" sz="3200" dirty="0" smtClean="0">
                <a:latin typeface="Times New Roman"/>
                <a:cs typeface="Times New Roman"/>
              </a:rPr>
              <a:t>simulations [1], </a:t>
            </a:r>
            <a:r>
              <a:rPr lang="en-US" sz="3200" dirty="0" smtClean="0">
                <a:latin typeface="Times New Roman"/>
                <a:cs typeface="Times New Roman"/>
              </a:rPr>
              <a:t>the total </a:t>
            </a:r>
            <a:r>
              <a:rPr lang="en-US" sz="3200" dirty="0" err="1" smtClean="0">
                <a:latin typeface="Times New Roman"/>
                <a:cs typeface="Times New Roman"/>
              </a:rPr>
              <a:t>grammage</a:t>
            </a:r>
            <a:r>
              <a:rPr lang="en-US" sz="3200" dirty="0" smtClean="0">
                <a:latin typeface="Times New Roman"/>
                <a:cs typeface="Times New Roman"/>
              </a:rPr>
              <a:t>,</a:t>
            </a:r>
            <a:r>
              <a:rPr lang="en-US" sz="3200" dirty="0">
                <a:latin typeface="Times New Roman"/>
                <a:cs typeface="Times New Roman"/>
              </a:rPr>
              <a:t> </a:t>
            </a:r>
            <a:r>
              <a:rPr lang="en-US" sz="3200" dirty="0" err="1" smtClean="0">
                <a:latin typeface="Times New Roman"/>
                <a:cs typeface="Times New Roman"/>
              </a:rPr>
              <a:t>Ξ</a:t>
            </a:r>
            <a:r>
              <a:rPr lang="en-US" sz="3200" dirty="0" smtClean="0">
                <a:latin typeface="Times New Roman"/>
                <a:cs typeface="Times New Roman"/>
              </a:rPr>
              <a:t>, for TGFs is inferred from the gamma-ray </a:t>
            </a:r>
            <a:r>
              <a:rPr lang="en-US" sz="3200" dirty="0" err="1" smtClean="0">
                <a:latin typeface="Times New Roman"/>
                <a:cs typeface="Times New Roman"/>
              </a:rPr>
              <a:t>fluence</a:t>
            </a:r>
            <a:r>
              <a:rPr lang="en-US" sz="3200" dirty="0" smtClean="0">
                <a:latin typeface="Times New Roman"/>
                <a:cs typeface="Times New Roman"/>
              </a:rPr>
              <a:t> at the spacecraft. Other TGF properties such as the charge moment change may then be calculated directly from </a:t>
            </a:r>
            <a:r>
              <a:rPr lang="en-US" sz="3200" dirty="0" err="1" smtClean="0">
                <a:latin typeface="Times New Roman"/>
                <a:cs typeface="Times New Roman"/>
              </a:rPr>
              <a:t>Ξ</a:t>
            </a:r>
            <a:r>
              <a:rPr lang="en-US" sz="3200" dirty="0" smtClean="0">
                <a:latin typeface="Times New Roman"/>
                <a:cs typeface="Times New Roman"/>
              </a:rPr>
              <a:t>.  </a:t>
            </a:r>
          </a:p>
          <a:p>
            <a:pPr algn="just">
              <a:spcAft>
                <a:spcPts val="600"/>
              </a:spcAft>
            </a:pPr>
            <a:r>
              <a:rPr lang="en-US" sz="3200" dirty="0" smtClean="0">
                <a:latin typeface="Times New Roman"/>
                <a:cs typeface="Times New Roman"/>
                <a:sym typeface="Symbol"/>
              </a:rPr>
              <a:t>Figure </a:t>
            </a:r>
            <a:r>
              <a:rPr lang="en-US" sz="3200" dirty="0" smtClean="0">
                <a:latin typeface="Times New Roman"/>
                <a:cs typeface="Times New Roman"/>
                <a:sym typeface="Symbol"/>
              </a:rPr>
              <a:t>2 </a:t>
            </a:r>
            <a:r>
              <a:rPr lang="en-US" sz="3200" dirty="0" smtClean="0">
                <a:latin typeface="Times New Roman"/>
                <a:cs typeface="Times New Roman"/>
                <a:sym typeface="Symbol"/>
              </a:rPr>
              <a:t>shows the </a:t>
            </a:r>
            <a:r>
              <a:rPr lang="en-US" sz="3200" dirty="0" err="1" smtClean="0">
                <a:latin typeface="Times New Roman"/>
                <a:cs typeface="Times New Roman"/>
                <a:sym typeface="Symbol"/>
              </a:rPr>
              <a:t>grammage</a:t>
            </a:r>
            <a:r>
              <a:rPr lang="en-US" sz="3200" dirty="0" smtClean="0">
                <a:latin typeface="Times New Roman"/>
                <a:cs typeface="Times New Roman"/>
                <a:sym typeface="Symbol"/>
              </a:rPr>
              <a:t> </a:t>
            </a:r>
            <a:r>
              <a:rPr lang="en-US" sz="3200" dirty="0" smtClean="0">
                <a:latin typeface="Times New Roman"/>
                <a:cs typeface="Times New Roman"/>
                <a:sym typeface="Symbol"/>
              </a:rPr>
              <a:t>versus </a:t>
            </a:r>
            <a:r>
              <a:rPr lang="en-US" sz="3200" dirty="0" smtClean="0">
                <a:latin typeface="Times New Roman"/>
                <a:cs typeface="Times New Roman"/>
                <a:sym typeface="Symbol"/>
              </a:rPr>
              <a:t>atmospheric column depth for </a:t>
            </a:r>
            <a:r>
              <a:rPr lang="en-US" sz="3200" dirty="0">
                <a:latin typeface="Times New Roman"/>
                <a:cs typeface="Times New Roman"/>
                <a:sym typeface="Symbol"/>
              </a:rPr>
              <a:t>a</a:t>
            </a:r>
            <a:r>
              <a:rPr lang="en-US" sz="3200" dirty="0" smtClean="0">
                <a:latin typeface="Times New Roman"/>
                <a:cs typeface="Times New Roman"/>
                <a:sym typeface="Symbol"/>
              </a:rPr>
              <a:t> typical TGF </a:t>
            </a:r>
            <a:r>
              <a:rPr lang="en-US" sz="3200" dirty="0" err="1" smtClean="0">
                <a:latin typeface="Times New Roman"/>
                <a:cs typeface="Times New Roman"/>
                <a:sym typeface="Symbol"/>
              </a:rPr>
              <a:t>fluence</a:t>
            </a:r>
            <a:r>
              <a:rPr lang="en-US" sz="3200" dirty="0" smtClean="0">
                <a:latin typeface="Times New Roman"/>
                <a:cs typeface="Times New Roman"/>
                <a:sym typeface="Symbol"/>
              </a:rPr>
              <a:t> of </a:t>
            </a:r>
            <a:r>
              <a:rPr lang="en-US" sz="3200" dirty="0" smtClean="0">
                <a:latin typeface="Times New Roman"/>
                <a:cs typeface="Times New Roman"/>
              </a:rPr>
              <a:t>0.1 </a:t>
            </a:r>
            <a:r>
              <a:rPr lang="en-US" sz="3200" dirty="0">
                <a:latin typeface="Times New Roman"/>
                <a:cs typeface="Times New Roman"/>
              </a:rPr>
              <a:t>cm</a:t>
            </a:r>
            <a:r>
              <a:rPr lang="en-US" sz="3200" baseline="30000" dirty="0">
                <a:latin typeface="Times New Roman"/>
                <a:cs typeface="Times New Roman"/>
              </a:rPr>
              <a:t>-2</a:t>
            </a:r>
            <a:r>
              <a:rPr lang="en-US" sz="3200" dirty="0">
                <a:latin typeface="Times New Roman"/>
                <a:cs typeface="Times New Roman"/>
              </a:rPr>
              <a:t> (&gt;100 </a:t>
            </a:r>
            <a:r>
              <a:rPr lang="en-US" sz="3200" dirty="0" err="1">
                <a:latin typeface="Times New Roman"/>
                <a:cs typeface="Times New Roman"/>
              </a:rPr>
              <a:t>keV</a:t>
            </a:r>
            <a:r>
              <a:rPr lang="en-US" sz="3200" dirty="0">
                <a:latin typeface="Times New Roman"/>
                <a:cs typeface="Times New Roman"/>
              </a:rPr>
              <a:t>) </a:t>
            </a:r>
            <a:r>
              <a:rPr lang="en-US" sz="3200" dirty="0" smtClean="0">
                <a:latin typeface="Times New Roman"/>
                <a:cs typeface="Times New Roman"/>
              </a:rPr>
              <a:t>between 30</a:t>
            </a:r>
            <a:r>
              <a:rPr lang="en-US" sz="3200" dirty="0">
                <a:latin typeface="Times New Roman"/>
                <a:cs typeface="Times New Roman"/>
                <a:sym typeface="Symbol"/>
              </a:rPr>
              <a:t></a:t>
            </a:r>
            <a:r>
              <a:rPr lang="en-US" sz="3200" dirty="0">
                <a:latin typeface="Times New Roman"/>
                <a:cs typeface="Times New Roman"/>
              </a:rPr>
              <a:t> and 40</a:t>
            </a:r>
            <a:r>
              <a:rPr lang="en-US" sz="3200" dirty="0" smtClean="0">
                <a:latin typeface="Times New Roman"/>
                <a:cs typeface="Times New Roman"/>
                <a:sym typeface="Symbol"/>
              </a:rPr>
              <a:t>, corresponding </a:t>
            </a:r>
            <a:r>
              <a:rPr lang="en-US" sz="3200" dirty="0">
                <a:latin typeface="Times New Roman"/>
                <a:cs typeface="Times New Roman"/>
                <a:sym typeface="Symbol"/>
              </a:rPr>
              <a:t>to lateral spacecraft </a:t>
            </a:r>
            <a:r>
              <a:rPr lang="en-US" sz="3200" dirty="0" smtClean="0">
                <a:latin typeface="Times New Roman"/>
                <a:cs typeface="Times New Roman"/>
                <a:sym typeface="Symbol"/>
              </a:rPr>
              <a:t>distances </a:t>
            </a:r>
            <a:r>
              <a:rPr lang="en-US" sz="3200" dirty="0">
                <a:latin typeface="Times New Roman"/>
                <a:cs typeface="Times New Roman"/>
                <a:sym typeface="Symbol"/>
              </a:rPr>
              <a:t>of about 290 km to 420 </a:t>
            </a:r>
            <a:r>
              <a:rPr lang="en-US" sz="3200" dirty="0" smtClean="0">
                <a:latin typeface="Times New Roman"/>
                <a:cs typeface="Times New Roman"/>
                <a:sym typeface="Symbol"/>
              </a:rPr>
              <a:t>km for a 500 km altitude. </a:t>
            </a:r>
            <a:r>
              <a:rPr lang="en-US" sz="3200" dirty="0" smtClean="0">
                <a:latin typeface="Times New Roman"/>
                <a:cs typeface="Times New Roman"/>
                <a:sym typeface="Symbol"/>
              </a:rPr>
              <a:t>As can be seen,</a:t>
            </a:r>
            <a:r>
              <a:rPr lang="en-US" sz="3200" dirty="0">
                <a:latin typeface="Times New Roman"/>
                <a:cs typeface="Times New Roman"/>
              </a:rPr>
              <a:t> </a:t>
            </a:r>
            <a:r>
              <a:rPr lang="en-US" sz="3200" dirty="0" smtClean="0">
                <a:latin typeface="Times New Roman"/>
                <a:cs typeface="Times New Roman"/>
              </a:rPr>
              <a:t>at </a:t>
            </a:r>
            <a:r>
              <a:rPr lang="en-US" sz="3200" dirty="0">
                <a:latin typeface="Times New Roman"/>
                <a:cs typeface="Times New Roman"/>
              </a:rPr>
              <a:t>polar angles between 30</a:t>
            </a:r>
            <a:r>
              <a:rPr lang="en-US" sz="3200" dirty="0">
                <a:latin typeface="Times New Roman"/>
                <a:cs typeface="Times New Roman"/>
                <a:sym typeface="Symbol"/>
              </a:rPr>
              <a:t></a:t>
            </a:r>
            <a:r>
              <a:rPr lang="en-US" sz="3200" dirty="0">
                <a:latin typeface="Times New Roman"/>
                <a:cs typeface="Times New Roman"/>
              </a:rPr>
              <a:t> and 40</a:t>
            </a:r>
            <a:r>
              <a:rPr lang="en-US" sz="3200" dirty="0">
                <a:latin typeface="Times New Roman"/>
                <a:cs typeface="Times New Roman"/>
                <a:sym typeface="Symbol"/>
              </a:rPr>
              <a:t>, for a given </a:t>
            </a:r>
            <a:r>
              <a:rPr lang="en-US" sz="3200" dirty="0" err="1" smtClean="0">
                <a:latin typeface="Times New Roman"/>
                <a:cs typeface="Times New Roman"/>
                <a:sym typeface="Symbol"/>
              </a:rPr>
              <a:t>fluence</a:t>
            </a:r>
            <a:r>
              <a:rPr lang="en-US" sz="3200" dirty="0" smtClean="0">
                <a:latin typeface="Times New Roman"/>
                <a:cs typeface="Times New Roman"/>
                <a:sym typeface="Symbol"/>
              </a:rPr>
              <a:t> at the spacecraft, </a:t>
            </a:r>
            <a:r>
              <a:rPr lang="en-US" sz="3200" dirty="0">
                <a:latin typeface="Times New Roman"/>
                <a:cs typeface="Times New Roman"/>
                <a:sym typeface="Symbol"/>
              </a:rPr>
              <a:t>the </a:t>
            </a:r>
            <a:r>
              <a:rPr lang="en-US" sz="3200" dirty="0" err="1" smtClean="0">
                <a:latin typeface="Times New Roman"/>
                <a:cs typeface="Times New Roman"/>
                <a:sym typeface="Symbol"/>
              </a:rPr>
              <a:t>grammage</a:t>
            </a:r>
            <a:r>
              <a:rPr lang="en-US" sz="3200" dirty="0" smtClean="0">
                <a:latin typeface="Times New Roman"/>
                <a:cs typeface="Times New Roman"/>
                <a:sym typeface="Symbol"/>
              </a:rPr>
              <a:t> </a:t>
            </a:r>
            <a:r>
              <a:rPr lang="en-US" sz="3200" dirty="0">
                <a:latin typeface="Times New Roman"/>
                <a:cs typeface="Times New Roman"/>
                <a:sym typeface="Symbol"/>
              </a:rPr>
              <a:t>is approximately independent of the TGF beam width</a:t>
            </a:r>
            <a:r>
              <a:rPr lang="en-US" sz="3200" dirty="0" smtClean="0">
                <a:latin typeface="Times New Roman"/>
                <a:cs typeface="Times New Roman"/>
                <a:sym typeface="Symbol"/>
              </a:rPr>
              <a:t>.</a:t>
            </a:r>
            <a:endParaRPr lang="en-US" sz="3200" dirty="0">
              <a:latin typeface="Times New Roman"/>
              <a:cs typeface="Times New Roman"/>
              <a:sym typeface="Symbol"/>
            </a:endParaRPr>
          </a:p>
        </p:txBody>
      </p:sp>
      <p:sp>
        <p:nvSpPr>
          <p:cNvPr id="11" name="Rectangle 10"/>
          <p:cNvSpPr/>
          <p:nvPr/>
        </p:nvSpPr>
        <p:spPr>
          <a:xfrm>
            <a:off x="27609800" y="30937809"/>
            <a:ext cx="25919090" cy="1077218"/>
          </a:xfrm>
          <a:prstGeom prst="rect">
            <a:avLst/>
          </a:prstGeom>
        </p:spPr>
        <p:txBody>
          <a:bodyPr wrap="square">
            <a:spAutoFit/>
          </a:bodyPr>
          <a:lstStyle/>
          <a:p>
            <a:endParaRPr lang="en-US" sz="3200" dirty="0"/>
          </a:p>
          <a:p>
            <a:pPr lvl="0"/>
            <a:endParaRPr lang="en-US" sz="3200" dirty="0">
              <a:latin typeface="Times New Roman"/>
              <a:cs typeface="Times New Roman"/>
            </a:endParaRPr>
          </a:p>
        </p:txBody>
      </p:sp>
      <p:sp>
        <p:nvSpPr>
          <p:cNvPr id="34" name="Rectangle 33"/>
          <p:cNvSpPr/>
          <p:nvPr/>
        </p:nvSpPr>
        <p:spPr>
          <a:xfrm>
            <a:off x="657541" y="25147649"/>
            <a:ext cx="10244484" cy="11172287"/>
          </a:xfrm>
          <a:prstGeom prst="rect">
            <a:avLst/>
          </a:prstGeom>
        </p:spPr>
        <p:txBody>
          <a:bodyPr wrap="square">
            <a:spAutoFit/>
          </a:bodyPr>
          <a:lstStyle/>
          <a:p>
            <a:pPr algn="just"/>
            <a:r>
              <a:rPr lang="en-US" sz="2400" b="1" dirty="0" smtClean="0">
                <a:latin typeface="Times New Roman"/>
                <a:cs typeface="Times New Roman"/>
              </a:rPr>
              <a:t>Acknowledgements</a:t>
            </a:r>
            <a:endParaRPr lang="en-US" sz="2400" dirty="0">
              <a:latin typeface="Times New Roman"/>
              <a:cs typeface="Times New Roman"/>
            </a:endParaRPr>
          </a:p>
          <a:p>
            <a:pPr algn="just"/>
            <a:r>
              <a:rPr lang="en-US" sz="2400" dirty="0">
                <a:latin typeface="Times New Roman"/>
                <a:cs typeface="Times New Roman"/>
              </a:rPr>
              <a:t>T</a:t>
            </a:r>
            <a:r>
              <a:rPr lang="en-US" sz="2400" dirty="0" smtClean="0">
                <a:latin typeface="Times New Roman"/>
                <a:cs typeface="Times New Roman"/>
              </a:rPr>
              <a:t>his </a:t>
            </a:r>
            <a:r>
              <a:rPr lang="en-US" sz="2400" dirty="0">
                <a:latin typeface="Times New Roman"/>
                <a:cs typeface="Times New Roman"/>
              </a:rPr>
              <a:t>material is based upon work supported by the Air Force Office of Scientific Research under award number FA9550-16-1-</a:t>
            </a:r>
            <a:r>
              <a:rPr lang="en-US" sz="2400" dirty="0" smtClean="0">
                <a:latin typeface="Times New Roman"/>
                <a:cs typeface="Times New Roman"/>
              </a:rPr>
              <a:t>0396</a:t>
            </a:r>
            <a:endParaRPr lang="en-US" sz="2400" dirty="0" smtClean="0">
              <a:latin typeface="Times New Roman"/>
              <a:cs typeface="Times New Roman"/>
            </a:endParaRPr>
          </a:p>
          <a:p>
            <a:pPr algn="just"/>
            <a:r>
              <a:rPr lang="en-US" sz="2400" b="1" dirty="0" smtClean="0">
                <a:latin typeface="Times New Roman"/>
                <a:cs typeface="Times New Roman"/>
              </a:rPr>
              <a:t>References</a:t>
            </a:r>
          </a:p>
          <a:p>
            <a:pPr marL="457200" lvl="0" indent="-457200" algn="just"/>
            <a:r>
              <a:rPr lang="en-US" sz="2400" baseline="30000" dirty="0" smtClean="0">
                <a:latin typeface="Times New Roman"/>
                <a:cs typeface="Times New Roman"/>
              </a:rPr>
              <a:t>1</a:t>
            </a:r>
            <a:r>
              <a:rPr lang="en-US" sz="2400" dirty="0" smtClean="0">
                <a:latin typeface="Times New Roman"/>
                <a:cs typeface="Times New Roman"/>
              </a:rPr>
              <a:t>Dwyer</a:t>
            </a:r>
            <a:r>
              <a:rPr lang="en-US" sz="2400" dirty="0">
                <a:latin typeface="Times New Roman"/>
                <a:cs typeface="Times New Roman"/>
              </a:rPr>
              <a:t>, J. R., D. Smith and S. A. </a:t>
            </a:r>
            <a:r>
              <a:rPr lang="en-US" sz="2400" dirty="0" err="1" smtClean="0">
                <a:latin typeface="Times New Roman"/>
                <a:cs typeface="Times New Roman"/>
              </a:rPr>
              <a:t>Cummer</a:t>
            </a:r>
            <a:r>
              <a:rPr lang="en-US" sz="2400" dirty="0" smtClean="0">
                <a:latin typeface="Times New Roman"/>
                <a:cs typeface="Times New Roman"/>
              </a:rPr>
              <a:t> (2012), </a:t>
            </a:r>
            <a:r>
              <a:rPr lang="en-US" sz="2400" dirty="0">
                <a:latin typeface="Times New Roman"/>
                <a:cs typeface="Times New Roman"/>
              </a:rPr>
              <a:t>High Energy Atmospheric Physics: Terrestrial Gamma-ray Flashes and Related Phenomena, </a:t>
            </a:r>
            <a:r>
              <a:rPr lang="en-US" sz="2400" i="1" dirty="0">
                <a:latin typeface="Times New Roman"/>
                <a:cs typeface="Times New Roman"/>
              </a:rPr>
              <a:t>Space Science Rev,</a:t>
            </a:r>
            <a:r>
              <a:rPr lang="en-US" sz="2400" dirty="0">
                <a:latin typeface="Times New Roman"/>
                <a:cs typeface="Times New Roman"/>
              </a:rPr>
              <a:t> DOI 10.1007/s11214-012-9894-</a:t>
            </a:r>
            <a:r>
              <a:rPr lang="en-US" sz="2400" dirty="0" smtClean="0">
                <a:latin typeface="Times New Roman"/>
                <a:cs typeface="Times New Roman"/>
              </a:rPr>
              <a:t>0.</a:t>
            </a:r>
            <a:endParaRPr lang="en-US" sz="2400" b="1" dirty="0" smtClean="0">
              <a:latin typeface="Times New Roman"/>
              <a:cs typeface="Times New Roman"/>
            </a:endParaRPr>
          </a:p>
          <a:p>
            <a:pPr marL="457200" indent="-457200" algn="just"/>
            <a:r>
              <a:rPr lang="en-US" sz="2400" baseline="30000" dirty="0" smtClean="0">
                <a:solidFill>
                  <a:srgbClr val="000000"/>
                </a:solidFill>
                <a:latin typeface="Times New Roman"/>
                <a:cs typeface="Times New Roman"/>
              </a:rPr>
              <a:t>2</a:t>
            </a:r>
            <a:r>
              <a:rPr lang="en-US" sz="2400" dirty="0" smtClean="0">
                <a:solidFill>
                  <a:srgbClr val="000000"/>
                </a:solidFill>
                <a:latin typeface="Times New Roman"/>
                <a:cs typeface="Times New Roman"/>
              </a:rPr>
              <a:t>Dwyer</a:t>
            </a:r>
            <a:r>
              <a:rPr lang="en-US" sz="2400" dirty="0">
                <a:solidFill>
                  <a:srgbClr val="000000"/>
                </a:solidFill>
                <a:latin typeface="Times New Roman"/>
                <a:cs typeface="Times New Roman"/>
              </a:rPr>
              <a:t>, J. R., et al.  (2017), Characterizing the source properties of terrestrial gamma ray flashes, J. </a:t>
            </a:r>
            <a:r>
              <a:rPr lang="en-US" sz="2400" dirty="0" err="1">
                <a:solidFill>
                  <a:srgbClr val="000000"/>
                </a:solidFill>
                <a:latin typeface="Times New Roman"/>
                <a:cs typeface="Times New Roman"/>
              </a:rPr>
              <a:t>Geophys</a:t>
            </a:r>
            <a:r>
              <a:rPr lang="en-US" sz="2400" dirty="0">
                <a:solidFill>
                  <a:srgbClr val="000000"/>
                </a:solidFill>
                <a:latin typeface="Times New Roman"/>
                <a:cs typeface="Times New Roman"/>
              </a:rPr>
              <a:t>. Res. Space Physics, 122, 8915–8932, doi:10.1002/2017JA024141</a:t>
            </a:r>
            <a:r>
              <a:rPr lang="en-US" sz="2400" dirty="0" smtClean="0">
                <a:solidFill>
                  <a:srgbClr val="000000"/>
                </a:solidFill>
                <a:latin typeface="Times New Roman"/>
                <a:cs typeface="Times New Roman"/>
              </a:rPr>
              <a:t>.</a:t>
            </a:r>
            <a:endParaRPr lang="en-US" sz="2400" b="1" dirty="0" smtClean="0">
              <a:latin typeface="Times New Roman"/>
              <a:cs typeface="Times New Roman"/>
            </a:endParaRPr>
          </a:p>
          <a:p>
            <a:pPr marL="457200" indent="-457200" algn="just"/>
            <a:r>
              <a:rPr lang="en-US" sz="2400" baseline="30000" dirty="0" smtClean="0">
                <a:solidFill>
                  <a:srgbClr val="000000"/>
                </a:solidFill>
                <a:latin typeface="Times New Roman"/>
                <a:cs typeface="Times New Roman"/>
              </a:rPr>
              <a:t>3</a:t>
            </a:r>
            <a:r>
              <a:rPr lang="en-US" sz="2400" dirty="0" smtClean="0">
                <a:solidFill>
                  <a:srgbClr val="000000"/>
                </a:solidFill>
                <a:latin typeface="Times New Roman"/>
                <a:cs typeface="Times New Roman"/>
              </a:rPr>
              <a:t>Cummer</a:t>
            </a:r>
            <a:r>
              <a:rPr lang="en-US" sz="2400" dirty="0">
                <a:solidFill>
                  <a:srgbClr val="000000"/>
                </a:solidFill>
                <a:latin typeface="Times New Roman"/>
                <a:cs typeface="Times New Roman"/>
              </a:rPr>
              <a:t>, S. A., </a:t>
            </a:r>
            <a:r>
              <a:rPr lang="en-US" sz="2400" dirty="0" smtClean="0">
                <a:solidFill>
                  <a:srgbClr val="000000"/>
                </a:solidFill>
                <a:latin typeface="Times New Roman"/>
                <a:cs typeface="Times New Roman"/>
              </a:rPr>
              <a:t>et al.</a:t>
            </a:r>
            <a:r>
              <a:rPr lang="en-US" sz="2400" dirty="0">
                <a:solidFill>
                  <a:srgbClr val="000000"/>
                </a:solidFill>
                <a:latin typeface="Times New Roman"/>
                <a:cs typeface="Times New Roman"/>
              </a:rPr>
              <a:t> (2014), The source altitude, electric current, and intrinsic brightness of terrestrial gamma ray flashes, </a:t>
            </a:r>
            <a:r>
              <a:rPr lang="en-US" sz="2400" dirty="0" err="1">
                <a:solidFill>
                  <a:srgbClr val="000000"/>
                </a:solidFill>
                <a:latin typeface="Times New Roman"/>
                <a:cs typeface="Times New Roman"/>
              </a:rPr>
              <a:t>Geophys</a:t>
            </a:r>
            <a:r>
              <a:rPr lang="en-US" sz="2400" dirty="0">
                <a:solidFill>
                  <a:srgbClr val="000000"/>
                </a:solidFill>
                <a:latin typeface="Times New Roman"/>
                <a:cs typeface="Times New Roman"/>
              </a:rPr>
              <a:t>. Res. </a:t>
            </a:r>
            <a:r>
              <a:rPr lang="en-US" sz="2400" dirty="0" err="1">
                <a:solidFill>
                  <a:srgbClr val="000000"/>
                </a:solidFill>
                <a:latin typeface="Times New Roman"/>
                <a:cs typeface="Times New Roman"/>
              </a:rPr>
              <a:t>Lett</a:t>
            </a:r>
            <a:r>
              <a:rPr lang="en-US" sz="2400" dirty="0">
                <a:solidFill>
                  <a:srgbClr val="000000"/>
                </a:solidFill>
                <a:latin typeface="Times New Roman"/>
                <a:cs typeface="Times New Roman"/>
              </a:rPr>
              <a:t>., 41, 8586–8593, doi:10.1002/2014GL062196</a:t>
            </a:r>
            <a:r>
              <a:rPr lang="en-US" sz="2400" dirty="0" smtClean="0">
                <a:solidFill>
                  <a:srgbClr val="000000"/>
                </a:solidFill>
                <a:latin typeface="Times New Roman"/>
                <a:cs typeface="Times New Roman"/>
              </a:rPr>
              <a:t>.</a:t>
            </a:r>
          </a:p>
          <a:p>
            <a:pPr marL="457200" indent="-457200" algn="just"/>
            <a:r>
              <a:rPr lang="en-US" sz="2400" baseline="30000" dirty="0" smtClean="0">
                <a:solidFill>
                  <a:srgbClr val="000000"/>
                </a:solidFill>
                <a:latin typeface="Times New Roman"/>
                <a:cs typeface="Times New Roman"/>
              </a:rPr>
              <a:t>4</a:t>
            </a:r>
            <a:r>
              <a:rPr lang="en-US" sz="2400" dirty="0" smtClean="0">
                <a:solidFill>
                  <a:srgbClr val="000000"/>
                </a:solidFill>
                <a:latin typeface="Times New Roman"/>
                <a:cs typeface="Times New Roman"/>
              </a:rPr>
              <a:t>Lyu</a:t>
            </a:r>
            <a:r>
              <a:rPr lang="en-US" sz="2400" dirty="0">
                <a:solidFill>
                  <a:srgbClr val="000000"/>
                </a:solidFill>
                <a:latin typeface="Times New Roman"/>
                <a:cs typeface="Times New Roman"/>
              </a:rPr>
              <a:t>, F., S. A. </a:t>
            </a:r>
            <a:r>
              <a:rPr lang="en-US" sz="2400" dirty="0" err="1">
                <a:solidFill>
                  <a:srgbClr val="000000"/>
                </a:solidFill>
                <a:latin typeface="Times New Roman"/>
                <a:cs typeface="Times New Roman"/>
              </a:rPr>
              <a:t>Cummer</a:t>
            </a:r>
            <a:r>
              <a:rPr lang="en-US" sz="2400" dirty="0">
                <a:solidFill>
                  <a:srgbClr val="000000"/>
                </a:solidFill>
                <a:latin typeface="Times New Roman"/>
                <a:cs typeface="Times New Roman"/>
              </a:rPr>
              <a:t>, and L. </a:t>
            </a:r>
            <a:r>
              <a:rPr lang="en-US" sz="2400" dirty="0" err="1">
                <a:solidFill>
                  <a:srgbClr val="000000"/>
                </a:solidFill>
                <a:latin typeface="Times New Roman"/>
                <a:cs typeface="Times New Roman"/>
              </a:rPr>
              <a:t>McTague</a:t>
            </a:r>
            <a:r>
              <a:rPr lang="en-US" sz="2400" dirty="0">
                <a:solidFill>
                  <a:srgbClr val="000000"/>
                </a:solidFill>
                <a:latin typeface="Times New Roman"/>
                <a:cs typeface="Times New Roman"/>
              </a:rPr>
              <a:t> (2015), Insights into high peak current in-cloud lightning events during thunderstorms, </a:t>
            </a:r>
            <a:r>
              <a:rPr lang="en-US" sz="2400" dirty="0" err="1">
                <a:solidFill>
                  <a:srgbClr val="000000"/>
                </a:solidFill>
                <a:latin typeface="Times New Roman"/>
                <a:cs typeface="Times New Roman"/>
              </a:rPr>
              <a:t>Geophys</a:t>
            </a:r>
            <a:r>
              <a:rPr lang="en-US" sz="2400" dirty="0">
                <a:solidFill>
                  <a:srgbClr val="000000"/>
                </a:solidFill>
                <a:latin typeface="Times New Roman"/>
                <a:cs typeface="Times New Roman"/>
              </a:rPr>
              <a:t>. Res. </a:t>
            </a:r>
            <a:r>
              <a:rPr lang="en-US" sz="2400" dirty="0" err="1">
                <a:solidFill>
                  <a:srgbClr val="000000"/>
                </a:solidFill>
                <a:latin typeface="Times New Roman"/>
                <a:cs typeface="Times New Roman"/>
              </a:rPr>
              <a:t>Lett</a:t>
            </a:r>
            <a:r>
              <a:rPr lang="en-US" sz="2400" dirty="0">
                <a:solidFill>
                  <a:srgbClr val="000000"/>
                </a:solidFill>
                <a:latin typeface="Times New Roman"/>
                <a:cs typeface="Times New Roman"/>
              </a:rPr>
              <a:t>., 42, 6836–6843, doi:10.1002/2015GL065047</a:t>
            </a:r>
            <a:r>
              <a:rPr lang="en-US" sz="2400" dirty="0" smtClean="0">
                <a:solidFill>
                  <a:srgbClr val="000000"/>
                </a:solidFill>
                <a:latin typeface="Times New Roman"/>
                <a:cs typeface="Times New Roman"/>
              </a:rPr>
              <a:t>.</a:t>
            </a:r>
          </a:p>
          <a:p>
            <a:pPr marL="457200" indent="-457200" algn="just"/>
            <a:r>
              <a:rPr lang="en-US" sz="2400" baseline="30000" dirty="0" smtClean="0">
                <a:latin typeface="Times New Roman"/>
                <a:cs typeface="Times New Roman"/>
              </a:rPr>
              <a:t>5</a:t>
            </a:r>
            <a:r>
              <a:rPr lang="en-US" sz="2400" dirty="0" smtClean="0">
                <a:latin typeface="Times New Roman"/>
                <a:cs typeface="Times New Roman"/>
              </a:rPr>
              <a:t>Schaal</a:t>
            </a:r>
            <a:r>
              <a:rPr lang="en-US" sz="2400" dirty="0">
                <a:latin typeface="Times New Roman"/>
                <a:cs typeface="Times New Roman"/>
              </a:rPr>
              <a:t>, M. M., J. R. Dwyer, Z. H. </a:t>
            </a:r>
            <a:r>
              <a:rPr lang="en-US" sz="2400" dirty="0" err="1">
                <a:latin typeface="Times New Roman"/>
                <a:cs typeface="Times New Roman"/>
              </a:rPr>
              <a:t>Saleh</a:t>
            </a:r>
            <a:r>
              <a:rPr lang="en-US" sz="2400" dirty="0">
                <a:latin typeface="Times New Roman"/>
                <a:cs typeface="Times New Roman"/>
              </a:rPr>
              <a:t>, H. K. </a:t>
            </a:r>
            <a:r>
              <a:rPr lang="en-US" sz="2400" dirty="0" err="1">
                <a:latin typeface="Times New Roman"/>
                <a:cs typeface="Times New Roman"/>
              </a:rPr>
              <a:t>Rassoul</a:t>
            </a:r>
            <a:r>
              <a:rPr lang="en-US" sz="2400" dirty="0">
                <a:latin typeface="Times New Roman"/>
                <a:cs typeface="Times New Roman"/>
              </a:rPr>
              <a:t>, J. D. Hill, D. M. Jordan, and M. A. </a:t>
            </a:r>
            <a:r>
              <a:rPr lang="en-US" sz="2400" dirty="0" err="1">
                <a:latin typeface="Times New Roman"/>
                <a:cs typeface="Times New Roman"/>
              </a:rPr>
              <a:t>Uman</a:t>
            </a:r>
            <a:r>
              <a:rPr lang="en-US" sz="2400" dirty="0">
                <a:latin typeface="Times New Roman"/>
                <a:cs typeface="Times New Roman"/>
              </a:rPr>
              <a:t> (2012), Spatial and energy distributions of X-ray emissions from leaders in natural and rocket triggered lightning, J. </a:t>
            </a:r>
            <a:r>
              <a:rPr lang="en-US" sz="2400" dirty="0" err="1">
                <a:latin typeface="Times New Roman"/>
                <a:cs typeface="Times New Roman"/>
              </a:rPr>
              <a:t>Geophys</a:t>
            </a:r>
            <a:r>
              <a:rPr lang="en-US" sz="2400" dirty="0">
                <a:latin typeface="Times New Roman"/>
                <a:cs typeface="Times New Roman"/>
              </a:rPr>
              <a:t>. Res., 117, D15201, doi:10.1029/2012JD017897.</a:t>
            </a:r>
          </a:p>
          <a:p>
            <a:pPr marL="355600" indent="-355600" algn="just"/>
            <a:endParaRPr lang="en-US" sz="2400" dirty="0" smtClean="0">
              <a:solidFill>
                <a:srgbClr val="000000"/>
              </a:solidFill>
              <a:latin typeface="Times New Roman"/>
              <a:cs typeface="Times New Roman"/>
            </a:endParaRPr>
          </a:p>
          <a:p>
            <a:pPr marL="355600" indent="-355600" algn="just"/>
            <a:endParaRPr lang="en-US" sz="2400" dirty="0" smtClean="0">
              <a:solidFill>
                <a:srgbClr val="000000"/>
              </a:solidFill>
              <a:latin typeface="Times New Roman"/>
              <a:cs typeface="Times New Roman"/>
            </a:endParaRPr>
          </a:p>
          <a:p>
            <a:pPr algn="just"/>
            <a:endParaRPr lang="en-US" sz="2400" dirty="0"/>
          </a:p>
          <a:p>
            <a:pPr algn="just"/>
            <a:endParaRPr lang="en-US" sz="2400" dirty="0" smtClean="0">
              <a:latin typeface="Times New Roman"/>
              <a:cs typeface="Times New Roman"/>
            </a:endParaRPr>
          </a:p>
          <a:p>
            <a:pPr algn="just"/>
            <a:endParaRPr lang="en-US" sz="2400" dirty="0">
              <a:latin typeface="Times New Roman"/>
              <a:cs typeface="Times New Roman"/>
            </a:endParaRPr>
          </a:p>
          <a:p>
            <a:pPr algn="just"/>
            <a:endParaRPr lang="en-US" sz="3200" b="1" dirty="0" smtClean="0">
              <a:latin typeface="Times New Roman"/>
              <a:cs typeface="Times New Roman"/>
            </a:endParaRPr>
          </a:p>
          <a:p>
            <a:pPr algn="just"/>
            <a:endParaRPr lang="en-US" sz="3200" b="1" dirty="0" smtClean="0">
              <a:latin typeface="Times New Roman"/>
              <a:cs typeface="Times New Roman"/>
            </a:endParaRPr>
          </a:p>
          <a:p>
            <a:pPr algn="just"/>
            <a:endParaRPr lang="en-US" sz="3200" dirty="0">
              <a:latin typeface="Times New Roman"/>
              <a:cs typeface="Times New Roman"/>
            </a:endParaRPr>
          </a:p>
        </p:txBody>
      </p:sp>
      <p:sp>
        <p:nvSpPr>
          <p:cNvPr id="37" name="TextBox 36"/>
          <p:cNvSpPr txBox="1"/>
          <p:nvPr/>
        </p:nvSpPr>
        <p:spPr>
          <a:xfrm>
            <a:off x="21376296" y="29243617"/>
            <a:ext cx="11138077" cy="3674783"/>
          </a:xfrm>
          <a:prstGeom prst="rect">
            <a:avLst/>
          </a:prstGeom>
          <a:noFill/>
        </p:spPr>
        <p:txBody>
          <a:bodyPr wrap="square" lIns="438840" tIns="219422" rIns="438840" bIns="219422" rtlCol="0">
            <a:spAutoFit/>
          </a:bodyPr>
          <a:lstStyle/>
          <a:p>
            <a:pPr algn="just"/>
            <a:r>
              <a:rPr lang="en-US" sz="3000" b="1" dirty="0" smtClean="0">
                <a:latin typeface="Times New Roman"/>
                <a:cs typeface="Times New Roman"/>
              </a:rPr>
              <a:t>Figure 4.</a:t>
            </a:r>
            <a:r>
              <a:rPr lang="en-US" sz="3000" dirty="0" smtClean="0">
                <a:latin typeface="Times New Roman"/>
                <a:cs typeface="Times New Roman"/>
              </a:rPr>
              <a:t>  Potential difference in </a:t>
            </a:r>
            <a:r>
              <a:rPr lang="en-US" sz="3000" dirty="0" smtClean="0">
                <a:latin typeface="Times New Roman"/>
                <a:cs typeface="Times New Roman"/>
              </a:rPr>
              <a:t>a </a:t>
            </a:r>
            <a:r>
              <a:rPr lang="en-US" sz="3000" dirty="0" smtClean="0">
                <a:latin typeface="Times New Roman"/>
                <a:cs typeface="Times New Roman"/>
              </a:rPr>
              <a:t>RREA avalanche region required to produce a 2 C-km discharge versus the average electric field in the avalanche region.  For most field values, the potential is above the threshold required for relativistic feedback to produce a TGF.  For the field values below </a:t>
            </a:r>
            <a:r>
              <a:rPr lang="en-US" sz="3000" dirty="0" smtClean="0">
                <a:latin typeface="Times New Roman"/>
                <a:cs typeface="Times New Roman"/>
              </a:rPr>
              <a:t>this </a:t>
            </a:r>
            <a:r>
              <a:rPr lang="en-US" sz="3000" dirty="0" smtClean="0">
                <a:latin typeface="Times New Roman"/>
                <a:cs typeface="Times New Roman"/>
              </a:rPr>
              <a:t>threshold, it is plausible that continued propagation of the leader would push the system above the feedback threshold. </a:t>
            </a:r>
            <a:endParaRPr lang="en-US" sz="3000" dirty="0">
              <a:latin typeface="Times New Roman"/>
              <a:cs typeface="Times New Roman"/>
            </a:endParaRPr>
          </a:p>
        </p:txBody>
      </p:sp>
      <p:sp>
        <p:nvSpPr>
          <p:cNvPr id="39" name="TextBox 38"/>
          <p:cNvSpPr txBox="1"/>
          <p:nvPr/>
        </p:nvSpPr>
        <p:spPr>
          <a:xfrm>
            <a:off x="10700030" y="20968088"/>
            <a:ext cx="10676266" cy="2751454"/>
          </a:xfrm>
          <a:prstGeom prst="rect">
            <a:avLst/>
          </a:prstGeom>
          <a:noFill/>
        </p:spPr>
        <p:txBody>
          <a:bodyPr wrap="square" lIns="438840" tIns="219422" rIns="438840" bIns="219422" rtlCol="0">
            <a:spAutoFit/>
          </a:bodyPr>
          <a:lstStyle/>
          <a:p>
            <a:pPr algn="just"/>
            <a:r>
              <a:rPr lang="en-US" sz="3000" b="1" dirty="0">
                <a:latin typeface="Times New Roman"/>
                <a:cs typeface="Times New Roman"/>
              </a:rPr>
              <a:t>Figure </a:t>
            </a:r>
            <a:r>
              <a:rPr lang="en-US" sz="3000" b="1" dirty="0" smtClean="0">
                <a:latin typeface="Times New Roman"/>
                <a:cs typeface="Times New Roman"/>
              </a:rPr>
              <a:t>2. </a:t>
            </a:r>
            <a:r>
              <a:rPr lang="en-US" sz="3000" dirty="0">
                <a:latin typeface="Times New Roman"/>
                <a:cs typeface="Times New Roman"/>
              </a:rPr>
              <a:t>The total </a:t>
            </a:r>
            <a:r>
              <a:rPr lang="en-US" sz="3000" dirty="0" err="1">
                <a:latin typeface="Times New Roman"/>
                <a:cs typeface="Times New Roman"/>
              </a:rPr>
              <a:t>grammage</a:t>
            </a:r>
            <a:r>
              <a:rPr lang="en-US" sz="3000" dirty="0">
                <a:latin typeface="Times New Roman"/>
                <a:cs typeface="Times New Roman"/>
              </a:rPr>
              <a:t> versus atmospheric column depth for a standard TGF with a </a:t>
            </a:r>
            <a:r>
              <a:rPr lang="en-US" sz="3000" dirty="0" err="1">
                <a:latin typeface="Times New Roman"/>
                <a:cs typeface="Times New Roman"/>
              </a:rPr>
              <a:t>fluence</a:t>
            </a:r>
            <a:r>
              <a:rPr lang="en-US" sz="3000" dirty="0">
                <a:latin typeface="Times New Roman"/>
                <a:cs typeface="Times New Roman"/>
              </a:rPr>
              <a:t> of 0.1 cm</a:t>
            </a:r>
            <a:r>
              <a:rPr lang="en-US" sz="3000" baseline="30000" dirty="0">
                <a:latin typeface="Times New Roman"/>
                <a:cs typeface="Times New Roman"/>
              </a:rPr>
              <a:t>-2</a:t>
            </a:r>
            <a:r>
              <a:rPr lang="en-US" sz="3000" dirty="0">
                <a:latin typeface="Times New Roman"/>
                <a:cs typeface="Times New Roman"/>
              </a:rPr>
              <a:t> (</a:t>
            </a:r>
            <a:r>
              <a:rPr lang="en-US" sz="3000" dirty="0" smtClean="0">
                <a:latin typeface="Times New Roman"/>
                <a:cs typeface="Times New Roman"/>
              </a:rPr>
              <a:t>&gt;100 </a:t>
            </a:r>
            <a:r>
              <a:rPr lang="en-US" sz="3000" dirty="0" err="1">
                <a:latin typeface="Times New Roman"/>
                <a:cs typeface="Times New Roman"/>
              </a:rPr>
              <a:t>keV</a:t>
            </a:r>
            <a:r>
              <a:rPr lang="en-US" sz="3000" dirty="0">
                <a:latin typeface="Times New Roman"/>
                <a:cs typeface="Times New Roman"/>
              </a:rPr>
              <a:t>) at a spacecraft altitude of 500 </a:t>
            </a:r>
            <a:r>
              <a:rPr lang="en-US" sz="3000" dirty="0" smtClean="0">
                <a:latin typeface="Times New Roman"/>
                <a:cs typeface="Times New Roman"/>
              </a:rPr>
              <a:t>km for </a:t>
            </a:r>
            <a:r>
              <a:rPr lang="en-US" sz="3000" dirty="0">
                <a:latin typeface="Times New Roman"/>
                <a:cs typeface="Times New Roman"/>
              </a:rPr>
              <a:t>polar angles between 30</a:t>
            </a:r>
            <a:r>
              <a:rPr lang="en-US" sz="3000" dirty="0">
                <a:latin typeface="Times New Roman"/>
                <a:cs typeface="Times New Roman"/>
                <a:sym typeface="Symbol"/>
              </a:rPr>
              <a:t></a:t>
            </a:r>
            <a:r>
              <a:rPr lang="en-US" sz="3000" dirty="0">
                <a:latin typeface="Times New Roman"/>
                <a:cs typeface="Times New Roman"/>
              </a:rPr>
              <a:t> and 40</a:t>
            </a:r>
            <a:r>
              <a:rPr lang="en-US" sz="3000" dirty="0" smtClean="0">
                <a:latin typeface="Times New Roman"/>
                <a:cs typeface="Times New Roman"/>
                <a:sym typeface="Symbol"/>
              </a:rPr>
              <a:t>.  The dotted line corresponds to </a:t>
            </a:r>
            <a:r>
              <a:rPr lang="en-US" sz="3000" dirty="0" smtClean="0">
                <a:latin typeface="Times New Roman"/>
                <a:cs typeface="Times New Roman"/>
                <a:sym typeface="Symbol"/>
              </a:rPr>
              <a:t>a source </a:t>
            </a:r>
            <a:r>
              <a:rPr lang="en-US" sz="3000" dirty="0" smtClean="0">
                <a:latin typeface="Times New Roman"/>
                <a:cs typeface="Times New Roman"/>
                <a:sym typeface="Symbol"/>
              </a:rPr>
              <a:t>altitude of 12 km.</a:t>
            </a:r>
            <a:endParaRPr lang="en-US" sz="3000" dirty="0">
              <a:latin typeface="Times New Roman"/>
              <a:cs typeface="Times New Roman"/>
            </a:endParaRPr>
          </a:p>
        </p:txBody>
      </p:sp>
      <p:sp>
        <p:nvSpPr>
          <p:cNvPr id="40" name="TextBox 39"/>
          <p:cNvSpPr txBox="1"/>
          <p:nvPr/>
        </p:nvSpPr>
        <p:spPr>
          <a:xfrm>
            <a:off x="10700030" y="30136240"/>
            <a:ext cx="10676266" cy="2751454"/>
          </a:xfrm>
          <a:prstGeom prst="rect">
            <a:avLst/>
          </a:prstGeom>
          <a:noFill/>
        </p:spPr>
        <p:txBody>
          <a:bodyPr wrap="square" lIns="438840" tIns="219422" rIns="438840" bIns="219422" rtlCol="0">
            <a:spAutoFit/>
          </a:bodyPr>
          <a:lstStyle/>
          <a:p>
            <a:pPr algn="just"/>
            <a:r>
              <a:rPr lang="en-US" sz="3000" b="1" dirty="0">
                <a:latin typeface="Times New Roman"/>
                <a:cs typeface="Times New Roman"/>
              </a:rPr>
              <a:t>Figure </a:t>
            </a:r>
            <a:r>
              <a:rPr lang="en-US" sz="3000" b="1" dirty="0" smtClean="0">
                <a:latin typeface="Times New Roman"/>
                <a:cs typeface="Times New Roman"/>
              </a:rPr>
              <a:t>3.</a:t>
            </a:r>
            <a:r>
              <a:rPr lang="en-US" sz="3000" dirty="0" smtClean="0">
                <a:latin typeface="Times New Roman"/>
                <a:cs typeface="Times New Roman"/>
              </a:rPr>
              <a:t> </a:t>
            </a:r>
            <a:r>
              <a:rPr lang="en-US" sz="3000" dirty="0">
                <a:latin typeface="Times New Roman"/>
                <a:cs typeface="Times New Roman"/>
              </a:rPr>
              <a:t>The </a:t>
            </a:r>
            <a:r>
              <a:rPr lang="en-US" sz="3000" dirty="0" smtClean="0">
                <a:latin typeface="Times New Roman"/>
                <a:cs typeface="Times New Roman"/>
              </a:rPr>
              <a:t>total charge moment change associated with the runaway electrons versus </a:t>
            </a:r>
            <a:r>
              <a:rPr lang="en-US" sz="3000" dirty="0">
                <a:latin typeface="Times New Roman"/>
                <a:cs typeface="Times New Roman"/>
              </a:rPr>
              <a:t>atmospheric column depth for a standard TGF with a </a:t>
            </a:r>
            <a:r>
              <a:rPr lang="en-US" sz="3000" dirty="0" err="1">
                <a:latin typeface="Times New Roman"/>
                <a:cs typeface="Times New Roman"/>
              </a:rPr>
              <a:t>fluence</a:t>
            </a:r>
            <a:r>
              <a:rPr lang="en-US" sz="3000" dirty="0">
                <a:latin typeface="Times New Roman"/>
                <a:cs typeface="Times New Roman"/>
              </a:rPr>
              <a:t> of 0.1 cm</a:t>
            </a:r>
            <a:r>
              <a:rPr lang="en-US" sz="3000" baseline="30000" dirty="0">
                <a:latin typeface="Times New Roman"/>
                <a:cs typeface="Times New Roman"/>
              </a:rPr>
              <a:t>-2</a:t>
            </a:r>
            <a:r>
              <a:rPr lang="en-US" sz="3000" dirty="0">
                <a:latin typeface="Times New Roman"/>
                <a:cs typeface="Times New Roman"/>
              </a:rPr>
              <a:t> (</a:t>
            </a:r>
            <a:r>
              <a:rPr lang="en-US" sz="3000" dirty="0" smtClean="0">
                <a:latin typeface="Times New Roman"/>
                <a:cs typeface="Times New Roman"/>
              </a:rPr>
              <a:t>&gt;100 </a:t>
            </a:r>
            <a:r>
              <a:rPr lang="en-US" sz="3000" dirty="0" err="1">
                <a:latin typeface="Times New Roman"/>
                <a:cs typeface="Times New Roman"/>
              </a:rPr>
              <a:t>keV</a:t>
            </a:r>
            <a:r>
              <a:rPr lang="en-US" sz="3000" dirty="0">
                <a:latin typeface="Times New Roman"/>
                <a:cs typeface="Times New Roman"/>
              </a:rPr>
              <a:t>) at a spacecraft altitude of 500 </a:t>
            </a:r>
            <a:r>
              <a:rPr lang="en-US" sz="3000" dirty="0" smtClean="0">
                <a:latin typeface="Times New Roman"/>
                <a:cs typeface="Times New Roman"/>
              </a:rPr>
              <a:t>km for </a:t>
            </a:r>
            <a:r>
              <a:rPr lang="en-US" sz="3000" dirty="0">
                <a:latin typeface="Times New Roman"/>
                <a:cs typeface="Times New Roman"/>
              </a:rPr>
              <a:t>polar angles between 30</a:t>
            </a:r>
            <a:r>
              <a:rPr lang="en-US" sz="3000" dirty="0">
                <a:latin typeface="Times New Roman"/>
                <a:cs typeface="Times New Roman"/>
                <a:sym typeface="Symbol"/>
              </a:rPr>
              <a:t></a:t>
            </a:r>
            <a:r>
              <a:rPr lang="en-US" sz="3000" dirty="0">
                <a:latin typeface="Times New Roman"/>
                <a:cs typeface="Times New Roman"/>
              </a:rPr>
              <a:t> and 40</a:t>
            </a:r>
            <a:r>
              <a:rPr lang="en-US" sz="3000" dirty="0" smtClean="0">
                <a:latin typeface="Times New Roman"/>
                <a:cs typeface="Times New Roman"/>
                <a:sym typeface="Symbol"/>
              </a:rPr>
              <a:t></a:t>
            </a:r>
            <a:r>
              <a:rPr lang="en-US" sz="3000" dirty="0" smtClean="0">
                <a:latin typeface="Times New Roman"/>
                <a:cs typeface="Times New Roman"/>
              </a:rPr>
              <a:t>. </a:t>
            </a:r>
            <a:r>
              <a:rPr lang="en-US" sz="3000" dirty="0">
                <a:latin typeface="Times New Roman"/>
                <a:cs typeface="Times New Roman"/>
                <a:sym typeface="Symbol"/>
              </a:rPr>
              <a:t>The </a:t>
            </a:r>
            <a:r>
              <a:rPr lang="en-US" sz="3000" dirty="0" smtClean="0">
                <a:latin typeface="Times New Roman"/>
                <a:cs typeface="Times New Roman"/>
                <a:sym typeface="Symbol"/>
              </a:rPr>
              <a:t>dotted </a:t>
            </a:r>
            <a:r>
              <a:rPr lang="en-US" sz="3000" dirty="0">
                <a:latin typeface="Times New Roman"/>
                <a:cs typeface="Times New Roman"/>
                <a:sym typeface="Symbol"/>
              </a:rPr>
              <a:t>line corresponds to </a:t>
            </a:r>
            <a:r>
              <a:rPr lang="en-US" sz="3000" dirty="0" smtClean="0">
                <a:latin typeface="Times New Roman"/>
                <a:cs typeface="Times New Roman"/>
                <a:sym typeface="Symbol"/>
              </a:rPr>
              <a:t>a source </a:t>
            </a:r>
            <a:r>
              <a:rPr lang="en-US" sz="3000" dirty="0">
                <a:latin typeface="Times New Roman"/>
                <a:cs typeface="Times New Roman"/>
                <a:sym typeface="Symbol"/>
              </a:rPr>
              <a:t>altitude of 12 km.</a:t>
            </a:r>
            <a:endParaRPr lang="en-US" sz="3000" dirty="0">
              <a:latin typeface="Times New Roman"/>
              <a:cs typeface="Times New Roman"/>
            </a:endParaRPr>
          </a:p>
        </p:txBody>
      </p:sp>
      <p:sp>
        <p:nvSpPr>
          <p:cNvPr id="43" name="TextBox 42"/>
          <p:cNvSpPr txBox="1"/>
          <p:nvPr/>
        </p:nvSpPr>
        <p:spPr>
          <a:xfrm>
            <a:off x="657541" y="24265614"/>
            <a:ext cx="10676266" cy="1428015"/>
          </a:xfrm>
          <a:prstGeom prst="rect">
            <a:avLst/>
          </a:prstGeom>
          <a:noFill/>
        </p:spPr>
        <p:txBody>
          <a:bodyPr wrap="square" lIns="438840" tIns="219422" rIns="438840" bIns="219422" rtlCol="0">
            <a:spAutoFit/>
          </a:bodyPr>
          <a:lstStyle/>
          <a:p>
            <a:pPr algn="just"/>
            <a:r>
              <a:rPr lang="en-US" sz="3200" b="1" dirty="0" smtClean="0">
                <a:latin typeface="Times New Roman"/>
                <a:cs typeface="Times New Roman"/>
              </a:rPr>
              <a:t>Figure 1.</a:t>
            </a:r>
            <a:r>
              <a:rPr lang="en-US" sz="3200" dirty="0" smtClean="0">
                <a:latin typeface="Times New Roman"/>
                <a:cs typeface="Times New Roman"/>
              </a:rPr>
              <a:t>  Artist’s impression of a TGF.</a:t>
            </a:r>
          </a:p>
          <a:p>
            <a:pPr algn="just"/>
            <a:endParaRPr lang="en-US" sz="3200" dirty="0">
              <a:latin typeface="Times New Roman"/>
              <a:cs typeface="Times New Roman"/>
            </a:endParaRPr>
          </a:p>
        </p:txBody>
      </p:sp>
      <p:pic>
        <p:nvPicPr>
          <p:cNvPr id="3" name="Picture 2" descr="AGU2017figureA.pdf"/>
          <p:cNvPicPr>
            <a:picLocks noChangeAspect="1"/>
          </p:cNvPicPr>
          <p:nvPr/>
        </p:nvPicPr>
        <p:blipFill rotWithShape="1">
          <a:blip r:embed="rId7">
            <a:extLst>
              <a:ext uri="{28A0092B-C50C-407E-A947-70E740481C1C}">
                <a14:useLocalDpi xmlns:a14="http://schemas.microsoft.com/office/drawing/2010/main" val="0"/>
              </a:ext>
            </a:extLst>
          </a:blip>
          <a:srcRect l="10761" t="15258" r="9522" b="25437"/>
          <a:stretch/>
        </p:blipFill>
        <p:spPr>
          <a:xfrm>
            <a:off x="11849106" y="14103797"/>
            <a:ext cx="7761133" cy="7471899"/>
          </a:xfrm>
          <a:prstGeom prst="rect">
            <a:avLst/>
          </a:prstGeom>
        </p:spPr>
      </p:pic>
      <p:pic>
        <p:nvPicPr>
          <p:cNvPr id="9" name="Picture 8" descr="AGU2017figureB.pdf"/>
          <p:cNvPicPr>
            <a:picLocks noChangeAspect="1"/>
          </p:cNvPicPr>
          <p:nvPr/>
        </p:nvPicPr>
        <p:blipFill rotWithShape="1">
          <a:blip r:embed="rId8">
            <a:extLst>
              <a:ext uri="{28A0092B-C50C-407E-A947-70E740481C1C}">
                <a14:useLocalDpi xmlns:a14="http://schemas.microsoft.com/office/drawing/2010/main" val="0"/>
              </a:ext>
            </a:extLst>
          </a:blip>
          <a:srcRect l="14720" t="14555" r="9027" b="28464"/>
          <a:stretch/>
        </p:blipFill>
        <p:spPr>
          <a:xfrm>
            <a:off x="12146378" y="23167473"/>
            <a:ext cx="7463861" cy="7218089"/>
          </a:xfrm>
          <a:prstGeom prst="rect">
            <a:avLst/>
          </a:prstGeom>
        </p:spPr>
      </p:pic>
      <p:pic>
        <p:nvPicPr>
          <p:cNvPr id="10" name="Picture 9" descr="plot_AGU2017figure1.pdf"/>
          <p:cNvPicPr>
            <a:picLocks noChangeAspect="1"/>
          </p:cNvPicPr>
          <p:nvPr/>
        </p:nvPicPr>
        <p:blipFill rotWithShape="1">
          <a:blip r:embed="rId9">
            <a:extLst>
              <a:ext uri="{28A0092B-C50C-407E-A947-70E740481C1C}">
                <a14:useLocalDpi xmlns:a14="http://schemas.microsoft.com/office/drawing/2010/main" val="0"/>
              </a:ext>
            </a:extLst>
          </a:blip>
          <a:srcRect l="5844" t="28932" r="9057" b="7918"/>
          <a:stretch/>
        </p:blipFill>
        <p:spPr>
          <a:xfrm>
            <a:off x="34453885" y="16903102"/>
            <a:ext cx="6523160" cy="6264371"/>
          </a:xfrm>
          <a:prstGeom prst="rect">
            <a:avLst/>
          </a:prstGeom>
        </p:spPr>
      </p:pic>
      <p:pic>
        <p:nvPicPr>
          <p:cNvPr id="12" name="Picture 11" descr="plot_AGU2017figure2.pdf"/>
          <p:cNvPicPr>
            <a:picLocks noChangeAspect="1"/>
          </p:cNvPicPr>
          <p:nvPr/>
        </p:nvPicPr>
        <p:blipFill rotWithShape="1">
          <a:blip r:embed="rId10">
            <a:extLst>
              <a:ext uri="{28A0092B-C50C-407E-A947-70E740481C1C}">
                <a14:useLocalDpi xmlns:a14="http://schemas.microsoft.com/office/drawing/2010/main" val="0"/>
              </a:ext>
            </a:extLst>
          </a:blip>
          <a:srcRect l="9274" t="28000" r="8037" b="7181"/>
          <a:stretch/>
        </p:blipFill>
        <p:spPr>
          <a:xfrm>
            <a:off x="34793508" y="23849770"/>
            <a:ext cx="6442615" cy="6535792"/>
          </a:xfrm>
          <a:prstGeom prst="rect">
            <a:avLst/>
          </a:prstGeom>
        </p:spPr>
      </p:pic>
      <p:pic>
        <p:nvPicPr>
          <p:cNvPr id="13" name="Picture 12" descr="plot_AGU2017figure3.pdf"/>
          <p:cNvPicPr>
            <a:picLocks noChangeAspect="1"/>
          </p:cNvPicPr>
          <p:nvPr/>
        </p:nvPicPr>
        <p:blipFill rotWithShape="1">
          <a:blip r:embed="rId11">
            <a:extLst>
              <a:ext uri="{28A0092B-C50C-407E-A947-70E740481C1C}">
                <a14:useLocalDpi xmlns:a14="http://schemas.microsoft.com/office/drawing/2010/main" val="0"/>
              </a:ext>
            </a:extLst>
          </a:blip>
          <a:srcRect l="9903" t="27188" r="9390" b="7488"/>
          <a:stretch/>
        </p:blipFill>
        <p:spPr>
          <a:xfrm>
            <a:off x="34793508" y="9638511"/>
            <a:ext cx="6183537" cy="6476929"/>
          </a:xfrm>
          <a:prstGeom prst="rect">
            <a:avLst/>
          </a:prstGeom>
        </p:spPr>
      </p:pic>
      <p:pic>
        <p:nvPicPr>
          <p:cNvPr id="14" name="Picture 13" descr="plot_AGU2017figure4.pdf"/>
          <p:cNvPicPr>
            <a:picLocks noChangeAspect="1"/>
          </p:cNvPicPr>
          <p:nvPr/>
        </p:nvPicPr>
        <p:blipFill rotWithShape="1">
          <a:blip r:embed="rId12">
            <a:extLst>
              <a:ext uri="{28A0092B-C50C-407E-A947-70E740481C1C}">
                <a14:useLocalDpi xmlns:a14="http://schemas.microsoft.com/office/drawing/2010/main" val="0"/>
              </a:ext>
            </a:extLst>
          </a:blip>
          <a:srcRect l="8284" t="28820" r="7046" b="9094"/>
          <a:stretch/>
        </p:blipFill>
        <p:spPr>
          <a:xfrm>
            <a:off x="22858831" y="22457290"/>
            <a:ext cx="7642037" cy="7252037"/>
          </a:xfrm>
          <a:prstGeom prst="rect">
            <a:avLst/>
          </a:prstGeom>
        </p:spPr>
      </p:pic>
      <p:sp>
        <p:nvSpPr>
          <p:cNvPr id="5" name="Rectangle 4"/>
          <p:cNvSpPr/>
          <p:nvPr/>
        </p:nvSpPr>
        <p:spPr>
          <a:xfrm>
            <a:off x="32514373" y="4596432"/>
            <a:ext cx="10835278" cy="5509200"/>
          </a:xfrm>
          <a:prstGeom prst="rect">
            <a:avLst/>
          </a:prstGeom>
        </p:spPr>
        <p:txBody>
          <a:bodyPr wrap="square">
            <a:spAutoFit/>
          </a:bodyPr>
          <a:lstStyle/>
          <a:p>
            <a:pPr algn="ctr"/>
            <a:r>
              <a:rPr lang="en-US" sz="3200" b="1" dirty="0" smtClean="0">
                <a:latin typeface="Times New Roman"/>
                <a:cs typeface="Times New Roman"/>
                <a:sym typeface="Symbol"/>
              </a:rPr>
              <a:t>PIC simulation of  the leader mechanism</a:t>
            </a:r>
            <a:endParaRPr lang="en-US" sz="3200" dirty="0">
              <a:latin typeface="Times New Roman"/>
              <a:cs typeface="Times New Roman"/>
              <a:sym typeface="Symbol"/>
            </a:endParaRPr>
          </a:p>
          <a:p>
            <a:pPr algn="just"/>
            <a:r>
              <a:rPr lang="en-US" sz="3200" dirty="0" smtClean="0">
                <a:latin typeface="Times New Roman"/>
                <a:cs typeface="Times New Roman"/>
                <a:sym typeface="Symbol"/>
              </a:rPr>
              <a:t>To further explore properties of TGFs produced by the leader mechanism, a particle-in-cell (PIC) code was used to simulate a TGF and the associated discharge. A lightning leader is simulated propagating through a uniform field with magnitude of 0.7</a:t>
            </a:r>
            <a:r>
              <a:rPr lang="en-US" sz="3200" i="1" dirty="0" smtClean="0">
                <a:latin typeface="Times New Roman"/>
                <a:cs typeface="Times New Roman"/>
                <a:sym typeface="Symbol"/>
              </a:rPr>
              <a:t>E</a:t>
            </a:r>
            <a:r>
              <a:rPr lang="en-US" sz="3200" baseline="-25000" dirty="0" smtClean="0">
                <a:latin typeface="Times New Roman"/>
                <a:cs typeface="Times New Roman"/>
                <a:sym typeface="Symbol"/>
              </a:rPr>
              <a:t>th</a:t>
            </a:r>
            <a:r>
              <a:rPr lang="en-US" sz="3200" dirty="0" smtClean="0">
                <a:latin typeface="Times New Roman"/>
                <a:cs typeface="Times New Roman"/>
                <a:sym typeface="Symbol"/>
              </a:rPr>
              <a:t>. Seed particles are inject with a peak rate of 5×10</a:t>
            </a:r>
            <a:r>
              <a:rPr lang="en-US" sz="3200" baseline="30000" dirty="0" smtClean="0">
                <a:latin typeface="Times New Roman"/>
                <a:cs typeface="Times New Roman"/>
                <a:sym typeface="Symbol"/>
              </a:rPr>
              <a:t>19</a:t>
            </a:r>
            <a:r>
              <a:rPr lang="en-US" sz="3200" dirty="0" smtClean="0">
                <a:latin typeface="Times New Roman"/>
                <a:cs typeface="Times New Roman"/>
                <a:sym typeface="Symbol"/>
              </a:rPr>
              <a:t> s</a:t>
            </a:r>
            <a:r>
              <a:rPr lang="en-US" sz="3200" baseline="30000" dirty="0" smtClean="0">
                <a:latin typeface="Times New Roman"/>
                <a:cs typeface="Times New Roman"/>
                <a:sym typeface="Symbol"/>
              </a:rPr>
              <a:t>-1</a:t>
            </a:r>
            <a:r>
              <a:rPr lang="en-US" sz="3200" dirty="0" smtClean="0">
                <a:latin typeface="Times New Roman"/>
                <a:cs typeface="Times New Roman"/>
                <a:sym typeface="Symbol"/>
              </a:rPr>
              <a:t>, 500 times larger than the largest rate ever observed from lightning leaders near the </a:t>
            </a:r>
            <a:r>
              <a:rPr lang="en-US" sz="3200" dirty="0" smtClean="0">
                <a:latin typeface="Times New Roman"/>
                <a:cs typeface="Times New Roman"/>
                <a:sym typeface="Symbol"/>
              </a:rPr>
              <a:t>ground [5].  </a:t>
            </a:r>
            <a:r>
              <a:rPr lang="en-US" sz="3200" dirty="0" smtClean="0">
                <a:latin typeface="Times New Roman"/>
                <a:cs typeface="Times New Roman"/>
                <a:sym typeface="Symbol"/>
              </a:rPr>
              <a:t>The electric field profile, particle rates and charge moment changes calculated from the simulation are shown in </a:t>
            </a:r>
            <a:r>
              <a:rPr lang="en-US" sz="3200" dirty="0" smtClean="0">
                <a:latin typeface="Times New Roman"/>
                <a:cs typeface="Times New Roman"/>
                <a:sym typeface="Symbol"/>
              </a:rPr>
              <a:t>Figures </a:t>
            </a:r>
            <a:r>
              <a:rPr lang="en-US" sz="3200" dirty="0" smtClean="0">
                <a:latin typeface="Times New Roman"/>
                <a:cs typeface="Times New Roman"/>
                <a:sym typeface="Symbol"/>
              </a:rPr>
              <a:t>5-7. </a:t>
            </a:r>
          </a:p>
          <a:p>
            <a:pPr algn="just"/>
            <a:endParaRPr lang="en-US" sz="3200" dirty="0">
              <a:latin typeface="Times New Roman"/>
              <a:cs typeface="Times New Roman"/>
            </a:endParaRPr>
          </a:p>
        </p:txBody>
      </p:sp>
      <p:sp>
        <p:nvSpPr>
          <p:cNvPr id="28" name="Rectangle 27"/>
          <p:cNvSpPr/>
          <p:nvPr/>
        </p:nvSpPr>
        <p:spPr>
          <a:xfrm>
            <a:off x="21376296" y="4582395"/>
            <a:ext cx="10835278" cy="18066490"/>
          </a:xfrm>
          <a:prstGeom prst="rect">
            <a:avLst/>
          </a:prstGeom>
        </p:spPr>
        <p:txBody>
          <a:bodyPr wrap="square">
            <a:spAutoFit/>
          </a:bodyPr>
          <a:lstStyle/>
          <a:p>
            <a:pPr algn="ctr"/>
            <a:r>
              <a:rPr lang="en-US" sz="3200" b="1" dirty="0" smtClean="0">
                <a:latin typeface="Times New Roman"/>
                <a:cs typeface="Times New Roman"/>
              </a:rPr>
              <a:t>Potential difference in </a:t>
            </a:r>
            <a:r>
              <a:rPr lang="en-US" sz="3200" b="1" dirty="0" smtClean="0">
                <a:latin typeface="Times New Roman"/>
                <a:cs typeface="Times New Roman"/>
              </a:rPr>
              <a:t>the avalanche </a:t>
            </a:r>
            <a:r>
              <a:rPr lang="en-US" sz="3200" b="1" dirty="0" smtClean="0">
                <a:latin typeface="Times New Roman"/>
                <a:cs typeface="Times New Roman"/>
              </a:rPr>
              <a:t>region</a:t>
            </a:r>
          </a:p>
          <a:p>
            <a:pPr algn="just"/>
            <a:r>
              <a:rPr lang="en-US" sz="3200" dirty="0" smtClean="0">
                <a:latin typeface="Times New Roman"/>
                <a:cs typeface="Times New Roman"/>
                <a:sym typeface="Symbol"/>
              </a:rPr>
              <a:t>Radio </a:t>
            </a:r>
            <a:r>
              <a:rPr lang="en-US" sz="3200" dirty="0" err="1" smtClean="0">
                <a:latin typeface="Times New Roman"/>
                <a:cs typeface="Times New Roman"/>
                <a:sym typeface="Symbol"/>
              </a:rPr>
              <a:t>sferic</a:t>
            </a:r>
            <a:r>
              <a:rPr lang="en-US" sz="3200" dirty="0" smtClean="0">
                <a:latin typeface="Times New Roman"/>
                <a:cs typeface="Times New Roman"/>
                <a:sym typeface="Symbol"/>
              </a:rPr>
              <a:t> observations suggest that 12 km is a typical TGF source altitude </a:t>
            </a:r>
            <a:r>
              <a:rPr lang="en-US" sz="3200" dirty="0" smtClean="0">
                <a:latin typeface="Times New Roman"/>
                <a:cs typeface="Times New Roman"/>
                <a:sym typeface="Symbol"/>
              </a:rPr>
              <a:t>[3, 4]</a:t>
            </a:r>
            <a:r>
              <a:rPr lang="en-US" sz="3200" dirty="0" smtClean="0">
                <a:latin typeface="Times New Roman"/>
                <a:cs typeface="Times New Roman"/>
                <a:sym typeface="Symbol"/>
              </a:rPr>
              <a:t>, giving a charge moment change of 2 C</a:t>
            </a:r>
            <a:r>
              <a:rPr lang="en-US" sz="3200" smtClean="0">
                <a:latin typeface="Times New Roman"/>
                <a:cs typeface="Times New Roman"/>
                <a:sym typeface="Symbol"/>
              </a:rPr>
              <a:t>-</a:t>
            </a:r>
            <a:r>
              <a:rPr lang="en-US" sz="3200" smtClean="0">
                <a:latin typeface="Times New Roman"/>
                <a:cs typeface="Times New Roman"/>
                <a:sym typeface="Symbol"/>
              </a:rPr>
              <a:t>km (Figure </a:t>
            </a:r>
            <a:r>
              <a:rPr lang="en-US" sz="3200" dirty="0" smtClean="0">
                <a:latin typeface="Times New Roman"/>
                <a:cs typeface="Times New Roman"/>
                <a:sym typeface="Symbol"/>
              </a:rPr>
              <a:t>3). </a:t>
            </a:r>
            <a:r>
              <a:rPr lang="en-US" sz="3200" dirty="0" smtClean="0">
                <a:latin typeface="Times New Roman"/>
                <a:cs typeface="Times New Roman"/>
                <a:sym typeface="Symbol"/>
              </a:rPr>
              <a:t>A 2 C-km charge moment change requires a large volume of the avalanche region to be partially discharged. The </a:t>
            </a:r>
            <a:r>
              <a:rPr lang="en-US" sz="3200" dirty="0" smtClean="0">
                <a:latin typeface="Times New Roman"/>
                <a:cs typeface="Times New Roman"/>
                <a:sym typeface="Symbol"/>
              </a:rPr>
              <a:t>change </a:t>
            </a:r>
            <a:r>
              <a:rPr lang="en-US" sz="3200" dirty="0" smtClean="0">
                <a:latin typeface="Times New Roman"/>
                <a:cs typeface="Times New Roman"/>
                <a:sym typeface="Symbol"/>
              </a:rPr>
              <a:t>in the average electric field in the avalanche region due to the </a:t>
            </a:r>
            <a:r>
              <a:rPr lang="en-US" sz="3200" dirty="0" smtClean="0">
                <a:latin typeface="Times New Roman"/>
                <a:cs typeface="Times New Roman"/>
                <a:sym typeface="Symbol"/>
              </a:rPr>
              <a:t>runaway </a:t>
            </a:r>
            <a:r>
              <a:rPr lang="en-US" sz="3200" dirty="0" smtClean="0">
                <a:latin typeface="Times New Roman"/>
                <a:cs typeface="Times New Roman"/>
                <a:sym typeface="Symbol"/>
              </a:rPr>
              <a:t>electron discharge may be estimated with the simple analytical expression for a uniformly polarized ellipsoid. </a:t>
            </a:r>
          </a:p>
          <a:p>
            <a:pPr algn="just"/>
            <a:endParaRPr lang="en-US" sz="4800" dirty="0" smtClean="0">
              <a:latin typeface="Times New Roman"/>
              <a:cs typeface="Times New Roman"/>
              <a:sym typeface="Symbol"/>
            </a:endParaRPr>
          </a:p>
          <a:p>
            <a:pPr algn="just"/>
            <a:endParaRPr lang="en-US" sz="3200" dirty="0" smtClean="0">
              <a:latin typeface="Times New Roman"/>
              <a:cs typeface="Times New Roman"/>
              <a:sym typeface="Symbol"/>
            </a:endParaRPr>
          </a:p>
          <a:p>
            <a:pPr algn="just"/>
            <a:r>
              <a:rPr lang="en-US" sz="3200" dirty="0" smtClean="0">
                <a:latin typeface="Times New Roman"/>
                <a:cs typeface="Times New Roman"/>
                <a:sym typeface="Symbol"/>
              </a:rPr>
              <a:t>where </a:t>
            </a:r>
            <a:r>
              <a:rPr lang="en-US" sz="3200" i="1" dirty="0" smtClean="0">
                <a:latin typeface="Times New Roman"/>
                <a:cs typeface="Times New Roman"/>
                <a:sym typeface="Symbol"/>
              </a:rPr>
              <a:t>p</a:t>
            </a:r>
            <a:r>
              <a:rPr lang="en-US" sz="3200" dirty="0" smtClean="0">
                <a:latin typeface="Times New Roman"/>
                <a:cs typeface="Times New Roman"/>
                <a:sym typeface="Symbol"/>
              </a:rPr>
              <a:t> is the charge moment change, </a:t>
            </a:r>
            <a:r>
              <a:rPr lang="en-US" sz="3200" i="1" dirty="0" smtClean="0">
                <a:latin typeface="Times New Roman"/>
                <a:cs typeface="Times New Roman"/>
                <a:sym typeface="Symbol"/>
              </a:rPr>
              <a:t>R</a:t>
            </a:r>
            <a:r>
              <a:rPr lang="en-US" sz="3200" dirty="0" smtClean="0">
                <a:latin typeface="Times New Roman"/>
                <a:cs typeface="Times New Roman"/>
                <a:sym typeface="Symbol"/>
              </a:rPr>
              <a:t> is the characteristic radius of </a:t>
            </a:r>
            <a:r>
              <a:rPr lang="en-US" sz="3200" dirty="0">
                <a:latin typeface="Times New Roman"/>
                <a:cs typeface="Times New Roman"/>
                <a:sym typeface="Symbol"/>
              </a:rPr>
              <a:t>the avalanche </a:t>
            </a:r>
            <a:r>
              <a:rPr lang="en-US" sz="3200" dirty="0" smtClean="0">
                <a:latin typeface="Times New Roman"/>
                <a:cs typeface="Times New Roman"/>
                <a:sym typeface="Symbol"/>
              </a:rPr>
              <a:t>region, </a:t>
            </a:r>
            <a:r>
              <a:rPr lang="en-US" sz="3200" i="1" dirty="0" smtClean="0">
                <a:latin typeface="Times New Roman"/>
                <a:cs typeface="Times New Roman"/>
                <a:sym typeface="Symbol"/>
              </a:rPr>
              <a:t>Z</a:t>
            </a:r>
            <a:r>
              <a:rPr lang="en-US" sz="3200" dirty="0" smtClean="0">
                <a:latin typeface="Times New Roman"/>
                <a:cs typeface="Times New Roman"/>
                <a:sym typeface="Symbol"/>
              </a:rPr>
              <a:t> is the length of the avalanche region, and </a:t>
            </a:r>
            <a:r>
              <a:rPr lang="en-US" sz="3200" i="1" dirty="0" smtClean="0">
                <a:latin typeface="Times New Roman"/>
                <a:cs typeface="Times New Roman"/>
                <a:sym typeface="Symbol"/>
              </a:rPr>
              <a:t>a</a:t>
            </a:r>
            <a:r>
              <a:rPr lang="en-US" sz="3200" dirty="0" smtClean="0">
                <a:latin typeface="Times New Roman"/>
                <a:cs typeface="Times New Roman"/>
                <a:sym typeface="Symbol"/>
              </a:rPr>
              <a:t> is a dimensionless number that depends upon the shape of </a:t>
            </a:r>
            <a:r>
              <a:rPr lang="en-US" sz="3200" dirty="0">
                <a:latin typeface="Times New Roman"/>
                <a:cs typeface="Times New Roman"/>
                <a:sym typeface="Symbol"/>
              </a:rPr>
              <a:t>the avalanche </a:t>
            </a:r>
            <a:r>
              <a:rPr lang="en-US" sz="3200" dirty="0" smtClean="0">
                <a:latin typeface="Times New Roman"/>
                <a:cs typeface="Times New Roman"/>
                <a:sym typeface="Symbol"/>
              </a:rPr>
              <a:t>region.  For instance, if </a:t>
            </a:r>
            <a:r>
              <a:rPr lang="en-US" sz="3200" dirty="0">
                <a:latin typeface="Times New Roman"/>
                <a:cs typeface="Times New Roman"/>
                <a:sym typeface="Symbol"/>
              </a:rPr>
              <a:t>the avalanche </a:t>
            </a:r>
            <a:r>
              <a:rPr lang="en-US" sz="3200" dirty="0" smtClean="0">
                <a:latin typeface="Times New Roman"/>
                <a:cs typeface="Times New Roman"/>
                <a:sym typeface="Symbol"/>
              </a:rPr>
              <a:t>region is approximately spherical, then </a:t>
            </a:r>
            <a:r>
              <a:rPr lang="en-US" sz="3200" i="1" dirty="0" smtClean="0">
                <a:latin typeface="Times New Roman"/>
                <a:cs typeface="Times New Roman"/>
                <a:sym typeface="Symbol"/>
              </a:rPr>
              <a:t>a</a:t>
            </a:r>
            <a:r>
              <a:rPr lang="en-US" sz="3200" dirty="0" smtClean="0">
                <a:latin typeface="Times New Roman"/>
                <a:cs typeface="Times New Roman"/>
                <a:sym typeface="Symbol"/>
              </a:rPr>
              <a:t> = 1/3.  </a:t>
            </a:r>
          </a:p>
          <a:p>
            <a:pPr algn="just"/>
            <a:r>
              <a:rPr lang="en-US" sz="3200" dirty="0" smtClean="0">
                <a:latin typeface="Times New Roman"/>
                <a:cs typeface="Times New Roman"/>
                <a:sym typeface="Symbol"/>
              </a:rPr>
              <a:t>For the case of a spherical avalanche region, </a:t>
            </a:r>
          </a:p>
          <a:p>
            <a:pPr algn="just"/>
            <a:endParaRPr lang="en-US" sz="3200" dirty="0" smtClean="0">
              <a:latin typeface="Times New Roman"/>
              <a:cs typeface="Times New Roman"/>
              <a:sym typeface="Symbol"/>
            </a:endParaRPr>
          </a:p>
          <a:p>
            <a:pPr algn="just"/>
            <a:endParaRPr lang="en-US" sz="3200" dirty="0" smtClean="0">
              <a:latin typeface="Times New Roman"/>
              <a:cs typeface="Times New Roman"/>
              <a:sym typeface="Symbol"/>
            </a:endParaRPr>
          </a:p>
          <a:p>
            <a:pPr algn="just"/>
            <a:endParaRPr lang="en-US" sz="3200" dirty="0" smtClean="0">
              <a:latin typeface="Times New Roman"/>
              <a:cs typeface="Times New Roman"/>
              <a:sym typeface="Symbol"/>
            </a:endParaRPr>
          </a:p>
          <a:p>
            <a:pPr algn="just"/>
            <a:r>
              <a:rPr lang="en-US" sz="3200" dirty="0" smtClean="0">
                <a:latin typeface="Times New Roman"/>
                <a:cs typeface="Times New Roman"/>
                <a:sym typeface="Symbol"/>
              </a:rPr>
              <a:t>and the change in potential in the avalanche region prior to the discharge is found to </a:t>
            </a:r>
            <a:r>
              <a:rPr lang="en-US" sz="3200" dirty="0" smtClean="0">
                <a:latin typeface="Times New Roman"/>
                <a:cs typeface="Times New Roman"/>
                <a:sym typeface="Symbol"/>
              </a:rPr>
              <a:t>be:</a:t>
            </a:r>
            <a:endParaRPr lang="en-US" sz="3200" dirty="0" smtClean="0">
              <a:latin typeface="Times New Roman"/>
              <a:cs typeface="Times New Roman"/>
              <a:sym typeface="Symbol"/>
            </a:endParaRPr>
          </a:p>
          <a:p>
            <a:pPr algn="just"/>
            <a:endParaRPr lang="en-US" sz="3200" dirty="0">
              <a:latin typeface="Times New Roman"/>
              <a:cs typeface="Times New Roman"/>
              <a:sym typeface="Symbol"/>
            </a:endParaRPr>
          </a:p>
          <a:p>
            <a:pPr algn="just"/>
            <a:endParaRPr lang="en-US" sz="3200" dirty="0" smtClean="0">
              <a:latin typeface="Times New Roman"/>
              <a:cs typeface="Times New Roman"/>
              <a:sym typeface="Symbol"/>
            </a:endParaRPr>
          </a:p>
          <a:p>
            <a:pPr algn="just"/>
            <a:endParaRPr lang="en-US" sz="3200" dirty="0">
              <a:latin typeface="Times New Roman"/>
              <a:cs typeface="Times New Roman"/>
              <a:sym typeface="Symbol"/>
            </a:endParaRPr>
          </a:p>
          <a:p>
            <a:pPr algn="just"/>
            <a:r>
              <a:rPr lang="en-US" sz="3200" dirty="0" smtClean="0">
                <a:latin typeface="Times New Roman"/>
                <a:cs typeface="Times New Roman"/>
                <a:sym typeface="Symbol"/>
              </a:rPr>
              <a:t>Figure 4 shows a the potential difference in </a:t>
            </a:r>
            <a:r>
              <a:rPr lang="en-US" sz="3200" dirty="0">
                <a:latin typeface="Times New Roman"/>
                <a:cs typeface="Times New Roman"/>
                <a:sym typeface="Symbol"/>
              </a:rPr>
              <a:t>the avalanche </a:t>
            </a:r>
            <a:r>
              <a:rPr lang="en-US" sz="3200" dirty="0" smtClean="0">
                <a:latin typeface="Times New Roman"/>
                <a:cs typeface="Times New Roman"/>
                <a:sym typeface="Symbol"/>
              </a:rPr>
              <a:t>region using this simple analytical model for </a:t>
            </a:r>
            <a:r>
              <a:rPr lang="en-US" sz="3200" i="1" dirty="0" smtClean="0">
                <a:latin typeface="Times New Roman"/>
                <a:cs typeface="Times New Roman"/>
                <a:sym typeface="Symbol"/>
              </a:rPr>
              <a:t>p</a:t>
            </a:r>
            <a:r>
              <a:rPr lang="en-US" sz="3200" dirty="0" smtClean="0">
                <a:latin typeface="Times New Roman"/>
                <a:cs typeface="Times New Roman"/>
                <a:sym typeface="Symbol"/>
              </a:rPr>
              <a:t> = 2 C-km (2000 C-m), and </a:t>
            </a:r>
            <a:r>
              <a:rPr lang="en-US" sz="3200" i="1" dirty="0" smtClean="0">
                <a:latin typeface="Times New Roman"/>
                <a:cs typeface="Times New Roman"/>
                <a:sym typeface="Symbol"/>
              </a:rPr>
              <a:t>a</a:t>
            </a:r>
            <a:r>
              <a:rPr lang="en-US" sz="3200" dirty="0" smtClean="0">
                <a:latin typeface="Times New Roman"/>
                <a:cs typeface="Times New Roman"/>
                <a:sym typeface="Symbol"/>
              </a:rPr>
              <a:t> = 1/3 as a function of the average electric field in the avalanche region prior to the </a:t>
            </a:r>
            <a:r>
              <a:rPr lang="en-US" sz="3200" dirty="0" smtClean="0">
                <a:latin typeface="Times New Roman"/>
                <a:cs typeface="Times New Roman"/>
                <a:sym typeface="Symbol"/>
              </a:rPr>
              <a:t>discharge, </a:t>
            </a:r>
            <a:r>
              <a:rPr lang="en-US" sz="3200" i="1" dirty="0" err="1" smtClean="0">
                <a:latin typeface="Times New Roman"/>
                <a:cs typeface="Times New Roman"/>
                <a:sym typeface="Symbol"/>
              </a:rPr>
              <a:t>E</a:t>
            </a:r>
            <a:r>
              <a:rPr lang="en-US" sz="3200" i="1" baseline="-25000" dirty="0" err="1" smtClean="0">
                <a:latin typeface="Times New Roman"/>
                <a:cs typeface="Times New Roman"/>
                <a:sym typeface="Symbol"/>
              </a:rPr>
              <a:t>tot</a:t>
            </a:r>
            <a:r>
              <a:rPr lang="en-US" sz="3200" dirty="0" smtClean="0">
                <a:latin typeface="Times New Roman"/>
                <a:cs typeface="Times New Roman"/>
                <a:sym typeface="Symbol"/>
              </a:rPr>
              <a:t>.  </a:t>
            </a:r>
            <a:r>
              <a:rPr lang="en-US" sz="3200" dirty="0" smtClean="0">
                <a:latin typeface="Times New Roman"/>
                <a:cs typeface="Times New Roman"/>
                <a:sym typeface="Symbol"/>
              </a:rPr>
              <a:t>The vertical dotted line is the </a:t>
            </a:r>
            <a:r>
              <a:rPr lang="en-US" sz="3200" dirty="0" smtClean="0">
                <a:latin typeface="Times New Roman"/>
                <a:cs typeface="Times New Roman"/>
                <a:sym typeface="Symbol"/>
              </a:rPr>
              <a:t>Relativistic </a:t>
            </a:r>
            <a:r>
              <a:rPr lang="en-US" sz="3200" dirty="0" smtClean="0">
                <a:latin typeface="Times New Roman"/>
                <a:cs typeface="Times New Roman"/>
                <a:sym typeface="Symbol"/>
              </a:rPr>
              <a:t>Runaway Electron Avalanche (</a:t>
            </a:r>
            <a:r>
              <a:rPr lang="en-US" sz="3200" dirty="0" smtClean="0">
                <a:latin typeface="Times New Roman"/>
                <a:cs typeface="Times New Roman"/>
                <a:sym typeface="Symbol"/>
              </a:rPr>
              <a:t>RREA) </a:t>
            </a:r>
            <a:r>
              <a:rPr lang="en-US" sz="3200" dirty="0" smtClean="0">
                <a:latin typeface="Times New Roman"/>
                <a:cs typeface="Times New Roman"/>
                <a:sym typeface="Symbol"/>
              </a:rPr>
              <a:t>threshold </a:t>
            </a:r>
            <a:r>
              <a:rPr lang="en-US" sz="3200" dirty="0" smtClean="0">
                <a:latin typeface="Times New Roman"/>
                <a:cs typeface="Times New Roman"/>
                <a:sym typeface="Symbol"/>
              </a:rPr>
              <a:t>field, </a:t>
            </a:r>
            <a:r>
              <a:rPr lang="en-US" sz="3200" i="1" dirty="0" smtClean="0">
                <a:latin typeface="Times New Roman"/>
                <a:cs typeface="Times New Roman"/>
                <a:sym typeface="Symbol"/>
              </a:rPr>
              <a:t>E</a:t>
            </a:r>
            <a:r>
              <a:rPr lang="en-US" sz="3200" i="1" baseline="-25000" dirty="0" smtClean="0">
                <a:latin typeface="Times New Roman"/>
                <a:cs typeface="Times New Roman"/>
                <a:sym typeface="Symbol"/>
              </a:rPr>
              <a:t>th</a:t>
            </a:r>
            <a:r>
              <a:rPr lang="en-US" sz="3200" dirty="0" smtClean="0">
                <a:latin typeface="Times New Roman"/>
                <a:cs typeface="Times New Roman"/>
                <a:sym typeface="Symbol"/>
              </a:rPr>
              <a:t>.  </a:t>
            </a:r>
            <a:r>
              <a:rPr lang="en-US" sz="3200" dirty="0" smtClean="0">
                <a:latin typeface="Times New Roman"/>
                <a:cs typeface="Times New Roman"/>
                <a:sym typeface="Symbol"/>
              </a:rPr>
              <a:t>The red curve shows the potential required for a relativistic feedback discharge to become self-sustaining, resulting in a TGF.  As can be seen, for many electric field values, the charge moment change inferred from spacecraft observations implies that the source region was above the feedback threshold, suggesting that relativistic feedback played a role in the TGF. </a:t>
            </a:r>
            <a:endParaRPr lang="en-US" sz="3200" dirty="0">
              <a:latin typeface="Times New Roman"/>
              <a:cs typeface="Times New Roman"/>
            </a:endParaRPr>
          </a:p>
        </p:txBody>
      </p:sp>
      <p:graphicFrame>
        <p:nvGraphicFramePr>
          <p:cNvPr id="17" name="Object 16"/>
          <p:cNvGraphicFramePr>
            <a:graphicFrameLocks noChangeAspect="1"/>
          </p:cNvGraphicFramePr>
          <p:nvPr>
            <p:extLst>
              <p:ext uri="{D42A27DB-BD31-4B8C-83A1-F6EECF244321}">
                <p14:modId xmlns:p14="http://schemas.microsoft.com/office/powerpoint/2010/main" val="1834585748"/>
              </p:ext>
            </p:extLst>
          </p:nvPr>
        </p:nvGraphicFramePr>
        <p:xfrm>
          <a:off x="25360199" y="8645180"/>
          <a:ext cx="2427401" cy="1071839"/>
        </p:xfrm>
        <a:graphic>
          <a:graphicData uri="http://schemas.openxmlformats.org/presentationml/2006/ole">
            <mc:AlternateContent xmlns:mc="http://schemas.openxmlformats.org/markup-compatibility/2006">
              <mc:Choice xmlns:v="urn:schemas-microsoft-com:vml" Requires="v">
                <p:oleObj spid="_x0000_s1121" name="Equation" r:id="rId13" imgW="977900" imgH="431800" progId="Equation.3">
                  <p:embed/>
                </p:oleObj>
              </mc:Choice>
              <mc:Fallback>
                <p:oleObj name="Equation" r:id="rId13" imgW="977900" imgH="431800" progId="Equation.3">
                  <p:embed/>
                  <p:pic>
                    <p:nvPicPr>
                      <p:cNvPr id="0" name=""/>
                      <p:cNvPicPr/>
                      <p:nvPr/>
                    </p:nvPicPr>
                    <p:blipFill>
                      <a:blip r:embed="rId14"/>
                      <a:stretch>
                        <a:fillRect/>
                      </a:stretch>
                    </p:blipFill>
                    <p:spPr>
                      <a:xfrm>
                        <a:off x="25360199" y="8645180"/>
                        <a:ext cx="2427401" cy="1071839"/>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3649147674"/>
              </p:ext>
            </p:extLst>
          </p:nvPr>
        </p:nvGraphicFramePr>
        <p:xfrm>
          <a:off x="25715833" y="12843981"/>
          <a:ext cx="2249567" cy="1199769"/>
        </p:xfrm>
        <a:graphic>
          <a:graphicData uri="http://schemas.openxmlformats.org/presentationml/2006/ole">
            <mc:AlternateContent xmlns:mc="http://schemas.openxmlformats.org/markup-compatibility/2006">
              <mc:Choice xmlns:v="urn:schemas-microsoft-com:vml" Requires="v">
                <p:oleObj spid="_x0000_s1122" name="Equation" r:id="rId15" imgW="952500" imgH="508000" progId="Equation.3">
                  <p:embed/>
                </p:oleObj>
              </mc:Choice>
              <mc:Fallback>
                <p:oleObj name="Equation" r:id="rId15" imgW="952500" imgH="508000" progId="Equation.3">
                  <p:embed/>
                  <p:pic>
                    <p:nvPicPr>
                      <p:cNvPr id="0" name=""/>
                      <p:cNvPicPr/>
                      <p:nvPr/>
                    </p:nvPicPr>
                    <p:blipFill>
                      <a:blip r:embed="rId16"/>
                      <a:stretch>
                        <a:fillRect/>
                      </a:stretch>
                    </p:blipFill>
                    <p:spPr>
                      <a:xfrm>
                        <a:off x="25715833" y="12843981"/>
                        <a:ext cx="2249567" cy="1199769"/>
                      </a:xfrm>
                      <a:prstGeom prst="rect">
                        <a:avLst/>
                      </a:prstGeom>
                    </p:spPr>
                  </p:pic>
                </p:oleObj>
              </mc:Fallback>
            </mc:AlternateContent>
          </a:graphicData>
        </a:graphic>
      </p:graphicFrame>
      <p:sp>
        <p:nvSpPr>
          <p:cNvPr id="35" name="TextBox 34"/>
          <p:cNvSpPr txBox="1"/>
          <p:nvPr/>
        </p:nvSpPr>
        <p:spPr>
          <a:xfrm>
            <a:off x="32514373" y="15536643"/>
            <a:ext cx="11138077" cy="1366459"/>
          </a:xfrm>
          <a:prstGeom prst="rect">
            <a:avLst/>
          </a:prstGeom>
          <a:noFill/>
        </p:spPr>
        <p:txBody>
          <a:bodyPr wrap="square" lIns="438840" tIns="219422" rIns="438840" bIns="219422" rtlCol="0">
            <a:spAutoFit/>
          </a:bodyPr>
          <a:lstStyle/>
          <a:p>
            <a:pPr algn="just"/>
            <a:r>
              <a:rPr lang="en-US" sz="3000" b="1" dirty="0" smtClean="0">
                <a:latin typeface="Times New Roman"/>
                <a:cs typeface="Times New Roman"/>
              </a:rPr>
              <a:t>Figure 5</a:t>
            </a:r>
            <a:r>
              <a:rPr lang="en-US" sz="3000" dirty="0" smtClean="0">
                <a:latin typeface="Times New Roman"/>
                <a:cs typeface="Times New Roman"/>
              </a:rPr>
              <a:t>  Electric field prior to the lightning (blue), at the start of the TGF (red) and after the TGF (black).</a:t>
            </a:r>
            <a:endParaRPr lang="en-US" sz="3000" dirty="0">
              <a:latin typeface="Times New Roman"/>
              <a:cs typeface="Times New Roman"/>
            </a:endParaRPr>
          </a:p>
        </p:txBody>
      </p:sp>
      <p:sp>
        <p:nvSpPr>
          <p:cNvPr id="36" name="TextBox 35"/>
          <p:cNvSpPr txBox="1"/>
          <p:nvPr/>
        </p:nvSpPr>
        <p:spPr>
          <a:xfrm>
            <a:off x="32211574" y="22797931"/>
            <a:ext cx="11138077" cy="1366459"/>
          </a:xfrm>
          <a:prstGeom prst="rect">
            <a:avLst/>
          </a:prstGeom>
          <a:noFill/>
        </p:spPr>
        <p:txBody>
          <a:bodyPr wrap="square" lIns="438840" tIns="219422" rIns="438840" bIns="219422" rtlCol="0">
            <a:spAutoFit/>
          </a:bodyPr>
          <a:lstStyle/>
          <a:p>
            <a:pPr algn="just"/>
            <a:r>
              <a:rPr lang="en-US" sz="3000" b="1" dirty="0" smtClean="0">
                <a:latin typeface="Times New Roman"/>
                <a:cs typeface="Times New Roman"/>
              </a:rPr>
              <a:t>Figure 6</a:t>
            </a:r>
            <a:r>
              <a:rPr lang="en-US" sz="3000" dirty="0" smtClean="0">
                <a:latin typeface="Times New Roman"/>
                <a:cs typeface="Times New Roman"/>
              </a:rPr>
              <a:t>  Gamma-ray rate (black) and seed particle injection rate (red).</a:t>
            </a:r>
            <a:endParaRPr lang="en-US" sz="3000" dirty="0">
              <a:latin typeface="Times New Roman"/>
              <a:cs typeface="Times New Roman"/>
            </a:endParaRPr>
          </a:p>
        </p:txBody>
      </p:sp>
      <p:sp>
        <p:nvSpPr>
          <p:cNvPr id="38" name="TextBox 37"/>
          <p:cNvSpPr txBox="1"/>
          <p:nvPr/>
        </p:nvSpPr>
        <p:spPr>
          <a:xfrm>
            <a:off x="32514373" y="30057684"/>
            <a:ext cx="11138077" cy="2289789"/>
          </a:xfrm>
          <a:prstGeom prst="rect">
            <a:avLst/>
          </a:prstGeom>
          <a:noFill/>
        </p:spPr>
        <p:txBody>
          <a:bodyPr wrap="square" lIns="438840" tIns="219422" rIns="438840" bIns="219422" rtlCol="0">
            <a:spAutoFit/>
          </a:bodyPr>
          <a:lstStyle/>
          <a:p>
            <a:pPr algn="just"/>
            <a:r>
              <a:rPr lang="en-US" sz="3000" b="1" dirty="0" smtClean="0">
                <a:latin typeface="Times New Roman"/>
                <a:cs typeface="Times New Roman"/>
              </a:rPr>
              <a:t>Figure 7</a:t>
            </a:r>
            <a:r>
              <a:rPr lang="en-US" sz="3000" dirty="0" smtClean="0">
                <a:latin typeface="Times New Roman"/>
                <a:cs typeface="Times New Roman"/>
              </a:rPr>
              <a:t>  Charge moment charge produced by the TGF. Note that even for a very large seed particle injection rate, the charge moment charge is small compared to that inferred by spacecraft observations. </a:t>
            </a:r>
            <a:endParaRPr lang="en-US" sz="3000" dirty="0">
              <a:latin typeface="Times New Roman"/>
              <a:cs typeface="Times New Roman"/>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4073744690"/>
              </p:ext>
            </p:extLst>
          </p:nvPr>
        </p:nvGraphicFramePr>
        <p:xfrm>
          <a:off x="23141390" y="15240000"/>
          <a:ext cx="7359478" cy="1231040"/>
        </p:xfrm>
        <a:graphic>
          <a:graphicData uri="http://schemas.openxmlformats.org/presentationml/2006/ole">
            <mc:AlternateContent xmlns:mc="http://schemas.openxmlformats.org/markup-compatibility/2006">
              <mc:Choice xmlns:v="urn:schemas-microsoft-com:vml" Requires="v">
                <p:oleObj spid="_x0000_s1123" name="Equation" r:id="rId17" imgW="3492500" imgH="584200" progId="Equation.3">
                  <p:embed/>
                </p:oleObj>
              </mc:Choice>
              <mc:Fallback>
                <p:oleObj name="Equation" r:id="rId17" imgW="3492500" imgH="584200" progId="Equation.3">
                  <p:embed/>
                  <p:pic>
                    <p:nvPicPr>
                      <p:cNvPr id="0" name=""/>
                      <p:cNvPicPr/>
                      <p:nvPr/>
                    </p:nvPicPr>
                    <p:blipFill>
                      <a:blip r:embed="rId18"/>
                      <a:stretch>
                        <a:fillRect/>
                      </a:stretch>
                    </p:blipFill>
                    <p:spPr>
                      <a:xfrm>
                        <a:off x="23141390" y="15240000"/>
                        <a:ext cx="7359478" cy="1231040"/>
                      </a:xfrm>
                      <a:prstGeom prst="rect">
                        <a:avLst/>
                      </a:prstGeom>
                    </p:spPr>
                  </p:pic>
                </p:oleObj>
              </mc:Fallback>
            </mc:AlternateContent>
          </a:graphicData>
        </a:graphic>
      </p:graphicFrame>
    </p:spTree>
    <p:extLst>
      <p:ext uri="{BB962C8B-B14F-4D97-AF65-F5344CB8AC3E}">
        <p14:creationId xmlns:p14="http://schemas.microsoft.com/office/powerpoint/2010/main" val="41264706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1258</TotalTime>
  <Words>1285</Words>
  <Application>Microsoft Macintosh PowerPoint</Application>
  <PresentationFormat>Custom</PresentationFormat>
  <Paragraphs>49</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4" baseType="lpstr">
      <vt:lpstr>Office Theme</vt:lpstr>
      <vt:lpstr>Equation</vt:lpstr>
      <vt:lpstr>Microsoft Equation</vt:lpstr>
      <vt:lpstr>Lightning leader models of terrestrial gamma-ray flashes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Our Atmosphere</dc:title>
  <dc:creator>Joseph Dwyer</dc:creator>
  <cp:lastModifiedBy>Joseph Dwyer</cp:lastModifiedBy>
  <cp:revision>166</cp:revision>
  <dcterms:created xsi:type="dcterms:W3CDTF">2015-09-08T13:30:02Z</dcterms:created>
  <dcterms:modified xsi:type="dcterms:W3CDTF">2017-12-07T12:55:57Z</dcterms:modified>
</cp:coreProperties>
</file>