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Varner, Ruth" initials="VR [7]" lastIdx="1" clrIdx="6">
    <p:extLst/>
  </p:cmAuthor>
  <p:cmAuthor id="1" name="Varner, Ruth" initials="VR" lastIdx="1" clrIdx="0">
    <p:extLst/>
  </p:cmAuthor>
  <p:cmAuthor id="8" name="Varner, Ruth" initials="VR [8]" lastIdx="1" clrIdx="7">
    <p:extLst/>
  </p:cmAuthor>
  <p:cmAuthor id="2" name="Varner, Ruth" initials="VR [2]" lastIdx="1" clrIdx="1">
    <p:extLst/>
  </p:cmAuthor>
  <p:cmAuthor id="9" name="Tamara Marcus" initials="" lastIdx="0" clrIdx="8"/>
  <p:cmAuthor id="3" name="Varner, Ruth" initials="VR [3]" lastIdx="1" clrIdx="2">
    <p:extLst/>
  </p:cmAuthor>
  <p:cmAuthor id="4" name="Varner, Ruth" initials="VR [4]" lastIdx="1" clrIdx="3">
    <p:extLst/>
  </p:cmAuthor>
  <p:cmAuthor id="5" name="Varner, Ruth" initials="VR [5]" lastIdx="1" clrIdx="4">
    <p:extLst/>
  </p:cmAuthor>
  <p:cmAuthor id="6" name="Varner, Ruth" initials="VR [6]" lastIdx="1" clrIdx="5">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5F4CC7"/>
    <a:srgbClr val="1FD1D6"/>
    <a:srgbClr val="C627D6"/>
    <a:srgbClr val="47D64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3030" autoAdjust="0"/>
    <p:restoredTop sz="94681"/>
  </p:normalViewPr>
  <p:slideViewPr>
    <p:cSldViewPr snapToGrid="0" snapToObjects="1">
      <p:cViewPr>
        <p:scale>
          <a:sx n="19" d="100"/>
          <a:sy n="19" d="100"/>
        </p:scale>
        <p:origin x="-1624" y="-72"/>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commentAuthors" Target="commentAuthors.xml"/><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554B58-F64B-564D-A840-B3715FA4C554}" type="datetimeFigureOut">
              <a:rPr lang="en-US" smtClean="0"/>
              <a:t>12/8/17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1D1BBB0-DDAE-754A-AAFD-923DF3FD8BE7}" type="slidenum">
              <a:rPr lang="en-US" smtClean="0"/>
              <a:t>‹#›</a:t>
            </a:fld>
            <a:endParaRPr lang="en-US"/>
          </a:p>
        </p:txBody>
      </p:sp>
    </p:spTree>
    <p:extLst>
      <p:ext uri="{BB962C8B-B14F-4D97-AF65-F5344CB8AC3E}">
        <p14:creationId xmlns:p14="http://schemas.microsoft.com/office/powerpoint/2010/main" val="3450862041"/>
      </p:ext>
    </p:extLst>
  </p:cSld>
  <p:clrMap bg1="lt1" tx1="dk1" bg2="lt2" tx2="dk2" accent1="accent1" accent2="accent2" accent3="accent3" accent4="accent4" accent5="accent5" accent6="accent6" hlink="hlink" folHlink="folHlink"/>
  <p:notesStyle>
    <a:lvl1pPr marL="0" algn="l" defTabSz="2194560" rtl="0" eaLnBrk="1" latinLnBrk="0" hangingPunct="1">
      <a:defRPr sz="5800" kern="1200">
        <a:solidFill>
          <a:schemeClr val="tx1"/>
        </a:solidFill>
        <a:latin typeface="+mn-lt"/>
        <a:ea typeface="+mn-ea"/>
        <a:cs typeface="+mn-cs"/>
      </a:defRPr>
    </a:lvl1pPr>
    <a:lvl2pPr marL="2194560" algn="l" defTabSz="2194560" rtl="0" eaLnBrk="1" latinLnBrk="0" hangingPunct="1">
      <a:defRPr sz="5800" kern="1200">
        <a:solidFill>
          <a:schemeClr val="tx1"/>
        </a:solidFill>
        <a:latin typeface="+mn-lt"/>
        <a:ea typeface="+mn-ea"/>
        <a:cs typeface="+mn-cs"/>
      </a:defRPr>
    </a:lvl2pPr>
    <a:lvl3pPr marL="4389120" algn="l" defTabSz="2194560" rtl="0" eaLnBrk="1" latinLnBrk="0" hangingPunct="1">
      <a:defRPr sz="5800" kern="1200">
        <a:solidFill>
          <a:schemeClr val="tx1"/>
        </a:solidFill>
        <a:latin typeface="+mn-lt"/>
        <a:ea typeface="+mn-ea"/>
        <a:cs typeface="+mn-cs"/>
      </a:defRPr>
    </a:lvl3pPr>
    <a:lvl4pPr marL="6583680" algn="l" defTabSz="2194560" rtl="0" eaLnBrk="1" latinLnBrk="0" hangingPunct="1">
      <a:defRPr sz="5800" kern="1200">
        <a:solidFill>
          <a:schemeClr val="tx1"/>
        </a:solidFill>
        <a:latin typeface="+mn-lt"/>
        <a:ea typeface="+mn-ea"/>
        <a:cs typeface="+mn-cs"/>
      </a:defRPr>
    </a:lvl4pPr>
    <a:lvl5pPr marL="8778240" algn="l" defTabSz="2194560" rtl="0" eaLnBrk="1" latinLnBrk="0" hangingPunct="1">
      <a:defRPr sz="5800" kern="1200">
        <a:solidFill>
          <a:schemeClr val="tx1"/>
        </a:solidFill>
        <a:latin typeface="+mn-lt"/>
        <a:ea typeface="+mn-ea"/>
        <a:cs typeface="+mn-cs"/>
      </a:defRPr>
    </a:lvl5pPr>
    <a:lvl6pPr marL="10972800" algn="l" defTabSz="2194560" rtl="0" eaLnBrk="1" latinLnBrk="0" hangingPunct="1">
      <a:defRPr sz="5800" kern="1200">
        <a:solidFill>
          <a:schemeClr val="tx1"/>
        </a:solidFill>
        <a:latin typeface="+mn-lt"/>
        <a:ea typeface="+mn-ea"/>
        <a:cs typeface="+mn-cs"/>
      </a:defRPr>
    </a:lvl6pPr>
    <a:lvl7pPr marL="13167360" algn="l" defTabSz="2194560" rtl="0" eaLnBrk="1" latinLnBrk="0" hangingPunct="1">
      <a:defRPr sz="5800" kern="1200">
        <a:solidFill>
          <a:schemeClr val="tx1"/>
        </a:solidFill>
        <a:latin typeface="+mn-lt"/>
        <a:ea typeface="+mn-ea"/>
        <a:cs typeface="+mn-cs"/>
      </a:defRPr>
    </a:lvl7pPr>
    <a:lvl8pPr marL="15361920" algn="l" defTabSz="2194560" rtl="0" eaLnBrk="1" latinLnBrk="0" hangingPunct="1">
      <a:defRPr sz="5800" kern="1200">
        <a:solidFill>
          <a:schemeClr val="tx1"/>
        </a:solidFill>
        <a:latin typeface="+mn-lt"/>
        <a:ea typeface="+mn-ea"/>
        <a:cs typeface="+mn-cs"/>
      </a:defRPr>
    </a:lvl8pPr>
    <a:lvl9pPr marL="17556480" algn="l" defTabSz="219456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Results section:</a:t>
            </a:r>
            <a:r>
              <a:rPr lang="en-US" baseline="0" dirty="0" smtClean="0"/>
              <a:t> PCA by lake</a:t>
            </a:r>
          </a:p>
          <a:p>
            <a:r>
              <a:rPr lang="en-US" baseline="0" dirty="0" smtClean="0"/>
              <a:t>PCA by time &amp; transition</a:t>
            </a:r>
          </a:p>
          <a:p>
            <a:r>
              <a:rPr lang="en-US" baseline="0" smtClean="0"/>
              <a:t>NMDS</a:t>
            </a:r>
            <a:endParaRPr lang="en-US" smtClean="0"/>
          </a:p>
        </p:txBody>
      </p:sp>
      <p:sp>
        <p:nvSpPr>
          <p:cNvPr id="4" name="Slide Number Placeholder 3"/>
          <p:cNvSpPr>
            <a:spLocks noGrp="1"/>
          </p:cNvSpPr>
          <p:nvPr>
            <p:ph type="sldNum" sz="quarter" idx="10"/>
          </p:nvPr>
        </p:nvSpPr>
        <p:spPr/>
        <p:txBody>
          <a:bodyPr/>
          <a:lstStyle/>
          <a:p>
            <a:fld id="{91D1BBB0-DDAE-754A-AAFD-923DF3FD8BE7}" type="slidenum">
              <a:rPr lang="en-US" smtClean="0"/>
              <a:t>1</a:t>
            </a:fld>
            <a:endParaRPr lang="en-US"/>
          </a:p>
        </p:txBody>
      </p:sp>
    </p:spTree>
    <p:extLst>
      <p:ext uri="{BB962C8B-B14F-4D97-AF65-F5344CB8AC3E}">
        <p14:creationId xmlns:p14="http://schemas.microsoft.com/office/powerpoint/2010/main" val="12203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F56747D-212C-B347-B1FC-6E3D99A142BA}" type="datetimeFigureOut">
              <a:rPr lang="en-US" smtClean="0"/>
              <a:t>12/8/17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04176C-63F7-F741-AEA2-69B229345641}" type="slidenum">
              <a:rPr lang="en-US" smtClean="0"/>
              <a:t>‹#›</a:t>
            </a:fld>
            <a:endParaRPr lang="en-US"/>
          </a:p>
        </p:txBody>
      </p:sp>
    </p:spTree>
    <p:extLst>
      <p:ext uri="{BB962C8B-B14F-4D97-AF65-F5344CB8AC3E}">
        <p14:creationId xmlns:p14="http://schemas.microsoft.com/office/powerpoint/2010/main" val="1162574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F56747D-212C-B347-B1FC-6E3D99A142BA}" type="datetimeFigureOut">
              <a:rPr lang="en-US" smtClean="0"/>
              <a:t>12/8/17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04176C-63F7-F741-AEA2-69B229345641}" type="slidenum">
              <a:rPr lang="en-US" smtClean="0"/>
              <a:t>‹#›</a:t>
            </a:fld>
            <a:endParaRPr lang="en-US"/>
          </a:p>
        </p:txBody>
      </p:sp>
    </p:spTree>
    <p:extLst>
      <p:ext uri="{BB962C8B-B14F-4D97-AF65-F5344CB8AC3E}">
        <p14:creationId xmlns:p14="http://schemas.microsoft.com/office/powerpoint/2010/main" val="945915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F56747D-212C-B347-B1FC-6E3D99A142BA}" type="datetimeFigureOut">
              <a:rPr lang="en-US" smtClean="0"/>
              <a:t>12/8/17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04176C-63F7-F741-AEA2-69B229345641}" type="slidenum">
              <a:rPr lang="en-US" smtClean="0"/>
              <a:t>‹#›</a:t>
            </a:fld>
            <a:endParaRPr lang="en-US"/>
          </a:p>
        </p:txBody>
      </p:sp>
    </p:spTree>
    <p:extLst>
      <p:ext uri="{BB962C8B-B14F-4D97-AF65-F5344CB8AC3E}">
        <p14:creationId xmlns:p14="http://schemas.microsoft.com/office/powerpoint/2010/main" val="3942433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F56747D-212C-B347-B1FC-6E3D99A142BA}" type="datetimeFigureOut">
              <a:rPr lang="en-US" smtClean="0"/>
              <a:t>12/8/17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04176C-63F7-F741-AEA2-69B229345641}" type="slidenum">
              <a:rPr lang="en-US" smtClean="0"/>
              <a:t>‹#›</a:t>
            </a:fld>
            <a:endParaRPr lang="en-US"/>
          </a:p>
        </p:txBody>
      </p:sp>
    </p:spTree>
    <p:extLst>
      <p:ext uri="{BB962C8B-B14F-4D97-AF65-F5344CB8AC3E}">
        <p14:creationId xmlns:p14="http://schemas.microsoft.com/office/powerpoint/2010/main" val="2120547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F56747D-212C-B347-B1FC-6E3D99A142BA}" type="datetimeFigureOut">
              <a:rPr lang="en-US" smtClean="0"/>
              <a:t>12/8/17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B04176C-63F7-F741-AEA2-69B229345641}" type="slidenum">
              <a:rPr lang="en-US" smtClean="0"/>
              <a:t>‹#›</a:t>
            </a:fld>
            <a:endParaRPr lang="en-US"/>
          </a:p>
        </p:txBody>
      </p:sp>
    </p:spTree>
    <p:extLst>
      <p:ext uri="{BB962C8B-B14F-4D97-AF65-F5344CB8AC3E}">
        <p14:creationId xmlns:p14="http://schemas.microsoft.com/office/powerpoint/2010/main" val="216738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F56747D-212C-B347-B1FC-6E3D99A142BA}" type="datetimeFigureOut">
              <a:rPr lang="en-US" smtClean="0"/>
              <a:t>12/8/17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B04176C-63F7-F741-AEA2-69B229345641}" type="slidenum">
              <a:rPr lang="en-US" smtClean="0"/>
              <a:t>‹#›</a:t>
            </a:fld>
            <a:endParaRPr lang="en-US"/>
          </a:p>
        </p:txBody>
      </p:sp>
    </p:spTree>
    <p:extLst>
      <p:ext uri="{BB962C8B-B14F-4D97-AF65-F5344CB8AC3E}">
        <p14:creationId xmlns:p14="http://schemas.microsoft.com/office/powerpoint/2010/main" val="12139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56747D-212C-B347-B1FC-6E3D99A142BA}" type="datetimeFigureOut">
              <a:rPr lang="en-US" smtClean="0"/>
              <a:t>12/8/17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B04176C-63F7-F741-AEA2-69B229345641}" type="slidenum">
              <a:rPr lang="en-US" smtClean="0"/>
              <a:t>‹#›</a:t>
            </a:fld>
            <a:endParaRPr lang="en-US"/>
          </a:p>
        </p:txBody>
      </p:sp>
    </p:spTree>
    <p:extLst>
      <p:ext uri="{BB962C8B-B14F-4D97-AF65-F5344CB8AC3E}">
        <p14:creationId xmlns:p14="http://schemas.microsoft.com/office/powerpoint/2010/main" val="1344824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56747D-212C-B347-B1FC-6E3D99A142BA}" type="datetimeFigureOut">
              <a:rPr lang="en-US" smtClean="0"/>
              <a:t>12/8/17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04176C-63F7-F741-AEA2-69B229345641}" type="slidenum">
              <a:rPr lang="en-US" smtClean="0"/>
              <a:t>‹#›</a:t>
            </a:fld>
            <a:endParaRPr lang="en-US"/>
          </a:p>
        </p:txBody>
      </p:sp>
    </p:spTree>
    <p:extLst>
      <p:ext uri="{BB962C8B-B14F-4D97-AF65-F5344CB8AC3E}">
        <p14:creationId xmlns:p14="http://schemas.microsoft.com/office/powerpoint/2010/main" val="1498976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56747D-212C-B347-B1FC-6E3D99A142BA}" type="datetimeFigureOut">
              <a:rPr lang="en-US" smtClean="0"/>
              <a:t>12/8/17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04176C-63F7-F741-AEA2-69B229345641}" type="slidenum">
              <a:rPr lang="en-US" smtClean="0"/>
              <a:t>‹#›</a:t>
            </a:fld>
            <a:endParaRPr lang="en-US"/>
          </a:p>
        </p:txBody>
      </p:sp>
    </p:spTree>
    <p:extLst>
      <p:ext uri="{BB962C8B-B14F-4D97-AF65-F5344CB8AC3E}">
        <p14:creationId xmlns:p14="http://schemas.microsoft.com/office/powerpoint/2010/main" val="2670182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F56747D-212C-B347-B1FC-6E3D99A142BA}" type="datetimeFigureOut">
              <a:rPr lang="en-US" smtClean="0"/>
              <a:t>12/8/17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04176C-63F7-F741-AEA2-69B229345641}" type="slidenum">
              <a:rPr lang="en-US" smtClean="0"/>
              <a:t>‹#›</a:t>
            </a:fld>
            <a:endParaRPr lang="en-US"/>
          </a:p>
        </p:txBody>
      </p:sp>
    </p:spTree>
    <p:extLst>
      <p:ext uri="{BB962C8B-B14F-4D97-AF65-F5344CB8AC3E}">
        <p14:creationId xmlns:p14="http://schemas.microsoft.com/office/powerpoint/2010/main" val="3246474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F56747D-212C-B347-B1FC-6E3D99A142BA}" type="datetimeFigureOut">
              <a:rPr lang="en-US" smtClean="0"/>
              <a:t>12/8/17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04176C-63F7-F741-AEA2-69B229345641}" type="slidenum">
              <a:rPr lang="en-US" smtClean="0"/>
              <a:t>‹#›</a:t>
            </a:fld>
            <a:endParaRPr lang="en-US"/>
          </a:p>
        </p:txBody>
      </p:sp>
    </p:spTree>
    <p:extLst>
      <p:ext uri="{BB962C8B-B14F-4D97-AF65-F5344CB8AC3E}">
        <p14:creationId xmlns:p14="http://schemas.microsoft.com/office/powerpoint/2010/main" val="409207466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4F56747D-212C-B347-B1FC-6E3D99A142BA}" type="datetimeFigureOut">
              <a:rPr lang="en-US" smtClean="0"/>
              <a:t>12/8/17</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1B04176C-63F7-F741-AEA2-69B229345641}" type="slidenum">
              <a:rPr lang="en-US" smtClean="0"/>
              <a:t>‹#›</a:t>
            </a:fld>
            <a:endParaRPr lang="en-US"/>
          </a:p>
        </p:txBody>
      </p:sp>
    </p:spTree>
    <p:extLst>
      <p:ext uri="{BB962C8B-B14F-4D97-AF65-F5344CB8AC3E}">
        <p14:creationId xmlns:p14="http://schemas.microsoft.com/office/powerpoint/2010/main" val="2743090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7.png"/><Relationship Id="rId20" Type="http://schemas.openxmlformats.org/officeDocument/2006/relationships/image" Target="../media/image18.emf"/><Relationship Id="rId21" Type="http://schemas.openxmlformats.org/officeDocument/2006/relationships/image" Target="../media/image19.emf"/><Relationship Id="rId10" Type="http://schemas.openxmlformats.org/officeDocument/2006/relationships/image" Target="../media/image8.png"/><Relationship Id="rId11" Type="http://schemas.openxmlformats.org/officeDocument/2006/relationships/image" Target="../media/image9.png"/><Relationship Id="rId12" Type="http://schemas.openxmlformats.org/officeDocument/2006/relationships/image" Target="../media/image10.png"/><Relationship Id="rId13" Type="http://schemas.openxmlformats.org/officeDocument/2006/relationships/image" Target="../media/image11.emf"/><Relationship Id="rId14" Type="http://schemas.openxmlformats.org/officeDocument/2006/relationships/image" Target="../media/image12.png"/><Relationship Id="rId15" Type="http://schemas.openxmlformats.org/officeDocument/2006/relationships/image" Target="../media/image13.jpeg"/><Relationship Id="rId16" Type="http://schemas.openxmlformats.org/officeDocument/2006/relationships/image" Target="../media/image14.png"/><Relationship Id="rId17" Type="http://schemas.openxmlformats.org/officeDocument/2006/relationships/image" Target="../media/image15.png"/><Relationship Id="rId18" Type="http://schemas.openxmlformats.org/officeDocument/2006/relationships/image" Target="../media/image16.jpeg"/><Relationship Id="rId19" Type="http://schemas.openxmlformats.org/officeDocument/2006/relationships/image" Target="../media/image17.emf"/><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Rectangle 75"/>
          <p:cNvSpPr/>
          <p:nvPr/>
        </p:nvSpPr>
        <p:spPr>
          <a:xfrm>
            <a:off x="13394816" y="5165539"/>
            <a:ext cx="29759926" cy="16707152"/>
          </a:xfrm>
          <a:prstGeom prst="rect">
            <a:avLst/>
          </a:prstGeom>
          <a:solidFill>
            <a:srgbClr val="948A5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 name="Rounded Rectangle 66"/>
          <p:cNvSpPr/>
          <p:nvPr/>
        </p:nvSpPr>
        <p:spPr>
          <a:xfrm>
            <a:off x="750068" y="26415542"/>
            <a:ext cx="12282830" cy="6069231"/>
          </a:xfrm>
          <a:prstGeom prst="roundRect">
            <a:avLst/>
          </a:prstGeom>
          <a:solidFill>
            <a:schemeClr val="bg2">
              <a:lumMod val="50000"/>
            </a:schemeClr>
          </a:solidFill>
          <a:ln>
            <a:solidFill>
              <a:srgbClr val="77933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75000"/>
                </a:schemeClr>
              </a:solidFill>
            </a:endParaRPr>
          </a:p>
        </p:txBody>
      </p:sp>
      <p:sp>
        <p:nvSpPr>
          <p:cNvPr id="4" name="Rounded Rectangle 3"/>
          <p:cNvSpPr/>
          <p:nvPr/>
        </p:nvSpPr>
        <p:spPr>
          <a:xfrm>
            <a:off x="597668" y="5165540"/>
            <a:ext cx="12282830" cy="6980065"/>
          </a:xfrm>
          <a:prstGeom prst="roundRect">
            <a:avLst/>
          </a:prstGeom>
          <a:solidFill>
            <a:schemeClr val="accent6">
              <a:lumMod val="75000"/>
            </a:schemeClr>
          </a:solidFill>
          <a:ln>
            <a:solidFill>
              <a:schemeClr val="accent6">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75000"/>
                </a:schemeClr>
              </a:solidFill>
            </a:endParaRPr>
          </a:p>
        </p:txBody>
      </p:sp>
      <p:sp>
        <p:nvSpPr>
          <p:cNvPr id="5" name="Rounded Rectangle 4"/>
          <p:cNvSpPr/>
          <p:nvPr/>
        </p:nvSpPr>
        <p:spPr>
          <a:xfrm>
            <a:off x="750068" y="12316304"/>
            <a:ext cx="12282830" cy="5671199"/>
          </a:xfrm>
          <a:prstGeom prst="roundRect">
            <a:avLst/>
          </a:prstGeom>
          <a:solidFill>
            <a:schemeClr val="bg2">
              <a:lumMod val="50000"/>
            </a:schemeClr>
          </a:solidFill>
          <a:ln>
            <a:solidFill>
              <a:srgbClr val="77933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75000"/>
                </a:schemeClr>
              </a:solidFill>
            </a:endParaRPr>
          </a:p>
        </p:txBody>
      </p:sp>
      <p:sp>
        <p:nvSpPr>
          <p:cNvPr id="7" name="Rounded Rectangle 6"/>
          <p:cNvSpPr/>
          <p:nvPr/>
        </p:nvSpPr>
        <p:spPr>
          <a:xfrm>
            <a:off x="1140896" y="5596722"/>
            <a:ext cx="11150361" cy="5994968"/>
          </a:xfrm>
          <a:prstGeom prst="roundRect">
            <a:avLst/>
          </a:prstGeom>
          <a:solidFill>
            <a:srgbClr val="EEECE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75000"/>
                </a:schemeClr>
              </a:solidFill>
            </a:endParaRPr>
          </a:p>
        </p:txBody>
      </p:sp>
      <p:sp>
        <p:nvSpPr>
          <p:cNvPr id="8" name="TextBox 7"/>
          <p:cNvSpPr txBox="1"/>
          <p:nvPr/>
        </p:nvSpPr>
        <p:spPr>
          <a:xfrm>
            <a:off x="2460707" y="5393488"/>
            <a:ext cx="8031704" cy="1107996"/>
          </a:xfrm>
          <a:prstGeom prst="rect">
            <a:avLst/>
          </a:prstGeom>
          <a:noFill/>
        </p:spPr>
        <p:txBody>
          <a:bodyPr wrap="square" rtlCol="0">
            <a:spAutoFit/>
          </a:bodyPr>
          <a:lstStyle/>
          <a:p>
            <a:pPr algn="ctr"/>
            <a:r>
              <a:rPr lang="en-US" sz="6600" b="1" dirty="0" smtClean="0"/>
              <a:t>Background</a:t>
            </a:r>
            <a:endParaRPr lang="en-US" sz="6600" b="1" dirty="0"/>
          </a:p>
        </p:txBody>
      </p:sp>
      <p:sp>
        <p:nvSpPr>
          <p:cNvPr id="9" name="TextBox 8"/>
          <p:cNvSpPr txBox="1"/>
          <p:nvPr/>
        </p:nvSpPr>
        <p:spPr>
          <a:xfrm>
            <a:off x="1747853" y="6590545"/>
            <a:ext cx="10044152" cy="1415772"/>
          </a:xfrm>
          <a:prstGeom prst="rect">
            <a:avLst/>
          </a:prstGeom>
          <a:noFill/>
        </p:spPr>
        <p:txBody>
          <a:bodyPr wrap="square" rtlCol="0">
            <a:spAutoFit/>
          </a:bodyPr>
          <a:lstStyle/>
          <a:p>
            <a:endParaRPr lang="en-US" dirty="0"/>
          </a:p>
        </p:txBody>
      </p:sp>
      <p:sp>
        <p:nvSpPr>
          <p:cNvPr id="10" name="Rectangle 9"/>
          <p:cNvSpPr/>
          <p:nvPr/>
        </p:nvSpPr>
        <p:spPr>
          <a:xfrm>
            <a:off x="0" y="-1"/>
            <a:ext cx="43891200" cy="4841526"/>
          </a:xfrm>
          <a:prstGeom prst="rect">
            <a:avLst/>
          </a:prstGeom>
          <a:solidFill>
            <a:schemeClr val="bg2">
              <a:lumMod val="75000"/>
            </a:schemeClr>
          </a:solidFill>
          <a:ln w="76200" cmpd="sng">
            <a:solidFill>
              <a:schemeClr val="accent3">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308911" y="324030"/>
            <a:ext cx="43316282" cy="4120648"/>
          </a:xfrm>
          <a:prstGeom prst="rect">
            <a:avLst/>
          </a:prstGeom>
          <a:solidFill>
            <a:schemeClr val="bg2"/>
          </a:solidFill>
          <a:ln w="57150" cmpd="sng">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p:nvSpPr>
        <p:spPr>
          <a:xfrm>
            <a:off x="4731422" y="248096"/>
            <a:ext cx="35128054" cy="6561797"/>
          </a:xfrm>
          <a:prstGeom prst="rect">
            <a:avLst/>
          </a:prstGeom>
          <a:noFill/>
        </p:spPr>
        <p:txBody>
          <a:bodyPr wrap="square" rtlCol="0">
            <a:spAutoFit/>
          </a:bodyPr>
          <a:lstStyle/>
          <a:p>
            <a:pPr algn="ctr"/>
            <a:r>
              <a:rPr lang="en-US" sz="7200" b="1" dirty="0"/>
              <a:t>Characterizing anthropogenic impacts on two mid-altitude Himalayan lakes in the Western Himalaya: A look at shifts in water chemistry and phytoplankton communities</a:t>
            </a:r>
            <a:endParaRPr lang="en-US" sz="7200" dirty="0"/>
          </a:p>
          <a:p>
            <a:pPr algn="ctr"/>
            <a:r>
              <a:rPr lang="en-US" sz="5400" dirty="0" smtClean="0"/>
              <a:t>Tamara Marcus</a:t>
            </a:r>
            <a:r>
              <a:rPr lang="en-US" sz="5400" baseline="30000" dirty="0" smtClean="0"/>
              <a:t>1</a:t>
            </a:r>
            <a:r>
              <a:rPr lang="en-US" sz="5400" dirty="0" smtClean="0"/>
              <a:t>, </a:t>
            </a:r>
            <a:r>
              <a:rPr lang="en-US" sz="5400" dirty="0" err="1" smtClean="0"/>
              <a:t>Sudha</a:t>
            </a:r>
            <a:r>
              <a:rPr lang="en-US" sz="5400" dirty="0" smtClean="0"/>
              <a:t> Tiwari</a:t>
            </a:r>
            <a:r>
              <a:rPr lang="en-US" sz="5400" baseline="30000" dirty="0" smtClean="0"/>
              <a:t>2</a:t>
            </a:r>
            <a:r>
              <a:rPr lang="en-US" sz="5400" dirty="0" smtClean="0"/>
              <a:t>, Jay </a:t>
            </a:r>
            <a:r>
              <a:rPr lang="en-US" sz="5400" dirty="0" err="1" smtClean="0"/>
              <a:t>Prakash</a:t>
            </a:r>
            <a:r>
              <a:rPr lang="en-US" sz="5400" dirty="0" smtClean="0"/>
              <a:t> Bhatt</a:t>
            </a:r>
            <a:r>
              <a:rPr lang="en-US" sz="5400" baseline="30000" dirty="0" smtClean="0"/>
              <a:t>2</a:t>
            </a:r>
            <a:r>
              <a:rPr lang="en-US" sz="5400" dirty="0" smtClean="0"/>
              <a:t>, </a:t>
            </a:r>
            <a:r>
              <a:rPr lang="en-US" sz="5400" dirty="0" err="1" smtClean="0"/>
              <a:t>Maharaj</a:t>
            </a:r>
            <a:r>
              <a:rPr lang="en-US" sz="5400" dirty="0" smtClean="0"/>
              <a:t> K. Panit</a:t>
            </a:r>
            <a:r>
              <a:rPr lang="en-US" sz="5400" baseline="30000" dirty="0" smtClean="0"/>
              <a:t>2</a:t>
            </a:r>
            <a:r>
              <a:rPr lang="en-US" sz="5400" dirty="0" smtClean="0"/>
              <a:t>, Ruth Varner</a:t>
            </a:r>
            <a:r>
              <a:rPr lang="en-US" sz="5400" baseline="30000" dirty="0" smtClean="0"/>
              <a:t>1</a:t>
            </a:r>
            <a:r>
              <a:rPr lang="en-US" sz="5400" dirty="0" smtClean="0"/>
              <a:t> </a:t>
            </a:r>
            <a:endParaRPr lang="en-US" sz="3600" dirty="0" smtClean="0"/>
          </a:p>
          <a:p>
            <a:pPr>
              <a:lnSpc>
                <a:spcPct val="70000"/>
              </a:lnSpc>
            </a:pPr>
            <a:r>
              <a:rPr lang="en-US" sz="3600" dirty="0" smtClean="0"/>
              <a:t>	Earth </a:t>
            </a:r>
            <a:r>
              <a:rPr lang="en-US" sz="3600" dirty="0" smtClean="0"/>
              <a:t>Systems Research Center, Inst. </a:t>
            </a:r>
            <a:r>
              <a:rPr lang="en-US" sz="3600" dirty="0" smtClean="0"/>
              <a:t>For the </a:t>
            </a:r>
            <a:r>
              <a:rPr lang="en-US" sz="3600" dirty="0" smtClean="0"/>
              <a:t>Study of Earth, Oceans and Space and Dept. of Earth </a:t>
            </a:r>
            <a:r>
              <a:rPr lang="en-US" sz="3600" dirty="0" smtClean="0"/>
              <a:t>Sciences University </a:t>
            </a:r>
            <a:r>
              <a:rPr lang="en-US" sz="3600" dirty="0" smtClean="0"/>
              <a:t>of New </a:t>
            </a:r>
            <a:r>
              <a:rPr lang="en-US" sz="3600" dirty="0" smtClean="0"/>
              <a:t>Hampshire</a:t>
            </a:r>
            <a:r>
              <a:rPr lang="en-US" sz="3600" baseline="30000" dirty="0" smtClean="0"/>
              <a:t>1</a:t>
            </a:r>
            <a:r>
              <a:rPr lang="en-US" sz="3600" dirty="0" smtClean="0"/>
              <a:t>, </a:t>
            </a:r>
          </a:p>
          <a:p>
            <a:pPr>
              <a:lnSpc>
                <a:spcPct val="70000"/>
              </a:lnSpc>
            </a:pPr>
            <a:r>
              <a:rPr lang="en-US" sz="3600" dirty="0" smtClean="0"/>
              <a:t>			University of Delhi, Centre for Interdisciplinary Studies of Mountain and Hill Environment</a:t>
            </a:r>
            <a:r>
              <a:rPr lang="en-US" sz="3600" baseline="30000" dirty="0" smtClean="0"/>
              <a:t>2</a:t>
            </a:r>
            <a:endParaRPr lang="en-US" sz="3600" dirty="0" smtClean="0"/>
          </a:p>
          <a:p>
            <a:pPr algn="ctr"/>
            <a:endParaRPr lang="en-US" dirty="0" smtClean="0"/>
          </a:p>
          <a:p>
            <a:pPr algn="ctr"/>
            <a:endParaRPr lang="en-US" dirty="0"/>
          </a:p>
        </p:txBody>
      </p:sp>
      <p:pic>
        <p:nvPicPr>
          <p:cNvPr id="14" name="Picture 13"/>
          <p:cNvPicPr>
            <a:picLocks noChangeAspect="1"/>
          </p:cNvPicPr>
          <p:nvPr/>
        </p:nvPicPr>
        <p:blipFill>
          <a:blip r:embed="rId3"/>
          <a:stretch>
            <a:fillRect/>
          </a:stretch>
        </p:blipFill>
        <p:spPr>
          <a:xfrm>
            <a:off x="41043804" y="1440450"/>
            <a:ext cx="2209523" cy="2621764"/>
          </a:xfrm>
          <a:prstGeom prst="rect">
            <a:avLst/>
          </a:prstGeom>
        </p:spPr>
      </p:pic>
      <p:sp>
        <p:nvSpPr>
          <p:cNvPr id="15" name="Rectangle 14"/>
          <p:cNvSpPr/>
          <p:nvPr/>
        </p:nvSpPr>
        <p:spPr>
          <a:xfrm>
            <a:off x="1478102" y="6311979"/>
            <a:ext cx="10614516" cy="5262980"/>
          </a:xfrm>
          <a:prstGeom prst="rect">
            <a:avLst/>
          </a:prstGeom>
        </p:spPr>
        <p:txBody>
          <a:bodyPr wrap="square">
            <a:spAutoFit/>
          </a:bodyPr>
          <a:lstStyle/>
          <a:p>
            <a:pPr marL="457200" indent="-457200">
              <a:buFont typeface="Wingdings" charset="2"/>
              <a:buChar char="Ø"/>
            </a:pPr>
            <a:r>
              <a:rPr lang="en-US" sz="2800" dirty="0" smtClean="0"/>
              <a:t>Despite </a:t>
            </a:r>
            <a:r>
              <a:rPr lang="en-US" sz="2800" dirty="0"/>
              <a:t>concerns for environmental degradation, lack of empirical investigations and quantitative data are major constraints in understanding these events. </a:t>
            </a:r>
            <a:endParaRPr lang="en-US" sz="2800" dirty="0" smtClean="0"/>
          </a:p>
          <a:p>
            <a:pPr marL="457200" indent="-457200">
              <a:buFont typeface="Wingdings" charset="2"/>
              <a:buChar char="Ø"/>
            </a:pPr>
            <a:r>
              <a:rPr lang="en-US" sz="2800" dirty="0" smtClean="0"/>
              <a:t>Understanding and quantifying anthropogenic impacts in the Himalaya is important because these water bodies serve as a</a:t>
            </a:r>
            <a:r>
              <a:rPr lang="en-US" sz="2800" dirty="0"/>
              <a:t> s</a:t>
            </a:r>
            <a:r>
              <a:rPr lang="en-US" sz="2800" dirty="0" smtClean="0"/>
              <a:t>ource of water for 1.4 billion people while</a:t>
            </a:r>
            <a:r>
              <a:rPr lang="en-US" sz="2800" dirty="0"/>
              <a:t> </a:t>
            </a:r>
            <a:r>
              <a:rPr lang="en-US" sz="2800" dirty="0" smtClean="0"/>
              <a:t>80% of people use these water resources for agricultural purposes, making maintaining the health of these aquatic systems paramount in national issues of food security. </a:t>
            </a:r>
            <a:endParaRPr lang="en-US" sz="2800" strike="sngStrike" dirty="0" smtClean="0"/>
          </a:p>
          <a:p>
            <a:pPr marL="457200" indent="-457200">
              <a:buFont typeface="Wingdings" charset="2"/>
              <a:buChar char="Ø"/>
            </a:pPr>
            <a:r>
              <a:rPr lang="en-US" sz="2800" dirty="0" smtClean="0"/>
              <a:t>Local economies depend upon these lake systems via the large tourist industry based on Himalayan treks making conserving these natural resources an economic and environmental priority. </a:t>
            </a:r>
            <a:endParaRPr lang="en-US" sz="2800" strike="sngStrike" dirty="0"/>
          </a:p>
        </p:txBody>
      </p:sp>
      <p:sp>
        <p:nvSpPr>
          <p:cNvPr id="16" name="Rounded Rectangle 15"/>
          <p:cNvSpPr/>
          <p:nvPr/>
        </p:nvSpPr>
        <p:spPr>
          <a:xfrm>
            <a:off x="1588211" y="12590793"/>
            <a:ext cx="10703499" cy="5027260"/>
          </a:xfrm>
          <a:prstGeom prst="roundRect">
            <a:avLst/>
          </a:prstGeom>
          <a:solidFill>
            <a:srgbClr val="EEECE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75000"/>
                </a:schemeClr>
              </a:solidFill>
            </a:endParaRPr>
          </a:p>
        </p:txBody>
      </p:sp>
      <p:sp>
        <p:nvSpPr>
          <p:cNvPr id="17" name="TextBox 16"/>
          <p:cNvSpPr txBox="1"/>
          <p:nvPr/>
        </p:nvSpPr>
        <p:spPr>
          <a:xfrm>
            <a:off x="2931055" y="12335096"/>
            <a:ext cx="8031704" cy="1107996"/>
          </a:xfrm>
          <a:prstGeom prst="rect">
            <a:avLst/>
          </a:prstGeom>
          <a:noFill/>
        </p:spPr>
        <p:txBody>
          <a:bodyPr wrap="square" rtlCol="0">
            <a:spAutoFit/>
          </a:bodyPr>
          <a:lstStyle/>
          <a:p>
            <a:pPr algn="ctr"/>
            <a:r>
              <a:rPr lang="en-US" sz="6600" b="1" dirty="0" smtClean="0"/>
              <a:t>Research Questions</a:t>
            </a:r>
            <a:endParaRPr lang="en-US" sz="6600" b="1" dirty="0"/>
          </a:p>
        </p:txBody>
      </p:sp>
      <p:sp>
        <p:nvSpPr>
          <p:cNvPr id="35" name="Rounded Rectangle 34"/>
          <p:cNvSpPr/>
          <p:nvPr/>
        </p:nvSpPr>
        <p:spPr>
          <a:xfrm>
            <a:off x="750068" y="18172227"/>
            <a:ext cx="12282830" cy="7943133"/>
          </a:xfrm>
          <a:prstGeom prst="roundRect">
            <a:avLst/>
          </a:prstGeom>
          <a:solidFill>
            <a:schemeClr val="accent6">
              <a:lumMod val="75000"/>
            </a:schemeClr>
          </a:solidFill>
          <a:ln>
            <a:solidFill>
              <a:srgbClr val="E46C0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chemeClr val="bg2">
                    <a:lumMod val="75000"/>
                  </a:schemeClr>
                </a:solidFill>
              </a:rPr>
              <a:t>go</a:t>
            </a:r>
            <a:endParaRPr lang="en-US" dirty="0">
              <a:solidFill>
                <a:schemeClr val="bg2">
                  <a:lumMod val="75000"/>
                </a:schemeClr>
              </a:solidFill>
            </a:endParaRPr>
          </a:p>
        </p:txBody>
      </p:sp>
      <p:sp>
        <p:nvSpPr>
          <p:cNvPr id="36" name="TextBox 35"/>
          <p:cNvSpPr txBox="1"/>
          <p:nvPr/>
        </p:nvSpPr>
        <p:spPr>
          <a:xfrm>
            <a:off x="26479872" y="5252641"/>
            <a:ext cx="5866640" cy="1107996"/>
          </a:xfrm>
          <a:prstGeom prst="rect">
            <a:avLst/>
          </a:prstGeom>
          <a:noFill/>
        </p:spPr>
        <p:txBody>
          <a:bodyPr wrap="square" rtlCol="0">
            <a:spAutoFit/>
          </a:bodyPr>
          <a:lstStyle/>
          <a:p>
            <a:pPr algn="ctr"/>
            <a:r>
              <a:rPr lang="en-US" sz="6600" b="1" dirty="0" smtClean="0"/>
              <a:t>Results</a:t>
            </a:r>
            <a:endParaRPr lang="en-US" sz="6600" b="1" dirty="0"/>
          </a:p>
        </p:txBody>
      </p:sp>
      <p:sp>
        <p:nvSpPr>
          <p:cNvPr id="37" name="Rounded Rectangle 36"/>
          <p:cNvSpPr/>
          <p:nvPr/>
        </p:nvSpPr>
        <p:spPr>
          <a:xfrm>
            <a:off x="30835543" y="22204096"/>
            <a:ext cx="12282830" cy="8226201"/>
          </a:xfrm>
          <a:prstGeom prst="roundRect">
            <a:avLst/>
          </a:prstGeom>
          <a:solidFill>
            <a:schemeClr val="bg2">
              <a:lumMod val="50000"/>
            </a:schemeClr>
          </a:solidFill>
          <a:ln>
            <a:solidFill>
              <a:schemeClr val="accent3">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75000"/>
                </a:schemeClr>
              </a:solidFill>
            </a:endParaRPr>
          </a:p>
        </p:txBody>
      </p:sp>
      <p:sp>
        <p:nvSpPr>
          <p:cNvPr id="38" name="Rounded Rectangle 37"/>
          <p:cNvSpPr/>
          <p:nvPr/>
        </p:nvSpPr>
        <p:spPr>
          <a:xfrm>
            <a:off x="31191516" y="22670331"/>
            <a:ext cx="11448677" cy="7490422"/>
          </a:xfrm>
          <a:prstGeom prst="roundRect">
            <a:avLst/>
          </a:prstGeom>
          <a:solidFill>
            <a:schemeClr val="bg2"/>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75000"/>
                </a:schemeClr>
              </a:solidFill>
            </a:endParaRPr>
          </a:p>
        </p:txBody>
      </p:sp>
      <p:sp>
        <p:nvSpPr>
          <p:cNvPr id="39" name="TextBox 38"/>
          <p:cNvSpPr txBox="1"/>
          <p:nvPr/>
        </p:nvSpPr>
        <p:spPr>
          <a:xfrm>
            <a:off x="32804772" y="22410835"/>
            <a:ext cx="8611402" cy="1107996"/>
          </a:xfrm>
          <a:prstGeom prst="rect">
            <a:avLst/>
          </a:prstGeom>
          <a:noFill/>
        </p:spPr>
        <p:txBody>
          <a:bodyPr wrap="square" rtlCol="0">
            <a:spAutoFit/>
          </a:bodyPr>
          <a:lstStyle/>
          <a:p>
            <a:pPr algn="ctr"/>
            <a:r>
              <a:rPr lang="en-US" sz="6600" b="1" dirty="0" smtClean="0"/>
              <a:t>Discussion/Future Work</a:t>
            </a:r>
            <a:endParaRPr lang="en-US" sz="6600" b="1" dirty="0"/>
          </a:p>
        </p:txBody>
      </p:sp>
      <p:sp>
        <p:nvSpPr>
          <p:cNvPr id="40" name="Rounded Rectangle 39"/>
          <p:cNvSpPr/>
          <p:nvPr/>
        </p:nvSpPr>
        <p:spPr>
          <a:xfrm>
            <a:off x="30834417" y="30621472"/>
            <a:ext cx="12282830" cy="1858839"/>
          </a:xfrm>
          <a:prstGeom prst="roundRect">
            <a:avLst/>
          </a:prstGeom>
          <a:solidFill>
            <a:schemeClr val="accent6">
              <a:lumMod val="75000"/>
            </a:schemeClr>
          </a:solidFill>
          <a:ln>
            <a:solidFill>
              <a:srgbClr val="E46C0A"/>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75000"/>
                </a:schemeClr>
              </a:solidFill>
            </a:endParaRPr>
          </a:p>
        </p:txBody>
      </p:sp>
      <p:sp>
        <p:nvSpPr>
          <p:cNvPr id="41" name="Rounded Rectangle 40"/>
          <p:cNvSpPr/>
          <p:nvPr/>
        </p:nvSpPr>
        <p:spPr>
          <a:xfrm>
            <a:off x="1547875" y="26669535"/>
            <a:ext cx="10703499" cy="5489506"/>
          </a:xfrm>
          <a:prstGeom prst="roundRect">
            <a:avLst/>
          </a:prstGeom>
          <a:solidFill>
            <a:srgbClr val="EEECE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75000"/>
                </a:schemeClr>
              </a:solidFill>
            </a:endParaRPr>
          </a:p>
        </p:txBody>
      </p:sp>
      <p:sp>
        <p:nvSpPr>
          <p:cNvPr id="43" name="TextBox 42"/>
          <p:cNvSpPr txBox="1"/>
          <p:nvPr/>
        </p:nvSpPr>
        <p:spPr>
          <a:xfrm>
            <a:off x="2723231" y="26370077"/>
            <a:ext cx="8031704" cy="1107996"/>
          </a:xfrm>
          <a:prstGeom prst="rect">
            <a:avLst/>
          </a:prstGeom>
          <a:noFill/>
        </p:spPr>
        <p:txBody>
          <a:bodyPr wrap="square" rtlCol="0">
            <a:spAutoFit/>
          </a:bodyPr>
          <a:lstStyle/>
          <a:p>
            <a:pPr algn="ctr"/>
            <a:r>
              <a:rPr lang="en-US" sz="6600" b="1" dirty="0" smtClean="0"/>
              <a:t>Methods</a:t>
            </a:r>
            <a:endParaRPr lang="en-US" sz="6600" b="1" dirty="0"/>
          </a:p>
        </p:txBody>
      </p:sp>
      <p:sp>
        <p:nvSpPr>
          <p:cNvPr id="44" name="TextBox 43"/>
          <p:cNvSpPr txBox="1"/>
          <p:nvPr/>
        </p:nvSpPr>
        <p:spPr>
          <a:xfrm>
            <a:off x="1906609" y="27256487"/>
            <a:ext cx="10344765" cy="6155532"/>
          </a:xfrm>
          <a:prstGeom prst="rect">
            <a:avLst/>
          </a:prstGeom>
          <a:noFill/>
        </p:spPr>
        <p:txBody>
          <a:bodyPr wrap="square" rtlCol="0">
            <a:spAutoFit/>
          </a:bodyPr>
          <a:lstStyle/>
          <a:p>
            <a:pPr marL="457200" indent="-457200">
              <a:buFont typeface="Wingdings" charset="2"/>
              <a:buChar char="Ø"/>
            </a:pPr>
            <a:r>
              <a:rPr lang="en-US" sz="2800" dirty="0" smtClean="0"/>
              <a:t>Measurements taken at each lake in </a:t>
            </a:r>
            <a:r>
              <a:rPr lang="en-US" sz="2800" dirty="0"/>
              <a:t>the spring periods of 2013 and 2016. </a:t>
            </a:r>
            <a:endParaRPr lang="en-US" sz="2800" dirty="0" smtClean="0"/>
          </a:p>
          <a:p>
            <a:pPr marL="457200" indent="-457200">
              <a:buFont typeface="Wingdings" charset="2"/>
              <a:buChar char="Ø"/>
            </a:pPr>
            <a:r>
              <a:rPr lang="en-US" sz="2800" dirty="0" smtClean="0"/>
              <a:t>Water </a:t>
            </a:r>
            <a:r>
              <a:rPr lang="en-US" sz="2800" dirty="0"/>
              <a:t>samples were </a:t>
            </a:r>
            <a:r>
              <a:rPr lang="en-US" sz="2800" dirty="0" smtClean="0"/>
              <a:t>analyzed </a:t>
            </a:r>
            <a:r>
              <a:rPr lang="en-US" sz="2800" dirty="0"/>
              <a:t>for major ions, nitrates, phosphates, DO, pH, temperature, turbidity, and TDS. </a:t>
            </a:r>
            <a:endParaRPr lang="en-US" sz="2800" dirty="0" smtClean="0"/>
          </a:p>
          <a:p>
            <a:pPr marL="457200" indent="-457200">
              <a:buFont typeface="Wingdings" charset="2"/>
              <a:buChar char="Ø"/>
            </a:pPr>
            <a:r>
              <a:rPr lang="en-US" sz="2800" dirty="0" smtClean="0"/>
              <a:t>Planktonic algal </a:t>
            </a:r>
            <a:r>
              <a:rPr lang="en-US" sz="2800" dirty="0"/>
              <a:t>samples were collected from each </a:t>
            </a:r>
            <a:r>
              <a:rPr lang="en-US" sz="2800" dirty="0" smtClean="0"/>
              <a:t>lake by filtering 50 </a:t>
            </a:r>
            <a:r>
              <a:rPr lang="en-US" sz="2800" dirty="0"/>
              <a:t>L of surface water </a:t>
            </a:r>
            <a:r>
              <a:rPr lang="en-US" sz="2800" dirty="0" smtClean="0"/>
              <a:t>through </a:t>
            </a:r>
            <a:r>
              <a:rPr lang="en-US" sz="2800" dirty="0"/>
              <a:t>a 25μm</a:t>
            </a:r>
            <a:r>
              <a:rPr lang="en-US" sz="2800" b="1" dirty="0"/>
              <a:t> </a:t>
            </a:r>
            <a:r>
              <a:rPr lang="en-US" sz="2800" dirty="0" smtClean="0"/>
              <a:t>sieve. </a:t>
            </a:r>
          </a:p>
          <a:p>
            <a:pPr marL="457200" indent="-457200">
              <a:buFont typeface="Wingdings" charset="2"/>
              <a:buChar char="Ø"/>
            </a:pPr>
            <a:r>
              <a:rPr lang="en-US" sz="2800" dirty="0" smtClean="0"/>
              <a:t>Benthic diatom </a:t>
            </a:r>
            <a:r>
              <a:rPr lang="en-US" sz="2800" dirty="0"/>
              <a:t>species were collected by taking 5 cm x 5 cm quadrant scrapings from three rocks located around the </a:t>
            </a:r>
            <a:r>
              <a:rPr lang="en-US" sz="2800" dirty="0" smtClean="0"/>
              <a:t>lake.</a:t>
            </a:r>
            <a:r>
              <a:rPr lang="en-US" sz="2800" dirty="0" smtClean="0">
                <a:effectLst/>
              </a:rPr>
              <a:t> </a:t>
            </a:r>
          </a:p>
          <a:p>
            <a:pPr marL="457200" indent="-457200">
              <a:buFont typeface="Wingdings" charset="2"/>
              <a:buChar char="Ø"/>
            </a:pPr>
            <a:r>
              <a:rPr lang="en-US" sz="2800" dirty="0"/>
              <a:t>Species were counted and identified using standard taxonomic literature. </a:t>
            </a:r>
            <a:endParaRPr lang="en-US" sz="2800" dirty="0" smtClean="0">
              <a:effectLst/>
            </a:endParaRPr>
          </a:p>
          <a:p>
            <a:pPr marL="457200" indent="-457200">
              <a:buFont typeface="Wingdings" charset="2"/>
              <a:buChar char="Ø"/>
            </a:pPr>
            <a:r>
              <a:rPr lang="en-US" sz="2800" dirty="0" smtClean="0"/>
              <a:t>Statistical </a:t>
            </a:r>
            <a:r>
              <a:rPr lang="en-US" sz="2800" dirty="0"/>
              <a:t>analysis was performed using PC-</a:t>
            </a:r>
            <a:r>
              <a:rPr lang="en-US" sz="2800" dirty="0" smtClean="0"/>
              <a:t>ORD and R. </a:t>
            </a:r>
            <a:endParaRPr lang="en-US" sz="2800" dirty="0"/>
          </a:p>
          <a:p>
            <a:endParaRPr lang="en-US" dirty="0"/>
          </a:p>
        </p:txBody>
      </p:sp>
      <p:sp>
        <p:nvSpPr>
          <p:cNvPr id="45" name="TextBox 44"/>
          <p:cNvSpPr txBox="1"/>
          <p:nvPr/>
        </p:nvSpPr>
        <p:spPr>
          <a:xfrm>
            <a:off x="2033556" y="13229525"/>
            <a:ext cx="10217818" cy="5724644"/>
          </a:xfrm>
          <a:prstGeom prst="rect">
            <a:avLst/>
          </a:prstGeom>
          <a:noFill/>
        </p:spPr>
        <p:txBody>
          <a:bodyPr wrap="square" rtlCol="0">
            <a:spAutoFit/>
          </a:bodyPr>
          <a:lstStyle/>
          <a:p>
            <a:pPr lvl="0"/>
            <a:r>
              <a:rPr lang="en-US" sz="2800" dirty="0"/>
              <a:t>To determine the impact of human development on Himalayan lakes, we investigated Rewalsar, a spring-fed lake (1500m) and Kareri (3000m) a glacial-fed lake in the state of Himachal Pradesh, </a:t>
            </a:r>
            <a:r>
              <a:rPr lang="en-US" sz="2800" dirty="0" smtClean="0"/>
              <a:t>India (</a:t>
            </a:r>
            <a:r>
              <a:rPr lang="en-US" sz="2800" dirty="0" smtClean="0"/>
              <a:t>Fig. 1</a:t>
            </a:r>
            <a:r>
              <a:rPr lang="en-US" sz="2800" dirty="0" smtClean="0"/>
              <a:t>).</a:t>
            </a:r>
            <a:endParaRPr lang="en-US" sz="2800" dirty="0" smtClean="0"/>
          </a:p>
          <a:p>
            <a:pPr marL="342900" lvl="0" indent="-342900">
              <a:buFont typeface="+mj-lt"/>
              <a:buAutoNum type="arabicPeriod"/>
            </a:pPr>
            <a:r>
              <a:rPr lang="en-US" sz="2800" dirty="0" smtClean="0"/>
              <a:t>Is there a significant change in lake water chemistry of Rewalsar and Kareri Lake from 2012 to 2016?</a:t>
            </a:r>
          </a:p>
          <a:p>
            <a:pPr marL="342900" lvl="0" indent="-342900">
              <a:buFont typeface="+mj-lt"/>
              <a:buAutoNum type="arabicPeriod"/>
            </a:pPr>
            <a:r>
              <a:rPr lang="en-US" sz="2800" dirty="0" smtClean="0"/>
              <a:t>Is there a significant change in phytoplankton species composition in each lake from 2012 to 2016? </a:t>
            </a:r>
          </a:p>
          <a:p>
            <a:pPr marL="342900" lvl="0" indent="-342900">
              <a:buFont typeface="+mj-lt"/>
              <a:buAutoNum type="arabicPeriod"/>
            </a:pPr>
            <a:r>
              <a:rPr lang="en-US" sz="2800" dirty="0" smtClean="0"/>
              <a:t>Is lake chemistry influencing species composition? If so, which variables have the most influence?</a:t>
            </a:r>
          </a:p>
          <a:p>
            <a:endParaRPr lang="en-US" dirty="0"/>
          </a:p>
        </p:txBody>
      </p:sp>
      <p:sp>
        <p:nvSpPr>
          <p:cNvPr id="27" name="Rounded Rectangle 26"/>
          <p:cNvSpPr/>
          <p:nvPr/>
        </p:nvSpPr>
        <p:spPr>
          <a:xfrm>
            <a:off x="31398180" y="30723538"/>
            <a:ext cx="11190897" cy="1671126"/>
          </a:xfrm>
          <a:prstGeom prst="roundRect">
            <a:avLst/>
          </a:prstGeom>
          <a:solidFill>
            <a:srgbClr val="EEECE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75000"/>
                </a:schemeClr>
              </a:solidFill>
            </a:endParaRPr>
          </a:p>
        </p:txBody>
      </p:sp>
      <p:pic>
        <p:nvPicPr>
          <p:cNvPr id="51" name="Picture 50"/>
          <p:cNvPicPr>
            <a:picLocks noChangeAspect="1"/>
          </p:cNvPicPr>
          <p:nvPr/>
        </p:nvPicPr>
        <p:blipFill>
          <a:blip r:embed="rId4"/>
          <a:stretch>
            <a:fillRect/>
          </a:stretch>
        </p:blipFill>
        <p:spPr>
          <a:xfrm>
            <a:off x="32388206" y="6273534"/>
            <a:ext cx="10415613" cy="7640320"/>
          </a:xfrm>
          <a:prstGeom prst="rect">
            <a:avLst/>
          </a:prstGeom>
          <a:ln w="38100" cmpd="sng">
            <a:solidFill>
              <a:srgbClr val="000000"/>
            </a:solidFill>
          </a:ln>
        </p:spPr>
      </p:pic>
      <p:pic>
        <p:nvPicPr>
          <p:cNvPr id="52" name="Picture 51"/>
          <p:cNvPicPr>
            <a:picLocks noChangeAspect="1"/>
          </p:cNvPicPr>
          <p:nvPr/>
        </p:nvPicPr>
        <p:blipFill>
          <a:blip r:embed="rId5"/>
          <a:stretch>
            <a:fillRect/>
          </a:stretch>
        </p:blipFill>
        <p:spPr>
          <a:xfrm>
            <a:off x="32461267" y="14298610"/>
            <a:ext cx="10411822" cy="7178964"/>
          </a:xfrm>
          <a:prstGeom prst="rect">
            <a:avLst/>
          </a:prstGeom>
          <a:ln w="38100" cmpd="sng">
            <a:solidFill>
              <a:srgbClr val="000000"/>
            </a:solidFill>
          </a:ln>
        </p:spPr>
      </p:pic>
      <p:sp>
        <p:nvSpPr>
          <p:cNvPr id="54" name="Rounded Rectangle 53"/>
          <p:cNvSpPr/>
          <p:nvPr/>
        </p:nvSpPr>
        <p:spPr>
          <a:xfrm>
            <a:off x="16651867" y="7583644"/>
            <a:ext cx="3407894" cy="7077613"/>
          </a:xfrm>
          <a:prstGeom prst="roundRect">
            <a:avLst/>
          </a:prstGeom>
          <a:solidFill>
            <a:srgbClr val="EEECE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75000"/>
                </a:schemeClr>
              </a:solidFill>
            </a:endParaRPr>
          </a:p>
        </p:txBody>
      </p:sp>
      <p:sp>
        <p:nvSpPr>
          <p:cNvPr id="56" name="Rounded Rectangle 55"/>
          <p:cNvSpPr/>
          <p:nvPr/>
        </p:nvSpPr>
        <p:spPr>
          <a:xfrm>
            <a:off x="23749000" y="25057700"/>
            <a:ext cx="4470400" cy="5574699"/>
          </a:xfrm>
          <a:prstGeom prst="roundRect">
            <a:avLst/>
          </a:prstGeom>
          <a:solidFill>
            <a:srgbClr val="EEECE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75000"/>
                </a:schemeClr>
              </a:solidFill>
            </a:endParaRPr>
          </a:p>
        </p:txBody>
      </p:sp>
      <p:sp>
        <p:nvSpPr>
          <p:cNvPr id="57" name="TextBox 56"/>
          <p:cNvSpPr txBox="1"/>
          <p:nvPr/>
        </p:nvSpPr>
        <p:spPr>
          <a:xfrm>
            <a:off x="32504089" y="30606547"/>
            <a:ext cx="8031704" cy="461665"/>
          </a:xfrm>
          <a:prstGeom prst="rect">
            <a:avLst/>
          </a:prstGeom>
          <a:noFill/>
        </p:spPr>
        <p:txBody>
          <a:bodyPr wrap="square" rtlCol="0">
            <a:spAutoFit/>
          </a:bodyPr>
          <a:lstStyle/>
          <a:p>
            <a:pPr algn="ctr"/>
            <a:r>
              <a:rPr lang="en-US" sz="2400" dirty="0" smtClean="0"/>
              <a:t>Acknowledgements</a:t>
            </a:r>
            <a:endParaRPr lang="en-US" sz="2400" dirty="0"/>
          </a:p>
        </p:txBody>
      </p:sp>
      <p:sp>
        <p:nvSpPr>
          <p:cNvPr id="60" name="TextBox 59"/>
          <p:cNvSpPr txBox="1"/>
          <p:nvPr/>
        </p:nvSpPr>
        <p:spPr>
          <a:xfrm>
            <a:off x="24097129" y="25632612"/>
            <a:ext cx="3743244" cy="3785652"/>
          </a:xfrm>
          <a:prstGeom prst="rect">
            <a:avLst/>
          </a:prstGeom>
          <a:noFill/>
        </p:spPr>
        <p:txBody>
          <a:bodyPr wrap="square" rtlCol="0">
            <a:spAutoFit/>
          </a:bodyPr>
          <a:lstStyle/>
          <a:p>
            <a:r>
              <a:rPr lang="en-US" sz="2400" b="1" dirty="0" smtClean="0"/>
              <a:t>Figure 3. Partial Least Squares Regression: </a:t>
            </a:r>
            <a:r>
              <a:rPr lang="en-US" sz="2400" dirty="0" smtClean="0"/>
              <a:t>Analysis shows that water temperature and pH have the highest influence on phytoplankton communities, explaining 77.98% of variance. Axis scores from previous NMDS analysis were used. </a:t>
            </a:r>
            <a:endParaRPr lang="en-US" sz="2400" dirty="0"/>
          </a:p>
        </p:txBody>
      </p:sp>
      <p:sp>
        <p:nvSpPr>
          <p:cNvPr id="61" name="TextBox 60"/>
          <p:cNvSpPr txBox="1"/>
          <p:nvPr/>
        </p:nvSpPr>
        <p:spPr>
          <a:xfrm>
            <a:off x="31744497" y="30931457"/>
            <a:ext cx="10844580" cy="1477328"/>
          </a:xfrm>
          <a:prstGeom prst="rect">
            <a:avLst/>
          </a:prstGeom>
          <a:noFill/>
        </p:spPr>
        <p:txBody>
          <a:bodyPr wrap="square" rtlCol="0">
            <a:spAutoFit/>
          </a:bodyPr>
          <a:lstStyle/>
          <a:p>
            <a:r>
              <a:rPr lang="en-US" sz="1800" dirty="0" smtClean="0"/>
              <a:t>I would like to thank the scientists and staff at the University of Delhi Centre for Interdisciplinary Studies of Mountain and Hill Environment and Mark </a:t>
            </a:r>
            <a:r>
              <a:rPr lang="en-US" sz="1800" dirty="0" err="1" smtClean="0"/>
              <a:t>Edlund</a:t>
            </a:r>
            <a:r>
              <a:rPr lang="en-US" sz="1800" dirty="0" smtClean="0"/>
              <a:t> for his mentorship through a University of Minnesota Undergraduate Research grant. Thank you to my funding sources: Rotary International, Fulbright, and the University of Minnesota. I would also like to thank the field team based in India that ensured the success of our sampling seasons. </a:t>
            </a:r>
            <a:endParaRPr lang="en-US" sz="1800" dirty="0"/>
          </a:p>
        </p:txBody>
      </p:sp>
      <p:sp>
        <p:nvSpPr>
          <p:cNvPr id="62" name="TextBox 61"/>
          <p:cNvSpPr txBox="1"/>
          <p:nvPr/>
        </p:nvSpPr>
        <p:spPr>
          <a:xfrm>
            <a:off x="31815051" y="23276279"/>
            <a:ext cx="10656145" cy="8309968"/>
          </a:xfrm>
          <a:prstGeom prst="rect">
            <a:avLst/>
          </a:prstGeom>
          <a:noFill/>
        </p:spPr>
        <p:txBody>
          <a:bodyPr wrap="square" rtlCol="0">
            <a:spAutoFit/>
          </a:bodyPr>
          <a:lstStyle/>
          <a:p>
            <a:pPr marL="457200" indent="-457200">
              <a:buFont typeface="Wingdings" charset="2"/>
              <a:buChar char="Ø"/>
            </a:pPr>
            <a:r>
              <a:rPr lang="en-US" sz="2800" dirty="0"/>
              <a:t>Results showed a significant change in water chemistry and phytoplankton </a:t>
            </a:r>
            <a:r>
              <a:rPr lang="en-US" sz="2800" dirty="0" smtClean="0"/>
              <a:t>communities.</a:t>
            </a:r>
          </a:p>
          <a:p>
            <a:pPr marL="457200" indent="-457200">
              <a:buFont typeface="Wingdings" charset="2"/>
              <a:buChar char="Ø"/>
            </a:pPr>
            <a:r>
              <a:rPr lang="en-US" sz="2800" dirty="0" smtClean="0"/>
              <a:t>Rewalsar </a:t>
            </a:r>
            <a:r>
              <a:rPr lang="en-US" sz="2800" dirty="0"/>
              <a:t>Lake </a:t>
            </a:r>
            <a:r>
              <a:rPr lang="en-US" sz="2800" dirty="0" smtClean="0"/>
              <a:t>showed </a:t>
            </a:r>
            <a:r>
              <a:rPr lang="en-US" sz="2800" dirty="0"/>
              <a:t>an increase in pollutant tolerant algae over the sample </a:t>
            </a:r>
            <a:r>
              <a:rPr lang="en-US" sz="2800" dirty="0" smtClean="0"/>
              <a:t>period. </a:t>
            </a:r>
          </a:p>
          <a:p>
            <a:pPr marL="457200" indent="-457200">
              <a:buFont typeface="Wingdings" charset="2"/>
              <a:buChar char="Ø"/>
            </a:pPr>
            <a:r>
              <a:rPr lang="en-US" sz="2800" dirty="0" smtClean="0"/>
              <a:t>PCA showed </a:t>
            </a:r>
            <a:r>
              <a:rPr lang="en-US" sz="2800" dirty="0"/>
              <a:t>that the 2016 data from Kareri Lake had phytoplankton communities and chemical data resembling the urban lake of </a:t>
            </a:r>
            <a:r>
              <a:rPr lang="en-US" sz="2800" dirty="0" smtClean="0"/>
              <a:t>Rewalsar.</a:t>
            </a:r>
          </a:p>
          <a:p>
            <a:pPr marL="457200" indent="-457200">
              <a:buFont typeface="Wingdings" charset="2"/>
              <a:buChar char="Ø"/>
            </a:pPr>
            <a:r>
              <a:rPr lang="en-US" sz="2800" dirty="0" smtClean="0"/>
              <a:t>TDS </a:t>
            </a:r>
            <a:r>
              <a:rPr lang="en-US" sz="2800" dirty="0"/>
              <a:t>measurements were highest in Rewalsar Lake (200.11 ppm in spring 2016) compared to the TDS levels of Kareri (21.66 ppm), indicating a higher amount of surface runoff from the surrounding area in </a:t>
            </a:r>
            <a:r>
              <a:rPr lang="en-US" sz="2800" dirty="0" smtClean="0"/>
              <a:t>Rewalsar.</a:t>
            </a:r>
          </a:p>
          <a:p>
            <a:pPr marL="457200" indent="-457200">
              <a:buFont typeface="Wingdings" charset="2"/>
              <a:buChar char="Ø"/>
            </a:pPr>
            <a:r>
              <a:rPr lang="en-US" sz="2800" dirty="0"/>
              <a:t>A</a:t>
            </a:r>
            <a:r>
              <a:rPr lang="en-US" sz="2800" dirty="0" smtClean="0"/>
              <a:t>bundance </a:t>
            </a:r>
            <a:r>
              <a:rPr lang="en-US" sz="2800" dirty="0"/>
              <a:t>of </a:t>
            </a:r>
            <a:r>
              <a:rPr lang="en-US" sz="2800" i="1" dirty="0"/>
              <a:t>Microcystis</a:t>
            </a:r>
            <a:r>
              <a:rPr lang="en-US" sz="2800" dirty="0"/>
              <a:t> and other pollution indicating taxa is on the rise, suggesting progressive eutrophication of Rewalsar Lake emanating from anthropogenic impacts. </a:t>
            </a:r>
            <a:endParaRPr lang="en-US" sz="2800" dirty="0" smtClean="0"/>
          </a:p>
          <a:p>
            <a:pPr marL="457200" indent="-457200">
              <a:buFont typeface="Wingdings" charset="2"/>
              <a:buChar char="Ø"/>
            </a:pPr>
            <a:r>
              <a:rPr lang="en-US" sz="2800" dirty="0" smtClean="0"/>
              <a:t>NMDS </a:t>
            </a:r>
            <a:r>
              <a:rPr lang="en-US" sz="2800" dirty="0"/>
              <a:t>and </a:t>
            </a:r>
            <a:r>
              <a:rPr lang="en-US" sz="2800" dirty="0" smtClean="0"/>
              <a:t>PLSR provide </a:t>
            </a:r>
            <a:r>
              <a:rPr lang="en-US" sz="2800" dirty="0"/>
              <a:t>support for potential acidification events in these </a:t>
            </a:r>
            <a:r>
              <a:rPr lang="en-US" sz="2800" dirty="0" smtClean="0"/>
              <a:t>water </a:t>
            </a:r>
            <a:r>
              <a:rPr lang="en-US" sz="2800" dirty="0"/>
              <a:t>bodies.</a:t>
            </a:r>
          </a:p>
          <a:p>
            <a:endParaRPr lang="en-US" dirty="0"/>
          </a:p>
        </p:txBody>
      </p:sp>
      <p:pic>
        <p:nvPicPr>
          <p:cNvPr id="63" name="Picture 62"/>
          <p:cNvPicPr>
            <a:picLocks noChangeAspect="1"/>
          </p:cNvPicPr>
          <p:nvPr/>
        </p:nvPicPr>
        <p:blipFill>
          <a:blip r:embed="rId6"/>
          <a:stretch>
            <a:fillRect/>
          </a:stretch>
        </p:blipFill>
        <p:spPr>
          <a:xfrm>
            <a:off x="38427349" y="1730690"/>
            <a:ext cx="2372340" cy="2297914"/>
          </a:xfrm>
          <a:prstGeom prst="rect">
            <a:avLst/>
          </a:prstGeom>
        </p:spPr>
      </p:pic>
      <p:pic>
        <p:nvPicPr>
          <p:cNvPr id="64" name="Picture 63"/>
          <p:cNvPicPr>
            <a:picLocks noChangeAspect="1"/>
          </p:cNvPicPr>
          <p:nvPr/>
        </p:nvPicPr>
        <p:blipFill>
          <a:blip r:embed="rId7"/>
          <a:stretch>
            <a:fillRect/>
          </a:stretch>
        </p:blipFill>
        <p:spPr>
          <a:xfrm>
            <a:off x="34281308" y="3300813"/>
            <a:ext cx="4160541" cy="727791"/>
          </a:xfrm>
          <a:prstGeom prst="rect">
            <a:avLst/>
          </a:prstGeom>
        </p:spPr>
      </p:pic>
      <p:pic>
        <p:nvPicPr>
          <p:cNvPr id="65" name="Picture 64"/>
          <p:cNvPicPr>
            <a:picLocks noChangeAspect="1"/>
          </p:cNvPicPr>
          <p:nvPr/>
        </p:nvPicPr>
        <p:blipFill>
          <a:blip r:embed="rId8"/>
          <a:stretch>
            <a:fillRect/>
          </a:stretch>
        </p:blipFill>
        <p:spPr>
          <a:xfrm>
            <a:off x="432998" y="3055568"/>
            <a:ext cx="3034810" cy="973036"/>
          </a:xfrm>
          <a:prstGeom prst="rect">
            <a:avLst/>
          </a:prstGeom>
        </p:spPr>
      </p:pic>
      <p:pic>
        <p:nvPicPr>
          <p:cNvPr id="66" name="Picture 65"/>
          <p:cNvPicPr>
            <a:picLocks noChangeAspect="1"/>
          </p:cNvPicPr>
          <p:nvPr/>
        </p:nvPicPr>
        <p:blipFill>
          <a:blip r:embed="rId9"/>
          <a:stretch>
            <a:fillRect/>
          </a:stretch>
        </p:blipFill>
        <p:spPr>
          <a:xfrm>
            <a:off x="3572123" y="2070146"/>
            <a:ext cx="2076388" cy="1992068"/>
          </a:xfrm>
          <a:prstGeom prst="rect">
            <a:avLst/>
          </a:prstGeom>
        </p:spPr>
      </p:pic>
      <p:pic>
        <p:nvPicPr>
          <p:cNvPr id="68" name="Picture 67"/>
          <p:cNvPicPr>
            <a:picLocks noChangeAspect="1"/>
          </p:cNvPicPr>
          <p:nvPr/>
        </p:nvPicPr>
        <p:blipFill>
          <a:blip r:embed="rId10"/>
          <a:stretch>
            <a:fillRect/>
          </a:stretch>
        </p:blipFill>
        <p:spPr>
          <a:xfrm>
            <a:off x="685966" y="666824"/>
            <a:ext cx="2441285" cy="2052672"/>
          </a:xfrm>
          <a:prstGeom prst="rect">
            <a:avLst/>
          </a:prstGeom>
        </p:spPr>
      </p:pic>
      <p:pic>
        <p:nvPicPr>
          <p:cNvPr id="2" name="Picture 1" descr="Screen Shot 2017-12-07 at 5.53.29 PM.p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332196" y="18587856"/>
            <a:ext cx="6965897" cy="7044756"/>
          </a:xfrm>
          <a:prstGeom prst="rect">
            <a:avLst/>
          </a:prstGeom>
          <a:ln>
            <a:solidFill>
              <a:srgbClr val="000000"/>
            </a:solidFill>
          </a:ln>
        </p:spPr>
      </p:pic>
      <p:cxnSp>
        <p:nvCxnSpPr>
          <p:cNvPr id="18" name="Straight Connector 17"/>
          <p:cNvCxnSpPr/>
          <p:nvPr/>
        </p:nvCxnSpPr>
        <p:spPr>
          <a:xfrm flipV="1">
            <a:off x="4500943" y="18587856"/>
            <a:ext cx="1009852" cy="1471356"/>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cxnSp>
        <p:nvCxnSpPr>
          <p:cNvPr id="70" name="Straight Connector 69"/>
          <p:cNvCxnSpPr/>
          <p:nvPr/>
        </p:nvCxnSpPr>
        <p:spPr>
          <a:xfrm>
            <a:off x="4500943" y="20059212"/>
            <a:ext cx="988326" cy="3247014"/>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pic>
        <p:nvPicPr>
          <p:cNvPr id="46" name="Picture 45" descr="Screen Shot 2017-12-07 at 7.00.05 PM.pn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489269" y="18646959"/>
            <a:ext cx="6995722" cy="4647508"/>
          </a:xfrm>
          <a:prstGeom prst="rect">
            <a:avLst/>
          </a:prstGeom>
          <a:ln w="57150" cmpd="sng">
            <a:solidFill>
              <a:srgbClr val="000000"/>
            </a:solidFill>
          </a:ln>
        </p:spPr>
      </p:pic>
      <p:pic>
        <p:nvPicPr>
          <p:cNvPr id="73" name="Picture 72" descr="PCA_1.pdf"/>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4071699" y="6234484"/>
            <a:ext cx="7385698" cy="9557962"/>
          </a:xfrm>
          <a:prstGeom prst="rect">
            <a:avLst/>
          </a:prstGeom>
          <a:ln w="28575" cmpd="sng">
            <a:solidFill>
              <a:schemeClr val="tx1"/>
            </a:solidFill>
          </a:ln>
        </p:spPr>
      </p:pic>
      <p:pic>
        <p:nvPicPr>
          <p:cNvPr id="77" name="Picture 76" descr="Screen Shot 2017-12-07 at 10.20.08 PM.png"/>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1736389" y="6234483"/>
            <a:ext cx="10437388" cy="9557963"/>
          </a:xfrm>
          <a:prstGeom prst="rect">
            <a:avLst/>
          </a:prstGeom>
          <a:ln w="28575" cmpd="sng">
            <a:solidFill>
              <a:schemeClr val="tx1"/>
            </a:solidFill>
          </a:ln>
        </p:spPr>
      </p:pic>
      <p:sp>
        <p:nvSpPr>
          <p:cNvPr id="78" name="Rectangle 77"/>
          <p:cNvSpPr/>
          <p:nvPr/>
        </p:nvSpPr>
        <p:spPr>
          <a:xfrm>
            <a:off x="31704179" y="6311979"/>
            <a:ext cx="429280" cy="719513"/>
          </a:xfrm>
          <a:prstGeom prst="rect">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 name="Rectangle 78"/>
          <p:cNvSpPr/>
          <p:nvPr/>
        </p:nvSpPr>
        <p:spPr>
          <a:xfrm>
            <a:off x="13394816" y="21477575"/>
            <a:ext cx="17107651" cy="11037468"/>
          </a:xfrm>
          <a:prstGeom prst="rect">
            <a:avLst/>
          </a:prstGeom>
          <a:solidFill>
            <a:schemeClr val="bg2">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0" name="Content Placeholder 3" descr="13483219_10153649814506863_396557931890195211_o.jpg"/>
          <p:cNvPicPr>
            <a:picLocks noChangeAspect="1"/>
          </p:cNvPicPr>
          <p:nvPr/>
        </p:nvPicPr>
        <p:blipFill>
          <a:blip r:embed="rId15" cstate="print">
            <a:extLst>
              <a:ext uri="{28A0092B-C50C-407E-A947-70E740481C1C}">
                <a14:useLocalDpi xmlns:a14="http://schemas.microsoft.com/office/drawing/2010/main" val="0"/>
              </a:ext>
            </a:extLst>
          </a:blip>
          <a:srcRect l="31188" r="31188"/>
          <a:stretch>
            <a:fillRect/>
          </a:stretch>
        </p:blipFill>
        <p:spPr>
          <a:xfrm>
            <a:off x="14071699" y="22958110"/>
            <a:ext cx="7243011" cy="4563097"/>
          </a:xfrm>
          <a:prstGeom prst="rect">
            <a:avLst/>
          </a:prstGeom>
          <a:ln w="57150" cmpd="thickThin">
            <a:solidFill>
              <a:schemeClr val="tx1"/>
            </a:solidFill>
          </a:ln>
        </p:spPr>
      </p:pic>
      <p:pic>
        <p:nvPicPr>
          <p:cNvPr id="28" name="Content Placeholder 3"/>
          <p:cNvPicPr>
            <a:picLocks noChangeAspect="1"/>
          </p:cNvPicPr>
          <p:nvPr/>
        </p:nvPicPr>
        <p:blipFill>
          <a:blip r:embed="rId16"/>
          <a:srcRect t="7991" b="7991"/>
          <a:stretch>
            <a:fillRect/>
          </a:stretch>
        </p:blipFill>
        <p:spPr>
          <a:xfrm>
            <a:off x="14020852" y="27782755"/>
            <a:ext cx="6799543" cy="4283712"/>
          </a:xfrm>
          <a:prstGeom prst="rect">
            <a:avLst/>
          </a:prstGeom>
          <a:ln w="38100" cmpd="dbl">
            <a:solidFill>
              <a:schemeClr val="tx1"/>
            </a:solidFill>
          </a:ln>
        </p:spPr>
      </p:pic>
      <p:pic>
        <p:nvPicPr>
          <p:cNvPr id="23" name="Content Placeholder 3"/>
          <p:cNvPicPr>
            <a:picLocks noChangeAspect="1"/>
          </p:cNvPicPr>
          <p:nvPr/>
        </p:nvPicPr>
        <p:blipFill>
          <a:blip r:embed="rId17"/>
          <a:srcRect t="22502" b="22502"/>
          <a:stretch>
            <a:fillRect/>
          </a:stretch>
        </p:blipFill>
        <p:spPr>
          <a:xfrm>
            <a:off x="21655657" y="22958109"/>
            <a:ext cx="8297121" cy="4563097"/>
          </a:xfrm>
          <a:prstGeom prst="rect">
            <a:avLst/>
          </a:prstGeom>
          <a:ln w="38100" cmpd="dbl">
            <a:solidFill>
              <a:schemeClr val="tx1"/>
            </a:solidFill>
          </a:ln>
        </p:spPr>
      </p:pic>
      <p:pic>
        <p:nvPicPr>
          <p:cNvPr id="80" name="Picture 79" descr="IMG_1765.jpg"/>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21237742" y="27829713"/>
            <a:ext cx="5649006" cy="4236754"/>
          </a:xfrm>
          <a:prstGeom prst="rect">
            <a:avLst/>
          </a:prstGeom>
          <a:ln w="57150" cmpd="thinThick">
            <a:solidFill>
              <a:schemeClr val="tx1"/>
            </a:solidFill>
          </a:ln>
        </p:spPr>
      </p:pic>
      <p:sp>
        <p:nvSpPr>
          <p:cNvPr id="81" name="Rounded Rectangle 80"/>
          <p:cNvSpPr/>
          <p:nvPr/>
        </p:nvSpPr>
        <p:spPr>
          <a:xfrm>
            <a:off x="27163972" y="27782756"/>
            <a:ext cx="3127019" cy="4376286"/>
          </a:xfrm>
          <a:prstGeom prst="roundRect">
            <a:avLst/>
          </a:prstGeom>
          <a:solidFill>
            <a:srgbClr val="EEECE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75000"/>
                </a:schemeClr>
              </a:solidFill>
            </a:endParaRPr>
          </a:p>
        </p:txBody>
      </p:sp>
      <p:sp>
        <p:nvSpPr>
          <p:cNvPr id="55" name="Rounded Rectangle 54"/>
          <p:cNvSpPr/>
          <p:nvPr/>
        </p:nvSpPr>
        <p:spPr>
          <a:xfrm>
            <a:off x="14020852" y="21053239"/>
            <a:ext cx="15931926" cy="1613815"/>
          </a:xfrm>
          <a:prstGeom prst="roundRect">
            <a:avLst/>
          </a:prstGeom>
          <a:solidFill>
            <a:srgbClr val="EEECE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75000"/>
                </a:schemeClr>
              </a:solidFill>
            </a:endParaRPr>
          </a:p>
        </p:txBody>
      </p:sp>
      <p:pic>
        <p:nvPicPr>
          <p:cNvPr id="82" name="Picture 81" descr="box plot.1.pdf"/>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4080287" y="16025910"/>
            <a:ext cx="5864470" cy="4902459"/>
          </a:xfrm>
          <a:prstGeom prst="rect">
            <a:avLst/>
          </a:prstGeom>
          <a:ln w="19050" cmpd="sng">
            <a:solidFill>
              <a:schemeClr val="tx1"/>
            </a:solidFill>
          </a:ln>
        </p:spPr>
      </p:pic>
      <p:sp>
        <p:nvSpPr>
          <p:cNvPr id="85" name="TextBox 84"/>
          <p:cNvSpPr txBox="1"/>
          <p:nvPr/>
        </p:nvSpPr>
        <p:spPr>
          <a:xfrm>
            <a:off x="14080287" y="6192692"/>
            <a:ext cx="1404982" cy="646331"/>
          </a:xfrm>
          <a:prstGeom prst="rect">
            <a:avLst/>
          </a:prstGeom>
          <a:noFill/>
        </p:spPr>
        <p:txBody>
          <a:bodyPr wrap="square" rtlCol="0">
            <a:spAutoFit/>
          </a:bodyPr>
          <a:lstStyle/>
          <a:p>
            <a:r>
              <a:rPr lang="en-US" sz="3600" b="1" dirty="0"/>
              <a:t>2</a:t>
            </a:r>
            <a:r>
              <a:rPr lang="en-US" sz="3600" b="1" dirty="0" smtClean="0"/>
              <a:t>.</a:t>
            </a:r>
            <a:endParaRPr lang="en-US" sz="3600" b="1" dirty="0"/>
          </a:p>
        </p:txBody>
      </p:sp>
      <p:sp>
        <p:nvSpPr>
          <p:cNvPr id="86" name="TextBox 85"/>
          <p:cNvSpPr txBox="1"/>
          <p:nvPr/>
        </p:nvSpPr>
        <p:spPr>
          <a:xfrm>
            <a:off x="21736389" y="6206133"/>
            <a:ext cx="1404982" cy="646331"/>
          </a:xfrm>
          <a:prstGeom prst="rect">
            <a:avLst/>
          </a:prstGeom>
          <a:noFill/>
        </p:spPr>
        <p:txBody>
          <a:bodyPr wrap="square" rtlCol="0">
            <a:spAutoFit/>
          </a:bodyPr>
          <a:lstStyle/>
          <a:p>
            <a:r>
              <a:rPr lang="en-US" sz="3600" b="1" dirty="0"/>
              <a:t>3</a:t>
            </a:r>
            <a:r>
              <a:rPr lang="en-US" sz="3600" b="1" dirty="0" smtClean="0"/>
              <a:t>.</a:t>
            </a:r>
            <a:endParaRPr lang="en-US" sz="3600" b="1" dirty="0"/>
          </a:p>
        </p:txBody>
      </p:sp>
      <p:sp>
        <p:nvSpPr>
          <p:cNvPr id="87" name="TextBox 86"/>
          <p:cNvSpPr txBox="1"/>
          <p:nvPr/>
        </p:nvSpPr>
        <p:spPr>
          <a:xfrm>
            <a:off x="32346512" y="6149322"/>
            <a:ext cx="1404982" cy="646331"/>
          </a:xfrm>
          <a:prstGeom prst="rect">
            <a:avLst/>
          </a:prstGeom>
          <a:noFill/>
        </p:spPr>
        <p:txBody>
          <a:bodyPr wrap="square" rtlCol="0">
            <a:spAutoFit/>
          </a:bodyPr>
          <a:lstStyle/>
          <a:p>
            <a:r>
              <a:rPr lang="en-US" sz="3600" b="1" dirty="0"/>
              <a:t>4</a:t>
            </a:r>
            <a:r>
              <a:rPr lang="en-US" sz="3600" b="1" dirty="0" smtClean="0"/>
              <a:t>.</a:t>
            </a:r>
            <a:endParaRPr lang="en-US" sz="3600" b="1" dirty="0"/>
          </a:p>
        </p:txBody>
      </p:sp>
      <p:sp>
        <p:nvSpPr>
          <p:cNvPr id="88" name="TextBox 87"/>
          <p:cNvSpPr txBox="1"/>
          <p:nvPr/>
        </p:nvSpPr>
        <p:spPr>
          <a:xfrm>
            <a:off x="32504089" y="14338091"/>
            <a:ext cx="1404982" cy="646331"/>
          </a:xfrm>
          <a:prstGeom prst="rect">
            <a:avLst/>
          </a:prstGeom>
          <a:noFill/>
        </p:spPr>
        <p:txBody>
          <a:bodyPr wrap="square" rtlCol="0">
            <a:spAutoFit/>
          </a:bodyPr>
          <a:lstStyle/>
          <a:p>
            <a:r>
              <a:rPr lang="en-US" sz="3600" b="1" dirty="0"/>
              <a:t>5</a:t>
            </a:r>
            <a:r>
              <a:rPr lang="en-US" sz="3600" b="1" dirty="0" smtClean="0"/>
              <a:t>.</a:t>
            </a:r>
            <a:endParaRPr lang="en-US" sz="3600" b="1" dirty="0"/>
          </a:p>
        </p:txBody>
      </p:sp>
      <p:sp>
        <p:nvSpPr>
          <p:cNvPr id="89" name="Down Arrow 88"/>
          <p:cNvSpPr/>
          <p:nvPr/>
        </p:nvSpPr>
        <p:spPr>
          <a:xfrm rot="3189081">
            <a:off x="37342476" y="16330118"/>
            <a:ext cx="833824" cy="1287935"/>
          </a:xfrm>
          <a:prstGeom prst="downArrow">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 name="Down Arrow 89"/>
          <p:cNvSpPr/>
          <p:nvPr/>
        </p:nvSpPr>
        <p:spPr>
          <a:xfrm rot="3189081">
            <a:off x="39025559" y="18057683"/>
            <a:ext cx="833824" cy="1287935"/>
          </a:xfrm>
          <a:prstGeom prst="downArrow">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 name="TextBox 90"/>
          <p:cNvSpPr txBox="1"/>
          <p:nvPr/>
        </p:nvSpPr>
        <p:spPr>
          <a:xfrm>
            <a:off x="14020387" y="15846318"/>
            <a:ext cx="1404982" cy="646331"/>
          </a:xfrm>
          <a:prstGeom prst="rect">
            <a:avLst/>
          </a:prstGeom>
          <a:noFill/>
        </p:spPr>
        <p:txBody>
          <a:bodyPr wrap="square" rtlCol="0">
            <a:spAutoFit/>
          </a:bodyPr>
          <a:lstStyle/>
          <a:p>
            <a:r>
              <a:rPr lang="en-US" sz="3600" b="1" dirty="0"/>
              <a:t>6</a:t>
            </a:r>
            <a:r>
              <a:rPr lang="en-US" sz="3600" b="1" dirty="0" smtClean="0"/>
              <a:t>a</a:t>
            </a:r>
            <a:r>
              <a:rPr lang="en-US" sz="3600" b="1" dirty="0" smtClean="0"/>
              <a:t>.</a:t>
            </a:r>
            <a:endParaRPr lang="en-US" sz="3600" b="1" dirty="0"/>
          </a:p>
        </p:txBody>
      </p:sp>
      <p:sp>
        <p:nvSpPr>
          <p:cNvPr id="92" name="TextBox 91"/>
          <p:cNvSpPr txBox="1"/>
          <p:nvPr/>
        </p:nvSpPr>
        <p:spPr>
          <a:xfrm>
            <a:off x="20194872" y="15896094"/>
            <a:ext cx="1404982" cy="646331"/>
          </a:xfrm>
          <a:prstGeom prst="rect">
            <a:avLst/>
          </a:prstGeom>
          <a:noFill/>
        </p:spPr>
        <p:txBody>
          <a:bodyPr wrap="square" rtlCol="0">
            <a:spAutoFit/>
          </a:bodyPr>
          <a:lstStyle/>
          <a:p>
            <a:r>
              <a:rPr lang="en-US" sz="3600" b="1" dirty="0" smtClean="0"/>
              <a:t>5b.</a:t>
            </a:r>
            <a:endParaRPr lang="en-US" sz="3600" b="1" dirty="0"/>
          </a:p>
        </p:txBody>
      </p:sp>
      <p:sp>
        <p:nvSpPr>
          <p:cNvPr id="93" name="TextBox 92"/>
          <p:cNvSpPr txBox="1"/>
          <p:nvPr/>
        </p:nvSpPr>
        <p:spPr>
          <a:xfrm>
            <a:off x="26435391" y="15894430"/>
            <a:ext cx="1404982" cy="646331"/>
          </a:xfrm>
          <a:prstGeom prst="rect">
            <a:avLst/>
          </a:prstGeom>
          <a:noFill/>
        </p:spPr>
        <p:txBody>
          <a:bodyPr wrap="square" rtlCol="0">
            <a:spAutoFit/>
          </a:bodyPr>
          <a:lstStyle/>
          <a:p>
            <a:r>
              <a:rPr lang="en-US" sz="3600" b="1" dirty="0" smtClean="0"/>
              <a:t>5c.</a:t>
            </a:r>
            <a:endParaRPr lang="en-US" sz="3600" b="1" dirty="0"/>
          </a:p>
        </p:txBody>
      </p:sp>
      <p:sp>
        <p:nvSpPr>
          <p:cNvPr id="94" name="TextBox 93"/>
          <p:cNvSpPr txBox="1"/>
          <p:nvPr/>
        </p:nvSpPr>
        <p:spPr>
          <a:xfrm>
            <a:off x="6260092" y="22423446"/>
            <a:ext cx="1167354" cy="246221"/>
          </a:xfrm>
          <a:prstGeom prst="rect">
            <a:avLst/>
          </a:prstGeom>
          <a:noFill/>
        </p:spPr>
        <p:txBody>
          <a:bodyPr wrap="square" rtlCol="0">
            <a:spAutoFit/>
          </a:bodyPr>
          <a:lstStyle/>
          <a:p>
            <a:r>
              <a:rPr lang="en-US" sz="1000" dirty="0" smtClean="0"/>
              <a:t>Rewalsar Lake</a:t>
            </a:r>
            <a:endParaRPr lang="en-US" sz="1000" dirty="0"/>
          </a:p>
        </p:txBody>
      </p:sp>
      <p:sp>
        <p:nvSpPr>
          <p:cNvPr id="95" name="Rectangle 94"/>
          <p:cNvSpPr/>
          <p:nvPr/>
        </p:nvSpPr>
        <p:spPr>
          <a:xfrm>
            <a:off x="25296930" y="7850771"/>
            <a:ext cx="1138461" cy="43615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6" name="Rectangle 95"/>
          <p:cNvSpPr/>
          <p:nvPr/>
        </p:nvSpPr>
        <p:spPr>
          <a:xfrm>
            <a:off x="26701911" y="8428105"/>
            <a:ext cx="2995043" cy="82006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7" name="Rectangle 96"/>
          <p:cNvSpPr/>
          <p:nvPr/>
        </p:nvSpPr>
        <p:spPr>
          <a:xfrm>
            <a:off x="26701912" y="9452742"/>
            <a:ext cx="1138461" cy="43615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 name="Rectangle 97"/>
          <p:cNvSpPr/>
          <p:nvPr/>
        </p:nvSpPr>
        <p:spPr>
          <a:xfrm>
            <a:off x="26105098" y="9337289"/>
            <a:ext cx="490226" cy="43615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 name="Rectangle 98"/>
          <p:cNvSpPr/>
          <p:nvPr/>
        </p:nvSpPr>
        <p:spPr>
          <a:xfrm>
            <a:off x="29952778" y="10119801"/>
            <a:ext cx="642140" cy="43615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 name="Rectangle 99"/>
          <p:cNvSpPr/>
          <p:nvPr/>
        </p:nvSpPr>
        <p:spPr>
          <a:xfrm>
            <a:off x="29364006" y="13413970"/>
            <a:ext cx="1138461" cy="43615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 name="Rectangle 100"/>
          <p:cNvSpPr/>
          <p:nvPr/>
        </p:nvSpPr>
        <p:spPr>
          <a:xfrm>
            <a:off x="42187599" y="6561768"/>
            <a:ext cx="577736" cy="102187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2" name="TextBox 101"/>
          <p:cNvSpPr txBox="1"/>
          <p:nvPr/>
        </p:nvSpPr>
        <p:spPr>
          <a:xfrm>
            <a:off x="41312520" y="12454710"/>
            <a:ext cx="812051" cy="461665"/>
          </a:xfrm>
          <a:prstGeom prst="rect">
            <a:avLst/>
          </a:prstGeom>
          <a:noFill/>
        </p:spPr>
        <p:txBody>
          <a:bodyPr wrap="square" rtlCol="0">
            <a:spAutoFit/>
          </a:bodyPr>
          <a:lstStyle/>
          <a:p>
            <a:r>
              <a:rPr lang="en-US" sz="1200" dirty="0" smtClean="0"/>
              <a:t>Kareri</a:t>
            </a:r>
          </a:p>
          <a:p>
            <a:r>
              <a:rPr lang="en-US" sz="1200" dirty="0" smtClean="0"/>
              <a:t>Rewalsar</a:t>
            </a:r>
            <a:endParaRPr lang="en-US" sz="1200" dirty="0"/>
          </a:p>
        </p:txBody>
      </p:sp>
      <p:sp>
        <p:nvSpPr>
          <p:cNvPr id="104" name="Isosceles Triangle 103"/>
          <p:cNvSpPr/>
          <p:nvPr/>
        </p:nvSpPr>
        <p:spPr>
          <a:xfrm flipH="1">
            <a:off x="41206994" y="12712381"/>
            <a:ext cx="136455" cy="141195"/>
          </a:xfrm>
          <a:prstGeom prst="triangle">
            <a:avLst/>
          </a:prstGeom>
          <a:solidFill>
            <a:schemeClr val="accent3">
              <a:lumMod val="60000"/>
              <a:lumOff val="4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5" name="TextBox 104"/>
          <p:cNvSpPr txBox="1"/>
          <p:nvPr/>
        </p:nvSpPr>
        <p:spPr>
          <a:xfrm>
            <a:off x="40833028" y="19380218"/>
            <a:ext cx="1571111" cy="1738937"/>
          </a:xfrm>
          <a:prstGeom prst="rect">
            <a:avLst/>
          </a:prstGeom>
          <a:noFill/>
        </p:spPr>
        <p:txBody>
          <a:bodyPr wrap="square" rtlCol="0">
            <a:spAutoFit/>
          </a:bodyPr>
          <a:lstStyle/>
          <a:p>
            <a:pPr>
              <a:lnSpc>
                <a:spcPct val="150000"/>
              </a:lnSpc>
            </a:pPr>
            <a:r>
              <a:rPr lang="en-US" sz="1200" dirty="0" smtClean="0"/>
              <a:t>Kareri (</a:t>
            </a:r>
            <a:r>
              <a:rPr lang="en-US" sz="1200" dirty="0" err="1" smtClean="0"/>
              <a:t>pb</a:t>
            </a:r>
            <a:r>
              <a:rPr lang="en-US" sz="1200" dirty="0" smtClean="0"/>
              <a:t>)-12</a:t>
            </a:r>
          </a:p>
          <a:p>
            <a:pPr>
              <a:lnSpc>
                <a:spcPct val="150000"/>
              </a:lnSpc>
            </a:pPr>
            <a:r>
              <a:rPr lang="en-US" sz="1200" dirty="0" smtClean="0"/>
              <a:t>Kareri (</a:t>
            </a:r>
            <a:r>
              <a:rPr lang="en-US" sz="1200" dirty="0" err="1" smtClean="0"/>
              <a:t>pp</a:t>
            </a:r>
            <a:r>
              <a:rPr lang="en-US" sz="1200" dirty="0" smtClean="0"/>
              <a:t>)-12</a:t>
            </a:r>
          </a:p>
          <a:p>
            <a:pPr>
              <a:lnSpc>
                <a:spcPct val="150000"/>
              </a:lnSpc>
            </a:pPr>
            <a:r>
              <a:rPr lang="en-US" sz="1200" dirty="0" smtClean="0"/>
              <a:t>Kareri (</a:t>
            </a:r>
            <a:r>
              <a:rPr lang="en-US" sz="1200" dirty="0" err="1" smtClean="0"/>
              <a:t>pb</a:t>
            </a:r>
            <a:r>
              <a:rPr lang="en-US" sz="1200" dirty="0" smtClean="0"/>
              <a:t>)-16</a:t>
            </a:r>
          </a:p>
          <a:p>
            <a:pPr>
              <a:lnSpc>
                <a:spcPct val="150000"/>
              </a:lnSpc>
            </a:pPr>
            <a:r>
              <a:rPr lang="en-US" sz="1200" dirty="0" smtClean="0"/>
              <a:t>Kareri (</a:t>
            </a:r>
            <a:r>
              <a:rPr lang="en-US" sz="1200" dirty="0" err="1" smtClean="0"/>
              <a:t>pp</a:t>
            </a:r>
            <a:r>
              <a:rPr lang="en-US" sz="1200" dirty="0" smtClean="0"/>
              <a:t>)-16</a:t>
            </a:r>
          </a:p>
          <a:p>
            <a:pPr>
              <a:lnSpc>
                <a:spcPct val="150000"/>
              </a:lnSpc>
            </a:pPr>
            <a:r>
              <a:rPr lang="en-US" sz="1200" dirty="0" err="1" smtClean="0"/>
              <a:t>Rewal</a:t>
            </a:r>
            <a:r>
              <a:rPr lang="en-US" sz="1200" dirty="0" smtClean="0"/>
              <a:t> (</a:t>
            </a:r>
            <a:r>
              <a:rPr lang="en-US" sz="1200" dirty="0" err="1" smtClean="0"/>
              <a:t>pb</a:t>
            </a:r>
            <a:r>
              <a:rPr lang="en-US" sz="1200" dirty="0" smtClean="0"/>
              <a:t>)-16</a:t>
            </a:r>
          </a:p>
          <a:p>
            <a:pPr>
              <a:lnSpc>
                <a:spcPct val="150000"/>
              </a:lnSpc>
            </a:pPr>
            <a:r>
              <a:rPr lang="en-US" sz="1200" dirty="0" err="1" smtClean="0"/>
              <a:t>Rewal</a:t>
            </a:r>
            <a:r>
              <a:rPr lang="en-US" sz="1200" dirty="0" smtClean="0"/>
              <a:t> (</a:t>
            </a:r>
            <a:r>
              <a:rPr lang="en-US" sz="1200" dirty="0" err="1" smtClean="0"/>
              <a:t>pp</a:t>
            </a:r>
            <a:r>
              <a:rPr lang="en-US" sz="1200" dirty="0" smtClean="0"/>
              <a:t>)-16</a:t>
            </a:r>
            <a:endParaRPr lang="en-US" sz="1200" dirty="0"/>
          </a:p>
        </p:txBody>
      </p:sp>
      <p:sp>
        <p:nvSpPr>
          <p:cNvPr id="106" name="Rectangle 105"/>
          <p:cNvSpPr/>
          <p:nvPr/>
        </p:nvSpPr>
        <p:spPr>
          <a:xfrm>
            <a:off x="41951287" y="14503179"/>
            <a:ext cx="908973" cy="185479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8" name="Isosceles Triangle 107"/>
          <p:cNvSpPr/>
          <p:nvPr/>
        </p:nvSpPr>
        <p:spPr>
          <a:xfrm>
            <a:off x="40605480" y="19768038"/>
            <a:ext cx="215366" cy="189674"/>
          </a:xfrm>
          <a:prstGeom prst="triangle">
            <a:avLst/>
          </a:prstGeom>
          <a:solidFill>
            <a:srgbClr val="FF0000"/>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9" name="Isosceles Triangle 108"/>
          <p:cNvSpPr/>
          <p:nvPr/>
        </p:nvSpPr>
        <p:spPr>
          <a:xfrm>
            <a:off x="40616772" y="19535598"/>
            <a:ext cx="215366" cy="189674"/>
          </a:xfrm>
          <a:prstGeom prst="triangle">
            <a:avLst/>
          </a:prstGeom>
          <a:solidFill>
            <a:srgbClr val="47D645"/>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0" name="Isosceles Triangle 109"/>
          <p:cNvSpPr/>
          <p:nvPr/>
        </p:nvSpPr>
        <p:spPr>
          <a:xfrm>
            <a:off x="40628064" y="20047182"/>
            <a:ext cx="215366" cy="189674"/>
          </a:xfrm>
          <a:prstGeom prst="triangle">
            <a:avLst/>
          </a:prstGeom>
          <a:solidFill>
            <a:srgbClr val="C627D6"/>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1" name="Isosceles Triangle 110"/>
          <p:cNvSpPr/>
          <p:nvPr/>
        </p:nvSpPr>
        <p:spPr>
          <a:xfrm>
            <a:off x="40639356" y="20340690"/>
            <a:ext cx="215366" cy="189674"/>
          </a:xfrm>
          <a:prstGeom prst="triangle">
            <a:avLst/>
          </a:prstGeom>
          <a:solidFill>
            <a:srgbClr val="1FD1D6"/>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2" name="Isosceles Triangle 111"/>
          <p:cNvSpPr/>
          <p:nvPr/>
        </p:nvSpPr>
        <p:spPr>
          <a:xfrm>
            <a:off x="40637820" y="20608542"/>
            <a:ext cx="215366" cy="189674"/>
          </a:xfrm>
          <a:prstGeom prst="triangle">
            <a:avLst/>
          </a:prstGeom>
          <a:solidFill>
            <a:schemeClr val="accent6">
              <a:lumMod val="60000"/>
              <a:lumOff val="40000"/>
            </a:schemeClr>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3" name="Isosceles Triangle 112"/>
          <p:cNvSpPr/>
          <p:nvPr/>
        </p:nvSpPr>
        <p:spPr>
          <a:xfrm>
            <a:off x="40636284" y="20863566"/>
            <a:ext cx="215366" cy="189674"/>
          </a:xfrm>
          <a:prstGeom prst="triangle">
            <a:avLst/>
          </a:prstGeom>
          <a:solidFill>
            <a:srgbClr val="5F4CC7"/>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4" name="Rectangle 113"/>
          <p:cNvSpPr/>
          <p:nvPr/>
        </p:nvSpPr>
        <p:spPr>
          <a:xfrm>
            <a:off x="14902300" y="20574708"/>
            <a:ext cx="4715235" cy="26785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6" name="Rectangle 115"/>
          <p:cNvSpPr/>
          <p:nvPr/>
        </p:nvSpPr>
        <p:spPr>
          <a:xfrm>
            <a:off x="27163972" y="20575892"/>
            <a:ext cx="4715235" cy="26785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7" name="TextBox 116"/>
          <p:cNvSpPr txBox="1"/>
          <p:nvPr/>
        </p:nvSpPr>
        <p:spPr>
          <a:xfrm>
            <a:off x="14729626" y="20530364"/>
            <a:ext cx="5215131" cy="338554"/>
          </a:xfrm>
          <a:prstGeom prst="rect">
            <a:avLst/>
          </a:prstGeom>
          <a:noFill/>
        </p:spPr>
        <p:txBody>
          <a:bodyPr wrap="square" rtlCol="0">
            <a:spAutoFit/>
          </a:bodyPr>
          <a:lstStyle/>
          <a:p>
            <a:r>
              <a:rPr lang="en-US" sz="1600" dirty="0" smtClean="0"/>
              <a:t>Water Temp.     Chloride        Ca</a:t>
            </a:r>
            <a:r>
              <a:rPr lang="en-US" sz="1600" baseline="30000" dirty="0" smtClean="0"/>
              <a:t>2+</a:t>
            </a:r>
            <a:r>
              <a:rPr lang="en-US" sz="1600" dirty="0" smtClean="0"/>
              <a:t> Hardness   Ca</a:t>
            </a:r>
            <a:r>
              <a:rPr lang="en-US" sz="1600" baseline="30000" dirty="0" smtClean="0"/>
              <a:t>2+</a:t>
            </a:r>
            <a:r>
              <a:rPr lang="en-US" sz="1600" dirty="0" smtClean="0"/>
              <a:t> ions</a:t>
            </a:r>
            <a:endParaRPr lang="en-US" sz="1600" dirty="0"/>
          </a:p>
        </p:txBody>
      </p:sp>
      <p:pic>
        <p:nvPicPr>
          <p:cNvPr id="119" name="Picture 118" descr="box plot.4.pdf"/>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20059761" y="16025910"/>
            <a:ext cx="6257399" cy="4902459"/>
          </a:xfrm>
          <a:prstGeom prst="rect">
            <a:avLst/>
          </a:prstGeom>
          <a:ln>
            <a:solidFill>
              <a:srgbClr val="000000"/>
            </a:solidFill>
          </a:ln>
        </p:spPr>
      </p:pic>
      <p:sp>
        <p:nvSpPr>
          <p:cNvPr id="115" name="Rectangle 114"/>
          <p:cNvSpPr/>
          <p:nvPr/>
        </p:nvSpPr>
        <p:spPr>
          <a:xfrm>
            <a:off x="20685288" y="20506085"/>
            <a:ext cx="4715235" cy="26785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8" name="TextBox 117"/>
          <p:cNvSpPr txBox="1"/>
          <p:nvPr/>
        </p:nvSpPr>
        <p:spPr>
          <a:xfrm>
            <a:off x="20347116" y="20459662"/>
            <a:ext cx="5550492" cy="338554"/>
          </a:xfrm>
          <a:prstGeom prst="rect">
            <a:avLst/>
          </a:prstGeom>
          <a:noFill/>
        </p:spPr>
        <p:txBody>
          <a:bodyPr wrap="square" rtlCol="0">
            <a:spAutoFit/>
          </a:bodyPr>
          <a:lstStyle/>
          <a:p>
            <a:r>
              <a:rPr lang="en-US" sz="1600" dirty="0" smtClean="0"/>
              <a:t>Electrical Conductivity    Total Dissolved Solids       Total Alkalinity </a:t>
            </a:r>
            <a:endParaRPr lang="en-US" sz="1600" dirty="0"/>
          </a:p>
        </p:txBody>
      </p:sp>
      <p:sp>
        <p:nvSpPr>
          <p:cNvPr id="120" name="TextBox 119"/>
          <p:cNvSpPr txBox="1"/>
          <p:nvPr/>
        </p:nvSpPr>
        <p:spPr>
          <a:xfrm>
            <a:off x="27426482" y="20547768"/>
            <a:ext cx="5550492" cy="338554"/>
          </a:xfrm>
          <a:prstGeom prst="rect">
            <a:avLst/>
          </a:prstGeom>
          <a:noFill/>
        </p:spPr>
        <p:txBody>
          <a:bodyPr wrap="square" rtlCol="0">
            <a:spAutoFit/>
          </a:bodyPr>
          <a:lstStyle/>
          <a:p>
            <a:r>
              <a:rPr lang="en-US" sz="1600" dirty="0" smtClean="0"/>
              <a:t>pH   Dissolved Oxygen      Nitrates          Phosphates</a:t>
            </a:r>
            <a:endParaRPr lang="en-US" sz="1600" dirty="0"/>
          </a:p>
        </p:txBody>
      </p:sp>
      <p:sp>
        <p:nvSpPr>
          <p:cNvPr id="121" name="TextBox 120"/>
          <p:cNvSpPr txBox="1"/>
          <p:nvPr/>
        </p:nvSpPr>
        <p:spPr>
          <a:xfrm>
            <a:off x="27273725" y="27830926"/>
            <a:ext cx="2908213" cy="4493538"/>
          </a:xfrm>
          <a:prstGeom prst="rect">
            <a:avLst/>
          </a:prstGeom>
          <a:noFill/>
        </p:spPr>
        <p:txBody>
          <a:bodyPr wrap="square" rtlCol="0">
            <a:spAutoFit/>
          </a:bodyPr>
          <a:lstStyle/>
          <a:p>
            <a:pPr algn="just"/>
            <a:r>
              <a:rPr lang="en-US" sz="1600" b="1" dirty="0" smtClean="0"/>
              <a:t>Figure </a:t>
            </a:r>
            <a:r>
              <a:rPr lang="en-US" sz="1600" b="1" dirty="0" smtClean="0"/>
              <a:t>7a</a:t>
            </a:r>
            <a:r>
              <a:rPr lang="en-US" sz="1600" b="1" dirty="0" smtClean="0"/>
              <a:t>. Kareri Lake: </a:t>
            </a:r>
            <a:r>
              <a:rPr lang="en-US" sz="1600" dirty="0"/>
              <a:t>(3000m) a glacial-fed lake in the state of Himachal </a:t>
            </a:r>
            <a:r>
              <a:rPr lang="en-US" sz="1600" dirty="0" smtClean="0"/>
              <a:t>Pradesh. </a:t>
            </a:r>
            <a:r>
              <a:rPr lang="en-US" sz="1600" b="1" dirty="0" smtClean="0"/>
              <a:t>Figure </a:t>
            </a:r>
            <a:r>
              <a:rPr lang="en-US" sz="1600" b="1" dirty="0" smtClean="0"/>
              <a:t>7b</a:t>
            </a:r>
            <a:r>
              <a:rPr lang="en-US" sz="1600" b="1" dirty="0" smtClean="0"/>
              <a:t>. Rewalsar Lake: </a:t>
            </a:r>
            <a:r>
              <a:rPr lang="en-US" sz="1600" dirty="0"/>
              <a:t>is a spring-fed lake (1500m) surrounded by a rapidly growing town and agricultural fields.  </a:t>
            </a:r>
            <a:r>
              <a:rPr lang="en-US" sz="1600" b="1" dirty="0" smtClean="0"/>
              <a:t>Figure </a:t>
            </a:r>
            <a:r>
              <a:rPr lang="en-US" sz="1600" b="1" dirty="0" smtClean="0"/>
              <a:t>7c</a:t>
            </a:r>
            <a:r>
              <a:rPr lang="en-US" sz="1600" b="1" dirty="0" smtClean="0"/>
              <a:t>. Fish kills in Rewalsar: </a:t>
            </a:r>
            <a:r>
              <a:rPr lang="en-US" sz="1600" dirty="0" smtClean="0"/>
              <a:t>The fish kills in Rewalsar during the summer monsoon have been getting progressively more extreme, lasting a longer period of time and now occurring every summer. </a:t>
            </a:r>
            <a:r>
              <a:rPr lang="en-US" sz="1600" b="1" dirty="0" smtClean="0"/>
              <a:t>Figure </a:t>
            </a:r>
            <a:r>
              <a:rPr lang="en-US" sz="1600" b="1" dirty="0" smtClean="0"/>
              <a:t>7d</a:t>
            </a:r>
            <a:r>
              <a:rPr lang="en-US" sz="1600" b="1" dirty="0" smtClean="0"/>
              <a:t>. Sampling Rewalsar Lake: </a:t>
            </a:r>
            <a:r>
              <a:rPr lang="en-US" sz="1600" dirty="0" smtClean="0"/>
              <a:t>Taking water total dissolved measurements in Rewalsar. </a:t>
            </a:r>
            <a:endParaRPr lang="en-US" sz="1600" dirty="0"/>
          </a:p>
          <a:p>
            <a:endParaRPr lang="en-US" sz="1400" dirty="0"/>
          </a:p>
        </p:txBody>
      </p:sp>
      <p:sp>
        <p:nvSpPr>
          <p:cNvPr id="122" name="TextBox 121"/>
          <p:cNvSpPr txBox="1"/>
          <p:nvPr/>
        </p:nvSpPr>
        <p:spPr>
          <a:xfrm>
            <a:off x="14061789" y="21058682"/>
            <a:ext cx="15890989" cy="3323987"/>
          </a:xfrm>
          <a:prstGeom prst="rect">
            <a:avLst/>
          </a:prstGeom>
          <a:noFill/>
        </p:spPr>
        <p:txBody>
          <a:bodyPr wrap="square" rtlCol="0">
            <a:spAutoFit/>
          </a:bodyPr>
          <a:lstStyle/>
          <a:p>
            <a:pPr algn="just"/>
            <a:r>
              <a:rPr lang="en-US" sz="1600" b="1" dirty="0"/>
              <a:t>Figure </a:t>
            </a:r>
            <a:r>
              <a:rPr lang="en-US" sz="1600" b="1" dirty="0" smtClean="0"/>
              <a:t>2. </a:t>
            </a:r>
            <a:r>
              <a:rPr lang="en-US" sz="1600" b="1" dirty="0"/>
              <a:t>PCA of communities by season/year: </a:t>
            </a:r>
            <a:r>
              <a:rPr lang="en-US" sz="1600" dirty="0"/>
              <a:t>Data was transformed and Correlation matrix was used. First two axes were significant so data is grouping by year and altitude, longitude, and latitude. Sample units are grouping by fall and spring season which means there is some seasonal variation responsible for changes in lake chemistry</a:t>
            </a:r>
            <a:r>
              <a:rPr lang="en-US" sz="1600" dirty="0" smtClean="0"/>
              <a:t>.</a:t>
            </a:r>
            <a:r>
              <a:rPr lang="en-US" sz="1600" b="1" dirty="0"/>
              <a:t> Figure </a:t>
            </a:r>
            <a:r>
              <a:rPr lang="en-US" sz="1600" b="1" dirty="0"/>
              <a:t>3</a:t>
            </a:r>
            <a:r>
              <a:rPr lang="en-US" sz="1600" b="1" dirty="0" smtClean="0"/>
              <a:t>. </a:t>
            </a:r>
            <a:r>
              <a:rPr lang="en-US" sz="1600" b="1" dirty="0" smtClean="0"/>
              <a:t>Partial Least Squares Regression: </a:t>
            </a:r>
            <a:r>
              <a:rPr lang="en-US" sz="1600" dirty="0" smtClean="0"/>
              <a:t>Analysis </a:t>
            </a:r>
            <a:r>
              <a:rPr lang="en-US" sz="1600" dirty="0"/>
              <a:t>shows that water temperature and pH have the highest influence on phytoplankton communities, explaining 77.98% of variance. Axis scores from previous NMDS analysis were used. </a:t>
            </a:r>
            <a:r>
              <a:rPr lang="en-US" sz="1600" b="1" dirty="0" smtClean="0"/>
              <a:t>Figure </a:t>
            </a:r>
            <a:r>
              <a:rPr lang="en-US" sz="1600" b="1" dirty="0"/>
              <a:t>4</a:t>
            </a:r>
            <a:r>
              <a:rPr lang="en-US" sz="1600" b="1" dirty="0" smtClean="0"/>
              <a:t>. </a:t>
            </a:r>
            <a:r>
              <a:rPr lang="en-US" sz="1600" b="1" dirty="0"/>
              <a:t>NMDS of communities by </a:t>
            </a:r>
            <a:r>
              <a:rPr lang="en-US" sz="1600" b="1" dirty="0" smtClean="0"/>
              <a:t>lake</a:t>
            </a:r>
            <a:r>
              <a:rPr lang="en-US" sz="1600" dirty="0" smtClean="0"/>
              <a:t>: </a:t>
            </a:r>
            <a:r>
              <a:rPr lang="en-US" sz="1600" dirty="0"/>
              <a:t>NMDS shows </a:t>
            </a:r>
            <a:r>
              <a:rPr lang="en-US" sz="1600" dirty="0" smtClean="0"/>
              <a:t>phytoplankton </a:t>
            </a:r>
            <a:r>
              <a:rPr lang="en-US" sz="1600" dirty="0"/>
              <a:t>communities in Kareri Lake in </a:t>
            </a:r>
            <a:r>
              <a:rPr lang="en-US" sz="1600" dirty="0" smtClean="0"/>
              <a:t>2012 and Rewalsar are distinct. </a:t>
            </a:r>
            <a:r>
              <a:rPr lang="en-US" sz="1600" dirty="0"/>
              <a:t>Bray-Curtis distance measure was used. </a:t>
            </a:r>
            <a:r>
              <a:rPr lang="en-US" sz="1600" b="1" dirty="0"/>
              <a:t>Figure </a:t>
            </a:r>
            <a:r>
              <a:rPr lang="en-US" sz="1600" b="1" dirty="0" smtClean="0"/>
              <a:t>5. </a:t>
            </a:r>
            <a:r>
              <a:rPr lang="en-US" sz="1600" b="1" dirty="0"/>
              <a:t>NMDS of communities by season/yea</a:t>
            </a:r>
            <a:r>
              <a:rPr lang="en-US" sz="1600" dirty="0"/>
              <a:t>r: NMDS shows a shift in phytoplankton communities in Kareri Lake in 2012 to begin to resemble the community observed in Rewalsar by 2016. Bray-Curtis distance measure was used. </a:t>
            </a:r>
            <a:r>
              <a:rPr lang="en-US" sz="1600" b="1" dirty="0" smtClean="0"/>
              <a:t>Figure </a:t>
            </a:r>
            <a:r>
              <a:rPr lang="en-US" sz="1600" b="1" dirty="0" smtClean="0"/>
              <a:t>6a</a:t>
            </a:r>
            <a:r>
              <a:rPr lang="en-US" sz="1600" b="1" dirty="0" smtClean="0"/>
              <a:t>-c.Boxplots of lake chemistry data: </a:t>
            </a:r>
            <a:r>
              <a:rPr lang="en-US" sz="1600" dirty="0" smtClean="0"/>
              <a:t>Boxplots show range of lake chemistry data over the 2012-2016 sampling period. </a:t>
            </a:r>
            <a:endParaRPr lang="en-US" sz="1600" dirty="0"/>
          </a:p>
          <a:p>
            <a:endParaRPr lang="en-US" sz="1400" dirty="0"/>
          </a:p>
          <a:p>
            <a:endParaRPr lang="en-US" sz="1400" dirty="0"/>
          </a:p>
          <a:p>
            <a:endParaRPr lang="en-US" dirty="0"/>
          </a:p>
        </p:txBody>
      </p:sp>
      <p:pic>
        <p:nvPicPr>
          <p:cNvPr id="84" name="Picture 83" descr="boxplot.3.pdf"/>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26479872" y="16025910"/>
            <a:ext cx="5693905" cy="4902459"/>
          </a:xfrm>
          <a:prstGeom prst="rect">
            <a:avLst/>
          </a:prstGeom>
          <a:ln>
            <a:solidFill>
              <a:srgbClr val="000000"/>
            </a:solidFill>
          </a:ln>
        </p:spPr>
      </p:pic>
      <p:sp>
        <p:nvSpPr>
          <p:cNvPr id="123" name="TextBox 122"/>
          <p:cNvSpPr txBox="1"/>
          <p:nvPr/>
        </p:nvSpPr>
        <p:spPr>
          <a:xfrm>
            <a:off x="14178819" y="23034944"/>
            <a:ext cx="929649" cy="646331"/>
          </a:xfrm>
          <a:prstGeom prst="rect">
            <a:avLst/>
          </a:prstGeom>
          <a:solidFill>
            <a:srgbClr val="FFFFFF"/>
          </a:solidFill>
        </p:spPr>
        <p:txBody>
          <a:bodyPr wrap="square" rtlCol="0">
            <a:spAutoFit/>
          </a:bodyPr>
          <a:lstStyle/>
          <a:p>
            <a:pPr algn="ctr"/>
            <a:r>
              <a:rPr lang="en-US" sz="3600" b="1" dirty="0"/>
              <a:t>7</a:t>
            </a:r>
            <a:r>
              <a:rPr lang="en-US" sz="3600" b="1" dirty="0" smtClean="0"/>
              <a:t>a</a:t>
            </a:r>
            <a:r>
              <a:rPr lang="en-US" sz="3600" b="1" dirty="0" smtClean="0"/>
              <a:t>.</a:t>
            </a:r>
            <a:endParaRPr lang="en-US" sz="1800" dirty="0"/>
          </a:p>
        </p:txBody>
      </p:sp>
      <p:sp>
        <p:nvSpPr>
          <p:cNvPr id="124" name="TextBox 123"/>
          <p:cNvSpPr txBox="1"/>
          <p:nvPr/>
        </p:nvSpPr>
        <p:spPr>
          <a:xfrm>
            <a:off x="14178819" y="27932756"/>
            <a:ext cx="929649" cy="646331"/>
          </a:xfrm>
          <a:prstGeom prst="rect">
            <a:avLst/>
          </a:prstGeom>
          <a:solidFill>
            <a:srgbClr val="FFFFFF"/>
          </a:solidFill>
        </p:spPr>
        <p:txBody>
          <a:bodyPr wrap="square" rtlCol="0">
            <a:spAutoFit/>
          </a:bodyPr>
          <a:lstStyle/>
          <a:p>
            <a:pPr algn="ctr"/>
            <a:r>
              <a:rPr lang="en-US" sz="3600" b="1" dirty="0"/>
              <a:t>7</a:t>
            </a:r>
            <a:r>
              <a:rPr lang="en-US" sz="3600" b="1" dirty="0" smtClean="0"/>
              <a:t>b</a:t>
            </a:r>
            <a:r>
              <a:rPr lang="en-US" sz="3600" b="1" dirty="0" smtClean="0"/>
              <a:t>.</a:t>
            </a:r>
            <a:endParaRPr lang="en-US" sz="1800" dirty="0"/>
          </a:p>
        </p:txBody>
      </p:sp>
      <p:sp>
        <p:nvSpPr>
          <p:cNvPr id="125" name="TextBox 124"/>
          <p:cNvSpPr txBox="1"/>
          <p:nvPr/>
        </p:nvSpPr>
        <p:spPr>
          <a:xfrm>
            <a:off x="21746461" y="22983060"/>
            <a:ext cx="929649" cy="646331"/>
          </a:xfrm>
          <a:prstGeom prst="rect">
            <a:avLst/>
          </a:prstGeom>
          <a:solidFill>
            <a:srgbClr val="FFFFFF"/>
          </a:solidFill>
        </p:spPr>
        <p:txBody>
          <a:bodyPr wrap="square" rtlCol="0">
            <a:spAutoFit/>
          </a:bodyPr>
          <a:lstStyle/>
          <a:p>
            <a:pPr algn="ctr"/>
            <a:r>
              <a:rPr lang="en-US" sz="3600" b="1" dirty="0" smtClean="0"/>
              <a:t>7</a:t>
            </a:r>
            <a:r>
              <a:rPr lang="en-US" sz="3600" b="1" dirty="0" smtClean="0"/>
              <a:t>c.</a:t>
            </a:r>
            <a:endParaRPr lang="en-US" sz="1800" dirty="0"/>
          </a:p>
        </p:txBody>
      </p:sp>
      <p:sp>
        <p:nvSpPr>
          <p:cNvPr id="126" name="TextBox 125"/>
          <p:cNvSpPr txBox="1"/>
          <p:nvPr/>
        </p:nvSpPr>
        <p:spPr>
          <a:xfrm>
            <a:off x="21446663" y="27932756"/>
            <a:ext cx="929649" cy="646331"/>
          </a:xfrm>
          <a:prstGeom prst="rect">
            <a:avLst/>
          </a:prstGeom>
          <a:solidFill>
            <a:srgbClr val="FFFFFF"/>
          </a:solidFill>
        </p:spPr>
        <p:txBody>
          <a:bodyPr wrap="square" rtlCol="0">
            <a:spAutoFit/>
          </a:bodyPr>
          <a:lstStyle/>
          <a:p>
            <a:pPr algn="ctr"/>
            <a:r>
              <a:rPr lang="en-US" sz="3600" b="1" dirty="0"/>
              <a:t>7</a:t>
            </a:r>
            <a:r>
              <a:rPr lang="en-US" sz="3600" b="1" dirty="0" smtClean="0"/>
              <a:t>d</a:t>
            </a:r>
            <a:r>
              <a:rPr lang="en-US" sz="3600" b="1" dirty="0" smtClean="0"/>
              <a:t>.</a:t>
            </a:r>
            <a:endParaRPr lang="en-US" sz="1800" dirty="0"/>
          </a:p>
        </p:txBody>
      </p:sp>
      <p:sp>
        <p:nvSpPr>
          <p:cNvPr id="127" name="Rounded Rectangle 126"/>
          <p:cNvSpPr/>
          <p:nvPr/>
        </p:nvSpPr>
        <p:spPr>
          <a:xfrm>
            <a:off x="8470381" y="23518830"/>
            <a:ext cx="4252199" cy="2113781"/>
          </a:xfrm>
          <a:prstGeom prst="roundRect">
            <a:avLst/>
          </a:prstGeom>
          <a:solidFill>
            <a:srgbClr val="EEECE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2">
                  <a:lumMod val="75000"/>
                </a:schemeClr>
              </a:solidFill>
            </a:endParaRPr>
          </a:p>
        </p:txBody>
      </p:sp>
      <p:sp>
        <p:nvSpPr>
          <p:cNvPr id="128" name="TextBox 127"/>
          <p:cNvSpPr txBox="1"/>
          <p:nvPr/>
        </p:nvSpPr>
        <p:spPr>
          <a:xfrm>
            <a:off x="8651808" y="23686086"/>
            <a:ext cx="3833183" cy="1938992"/>
          </a:xfrm>
          <a:prstGeom prst="rect">
            <a:avLst/>
          </a:prstGeom>
          <a:noFill/>
        </p:spPr>
        <p:txBody>
          <a:bodyPr wrap="square" rtlCol="0">
            <a:spAutoFit/>
          </a:bodyPr>
          <a:lstStyle/>
          <a:p>
            <a:r>
              <a:rPr lang="en-US" sz="2000" b="1" dirty="0" smtClean="0"/>
              <a:t>Figure 1. </a:t>
            </a:r>
            <a:r>
              <a:rPr lang="en-US" sz="2000" b="1" dirty="0" smtClean="0"/>
              <a:t>Location </a:t>
            </a:r>
            <a:r>
              <a:rPr lang="en-US" sz="2000" b="1" dirty="0" smtClean="0"/>
              <a:t>of Sample Sites: </a:t>
            </a:r>
            <a:r>
              <a:rPr lang="en-US" sz="2000" dirty="0" smtClean="0"/>
              <a:t>Kareri and Rewalsar Lake are located in the Indian state of Himachal Pradesh a little more than 100 km away from each other.</a:t>
            </a:r>
            <a:endParaRPr lang="en-US" sz="2000" dirty="0"/>
          </a:p>
        </p:txBody>
      </p:sp>
      <p:sp>
        <p:nvSpPr>
          <p:cNvPr id="129" name="TextBox 128"/>
          <p:cNvSpPr txBox="1"/>
          <p:nvPr/>
        </p:nvSpPr>
        <p:spPr>
          <a:xfrm>
            <a:off x="16935345" y="8258829"/>
            <a:ext cx="1819687" cy="338554"/>
          </a:xfrm>
          <a:prstGeom prst="rect">
            <a:avLst/>
          </a:prstGeom>
          <a:solidFill>
            <a:srgbClr val="FFFFFF"/>
          </a:solidFill>
        </p:spPr>
        <p:txBody>
          <a:bodyPr wrap="square" rtlCol="0">
            <a:spAutoFit/>
          </a:bodyPr>
          <a:lstStyle/>
          <a:p>
            <a:pPr algn="ctr"/>
            <a:r>
              <a:rPr lang="en-US" sz="1600" dirty="0" smtClean="0"/>
              <a:t>Dissolved Oxygen</a:t>
            </a:r>
            <a:endParaRPr lang="en-US" sz="1600" dirty="0"/>
          </a:p>
        </p:txBody>
      </p:sp>
      <p:sp>
        <p:nvSpPr>
          <p:cNvPr id="130" name="TextBox 129"/>
          <p:cNvSpPr txBox="1"/>
          <p:nvPr/>
        </p:nvSpPr>
        <p:spPr>
          <a:xfrm>
            <a:off x="15262568" y="10093582"/>
            <a:ext cx="695743" cy="338554"/>
          </a:xfrm>
          <a:prstGeom prst="rect">
            <a:avLst/>
          </a:prstGeom>
          <a:solidFill>
            <a:srgbClr val="FFFFFF"/>
          </a:solidFill>
        </p:spPr>
        <p:txBody>
          <a:bodyPr wrap="square" rtlCol="0">
            <a:spAutoFit/>
          </a:bodyPr>
          <a:lstStyle/>
          <a:p>
            <a:pPr algn="ctr"/>
            <a:r>
              <a:rPr lang="en-US" sz="1600" dirty="0" smtClean="0"/>
              <a:t>pH</a:t>
            </a:r>
            <a:endParaRPr lang="en-US" sz="1600" dirty="0"/>
          </a:p>
        </p:txBody>
      </p:sp>
      <p:sp>
        <p:nvSpPr>
          <p:cNvPr id="131" name="TextBox 130"/>
          <p:cNvSpPr txBox="1"/>
          <p:nvPr/>
        </p:nvSpPr>
        <p:spPr>
          <a:xfrm>
            <a:off x="14914696" y="11940511"/>
            <a:ext cx="1043615" cy="338554"/>
          </a:xfrm>
          <a:prstGeom prst="rect">
            <a:avLst/>
          </a:prstGeom>
          <a:solidFill>
            <a:srgbClr val="FFFFFF"/>
          </a:solidFill>
        </p:spPr>
        <p:txBody>
          <a:bodyPr wrap="square" rtlCol="0">
            <a:spAutoFit/>
          </a:bodyPr>
          <a:lstStyle/>
          <a:p>
            <a:pPr algn="ctr"/>
            <a:r>
              <a:rPr lang="en-US" sz="1600" dirty="0" smtClean="0"/>
              <a:t>Chloride</a:t>
            </a:r>
            <a:endParaRPr lang="en-US" sz="1600" dirty="0"/>
          </a:p>
        </p:txBody>
      </p:sp>
      <p:sp>
        <p:nvSpPr>
          <p:cNvPr id="132" name="TextBox 131"/>
          <p:cNvSpPr txBox="1"/>
          <p:nvPr/>
        </p:nvSpPr>
        <p:spPr>
          <a:xfrm>
            <a:off x="16378799" y="14168814"/>
            <a:ext cx="1514455" cy="338554"/>
          </a:xfrm>
          <a:prstGeom prst="rect">
            <a:avLst/>
          </a:prstGeom>
          <a:solidFill>
            <a:srgbClr val="FFFFFF"/>
          </a:solidFill>
        </p:spPr>
        <p:txBody>
          <a:bodyPr wrap="square" rtlCol="0">
            <a:spAutoFit/>
          </a:bodyPr>
          <a:lstStyle/>
          <a:p>
            <a:pPr algn="ctr"/>
            <a:r>
              <a:rPr lang="en-US" sz="1600" dirty="0" smtClean="0"/>
              <a:t>Ca</a:t>
            </a:r>
            <a:r>
              <a:rPr lang="en-US" sz="1600" baseline="30000" dirty="0" smtClean="0"/>
              <a:t>2+</a:t>
            </a:r>
            <a:r>
              <a:rPr lang="en-US" sz="1600" dirty="0" smtClean="0"/>
              <a:t> Hardness</a:t>
            </a:r>
            <a:endParaRPr lang="en-US" sz="1600" dirty="0"/>
          </a:p>
        </p:txBody>
      </p:sp>
      <p:sp>
        <p:nvSpPr>
          <p:cNvPr id="133" name="TextBox 132"/>
          <p:cNvSpPr txBox="1"/>
          <p:nvPr/>
        </p:nvSpPr>
        <p:spPr>
          <a:xfrm>
            <a:off x="18059289" y="13886302"/>
            <a:ext cx="2135583" cy="338554"/>
          </a:xfrm>
          <a:prstGeom prst="rect">
            <a:avLst/>
          </a:prstGeom>
          <a:solidFill>
            <a:srgbClr val="FFFFFF"/>
          </a:solidFill>
        </p:spPr>
        <p:txBody>
          <a:bodyPr wrap="square" rtlCol="0">
            <a:spAutoFit/>
          </a:bodyPr>
          <a:lstStyle/>
          <a:p>
            <a:pPr algn="ctr"/>
            <a:r>
              <a:rPr lang="en-US" sz="1600" dirty="0" smtClean="0"/>
              <a:t>Electrical Conductivity</a:t>
            </a:r>
            <a:endParaRPr lang="en-US" sz="1600" dirty="0"/>
          </a:p>
        </p:txBody>
      </p:sp>
      <p:sp>
        <p:nvSpPr>
          <p:cNvPr id="134" name="TextBox 133"/>
          <p:cNvSpPr txBox="1"/>
          <p:nvPr/>
        </p:nvSpPr>
        <p:spPr>
          <a:xfrm>
            <a:off x="18285788" y="13244693"/>
            <a:ext cx="2106684" cy="338554"/>
          </a:xfrm>
          <a:prstGeom prst="rect">
            <a:avLst/>
          </a:prstGeom>
          <a:solidFill>
            <a:srgbClr val="FFFFFF"/>
          </a:solidFill>
        </p:spPr>
        <p:txBody>
          <a:bodyPr wrap="square" rtlCol="0">
            <a:spAutoFit/>
          </a:bodyPr>
          <a:lstStyle/>
          <a:p>
            <a:pPr algn="ctr"/>
            <a:r>
              <a:rPr lang="en-US" sz="1600" dirty="0" smtClean="0"/>
              <a:t>Total Dissolved Solids</a:t>
            </a:r>
            <a:endParaRPr lang="en-US" sz="1600" dirty="0"/>
          </a:p>
        </p:txBody>
      </p:sp>
      <p:sp>
        <p:nvSpPr>
          <p:cNvPr id="135" name="TextBox 134"/>
          <p:cNvSpPr txBox="1"/>
          <p:nvPr/>
        </p:nvSpPr>
        <p:spPr>
          <a:xfrm>
            <a:off x="19276634" y="12608598"/>
            <a:ext cx="1149855" cy="307777"/>
          </a:xfrm>
          <a:prstGeom prst="rect">
            <a:avLst/>
          </a:prstGeom>
          <a:solidFill>
            <a:srgbClr val="FFFFFF"/>
          </a:solidFill>
        </p:spPr>
        <p:txBody>
          <a:bodyPr wrap="square" rtlCol="0">
            <a:spAutoFit/>
          </a:bodyPr>
          <a:lstStyle/>
          <a:p>
            <a:pPr algn="ctr"/>
            <a:r>
              <a:rPr lang="en-US" sz="1400" dirty="0" smtClean="0"/>
              <a:t>Temperature</a:t>
            </a:r>
            <a:endParaRPr lang="en-US" sz="1400" dirty="0"/>
          </a:p>
        </p:txBody>
      </p:sp>
      <p:sp>
        <p:nvSpPr>
          <p:cNvPr id="136" name="TextBox 135"/>
          <p:cNvSpPr txBox="1"/>
          <p:nvPr/>
        </p:nvSpPr>
        <p:spPr>
          <a:xfrm>
            <a:off x="19293479" y="9775151"/>
            <a:ext cx="1143458" cy="338554"/>
          </a:xfrm>
          <a:prstGeom prst="rect">
            <a:avLst/>
          </a:prstGeom>
          <a:solidFill>
            <a:srgbClr val="FFFFFF"/>
          </a:solidFill>
        </p:spPr>
        <p:txBody>
          <a:bodyPr wrap="square" rtlCol="0">
            <a:spAutoFit/>
          </a:bodyPr>
          <a:lstStyle/>
          <a:p>
            <a:pPr algn="ctr"/>
            <a:r>
              <a:rPr lang="en-US" sz="1600" dirty="0" smtClean="0"/>
              <a:t>Phosphates</a:t>
            </a:r>
            <a:endParaRPr lang="en-US" sz="1600" dirty="0"/>
          </a:p>
        </p:txBody>
      </p:sp>
      <p:sp>
        <p:nvSpPr>
          <p:cNvPr id="137" name="TextBox 136"/>
          <p:cNvSpPr txBox="1"/>
          <p:nvPr/>
        </p:nvSpPr>
        <p:spPr>
          <a:xfrm>
            <a:off x="19203657" y="11685164"/>
            <a:ext cx="1188815" cy="276999"/>
          </a:xfrm>
          <a:prstGeom prst="rect">
            <a:avLst/>
          </a:prstGeom>
          <a:solidFill>
            <a:srgbClr val="FFFFFF"/>
          </a:solidFill>
        </p:spPr>
        <p:txBody>
          <a:bodyPr wrap="square" rtlCol="0">
            <a:spAutoFit/>
          </a:bodyPr>
          <a:lstStyle/>
          <a:p>
            <a:pPr algn="ctr"/>
            <a:r>
              <a:rPr lang="en-US" sz="1200" dirty="0" smtClean="0"/>
              <a:t>Total Alkalinity</a:t>
            </a:r>
            <a:endParaRPr lang="en-US" sz="1200" dirty="0"/>
          </a:p>
        </p:txBody>
      </p:sp>
      <p:sp>
        <p:nvSpPr>
          <p:cNvPr id="139" name="TextBox 138"/>
          <p:cNvSpPr txBox="1"/>
          <p:nvPr/>
        </p:nvSpPr>
        <p:spPr>
          <a:xfrm>
            <a:off x="19081675" y="8909616"/>
            <a:ext cx="1114154" cy="338554"/>
          </a:xfrm>
          <a:prstGeom prst="rect">
            <a:avLst/>
          </a:prstGeom>
          <a:solidFill>
            <a:srgbClr val="FFFFFF"/>
          </a:solidFill>
        </p:spPr>
        <p:txBody>
          <a:bodyPr wrap="square" rtlCol="0">
            <a:spAutoFit/>
          </a:bodyPr>
          <a:lstStyle/>
          <a:p>
            <a:pPr algn="ctr"/>
            <a:r>
              <a:rPr lang="en-US" sz="1600" dirty="0" smtClean="0"/>
              <a:t>Nitrates</a:t>
            </a:r>
            <a:endParaRPr lang="en-US" sz="1600" dirty="0"/>
          </a:p>
        </p:txBody>
      </p:sp>
      <p:sp>
        <p:nvSpPr>
          <p:cNvPr id="140" name="Rectangle 139"/>
          <p:cNvSpPr/>
          <p:nvPr/>
        </p:nvSpPr>
        <p:spPr>
          <a:xfrm>
            <a:off x="27520557" y="8812016"/>
            <a:ext cx="2708418" cy="43615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8" name="TextBox 137"/>
          <p:cNvSpPr txBox="1"/>
          <p:nvPr/>
        </p:nvSpPr>
        <p:spPr>
          <a:xfrm>
            <a:off x="1441784" y="18733887"/>
            <a:ext cx="929649" cy="646331"/>
          </a:xfrm>
          <a:prstGeom prst="rect">
            <a:avLst/>
          </a:prstGeom>
          <a:solidFill>
            <a:srgbClr val="FFFFFF"/>
          </a:solidFill>
        </p:spPr>
        <p:txBody>
          <a:bodyPr wrap="square" rtlCol="0">
            <a:spAutoFit/>
          </a:bodyPr>
          <a:lstStyle/>
          <a:p>
            <a:pPr algn="ctr"/>
            <a:r>
              <a:rPr lang="en-US" sz="3600" b="1" dirty="0"/>
              <a:t>1</a:t>
            </a:r>
            <a:r>
              <a:rPr lang="en-US" sz="3600" b="1" dirty="0" smtClean="0"/>
              <a:t>.</a:t>
            </a:r>
            <a:endParaRPr lang="en-US" sz="1800" dirty="0"/>
          </a:p>
        </p:txBody>
      </p:sp>
      <p:sp>
        <p:nvSpPr>
          <p:cNvPr id="141" name="TextBox 140"/>
          <p:cNvSpPr txBox="1"/>
          <p:nvPr/>
        </p:nvSpPr>
        <p:spPr>
          <a:xfrm>
            <a:off x="20021057" y="15871321"/>
            <a:ext cx="1404982" cy="646331"/>
          </a:xfrm>
          <a:prstGeom prst="rect">
            <a:avLst/>
          </a:prstGeom>
          <a:noFill/>
        </p:spPr>
        <p:txBody>
          <a:bodyPr wrap="square" rtlCol="0">
            <a:spAutoFit/>
          </a:bodyPr>
          <a:lstStyle/>
          <a:p>
            <a:r>
              <a:rPr lang="en-US" sz="3600" b="1" dirty="0" smtClean="0"/>
              <a:t>6</a:t>
            </a:r>
            <a:r>
              <a:rPr lang="en-US" sz="3600" b="1" dirty="0"/>
              <a:t>b</a:t>
            </a:r>
            <a:r>
              <a:rPr lang="en-US" sz="3600" b="1" dirty="0" smtClean="0"/>
              <a:t>.</a:t>
            </a:r>
            <a:endParaRPr lang="en-US" sz="3600" b="1" dirty="0"/>
          </a:p>
        </p:txBody>
      </p:sp>
      <p:sp>
        <p:nvSpPr>
          <p:cNvPr id="142" name="TextBox 141"/>
          <p:cNvSpPr txBox="1"/>
          <p:nvPr/>
        </p:nvSpPr>
        <p:spPr>
          <a:xfrm>
            <a:off x="26426816" y="15860057"/>
            <a:ext cx="1404982" cy="646331"/>
          </a:xfrm>
          <a:prstGeom prst="rect">
            <a:avLst/>
          </a:prstGeom>
          <a:noFill/>
        </p:spPr>
        <p:txBody>
          <a:bodyPr wrap="square" rtlCol="0">
            <a:spAutoFit/>
          </a:bodyPr>
          <a:lstStyle/>
          <a:p>
            <a:r>
              <a:rPr lang="en-US" sz="3600" b="1" dirty="0" smtClean="0"/>
              <a:t>6</a:t>
            </a:r>
            <a:r>
              <a:rPr lang="en-US" sz="3600" b="1" dirty="0"/>
              <a:t>c</a:t>
            </a:r>
            <a:r>
              <a:rPr lang="en-US" sz="3600" b="1" dirty="0" smtClean="0"/>
              <a:t>.</a:t>
            </a:r>
            <a:endParaRPr lang="en-US" sz="3600" b="1" dirty="0"/>
          </a:p>
        </p:txBody>
      </p:sp>
      <p:sp>
        <p:nvSpPr>
          <p:cNvPr id="145" name="Rectangle 144"/>
          <p:cNvSpPr/>
          <p:nvPr/>
        </p:nvSpPr>
        <p:spPr>
          <a:xfrm>
            <a:off x="27071839" y="20547768"/>
            <a:ext cx="4715235" cy="26785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 name="TextBox 145"/>
          <p:cNvSpPr txBox="1"/>
          <p:nvPr/>
        </p:nvSpPr>
        <p:spPr>
          <a:xfrm>
            <a:off x="27386032" y="20519569"/>
            <a:ext cx="5550492" cy="338554"/>
          </a:xfrm>
          <a:prstGeom prst="rect">
            <a:avLst/>
          </a:prstGeom>
          <a:noFill/>
        </p:spPr>
        <p:txBody>
          <a:bodyPr wrap="square" rtlCol="0">
            <a:spAutoFit/>
          </a:bodyPr>
          <a:lstStyle/>
          <a:p>
            <a:r>
              <a:rPr lang="en-US" sz="1600" dirty="0" smtClean="0"/>
              <a:t>pH         Dissolved Oxygen    Nitrates          Phosphates</a:t>
            </a:r>
            <a:endParaRPr lang="en-US" sz="1600" dirty="0"/>
          </a:p>
        </p:txBody>
      </p:sp>
      <p:sp>
        <p:nvSpPr>
          <p:cNvPr id="147" name="Rectangle 146"/>
          <p:cNvSpPr/>
          <p:nvPr/>
        </p:nvSpPr>
        <p:spPr>
          <a:xfrm rot="5400000">
            <a:off x="24712916" y="18400978"/>
            <a:ext cx="4084501" cy="26785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 name="TextBox 147"/>
          <p:cNvSpPr txBox="1"/>
          <p:nvPr/>
        </p:nvSpPr>
        <p:spPr>
          <a:xfrm rot="16200000">
            <a:off x="24623549" y="18116991"/>
            <a:ext cx="4156728" cy="338554"/>
          </a:xfrm>
          <a:prstGeom prst="rect">
            <a:avLst/>
          </a:prstGeom>
          <a:noFill/>
        </p:spPr>
        <p:txBody>
          <a:bodyPr wrap="square" rtlCol="0">
            <a:spAutoFit/>
          </a:bodyPr>
          <a:lstStyle/>
          <a:p>
            <a:r>
              <a:rPr lang="en-US" sz="1600" dirty="0" smtClean="0"/>
              <a:t>0        2        4          6          8         10       12      14</a:t>
            </a:r>
          </a:p>
        </p:txBody>
      </p:sp>
      <p:sp>
        <p:nvSpPr>
          <p:cNvPr id="149" name="Rectangle 148"/>
          <p:cNvSpPr/>
          <p:nvPr/>
        </p:nvSpPr>
        <p:spPr>
          <a:xfrm rot="5400000">
            <a:off x="18309539" y="18369004"/>
            <a:ext cx="4084501" cy="26785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0" name="TextBox 149"/>
          <p:cNvSpPr txBox="1"/>
          <p:nvPr/>
        </p:nvSpPr>
        <p:spPr>
          <a:xfrm rot="16200000">
            <a:off x="18286742" y="18189277"/>
            <a:ext cx="4156728" cy="338554"/>
          </a:xfrm>
          <a:prstGeom prst="rect">
            <a:avLst/>
          </a:prstGeom>
          <a:noFill/>
        </p:spPr>
        <p:txBody>
          <a:bodyPr wrap="square" rtlCol="0">
            <a:spAutoFit/>
          </a:bodyPr>
          <a:lstStyle/>
          <a:p>
            <a:r>
              <a:rPr lang="en-US" sz="1600" dirty="0" smtClean="0"/>
              <a:t>0       50     100     150      200      250     300     350</a:t>
            </a:r>
          </a:p>
        </p:txBody>
      </p:sp>
      <p:sp>
        <p:nvSpPr>
          <p:cNvPr id="152" name="Rectangle 151"/>
          <p:cNvSpPr/>
          <p:nvPr/>
        </p:nvSpPr>
        <p:spPr>
          <a:xfrm rot="5400000">
            <a:off x="12322328" y="18260742"/>
            <a:ext cx="4084501" cy="26785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1" name="TextBox 150"/>
          <p:cNvSpPr txBox="1"/>
          <p:nvPr/>
        </p:nvSpPr>
        <p:spPr>
          <a:xfrm rot="16200000">
            <a:off x="12240312" y="18198336"/>
            <a:ext cx="4156728" cy="338554"/>
          </a:xfrm>
          <a:prstGeom prst="rect">
            <a:avLst/>
          </a:prstGeom>
          <a:noFill/>
        </p:spPr>
        <p:txBody>
          <a:bodyPr wrap="square" rtlCol="0">
            <a:spAutoFit/>
          </a:bodyPr>
          <a:lstStyle/>
          <a:p>
            <a:r>
              <a:rPr lang="en-US" sz="1600" dirty="0" smtClean="0"/>
              <a:t>0              20               40                60             8 0       </a:t>
            </a:r>
          </a:p>
        </p:txBody>
      </p:sp>
      <p:sp>
        <p:nvSpPr>
          <p:cNvPr id="153" name="Rectangle 152"/>
          <p:cNvSpPr/>
          <p:nvPr/>
        </p:nvSpPr>
        <p:spPr>
          <a:xfrm rot="5400000">
            <a:off x="27223871" y="14566899"/>
            <a:ext cx="517923" cy="1933173"/>
          </a:xfrm>
          <a:prstGeom prst="rect">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4" name="TextBox 153"/>
          <p:cNvSpPr txBox="1"/>
          <p:nvPr/>
        </p:nvSpPr>
        <p:spPr>
          <a:xfrm>
            <a:off x="25874702" y="15199987"/>
            <a:ext cx="2214731" cy="523220"/>
          </a:xfrm>
          <a:prstGeom prst="rect">
            <a:avLst/>
          </a:prstGeom>
          <a:solidFill>
            <a:srgbClr val="FFFFFF"/>
          </a:solidFill>
        </p:spPr>
        <p:txBody>
          <a:bodyPr wrap="square" rtlCol="0">
            <a:spAutoFit/>
          </a:bodyPr>
          <a:lstStyle/>
          <a:p>
            <a:pPr algn="ctr"/>
            <a:r>
              <a:rPr lang="en-US" sz="2800" b="1" dirty="0" smtClean="0"/>
              <a:t>X Loadings 1</a:t>
            </a:r>
            <a:endParaRPr lang="en-US" sz="2800" dirty="0"/>
          </a:p>
        </p:txBody>
      </p:sp>
      <p:sp>
        <p:nvSpPr>
          <p:cNvPr id="156" name="Rectangle 155"/>
          <p:cNvSpPr/>
          <p:nvPr/>
        </p:nvSpPr>
        <p:spPr>
          <a:xfrm>
            <a:off x="21947032" y="9092985"/>
            <a:ext cx="429280" cy="2498705"/>
          </a:xfrm>
          <a:prstGeom prst="rect">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5" name="TextBox 154"/>
          <p:cNvSpPr txBox="1"/>
          <p:nvPr/>
        </p:nvSpPr>
        <p:spPr>
          <a:xfrm rot="16200000">
            <a:off x="21101277" y="10479024"/>
            <a:ext cx="2214731" cy="523220"/>
          </a:xfrm>
          <a:prstGeom prst="rect">
            <a:avLst/>
          </a:prstGeom>
          <a:solidFill>
            <a:srgbClr val="FFFFFF"/>
          </a:solidFill>
        </p:spPr>
        <p:txBody>
          <a:bodyPr wrap="square" rtlCol="0">
            <a:spAutoFit/>
          </a:bodyPr>
          <a:lstStyle/>
          <a:p>
            <a:pPr algn="ctr"/>
            <a:r>
              <a:rPr lang="en-US" sz="2800" b="1" dirty="0" smtClean="0"/>
              <a:t>X Loadings 2</a:t>
            </a:r>
            <a:endParaRPr lang="en-US" sz="2800" dirty="0"/>
          </a:p>
        </p:txBody>
      </p:sp>
      <p:sp>
        <p:nvSpPr>
          <p:cNvPr id="3" name="Rectangle 2"/>
          <p:cNvSpPr/>
          <p:nvPr/>
        </p:nvSpPr>
        <p:spPr>
          <a:xfrm>
            <a:off x="14729626" y="15498990"/>
            <a:ext cx="5122137" cy="23654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7" name="TextBox 156"/>
          <p:cNvSpPr txBox="1"/>
          <p:nvPr/>
        </p:nvSpPr>
        <p:spPr>
          <a:xfrm>
            <a:off x="14623721" y="15453893"/>
            <a:ext cx="5571152" cy="338554"/>
          </a:xfrm>
          <a:prstGeom prst="rect">
            <a:avLst/>
          </a:prstGeom>
          <a:noFill/>
        </p:spPr>
        <p:txBody>
          <a:bodyPr wrap="square" rtlCol="0">
            <a:spAutoFit/>
          </a:bodyPr>
          <a:lstStyle/>
          <a:p>
            <a:r>
              <a:rPr lang="en-US" sz="1600" dirty="0" smtClean="0"/>
              <a:t>-0.50                        -0.25                         0.00                        0.25</a:t>
            </a:r>
            <a:endParaRPr lang="en-US" sz="1600" dirty="0"/>
          </a:p>
        </p:txBody>
      </p:sp>
      <p:sp>
        <p:nvSpPr>
          <p:cNvPr id="159" name="Rectangle 158"/>
          <p:cNvSpPr/>
          <p:nvPr/>
        </p:nvSpPr>
        <p:spPr>
          <a:xfrm rot="16200000">
            <a:off x="10686698" y="11264155"/>
            <a:ext cx="7301090" cy="474321"/>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8" name="TextBox 157"/>
          <p:cNvSpPr txBox="1"/>
          <p:nvPr/>
        </p:nvSpPr>
        <p:spPr>
          <a:xfrm rot="16200000">
            <a:off x="11279247" y="10388304"/>
            <a:ext cx="6051332" cy="338554"/>
          </a:xfrm>
          <a:prstGeom prst="rect">
            <a:avLst/>
          </a:prstGeom>
          <a:noFill/>
        </p:spPr>
        <p:txBody>
          <a:bodyPr wrap="square" rtlCol="0">
            <a:spAutoFit/>
          </a:bodyPr>
          <a:lstStyle/>
          <a:p>
            <a:r>
              <a:rPr lang="en-US" sz="1600" dirty="0" smtClean="0"/>
              <a:t>-0.25                                               0.00                                              0.25</a:t>
            </a:r>
            <a:endParaRPr lang="en-US" sz="1600" dirty="0"/>
          </a:p>
        </p:txBody>
      </p:sp>
      <p:sp>
        <p:nvSpPr>
          <p:cNvPr id="6" name="Rectangle 5"/>
          <p:cNvSpPr/>
          <p:nvPr/>
        </p:nvSpPr>
        <p:spPr>
          <a:xfrm>
            <a:off x="36994047" y="21158526"/>
            <a:ext cx="1168193" cy="269728"/>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1" name="Rectangle 160"/>
          <p:cNvSpPr/>
          <p:nvPr/>
        </p:nvSpPr>
        <p:spPr>
          <a:xfrm rot="5400000">
            <a:off x="32392877" y="17939758"/>
            <a:ext cx="1168193" cy="269728"/>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TextBox 11"/>
          <p:cNvSpPr txBox="1"/>
          <p:nvPr/>
        </p:nvSpPr>
        <p:spPr>
          <a:xfrm>
            <a:off x="36325027" y="21126408"/>
            <a:ext cx="2352103" cy="338554"/>
          </a:xfrm>
          <a:prstGeom prst="rect">
            <a:avLst/>
          </a:prstGeom>
          <a:noFill/>
        </p:spPr>
        <p:txBody>
          <a:bodyPr wrap="square" rtlCol="0">
            <a:spAutoFit/>
          </a:bodyPr>
          <a:lstStyle/>
          <a:p>
            <a:r>
              <a:rPr lang="en-US" sz="1600" dirty="0" smtClean="0"/>
              <a:t>Axis 1 (41.01%)</a:t>
            </a:r>
            <a:endParaRPr lang="en-US" sz="1600" dirty="0"/>
          </a:p>
        </p:txBody>
      </p:sp>
      <p:sp>
        <p:nvSpPr>
          <p:cNvPr id="162" name="TextBox 161"/>
          <p:cNvSpPr txBox="1"/>
          <p:nvPr/>
        </p:nvSpPr>
        <p:spPr>
          <a:xfrm rot="16200000">
            <a:off x="31621642" y="16980355"/>
            <a:ext cx="2352103" cy="338554"/>
          </a:xfrm>
          <a:prstGeom prst="rect">
            <a:avLst/>
          </a:prstGeom>
          <a:noFill/>
        </p:spPr>
        <p:txBody>
          <a:bodyPr wrap="square" rtlCol="0">
            <a:spAutoFit/>
          </a:bodyPr>
          <a:lstStyle/>
          <a:p>
            <a:r>
              <a:rPr lang="en-US" sz="1600" dirty="0" smtClean="0"/>
              <a:t>Axis 2 (78.26%)</a:t>
            </a:r>
            <a:endParaRPr lang="en-US" sz="1600" dirty="0"/>
          </a:p>
        </p:txBody>
      </p:sp>
      <p:sp>
        <p:nvSpPr>
          <p:cNvPr id="163" name="Rectangle 162"/>
          <p:cNvSpPr/>
          <p:nvPr/>
        </p:nvSpPr>
        <p:spPr>
          <a:xfrm>
            <a:off x="36909123" y="13616574"/>
            <a:ext cx="1168193" cy="269728"/>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4" name="Rectangle 163"/>
          <p:cNvSpPr/>
          <p:nvPr/>
        </p:nvSpPr>
        <p:spPr>
          <a:xfrm rot="5400000">
            <a:off x="32018645" y="10082501"/>
            <a:ext cx="1168193" cy="269728"/>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5" name="TextBox 164"/>
          <p:cNvSpPr txBox="1"/>
          <p:nvPr/>
        </p:nvSpPr>
        <p:spPr>
          <a:xfrm>
            <a:off x="36517866" y="13547748"/>
            <a:ext cx="2352103" cy="338554"/>
          </a:xfrm>
          <a:prstGeom prst="rect">
            <a:avLst/>
          </a:prstGeom>
          <a:noFill/>
        </p:spPr>
        <p:txBody>
          <a:bodyPr wrap="square" rtlCol="0">
            <a:spAutoFit/>
          </a:bodyPr>
          <a:lstStyle/>
          <a:p>
            <a:r>
              <a:rPr lang="en-US" sz="1600" dirty="0" smtClean="0"/>
              <a:t>Axis 1 (41.01%)</a:t>
            </a:r>
            <a:endParaRPr lang="en-US" sz="1600" dirty="0"/>
          </a:p>
        </p:txBody>
      </p:sp>
      <p:sp>
        <p:nvSpPr>
          <p:cNvPr id="166" name="TextBox 165"/>
          <p:cNvSpPr txBox="1"/>
          <p:nvPr/>
        </p:nvSpPr>
        <p:spPr>
          <a:xfrm rot="16200000">
            <a:off x="31452365" y="9013091"/>
            <a:ext cx="2352103" cy="338554"/>
          </a:xfrm>
          <a:prstGeom prst="rect">
            <a:avLst/>
          </a:prstGeom>
          <a:noFill/>
        </p:spPr>
        <p:txBody>
          <a:bodyPr wrap="square" rtlCol="0">
            <a:spAutoFit/>
          </a:bodyPr>
          <a:lstStyle/>
          <a:p>
            <a:r>
              <a:rPr lang="en-US" sz="1600" dirty="0" smtClean="0"/>
              <a:t>Axis 2 (78.26%)</a:t>
            </a:r>
            <a:endParaRPr lang="en-US" sz="1600" dirty="0"/>
          </a:p>
        </p:txBody>
      </p:sp>
      <p:sp>
        <p:nvSpPr>
          <p:cNvPr id="167" name="Isosceles Triangle 166"/>
          <p:cNvSpPr/>
          <p:nvPr/>
        </p:nvSpPr>
        <p:spPr>
          <a:xfrm>
            <a:off x="41210343" y="12541473"/>
            <a:ext cx="129382" cy="130413"/>
          </a:xfrm>
          <a:prstGeom prst="triangle">
            <a:avLst/>
          </a:prstGeom>
          <a:solidFill>
            <a:srgbClr val="FF0000"/>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8" name="Rectangle 167"/>
          <p:cNvSpPr/>
          <p:nvPr/>
        </p:nvSpPr>
        <p:spPr>
          <a:xfrm rot="10800000">
            <a:off x="36901086" y="14312348"/>
            <a:ext cx="1168193" cy="195020"/>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9" name="Rectangle 168"/>
          <p:cNvSpPr/>
          <p:nvPr/>
        </p:nvSpPr>
        <p:spPr>
          <a:xfrm rot="10800000">
            <a:off x="36901086" y="6287787"/>
            <a:ext cx="1168193" cy="195020"/>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0" name="Rectangle 169"/>
          <p:cNvSpPr/>
          <p:nvPr/>
        </p:nvSpPr>
        <p:spPr>
          <a:xfrm rot="10800000">
            <a:off x="24078453" y="7888123"/>
            <a:ext cx="1823210" cy="279606"/>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TextBox 18"/>
          <p:cNvSpPr txBox="1"/>
          <p:nvPr/>
        </p:nvSpPr>
        <p:spPr>
          <a:xfrm>
            <a:off x="24097129" y="7888122"/>
            <a:ext cx="1976795" cy="523220"/>
          </a:xfrm>
          <a:prstGeom prst="rect">
            <a:avLst/>
          </a:prstGeom>
          <a:noFill/>
        </p:spPr>
        <p:txBody>
          <a:bodyPr wrap="square" rtlCol="0">
            <a:spAutoFit/>
          </a:bodyPr>
          <a:lstStyle/>
          <a:p>
            <a:r>
              <a:rPr lang="en-US" sz="2800" b="1" dirty="0" smtClean="0">
                <a:solidFill>
                  <a:schemeClr val="accent1">
                    <a:lumMod val="75000"/>
                  </a:schemeClr>
                </a:solidFill>
              </a:rPr>
              <a:t>Chloride</a:t>
            </a:r>
            <a:endParaRPr lang="en-US" sz="2800" b="1" dirty="0">
              <a:solidFill>
                <a:schemeClr val="accent1">
                  <a:lumMod val="75000"/>
                </a:schemeClr>
              </a:solidFill>
            </a:endParaRPr>
          </a:p>
        </p:txBody>
      </p:sp>
      <p:sp>
        <p:nvSpPr>
          <p:cNvPr id="172" name="Rectangle 171"/>
          <p:cNvSpPr/>
          <p:nvPr/>
        </p:nvSpPr>
        <p:spPr>
          <a:xfrm rot="10800000">
            <a:off x="23380193" y="7813417"/>
            <a:ext cx="698259" cy="316958"/>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1" name="TextBox 170"/>
          <p:cNvSpPr txBox="1"/>
          <p:nvPr/>
        </p:nvSpPr>
        <p:spPr>
          <a:xfrm>
            <a:off x="23437133" y="7782382"/>
            <a:ext cx="1976795" cy="523220"/>
          </a:xfrm>
          <a:prstGeom prst="rect">
            <a:avLst/>
          </a:prstGeom>
          <a:noFill/>
        </p:spPr>
        <p:txBody>
          <a:bodyPr wrap="square" rtlCol="0">
            <a:spAutoFit/>
          </a:bodyPr>
          <a:lstStyle/>
          <a:p>
            <a:r>
              <a:rPr lang="en-US" sz="2800" b="1" dirty="0" smtClean="0">
                <a:solidFill>
                  <a:schemeClr val="accent1">
                    <a:lumMod val="75000"/>
                  </a:schemeClr>
                </a:solidFill>
              </a:rPr>
              <a:t>pH</a:t>
            </a:r>
            <a:endParaRPr lang="en-US" sz="2800" b="1" dirty="0">
              <a:solidFill>
                <a:schemeClr val="accent1">
                  <a:lumMod val="75000"/>
                </a:schemeClr>
              </a:solidFill>
            </a:endParaRPr>
          </a:p>
        </p:txBody>
      </p:sp>
      <p:sp>
        <p:nvSpPr>
          <p:cNvPr id="173" name="TextBox 172"/>
          <p:cNvSpPr txBox="1"/>
          <p:nvPr/>
        </p:nvSpPr>
        <p:spPr>
          <a:xfrm>
            <a:off x="26242694" y="8026901"/>
            <a:ext cx="3589079" cy="523220"/>
          </a:xfrm>
          <a:prstGeom prst="rect">
            <a:avLst/>
          </a:prstGeom>
          <a:noFill/>
        </p:spPr>
        <p:txBody>
          <a:bodyPr wrap="square" rtlCol="0">
            <a:spAutoFit/>
          </a:bodyPr>
          <a:lstStyle/>
          <a:p>
            <a:r>
              <a:rPr lang="en-US" sz="2800" b="1" dirty="0" smtClean="0">
                <a:solidFill>
                  <a:schemeClr val="accent1">
                    <a:lumMod val="75000"/>
                  </a:schemeClr>
                </a:solidFill>
              </a:rPr>
              <a:t>Electrical Conductivity</a:t>
            </a:r>
            <a:endParaRPr lang="en-US" sz="2800" b="1" dirty="0">
              <a:solidFill>
                <a:schemeClr val="accent1">
                  <a:lumMod val="75000"/>
                </a:schemeClr>
              </a:solidFill>
            </a:endParaRPr>
          </a:p>
        </p:txBody>
      </p:sp>
      <p:sp>
        <p:nvSpPr>
          <p:cNvPr id="174" name="Rectangle 173"/>
          <p:cNvSpPr/>
          <p:nvPr/>
        </p:nvSpPr>
        <p:spPr>
          <a:xfrm>
            <a:off x="23626197" y="8465680"/>
            <a:ext cx="2995043" cy="189273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5" name="TextBox 174"/>
          <p:cNvSpPr txBox="1"/>
          <p:nvPr/>
        </p:nvSpPr>
        <p:spPr>
          <a:xfrm>
            <a:off x="26821370" y="8668919"/>
            <a:ext cx="3589079" cy="523220"/>
          </a:xfrm>
          <a:prstGeom prst="rect">
            <a:avLst/>
          </a:prstGeom>
          <a:noFill/>
        </p:spPr>
        <p:txBody>
          <a:bodyPr wrap="square" rtlCol="0">
            <a:spAutoFit/>
          </a:bodyPr>
          <a:lstStyle/>
          <a:p>
            <a:r>
              <a:rPr lang="en-US" sz="2800" b="1" dirty="0" smtClean="0">
                <a:solidFill>
                  <a:schemeClr val="accent1">
                    <a:lumMod val="75000"/>
                  </a:schemeClr>
                </a:solidFill>
              </a:rPr>
              <a:t>Total Dissolved Solids</a:t>
            </a:r>
            <a:endParaRPr lang="en-US" sz="2800" b="1" dirty="0">
              <a:solidFill>
                <a:schemeClr val="accent1">
                  <a:lumMod val="75000"/>
                </a:schemeClr>
              </a:solidFill>
            </a:endParaRPr>
          </a:p>
        </p:txBody>
      </p:sp>
      <p:sp>
        <p:nvSpPr>
          <p:cNvPr id="176" name="TextBox 175"/>
          <p:cNvSpPr txBox="1"/>
          <p:nvPr/>
        </p:nvSpPr>
        <p:spPr>
          <a:xfrm>
            <a:off x="27189052" y="9418390"/>
            <a:ext cx="3589079" cy="523220"/>
          </a:xfrm>
          <a:prstGeom prst="rect">
            <a:avLst/>
          </a:prstGeom>
          <a:noFill/>
        </p:spPr>
        <p:txBody>
          <a:bodyPr wrap="square" rtlCol="0">
            <a:spAutoFit/>
          </a:bodyPr>
          <a:lstStyle/>
          <a:p>
            <a:r>
              <a:rPr lang="en-US" sz="2800" b="1" dirty="0" smtClean="0">
                <a:solidFill>
                  <a:schemeClr val="accent1">
                    <a:lumMod val="75000"/>
                  </a:schemeClr>
                </a:solidFill>
              </a:rPr>
              <a:t>Ca</a:t>
            </a:r>
            <a:r>
              <a:rPr lang="en-US" sz="2800" b="1" baseline="30000" dirty="0" smtClean="0">
                <a:solidFill>
                  <a:schemeClr val="accent1">
                    <a:lumMod val="75000"/>
                  </a:schemeClr>
                </a:solidFill>
              </a:rPr>
              <a:t>2+</a:t>
            </a:r>
            <a:r>
              <a:rPr lang="en-US" sz="2800" b="1" dirty="0" smtClean="0">
                <a:solidFill>
                  <a:schemeClr val="accent1">
                    <a:lumMod val="75000"/>
                  </a:schemeClr>
                </a:solidFill>
              </a:rPr>
              <a:t> ions</a:t>
            </a:r>
            <a:endParaRPr lang="en-US" sz="2800" b="1" dirty="0">
              <a:solidFill>
                <a:schemeClr val="accent1">
                  <a:lumMod val="75000"/>
                </a:schemeClr>
              </a:solidFill>
            </a:endParaRPr>
          </a:p>
        </p:txBody>
      </p:sp>
      <p:sp>
        <p:nvSpPr>
          <p:cNvPr id="177" name="Rectangle 176"/>
          <p:cNvSpPr/>
          <p:nvPr/>
        </p:nvSpPr>
        <p:spPr>
          <a:xfrm>
            <a:off x="27098801" y="10063944"/>
            <a:ext cx="2995043" cy="47490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8" name="TextBox 177"/>
          <p:cNvSpPr txBox="1"/>
          <p:nvPr/>
        </p:nvSpPr>
        <p:spPr>
          <a:xfrm>
            <a:off x="27012103" y="10050992"/>
            <a:ext cx="3589079" cy="523220"/>
          </a:xfrm>
          <a:prstGeom prst="rect">
            <a:avLst/>
          </a:prstGeom>
          <a:noFill/>
        </p:spPr>
        <p:txBody>
          <a:bodyPr wrap="square" rtlCol="0">
            <a:spAutoFit/>
          </a:bodyPr>
          <a:lstStyle/>
          <a:p>
            <a:r>
              <a:rPr lang="en-US" sz="2800" b="1" dirty="0" smtClean="0">
                <a:solidFill>
                  <a:schemeClr val="accent1">
                    <a:lumMod val="75000"/>
                  </a:schemeClr>
                </a:solidFill>
              </a:rPr>
              <a:t>Water Temperature </a:t>
            </a:r>
            <a:endParaRPr lang="en-US" sz="2800" b="1" dirty="0">
              <a:solidFill>
                <a:schemeClr val="accent1">
                  <a:lumMod val="75000"/>
                </a:schemeClr>
              </a:solidFill>
            </a:endParaRPr>
          </a:p>
        </p:txBody>
      </p:sp>
      <p:sp>
        <p:nvSpPr>
          <p:cNvPr id="179" name="TextBox 178"/>
          <p:cNvSpPr txBox="1"/>
          <p:nvPr/>
        </p:nvSpPr>
        <p:spPr>
          <a:xfrm>
            <a:off x="27386032" y="12279065"/>
            <a:ext cx="3589079" cy="523220"/>
          </a:xfrm>
          <a:prstGeom prst="rect">
            <a:avLst/>
          </a:prstGeom>
          <a:noFill/>
        </p:spPr>
        <p:txBody>
          <a:bodyPr wrap="square" rtlCol="0">
            <a:spAutoFit/>
          </a:bodyPr>
          <a:lstStyle/>
          <a:p>
            <a:r>
              <a:rPr lang="en-US" sz="2800" b="1" dirty="0" smtClean="0">
                <a:solidFill>
                  <a:schemeClr val="accent1">
                    <a:lumMod val="75000"/>
                  </a:schemeClr>
                </a:solidFill>
              </a:rPr>
              <a:t>Phosphates</a:t>
            </a:r>
            <a:endParaRPr lang="en-US" sz="2800" b="1" dirty="0">
              <a:solidFill>
                <a:schemeClr val="accent1">
                  <a:lumMod val="75000"/>
                </a:schemeClr>
              </a:solidFill>
            </a:endParaRPr>
          </a:p>
        </p:txBody>
      </p:sp>
      <p:sp>
        <p:nvSpPr>
          <p:cNvPr id="182" name="Rectangle 181"/>
          <p:cNvSpPr/>
          <p:nvPr/>
        </p:nvSpPr>
        <p:spPr>
          <a:xfrm>
            <a:off x="29560324" y="12431724"/>
            <a:ext cx="1837856" cy="57343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3" name="Rectangle 182"/>
          <p:cNvSpPr/>
          <p:nvPr/>
        </p:nvSpPr>
        <p:spPr>
          <a:xfrm>
            <a:off x="27256580" y="13329855"/>
            <a:ext cx="2070074" cy="57343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4" name="Rectangle 183"/>
          <p:cNvSpPr/>
          <p:nvPr/>
        </p:nvSpPr>
        <p:spPr>
          <a:xfrm>
            <a:off x="27847925" y="13937183"/>
            <a:ext cx="1537812" cy="57343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0" name="TextBox 179"/>
          <p:cNvSpPr txBox="1"/>
          <p:nvPr/>
        </p:nvSpPr>
        <p:spPr>
          <a:xfrm>
            <a:off x="27256580" y="13181482"/>
            <a:ext cx="3589079" cy="523220"/>
          </a:xfrm>
          <a:prstGeom prst="rect">
            <a:avLst/>
          </a:prstGeom>
          <a:noFill/>
        </p:spPr>
        <p:txBody>
          <a:bodyPr wrap="square" rtlCol="0">
            <a:spAutoFit/>
          </a:bodyPr>
          <a:lstStyle/>
          <a:p>
            <a:r>
              <a:rPr lang="en-US" sz="2800" b="1" dirty="0" smtClean="0">
                <a:solidFill>
                  <a:schemeClr val="accent1">
                    <a:lumMod val="75000"/>
                  </a:schemeClr>
                </a:solidFill>
              </a:rPr>
              <a:t>Total Alkalinity</a:t>
            </a:r>
            <a:endParaRPr lang="en-US" sz="2800" b="1" dirty="0">
              <a:solidFill>
                <a:schemeClr val="accent1">
                  <a:lumMod val="75000"/>
                </a:schemeClr>
              </a:solidFill>
            </a:endParaRPr>
          </a:p>
        </p:txBody>
      </p:sp>
      <p:sp>
        <p:nvSpPr>
          <p:cNvPr id="181" name="TextBox 180"/>
          <p:cNvSpPr txBox="1"/>
          <p:nvPr/>
        </p:nvSpPr>
        <p:spPr>
          <a:xfrm>
            <a:off x="27796633" y="13758840"/>
            <a:ext cx="3589079" cy="523220"/>
          </a:xfrm>
          <a:prstGeom prst="rect">
            <a:avLst/>
          </a:prstGeom>
          <a:noFill/>
        </p:spPr>
        <p:txBody>
          <a:bodyPr wrap="square" rtlCol="0">
            <a:spAutoFit/>
          </a:bodyPr>
          <a:lstStyle/>
          <a:p>
            <a:r>
              <a:rPr lang="en-US" sz="2800" b="1" dirty="0" smtClean="0">
                <a:solidFill>
                  <a:schemeClr val="accent1">
                    <a:lumMod val="75000"/>
                  </a:schemeClr>
                </a:solidFill>
              </a:rPr>
              <a:t>Nitrates</a:t>
            </a:r>
            <a:endParaRPr lang="en-US" sz="2800" b="1" dirty="0">
              <a:solidFill>
                <a:schemeClr val="accent1">
                  <a:lumMod val="75000"/>
                </a:schemeClr>
              </a:solidFill>
            </a:endParaRPr>
          </a:p>
        </p:txBody>
      </p:sp>
    </p:spTree>
    <p:extLst>
      <p:ext uri="{BB962C8B-B14F-4D97-AF65-F5344CB8AC3E}">
        <p14:creationId xmlns:p14="http://schemas.microsoft.com/office/powerpoint/2010/main" val="40891271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3688</TotalTime>
  <Words>1125</Words>
  <Application>Microsoft Macintosh PowerPoint</Application>
  <PresentationFormat>Custom</PresentationFormat>
  <Paragraphs>97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Tamara Marcus</dc:creator>
  <cp:lastModifiedBy>Tamara Marcus</cp:lastModifiedBy>
  <cp:revision>125</cp:revision>
  <dcterms:created xsi:type="dcterms:W3CDTF">2017-11-25T01:38:15Z</dcterms:created>
  <dcterms:modified xsi:type="dcterms:W3CDTF">2017-12-08T17:06:40Z</dcterms:modified>
</cp:coreProperties>
</file>