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9239250" cy="11982450"/>
  <p:defaultTex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p:defaultTextStyle>
  <p:extLst>
    <p:ext uri="{EFAFB233-063F-42B5-8137-9DF3F51BA10A}">
      <p15:sldGuideLst xmlns:p15="http://schemas.microsoft.com/office/powerpoint/2012/main">
        <p15:guide id="1" orient="horz" pos="11088">
          <p15:clr>
            <a:srgbClr val="A4A3A4"/>
          </p15:clr>
        </p15:guide>
        <p15:guide id="2" pos="13440">
          <p15:clr>
            <a:srgbClr val="A4A3A4"/>
          </p15:clr>
        </p15:guide>
      </p15:sldGuideLst>
    </p:ext>
    <p:ext uri="{2D200454-40CA-4A62-9FC3-DE9A4176ACB9}">
      <p15:notesGuideLst xmlns:p15="http://schemas.microsoft.com/office/powerpoint/2012/main">
        <p15:guide id="1" orient="horz" pos="3774">
          <p15:clr>
            <a:srgbClr val="A4A3A4"/>
          </p15:clr>
        </p15:guide>
        <p15:guide id="2" pos="2909">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ong" initials="J" lastIdx="4" clrIdx="0">
    <p:extLst>
      <p:ext uri="{19B8F6BF-5375-455C-9EA6-DF929625EA0E}">
        <p15:presenceInfo xmlns:p15="http://schemas.microsoft.com/office/powerpoint/2012/main" userId="Je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a:srgbClr val="D9DAFF"/>
    <a:srgbClr val="ACACF6"/>
    <a:srgbClr val="003F75"/>
    <a:srgbClr val="0065B8"/>
    <a:srgbClr val="EAEAEA"/>
    <a:srgbClr val="A9A9BB"/>
    <a:srgbClr val="ABABB9"/>
    <a:srgbClr val="9E9EC6"/>
    <a:srgbClr val="969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4638" autoAdjust="0"/>
  </p:normalViewPr>
  <p:slideViewPr>
    <p:cSldViewPr>
      <p:cViewPr>
        <p:scale>
          <a:sx n="21" d="100"/>
          <a:sy n="21" d="100"/>
        </p:scale>
        <p:origin x="2466" y="258"/>
      </p:cViewPr>
      <p:guideLst>
        <p:guide orient="horz" pos="11088"/>
        <p:guide pos="1344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37" d="100"/>
          <a:sy n="37" d="100"/>
        </p:scale>
        <p:origin x="-1488" y="-84"/>
      </p:cViewPr>
      <p:guideLst>
        <p:guide orient="horz" pos="3774"/>
        <p:guide pos="29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4002088" cy="59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numCol="1" anchor="t" anchorCtr="0" compatLnSpc="1">
            <a:prstTxWarp prst="textNoShape">
              <a:avLst/>
            </a:prstTxWarp>
          </a:bodyPr>
          <a:lstStyle>
            <a:lvl1pPr defTabSz="1149350">
              <a:defRPr sz="1500">
                <a:effectLst/>
              </a:defRPr>
            </a:lvl1pPr>
          </a:lstStyle>
          <a:p>
            <a:endParaRPr lang="en-US" altLang="zh-CN"/>
          </a:p>
        </p:txBody>
      </p:sp>
      <p:sp>
        <p:nvSpPr>
          <p:cNvPr id="6147" name="Rectangle 3"/>
          <p:cNvSpPr>
            <a:spLocks noGrp="1" noChangeArrowheads="1"/>
          </p:cNvSpPr>
          <p:nvPr>
            <p:ph type="dt" sz="quarter" idx="1"/>
          </p:nvPr>
        </p:nvSpPr>
        <p:spPr bwMode="auto">
          <a:xfrm>
            <a:off x="5235575" y="0"/>
            <a:ext cx="4002088" cy="59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numCol="1" anchor="t" anchorCtr="0" compatLnSpc="1">
            <a:prstTxWarp prst="textNoShape">
              <a:avLst/>
            </a:prstTxWarp>
          </a:bodyPr>
          <a:lstStyle>
            <a:lvl1pPr algn="r" defTabSz="1149350">
              <a:defRPr sz="1500">
                <a:effectLst/>
              </a:defRPr>
            </a:lvl1pPr>
          </a:lstStyle>
          <a:p>
            <a:endParaRPr lang="en-US" altLang="zh-CN"/>
          </a:p>
        </p:txBody>
      </p:sp>
      <p:sp>
        <p:nvSpPr>
          <p:cNvPr id="6148" name="Rectangle 4"/>
          <p:cNvSpPr>
            <a:spLocks noGrp="1" noChangeArrowheads="1"/>
          </p:cNvSpPr>
          <p:nvPr>
            <p:ph type="ftr" sz="quarter" idx="2"/>
          </p:nvPr>
        </p:nvSpPr>
        <p:spPr bwMode="auto">
          <a:xfrm>
            <a:off x="0" y="11380788"/>
            <a:ext cx="4002088"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numCol="1" anchor="b" anchorCtr="0" compatLnSpc="1">
            <a:prstTxWarp prst="textNoShape">
              <a:avLst/>
            </a:prstTxWarp>
          </a:bodyPr>
          <a:lstStyle>
            <a:lvl1pPr defTabSz="1149350">
              <a:defRPr sz="1500">
                <a:effectLst/>
              </a:defRPr>
            </a:lvl1pPr>
          </a:lstStyle>
          <a:p>
            <a:endParaRPr lang="en-US" altLang="zh-CN"/>
          </a:p>
        </p:txBody>
      </p:sp>
      <p:sp>
        <p:nvSpPr>
          <p:cNvPr id="6149" name="Rectangle 5"/>
          <p:cNvSpPr>
            <a:spLocks noGrp="1" noChangeArrowheads="1"/>
          </p:cNvSpPr>
          <p:nvPr>
            <p:ph type="sldNum" sz="quarter" idx="3"/>
          </p:nvPr>
        </p:nvSpPr>
        <p:spPr bwMode="auto">
          <a:xfrm>
            <a:off x="5235575" y="11380788"/>
            <a:ext cx="4002088"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numCol="1" anchor="b" anchorCtr="0" compatLnSpc="1">
            <a:prstTxWarp prst="textNoShape">
              <a:avLst/>
            </a:prstTxWarp>
          </a:bodyPr>
          <a:lstStyle>
            <a:lvl1pPr algn="r" defTabSz="1149350">
              <a:defRPr sz="1500">
                <a:effectLst/>
              </a:defRPr>
            </a:lvl1pPr>
          </a:lstStyle>
          <a:p>
            <a:fld id="{56A6134A-9986-4884-ADAB-C57241D32564}" type="slidenum">
              <a:rPr lang="zh-CN" altLang="en-US"/>
              <a:pPr/>
              <a:t>‹#›</a:t>
            </a:fld>
            <a:endParaRPr lang="en-US" altLang="zh-CN"/>
          </a:p>
        </p:txBody>
      </p:sp>
    </p:spTree>
    <p:extLst>
      <p:ext uri="{BB962C8B-B14F-4D97-AF65-F5344CB8AC3E}">
        <p14:creationId xmlns:p14="http://schemas.microsoft.com/office/powerpoint/2010/main" val="9348627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983038" cy="592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numCol="1" anchor="t" anchorCtr="0" compatLnSpc="1">
            <a:prstTxWarp prst="textNoShape">
              <a:avLst/>
            </a:prstTxWarp>
          </a:bodyPr>
          <a:lstStyle>
            <a:lvl1pPr defTabSz="1149350">
              <a:defRPr sz="1500">
                <a:effectLst/>
              </a:defRPr>
            </a:lvl1pPr>
          </a:lstStyle>
          <a:p>
            <a:endParaRPr lang="en-US" altLang="zh-CN"/>
          </a:p>
        </p:txBody>
      </p:sp>
      <p:sp>
        <p:nvSpPr>
          <p:cNvPr id="4099" name="Rectangle 3"/>
          <p:cNvSpPr>
            <a:spLocks noGrp="1" noChangeArrowheads="1"/>
          </p:cNvSpPr>
          <p:nvPr>
            <p:ph type="dt" idx="1"/>
          </p:nvPr>
        </p:nvSpPr>
        <p:spPr bwMode="auto">
          <a:xfrm>
            <a:off x="5241925" y="0"/>
            <a:ext cx="3983038" cy="592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numCol="1" anchor="t" anchorCtr="0" compatLnSpc="1">
            <a:prstTxWarp prst="textNoShape">
              <a:avLst/>
            </a:prstTxWarp>
          </a:bodyPr>
          <a:lstStyle>
            <a:lvl1pPr algn="r" defTabSz="1149350">
              <a:defRPr sz="1500">
                <a:effectLst/>
              </a:defRPr>
            </a:lvl1pPr>
          </a:lstStyle>
          <a:p>
            <a:endParaRPr lang="en-US" altLang="zh-CN"/>
          </a:p>
        </p:txBody>
      </p:sp>
      <p:sp>
        <p:nvSpPr>
          <p:cNvPr id="2052" name="Rectangle 4"/>
          <p:cNvSpPr>
            <a:spLocks noGrp="1" noRot="1" noChangeAspect="1" noChangeArrowheads="1" noTextEdit="1"/>
          </p:cNvSpPr>
          <p:nvPr>
            <p:ph type="sldImg" idx="2"/>
          </p:nvPr>
        </p:nvSpPr>
        <p:spPr bwMode="auto">
          <a:xfrm>
            <a:off x="1582738" y="889000"/>
            <a:ext cx="6059487" cy="454501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1257300" y="5732463"/>
            <a:ext cx="6708775" cy="533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numCol="1" anchor="t" anchorCtr="0" compatLnSpc="1">
            <a:prstTxWarp prst="textNoShape">
              <a:avLst/>
            </a:prstTxWarp>
          </a:bodyPr>
          <a:lstStyle/>
          <a:p>
            <a:pPr lvl="0"/>
            <a:r>
              <a:rPr lang="en-US" altLang="zh-CN" noProof="0"/>
              <a:t>Click to edit Master text styles</a:t>
            </a:r>
          </a:p>
          <a:p>
            <a:pPr lvl="1"/>
            <a:r>
              <a:rPr lang="en-US" altLang="zh-CN" noProof="0"/>
              <a:t>Second level</a:t>
            </a:r>
          </a:p>
          <a:p>
            <a:pPr lvl="2"/>
            <a:r>
              <a:rPr lang="en-US" altLang="zh-CN" noProof="0"/>
              <a:t>Third level</a:t>
            </a:r>
          </a:p>
          <a:p>
            <a:pPr lvl="3"/>
            <a:r>
              <a:rPr lang="en-US" altLang="zh-CN" noProof="0"/>
              <a:t>Fourth level</a:t>
            </a:r>
          </a:p>
          <a:p>
            <a:pPr lvl="4"/>
            <a:r>
              <a:rPr lang="en-US" altLang="zh-CN" noProof="0"/>
              <a:t>Fifth level</a:t>
            </a:r>
          </a:p>
        </p:txBody>
      </p:sp>
      <p:sp>
        <p:nvSpPr>
          <p:cNvPr id="4102" name="Rectangle 6"/>
          <p:cNvSpPr>
            <a:spLocks noGrp="1" noChangeArrowheads="1"/>
          </p:cNvSpPr>
          <p:nvPr>
            <p:ph type="ftr" sz="quarter" idx="4"/>
          </p:nvPr>
        </p:nvSpPr>
        <p:spPr bwMode="auto">
          <a:xfrm>
            <a:off x="0" y="11363325"/>
            <a:ext cx="3983038" cy="5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numCol="1" anchor="b" anchorCtr="0" compatLnSpc="1">
            <a:prstTxWarp prst="textNoShape">
              <a:avLst/>
            </a:prstTxWarp>
          </a:bodyPr>
          <a:lstStyle>
            <a:lvl1pPr defTabSz="1149350">
              <a:defRPr sz="1500">
                <a:effectLst/>
              </a:defRPr>
            </a:lvl1pPr>
          </a:lstStyle>
          <a:p>
            <a:endParaRPr lang="en-US" altLang="zh-CN"/>
          </a:p>
        </p:txBody>
      </p:sp>
      <p:sp>
        <p:nvSpPr>
          <p:cNvPr id="4103" name="Rectangle 7"/>
          <p:cNvSpPr>
            <a:spLocks noGrp="1" noChangeArrowheads="1"/>
          </p:cNvSpPr>
          <p:nvPr>
            <p:ph type="sldNum" sz="quarter" idx="5"/>
          </p:nvPr>
        </p:nvSpPr>
        <p:spPr bwMode="auto">
          <a:xfrm>
            <a:off x="5241925" y="11363325"/>
            <a:ext cx="3983038" cy="5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numCol="1" anchor="b" anchorCtr="0" compatLnSpc="1">
            <a:prstTxWarp prst="textNoShape">
              <a:avLst/>
            </a:prstTxWarp>
          </a:bodyPr>
          <a:lstStyle>
            <a:lvl1pPr algn="r" defTabSz="1149350">
              <a:defRPr sz="1500">
                <a:effectLst/>
              </a:defRPr>
            </a:lvl1pPr>
          </a:lstStyle>
          <a:p>
            <a:fld id="{23124DF2-DDA8-402F-81DD-AC1D1E5694AB}" type="slidenum">
              <a:rPr lang="zh-CN" altLang="en-US"/>
              <a:pPr/>
              <a:t>‹#›</a:t>
            </a:fld>
            <a:endParaRPr lang="en-US" altLang="zh-CN"/>
          </a:p>
        </p:txBody>
      </p:sp>
    </p:spTree>
    <p:extLst>
      <p:ext uri="{BB962C8B-B14F-4D97-AF65-F5344CB8AC3E}">
        <p14:creationId xmlns:p14="http://schemas.microsoft.com/office/powerpoint/2010/main" val="19040194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sldNum" sz="quarter" idx="5"/>
          </p:nvPr>
        </p:nvSpPr>
        <p:spPr>
          <a:noFill/>
        </p:spPr>
        <p:txBody>
          <a:bodyPr/>
          <a:lstStyle>
            <a:lvl1pPr defTabSz="1149350">
              <a:defRPr sz="2400">
                <a:solidFill>
                  <a:schemeClr val="tx1"/>
                </a:solidFill>
                <a:latin typeface="Times New Roman" pitchFamily="18" charset="0"/>
              </a:defRPr>
            </a:lvl1pPr>
            <a:lvl2pPr marL="742950" indent="-285750" defTabSz="1149350">
              <a:defRPr sz="2400">
                <a:solidFill>
                  <a:schemeClr val="tx1"/>
                </a:solidFill>
                <a:latin typeface="Times New Roman" pitchFamily="18" charset="0"/>
              </a:defRPr>
            </a:lvl2pPr>
            <a:lvl3pPr marL="1143000" indent="-228600" defTabSz="1149350">
              <a:defRPr sz="2400">
                <a:solidFill>
                  <a:schemeClr val="tx1"/>
                </a:solidFill>
                <a:latin typeface="Times New Roman" pitchFamily="18" charset="0"/>
              </a:defRPr>
            </a:lvl3pPr>
            <a:lvl4pPr marL="1600200" indent="-228600" defTabSz="1149350">
              <a:defRPr sz="2400">
                <a:solidFill>
                  <a:schemeClr val="tx1"/>
                </a:solidFill>
                <a:latin typeface="Times New Roman" pitchFamily="18" charset="0"/>
              </a:defRPr>
            </a:lvl4pPr>
            <a:lvl5pPr marL="2057400" indent="-228600" defTabSz="1149350">
              <a:defRPr sz="2400">
                <a:solidFill>
                  <a:schemeClr val="tx1"/>
                </a:solidFill>
                <a:latin typeface="Times New Roman" pitchFamily="18" charset="0"/>
              </a:defRPr>
            </a:lvl5pPr>
            <a:lvl6pPr marL="2514600" indent="-228600" defTabSz="1149350" eaLnBrk="0" fontAlgn="base" hangingPunct="0">
              <a:spcBef>
                <a:spcPct val="0"/>
              </a:spcBef>
              <a:spcAft>
                <a:spcPct val="0"/>
              </a:spcAft>
              <a:defRPr sz="2400">
                <a:solidFill>
                  <a:schemeClr val="tx1"/>
                </a:solidFill>
                <a:latin typeface="Times New Roman" pitchFamily="18" charset="0"/>
              </a:defRPr>
            </a:lvl6pPr>
            <a:lvl7pPr marL="2971800" indent="-228600" defTabSz="1149350" eaLnBrk="0" fontAlgn="base" hangingPunct="0">
              <a:spcBef>
                <a:spcPct val="0"/>
              </a:spcBef>
              <a:spcAft>
                <a:spcPct val="0"/>
              </a:spcAft>
              <a:defRPr sz="2400">
                <a:solidFill>
                  <a:schemeClr val="tx1"/>
                </a:solidFill>
                <a:latin typeface="Times New Roman" pitchFamily="18" charset="0"/>
              </a:defRPr>
            </a:lvl7pPr>
            <a:lvl8pPr marL="3429000" indent="-228600" defTabSz="1149350" eaLnBrk="0" fontAlgn="base" hangingPunct="0">
              <a:spcBef>
                <a:spcPct val="0"/>
              </a:spcBef>
              <a:spcAft>
                <a:spcPct val="0"/>
              </a:spcAft>
              <a:defRPr sz="2400">
                <a:solidFill>
                  <a:schemeClr val="tx1"/>
                </a:solidFill>
                <a:latin typeface="Times New Roman" pitchFamily="18" charset="0"/>
              </a:defRPr>
            </a:lvl8pPr>
            <a:lvl9pPr marL="3886200" indent="-228600" defTabSz="1149350" eaLnBrk="0" fontAlgn="base" hangingPunct="0">
              <a:spcBef>
                <a:spcPct val="0"/>
              </a:spcBef>
              <a:spcAft>
                <a:spcPct val="0"/>
              </a:spcAft>
              <a:defRPr sz="2400">
                <a:solidFill>
                  <a:schemeClr val="tx1"/>
                </a:solidFill>
                <a:latin typeface="Times New Roman" pitchFamily="18" charset="0"/>
              </a:defRPr>
            </a:lvl9pPr>
          </a:lstStyle>
          <a:p>
            <a:fld id="{D5580D61-8B82-42C3-9A37-58134866DD67}" type="slidenum">
              <a:rPr lang="zh-CN" altLang="en-US" sz="1500"/>
              <a:pPr/>
              <a:t>1</a:t>
            </a:fld>
            <a:endParaRPr lang="en-US" altLang="zh-CN" sz="1500"/>
          </a:p>
        </p:txBody>
      </p:sp>
      <p:sp>
        <p:nvSpPr>
          <p:cNvPr id="3075" name="Rectangle 2"/>
          <p:cNvSpPr>
            <a:spLocks noGrp="1" noRot="1" noChangeAspect="1" noChangeArrowheads="1" noTextEdit="1"/>
          </p:cNvSpPr>
          <p:nvPr>
            <p:ph type="sldImg"/>
          </p:nvPr>
        </p:nvSpPr>
        <p:spPr>
          <a:ln/>
        </p:spPr>
      </p:sp>
      <p:sp>
        <p:nvSpPr>
          <p:cNvPr id="3076" name="Rectangle 3"/>
          <p:cNvSpPr>
            <a:spLocks noGrp="1" noChangeArrowheads="1"/>
          </p:cNvSpPr>
          <p:nvPr>
            <p:ph type="body" idx="1"/>
          </p:nvPr>
        </p:nvSpPr>
        <p:spPr>
          <a:noFill/>
        </p:spPr>
        <p:txBody>
          <a:bodyPr/>
          <a:lstStyle/>
          <a:p>
            <a:endParaRPr lang="zh-CN" altLang="en-US" dirty="0"/>
          </a:p>
        </p:txBody>
      </p:sp>
    </p:spTree>
    <p:extLst>
      <p:ext uri="{BB962C8B-B14F-4D97-AF65-F5344CB8AC3E}">
        <p14:creationId xmlns:p14="http://schemas.microsoft.com/office/powerpoint/2010/main" val="962555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123" y="10226675"/>
            <a:ext cx="37306956" cy="7054850"/>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6584245" y="18653125"/>
            <a:ext cx="30722711" cy="84137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16601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4" cy="54864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2194279" y="7680325"/>
            <a:ext cx="39502644" cy="217249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4308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3439"/>
            <a:ext cx="37306956" cy="653732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1" y="13952538"/>
            <a:ext cx="37306956" cy="72009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22449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4" cy="54864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2194279" y="7680325"/>
            <a:ext cx="19683588" cy="2172493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3334" y="7680325"/>
            <a:ext cx="19683589" cy="2172493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4973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4" cy="54864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278" y="7369176"/>
            <a:ext cx="19392900" cy="30702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4278" y="10439401"/>
            <a:ext cx="19392900" cy="18965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5556" y="7369176"/>
            <a:ext cx="19401367" cy="30702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5556" y="10439401"/>
            <a:ext cx="19401367" cy="18965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20596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4" cy="54864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245704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0981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278" y="1311275"/>
            <a:ext cx="14439900" cy="5576888"/>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523" y="1311275"/>
            <a:ext cx="24536400" cy="28093988"/>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278" y="6888163"/>
            <a:ext cx="14439900" cy="225171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11754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545" y="23042564"/>
            <a:ext cx="26334156" cy="2720975"/>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3545" y="2941639"/>
            <a:ext cx="26334156" cy="19750087"/>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3545" y="25763539"/>
            <a:ext cx="26334156" cy="38623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673959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4" cy="54864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2194279" y="7680325"/>
            <a:ext cx="39502644" cy="217249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3822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967" y="1317625"/>
            <a:ext cx="9874956" cy="280876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278" y="1317625"/>
            <a:ext cx="29492222" cy="280876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31512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074988" rtl="0" eaLnBrk="0" fontAlgn="base" hangingPunct="0">
        <a:spcBef>
          <a:spcPct val="0"/>
        </a:spcBef>
        <a:spcAft>
          <a:spcPct val="0"/>
        </a:spcAft>
        <a:defRPr sz="14800">
          <a:solidFill>
            <a:schemeClr val="tx2"/>
          </a:solidFill>
          <a:latin typeface="+mj-lt"/>
          <a:ea typeface="+mj-ea"/>
          <a:cs typeface="+mj-cs"/>
        </a:defRPr>
      </a:lvl1pPr>
      <a:lvl2pPr algn="ctr" defTabSz="3074988" rtl="0" eaLnBrk="0" fontAlgn="base" hangingPunct="0">
        <a:spcBef>
          <a:spcPct val="0"/>
        </a:spcBef>
        <a:spcAft>
          <a:spcPct val="0"/>
        </a:spcAft>
        <a:defRPr sz="14800">
          <a:solidFill>
            <a:schemeClr val="tx2"/>
          </a:solidFill>
          <a:latin typeface="Times New Roman" pitchFamily="18" charset="0"/>
        </a:defRPr>
      </a:lvl2pPr>
      <a:lvl3pPr algn="ctr" defTabSz="3074988" rtl="0" eaLnBrk="0" fontAlgn="base" hangingPunct="0">
        <a:spcBef>
          <a:spcPct val="0"/>
        </a:spcBef>
        <a:spcAft>
          <a:spcPct val="0"/>
        </a:spcAft>
        <a:defRPr sz="14800">
          <a:solidFill>
            <a:schemeClr val="tx2"/>
          </a:solidFill>
          <a:latin typeface="Times New Roman" pitchFamily="18" charset="0"/>
        </a:defRPr>
      </a:lvl3pPr>
      <a:lvl4pPr algn="ctr" defTabSz="3074988" rtl="0" eaLnBrk="0" fontAlgn="base" hangingPunct="0">
        <a:spcBef>
          <a:spcPct val="0"/>
        </a:spcBef>
        <a:spcAft>
          <a:spcPct val="0"/>
        </a:spcAft>
        <a:defRPr sz="14800">
          <a:solidFill>
            <a:schemeClr val="tx2"/>
          </a:solidFill>
          <a:latin typeface="Times New Roman" pitchFamily="18" charset="0"/>
        </a:defRPr>
      </a:lvl4pPr>
      <a:lvl5pPr algn="ctr" defTabSz="3074988" rtl="0" eaLnBrk="0" fontAlgn="base" hangingPunct="0">
        <a:spcBef>
          <a:spcPct val="0"/>
        </a:spcBef>
        <a:spcAft>
          <a:spcPct val="0"/>
        </a:spcAft>
        <a:defRPr sz="14800">
          <a:solidFill>
            <a:schemeClr val="tx2"/>
          </a:solidFill>
          <a:latin typeface="Times New Roman" pitchFamily="18" charset="0"/>
        </a:defRPr>
      </a:lvl5pPr>
      <a:lvl6pPr marL="457200" algn="ctr" defTabSz="3074988" rtl="0" eaLnBrk="0" fontAlgn="base" hangingPunct="0">
        <a:spcBef>
          <a:spcPct val="0"/>
        </a:spcBef>
        <a:spcAft>
          <a:spcPct val="0"/>
        </a:spcAft>
        <a:defRPr sz="14800">
          <a:solidFill>
            <a:schemeClr val="tx2"/>
          </a:solidFill>
          <a:latin typeface="Times New Roman" pitchFamily="18" charset="0"/>
        </a:defRPr>
      </a:lvl6pPr>
      <a:lvl7pPr marL="914400" algn="ctr" defTabSz="3074988" rtl="0" eaLnBrk="0" fontAlgn="base" hangingPunct="0">
        <a:spcBef>
          <a:spcPct val="0"/>
        </a:spcBef>
        <a:spcAft>
          <a:spcPct val="0"/>
        </a:spcAft>
        <a:defRPr sz="14800">
          <a:solidFill>
            <a:schemeClr val="tx2"/>
          </a:solidFill>
          <a:latin typeface="Times New Roman" pitchFamily="18" charset="0"/>
        </a:defRPr>
      </a:lvl7pPr>
      <a:lvl8pPr marL="1371600" algn="ctr" defTabSz="3074988" rtl="0" eaLnBrk="0" fontAlgn="base" hangingPunct="0">
        <a:spcBef>
          <a:spcPct val="0"/>
        </a:spcBef>
        <a:spcAft>
          <a:spcPct val="0"/>
        </a:spcAft>
        <a:defRPr sz="14800">
          <a:solidFill>
            <a:schemeClr val="tx2"/>
          </a:solidFill>
          <a:latin typeface="Times New Roman" pitchFamily="18" charset="0"/>
        </a:defRPr>
      </a:lvl8pPr>
      <a:lvl9pPr marL="1828800" algn="ctr" defTabSz="3074988" rtl="0" eaLnBrk="0" fontAlgn="base" hangingPunct="0">
        <a:spcBef>
          <a:spcPct val="0"/>
        </a:spcBef>
        <a:spcAft>
          <a:spcPct val="0"/>
        </a:spcAft>
        <a:defRPr sz="14800">
          <a:solidFill>
            <a:schemeClr val="tx2"/>
          </a:solidFill>
          <a:latin typeface="Times New Roman" pitchFamily="18" charset="0"/>
        </a:defRPr>
      </a:lvl9pPr>
    </p:titleStyle>
    <p:bodyStyle>
      <a:lvl1pPr marL="1150938" indent="-1150938" algn="l" defTabSz="3074988" rtl="0" eaLnBrk="0" fontAlgn="base" hangingPunct="0">
        <a:spcBef>
          <a:spcPct val="20000"/>
        </a:spcBef>
        <a:spcAft>
          <a:spcPct val="0"/>
        </a:spcAft>
        <a:buChar char="•"/>
        <a:defRPr sz="10700">
          <a:solidFill>
            <a:schemeClr val="tx1"/>
          </a:solidFill>
          <a:latin typeface="+mn-lt"/>
          <a:ea typeface="+mn-ea"/>
          <a:cs typeface="+mn-cs"/>
        </a:defRPr>
      </a:lvl1pPr>
      <a:lvl2pPr marL="2497138" indent="-960438" algn="l" defTabSz="3074988" rtl="0" eaLnBrk="0" fontAlgn="base" hangingPunct="0">
        <a:spcBef>
          <a:spcPct val="20000"/>
        </a:spcBef>
        <a:spcAft>
          <a:spcPct val="0"/>
        </a:spcAft>
        <a:buChar char="–"/>
        <a:defRPr sz="9500">
          <a:solidFill>
            <a:schemeClr val="tx1"/>
          </a:solidFill>
          <a:latin typeface="+mn-lt"/>
        </a:defRPr>
      </a:lvl2pPr>
      <a:lvl3pPr marL="3843338" indent="-768350" algn="l" defTabSz="3074988" rtl="0" eaLnBrk="0" fontAlgn="base" hangingPunct="0">
        <a:spcBef>
          <a:spcPct val="20000"/>
        </a:spcBef>
        <a:spcAft>
          <a:spcPct val="0"/>
        </a:spcAft>
        <a:buChar char="•"/>
        <a:defRPr sz="8100">
          <a:solidFill>
            <a:schemeClr val="tx1"/>
          </a:solidFill>
          <a:latin typeface="+mn-lt"/>
        </a:defRPr>
      </a:lvl3pPr>
      <a:lvl4pPr marL="5384800" indent="-773113" algn="l" defTabSz="3074988" rtl="0" eaLnBrk="0" fontAlgn="base" hangingPunct="0">
        <a:spcBef>
          <a:spcPct val="20000"/>
        </a:spcBef>
        <a:spcAft>
          <a:spcPct val="0"/>
        </a:spcAft>
        <a:buChar char="–"/>
        <a:defRPr sz="6500">
          <a:solidFill>
            <a:schemeClr val="tx1"/>
          </a:solidFill>
          <a:latin typeface="+mn-lt"/>
        </a:defRPr>
      </a:lvl4pPr>
      <a:lvl5pPr marL="6921500" indent="-768350" algn="l" defTabSz="3074988" rtl="0" eaLnBrk="0" fontAlgn="base" hangingPunct="0">
        <a:spcBef>
          <a:spcPct val="20000"/>
        </a:spcBef>
        <a:spcAft>
          <a:spcPct val="0"/>
        </a:spcAft>
        <a:buChar char="»"/>
        <a:defRPr sz="6500">
          <a:solidFill>
            <a:schemeClr val="tx1"/>
          </a:solidFill>
          <a:latin typeface="+mn-lt"/>
        </a:defRPr>
      </a:lvl5pPr>
      <a:lvl6pPr marL="7378700" indent="-768350" algn="l" defTabSz="3074988" rtl="0" eaLnBrk="0" fontAlgn="base" hangingPunct="0">
        <a:spcBef>
          <a:spcPct val="20000"/>
        </a:spcBef>
        <a:spcAft>
          <a:spcPct val="0"/>
        </a:spcAft>
        <a:buChar char="»"/>
        <a:defRPr sz="6500">
          <a:solidFill>
            <a:schemeClr val="tx1"/>
          </a:solidFill>
          <a:latin typeface="+mn-lt"/>
        </a:defRPr>
      </a:lvl6pPr>
      <a:lvl7pPr marL="7835900" indent="-768350" algn="l" defTabSz="3074988" rtl="0" eaLnBrk="0" fontAlgn="base" hangingPunct="0">
        <a:spcBef>
          <a:spcPct val="20000"/>
        </a:spcBef>
        <a:spcAft>
          <a:spcPct val="0"/>
        </a:spcAft>
        <a:buChar char="»"/>
        <a:defRPr sz="6500">
          <a:solidFill>
            <a:schemeClr val="tx1"/>
          </a:solidFill>
          <a:latin typeface="+mn-lt"/>
        </a:defRPr>
      </a:lvl7pPr>
      <a:lvl8pPr marL="8293100" indent="-768350" algn="l" defTabSz="3074988" rtl="0" eaLnBrk="0" fontAlgn="base" hangingPunct="0">
        <a:spcBef>
          <a:spcPct val="20000"/>
        </a:spcBef>
        <a:spcAft>
          <a:spcPct val="0"/>
        </a:spcAft>
        <a:buChar char="»"/>
        <a:defRPr sz="6500">
          <a:solidFill>
            <a:schemeClr val="tx1"/>
          </a:solidFill>
          <a:latin typeface="+mn-lt"/>
        </a:defRPr>
      </a:lvl8pPr>
      <a:lvl9pPr marL="8750300" indent="-768350" algn="l" defTabSz="3074988" rtl="0" eaLnBrk="0" fontAlgn="base" hangingPunct="0">
        <a:spcBef>
          <a:spcPct val="20000"/>
        </a:spcBef>
        <a:spcAft>
          <a:spcPct val="0"/>
        </a:spcAft>
        <a:buChar char="»"/>
        <a:defRPr sz="65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Relationship Id="rId13" Type="http://schemas.microsoft.com/office/2007/relationships/hdphoto" Target="../media/hdphoto1.wdp"/><Relationship Id="rId18" Type="http://schemas.openxmlformats.org/officeDocument/2006/relationships/image" Target="../media/image14.png"/><Relationship Id="rId26" Type="http://schemas.openxmlformats.org/officeDocument/2006/relationships/image" Target="../media/image20.png"/><Relationship Id="rId3" Type="http://schemas.openxmlformats.org/officeDocument/2006/relationships/image" Target="../media/image1.tif"/><Relationship Id="rId21" Type="http://schemas.openxmlformats.org/officeDocument/2006/relationships/image" Target="../media/image17.png"/><Relationship Id="rId7" Type="http://schemas.openxmlformats.org/officeDocument/2006/relationships/image" Target="../media/image5.tif"/><Relationship Id="rId12" Type="http://schemas.openxmlformats.org/officeDocument/2006/relationships/image" Target="../media/image10.png"/><Relationship Id="rId17" Type="http://schemas.openxmlformats.org/officeDocument/2006/relationships/image" Target="../media/image13.jpeg"/><Relationship Id="rId25" Type="http://schemas.microsoft.com/office/2007/relationships/hdphoto" Target="../media/hdphoto4.wdp"/><Relationship Id="rId2" Type="http://schemas.openxmlformats.org/officeDocument/2006/relationships/notesSlide" Target="../notesSlides/notesSlide1.xml"/><Relationship Id="rId16" Type="http://schemas.openxmlformats.org/officeDocument/2006/relationships/image" Target="../media/image12.png"/><Relationship Id="rId20" Type="http://schemas.openxmlformats.org/officeDocument/2006/relationships/image" Target="../media/image16.jpeg"/><Relationship Id="rId29"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4.tif"/><Relationship Id="rId11" Type="http://schemas.openxmlformats.org/officeDocument/2006/relationships/image" Target="../media/image9.tif"/><Relationship Id="rId24" Type="http://schemas.openxmlformats.org/officeDocument/2006/relationships/image" Target="../media/image19.png"/><Relationship Id="rId32" Type="http://schemas.openxmlformats.org/officeDocument/2006/relationships/image" Target="../media/image25.jpeg"/><Relationship Id="rId5" Type="http://schemas.openxmlformats.org/officeDocument/2006/relationships/image" Target="../media/image3.jpeg"/><Relationship Id="rId15" Type="http://schemas.microsoft.com/office/2007/relationships/hdphoto" Target="../media/hdphoto2.wdp"/><Relationship Id="rId23" Type="http://schemas.microsoft.com/office/2007/relationships/hdphoto" Target="../media/hdphoto3.wdp"/><Relationship Id="rId28" Type="http://schemas.openxmlformats.org/officeDocument/2006/relationships/image" Target="../media/image21.jpeg"/><Relationship Id="rId10" Type="http://schemas.openxmlformats.org/officeDocument/2006/relationships/image" Target="../media/image8.tif"/><Relationship Id="rId19" Type="http://schemas.openxmlformats.org/officeDocument/2006/relationships/image" Target="../media/image15.png"/><Relationship Id="rId31" Type="http://schemas.openxmlformats.org/officeDocument/2006/relationships/image" Target="../media/image24.jpeg"/><Relationship Id="rId4" Type="http://schemas.openxmlformats.org/officeDocument/2006/relationships/image" Target="../media/image2.png"/><Relationship Id="rId9" Type="http://schemas.openxmlformats.org/officeDocument/2006/relationships/image" Target="../media/image7.tif"/><Relationship Id="rId14" Type="http://schemas.openxmlformats.org/officeDocument/2006/relationships/image" Target="../media/image11.png"/><Relationship Id="rId22" Type="http://schemas.openxmlformats.org/officeDocument/2006/relationships/image" Target="../media/image18.png"/><Relationship Id="rId27" Type="http://schemas.microsoft.com/office/2007/relationships/hdphoto" Target="../media/hdphoto5.wdp"/><Relationship Id="rId30"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93CCE41-A591-425A-B6F3-B34319F2A90E}"/>
              </a:ext>
            </a:extLst>
          </p:cNvPr>
          <p:cNvPicPr>
            <a:picLocks noChangeAspect="1"/>
          </p:cNvPicPr>
          <p:nvPr/>
        </p:nvPicPr>
        <p:blipFill rotWithShape="1">
          <a:blip r:embed="rId3">
            <a:extLst>
              <a:ext uri="{28A0092B-C50C-407E-A947-70E740481C1C}">
                <a14:useLocalDpi xmlns:a14="http://schemas.microsoft.com/office/drawing/2010/main" val="0"/>
              </a:ext>
            </a:extLst>
          </a:blip>
          <a:srcRect l="1225" r="3080"/>
          <a:stretch/>
        </p:blipFill>
        <p:spPr>
          <a:xfrm>
            <a:off x="14478000" y="17950681"/>
            <a:ext cx="4613910" cy="4496539"/>
          </a:xfrm>
          <a:prstGeom prst="rect">
            <a:avLst/>
          </a:prstGeom>
        </p:spPr>
      </p:pic>
      <p:grpSp>
        <p:nvGrpSpPr>
          <p:cNvPr id="2" name="Group 1"/>
          <p:cNvGrpSpPr/>
          <p:nvPr/>
        </p:nvGrpSpPr>
        <p:grpSpPr>
          <a:xfrm>
            <a:off x="1054474" y="495300"/>
            <a:ext cx="41794578" cy="4610100"/>
            <a:chOff x="1054474" y="495300"/>
            <a:chExt cx="41794578" cy="4610100"/>
          </a:xfrm>
          <a:noFill/>
        </p:grpSpPr>
        <p:sp>
          <p:nvSpPr>
            <p:cNvPr id="28" name="Text Box 241"/>
            <p:cNvSpPr txBox="1">
              <a:spLocks noChangeArrowheads="1"/>
            </p:cNvSpPr>
            <p:nvPr/>
          </p:nvSpPr>
          <p:spPr bwMode="auto">
            <a:xfrm>
              <a:off x="1054474" y="495301"/>
              <a:ext cx="41782252" cy="4610099"/>
            </a:xfrm>
            <a:prstGeom prst="rect">
              <a:avLst/>
            </a:prstGeom>
            <a:grpFill/>
            <a:ln w="25400">
              <a:noFill/>
              <a:miter lim="800000"/>
              <a:headEnd/>
              <a:tailEnd/>
            </a:ln>
            <a:effectLst/>
          </p:spPr>
          <p:txBody>
            <a:bodyPr lIns="61170" tIns="30584" rIns="61170" bIns="30584" anchor="ctr"/>
            <a:lstStyle>
              <a:lvl1pPr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gn="ctr"/>
              <a:endParaRPr lang="en-US" altLang="zh-CN" sz="4200" b="1" i="1" u="sng">
                <a:solidFill>
                  <a:schemeClr val="bg1"/>
                </a:solidFill>
                <a:effectLst/>
                <a:latin typeface="Arial" charset="0"/>
                <a:ea typeface="SimSun" pitchFamily="2" charset="-122"/>
              </a:endParaRPr>
            </a:p>
          </p:txBody>
        </p:sp>
        <p:sp>
          <p:nvSpPr>
            <p:cNvPr id="35" name="Text Box 241"/>
            <p:cNvSpPr txBox="1">
              <a:spLocks noChangeArrowheads="1"/>
            </p:cNvSpPr>
            <p:nvPr/>
          </p:nvSpPr>
          <p:spPr bwMode="auto">
            <a:xfrm>
              <a:off x="1066800" y="495300"/>
              <a:ext cx="41782252" cy="4610099"/>
            </a:xfrm>
            <a:prstGeom prst="rect">
              <a:avLst/>
            </a:prstGeom>
            <a:grpFill/>
            <a:ln w="25400">
              <a:noFill/>
              <a:miter lim="800000"/>
              <a:headEnd/>
              <a:tailEnd/>
            </a:ln>
            <a:effectLst/>
          </p:spPr>
          <p:txBody>
            <a:bodyPr lIns="61170" tIns="30584" rIns="61170" bIns="30584" anchor="ctr"/>
            <a:lstStyle>
              <a:lvl1pPr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gn="ctr"/>
              <a:endParaRPr lang="en-US" altLang="zh-CN" sz="4200" b="1" i="1" u="sng">
                <a:solidFill>
                  <a:schemeClr val="bg1"/>
                </a:solidFill>
                <a:effectLst/>
                <a:latin typeface="Arial" charset="0"/>
                <a:ea typeface="SimSun" pitchFamily="2" charset="-122"/>
              </a:endParaRPr>
            </a:p>
          </p:txBody>
        </p:sp>
      </p:grpSp>
      <p:sp>
        <p:nvSpPr>
          <p:cNvPr id="36" name="Text Box 262"/>
          <p:cNvSpPr txBox="1">
            <a:spLocks noChangeArrowheads="1"/>
          </p:cNvSpPr>
          <p:nvPr/>
        </p:nvSpPr>
        <p:spPr bwMode="auto">
          <a:xfrm>
            <a:off x="1016373" y="495299"/>
            <a:ext cx="41845005" cy="4544525"/>
          </a:xfrm>
          <a:prstGeom prst="rect">
            <a:avLst/>
          </a:prstGeom>
          <a:solidFill>
            <a:schemeClr val="bg2">
              <a:lumMod val="25000"/>
            </a:schemeClr>
          </a:solidFill>
          <a:ln>
            <a:noFill/>
          </a:ln>
          <a:effectLst/>
          <a:extLst/>
        </p:spPr>
        <p:txBody>
          <a:bodyPr lIns="61170" tIns="30584" rIns="61170" bIns="30584" anchor="ctr"/>
          <a:lstStyle>
            <a:lvl1pPr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gn="ctr"/>
            <a:r>
              <a:rPr lang="en-US" sz="7200" dirty="0">
                <a:solidFill>
                  <a:srgbClr val="D9DAFF"/>
                </a:solidFill>
                <a:effectLst/>
                <a:latin typeface="Times New Roman"/>
                <a:ea typeface="Times New Roman"/>
                <a:cs typeface="Times New Roman"/>
                <a:sym typeface="Times New Roman"/>
              </a:rPr>
              <a:t>Injectable Microporous Gelatin Hydrogel for Wound Healing and Tissue Engineering</a:t>
            </a:r>
          </a:p>
          <a:p>
            <a:pPr algn="ctr">
              <a:spcAft>
                <a:spcPts val="1200"/>
              </a:spcAft>
            </a:pPr>
            <a:r>
              <a:rPr lang="en-US" sz="5400" u="sng" dirty="0">
                <a:solidFill>
                  <a:srgbClr val="D9DAFF"/>
                </a:solidFill>
                <a:effectLst/>
                <a:latin typeface="Times New Roman"/>
                <a:ea typeface="Times New Roman"/>
                <a:cs typeface="Times New Roman"/>
                <a:sym typeface="Times New Roman"/>
              </a:rPr>
              <a:t>and</a:t>
            </a:r>
            <a:r>
              <a:rPr lang="en-US" sz="5400" dirty="0">
                <a:solidFill>
                  <a:srgbClr val="D9DAFF"/>
                </a:solidFill>
                <a:effectLst/>
                <a:latin typeface="Times New Roman"/>
                <a:ea typeface="Times New Roman"/>
                <a:cs typeface="Times New Roman"/>
                <a:sym typeface="Times New Roman"/>
              </a:rPr>
              <a:t> Innate Immune System and Tissue Integration of Microporous Scaffolds</a:t>
            </a:r>
          </a:p>
          <a:p>
            <a:pPr algn="ctr">
              <a:spcAft>
                <a:spcPts val="1200"/>
              </a:spcAft>
            </a:pPr>
            <a:r>
              <a:rPr lang="en-US" sz="6000" dirty="0">
                <a:solidFill>
                  <a:srgbClr val="D9DAFF"/>
                </a:solidFill>
                <a:effectLst/>
                <a:cs typeface="Times New Roman" panose="02020603050405020304" pitchFamily="18" charset="0"/>
              </a:rPr>
              <a:t>Shujie Hou, Shiwha Park, R</a:t>
            </a:r>
            <a:r>
              <a:rPr lang="en-US" altLang="zh-CN" sz="6000" dirty="0">
                <a:solidFill>
                  <a:srgbClr val="D9DAFF"/>
                </a:solidFill>
                <a:effectLst/>
                <a:cs typeface="Times New Roman" panose="02020603050405020304" pitchFamily="18" charset="0"/>
              </a:rPr>
              <a:t>achel Lake </a:t>
            </a:r>
            <a:r>
              <a:rPr lang="en-US" sz="6000" dirty="0">
                <a:solidFill>
                  <a:srgbClr val="D9DAFF"/>
                </a:solidFill>
                <a:effectLst/>
                <a:cs typeface="Times New Roman" panose="02020603050405020304" pitchFamily="18" charset="0"/>
              </a:rPr>
              <a:t>and Kyung Jae Jeong*</a:t>
            </a:r>
          </a:p>
          <a:p>
            <a:pPr algn="ctr"/>
            <a:r>
              <a:rPr lang="en-US" sz="6000" dirty="0">
                <a:solidFill>
                  <a:srgbClr val="D9DAFF"/>
                </a:solidFill>
                <a:effectLst/>
                <a:cs typeface="Times New Roman" panose="02020603050405020304" pitchFamily="18" charset="0"/>
              </a:rPr>
              <a:t>Department Chemical Engineering, University of New Hampshire, Durham NH, USA</a:t>
            </a:r>
          </a:p>
          <a:p>
            <a:r>
              <a:rPr lang="en-US" sz="3200" dirty="0">
                <a:solidFill>
                  <a:srgbClr val="D9DAFF"/>
                </a:solidFill>
                <a:effectLst/>
                <a:cs typeface="Times New Roman" panose="02020603050405020304" pitchFamily="18" charset="0"/>
              </a:rPr>
              <a:t>              														</a:t>
            </a:r>
          </a:p>
        </p:txBody>
      </p:sp>
      <p:sp>
        <p:nvSpPr>
          <p:cNvPr id="44" name="Text Box 248"/>
          <p:cNvSpPr txBox="1">
            <a:spLocks noChangeArrowheads="1"/>
          </p:cNvSpPr>
          <p:nvPr/>
        </p:nvSpPr>
        <p:spPr bwMode="auto">
          <a:xfrm>
            <a:off x="1066800" y="5181600"/>
            <a:ext cx="10834875" cy="796888"/>
          </a:xfrm>
          <a:prstGeom prst="rect">
            <a:avLst/>
          </a:prstGeom>
          <a:solidFill>
            <a:srgbClr val="003F75"/>
          </a:solidFill>
          <a:ln w="19050">
            <a:noFill/>
            <a:miter lim="800000"/>
            <a:headEnd/>
            <a:tailEnd/>
          </a:ln>
          <a:effec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zh-CN" sz="4400" b="1" dirty="0">
                <a:solidFill>
                  <a:schemeClr val="bg1"/>
                </a:solidFill>
                <a:effectLst/>
                <a:latin typeface="Lucida Sans" pitchFamily="34" charset="0"/>
                <a:ea typeface="SimSun" pitchFamily="2" charset="-122"/>
                <a:cs typeface="Lucida Sans" pitchFamily="34" charset="0"/>
              </a:rPr>
              <a:t>I. Injectable Microporous Hydrogel</a:t>
            </a:r>
            <a:endParaRPr lang="en-US" altLang="zh-CN" sz="3200" b="1" dirty="0">
              <a:solidFill>
                <a:schemeClr val="bg1"/>
              </a:solidFill>
              <a:effectLst/>
              <a:latin typeface="Lucida Sans" pitchFamily="34" charset="0"/>
              <a:ea typeface="SimSun" pitchFamily="2" charset="-122"/>
              <a:cs typeface="Lucida Sans" pitchFamily="34" charset="0"/>
            </a:endParaRPr>
          </a:p>
        </p:txBody>
      </p:sp>
      <p:sp>
        <p:nvSpPr>
          <p:cNvPr id="82" name="Text Box 248"/>
          <p:cNvSpPr txBox="1">
            <a:spLocks noChangeArrowheads="1"/>
          </p:cNvSpPr>
          <p:nvPr/>
        </p:nvSpPr>
        <p:spPr bwMode="auto">
          <a:xfrm>
            <a:off x="31394400" y="30022800"/>
            <a:ext cx="11669235" cy="800541"/>
          </a:xfrm>
          <a:prstGeom prst="rect">
            <a:avLst/>
          </a:prstGeom>
          <a:solidFill>
            <a:srgbClr val="003F75"/>
          </a:solidFill>
          <a:ln w="19050">
            <a:noFill/>
            <a:miter lim="800000"/>
            <a:headEnd/>
            <a:tailEnd/>
          </a:ln>
          <a:effec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zh-CN" sz="4400" b="1" dirty="0">
                <a:solidFill>
                  <a:schemeClr val="bg1"/>
                </a:solidFill>
                <a:effectLst/>
                <a:latin typeface="Lucida Sans" pitchFamily="34" charset="0"/>
                <a:ea typeface="SimSun" pitchFamily="2" charset="-122"/>
                <a:cs typeface="Lucida Sans" pitchFamily="34" charset="0"/>
              </a:rPr>
              <a:t>Acknowledgement</a:t>
            </a:r>
            <a:endParaRPr lang="en-US" altLang="zh-CN" sz="3200" b="1" dirty="0">
              <a:solidFill>
                <a:schemeClr val="bg1"/>
              </a:solidFill>
              <a:effectLst/>
              <a:latin typeface="Lucida Sans" pitchFamily="34" charset="0"/>
              <a:ea typeface="SimSun" pitchFamily="2" charset="-122"/>
              <a:cs typeface="Lucida Sans" pitchFamily="34"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04800" y="994870"/>
            <a:ext cx="3809524" cy="3669841"/>
          </a:xfrm>
          <a:prstGeom prst="rect">
            <a:avLst/>
          </a:prstGeom>
        </p:spPr>
      </p:pic>
      <p:pic>
        <p:nvPicPr>
          <p:cNvPr id="68" name="Picture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2980" y="929978"/>
            <a:ext cx="3809524" cy="3669841"/>
          </a:xfrm>
          <a:prstGeom prst="rect">
            <a:avLst/>
          </a:prstGeom>
        </p:spPr>
      </p:pic>
      <p:sp>
        <p:nvSpPr>
          <p:cNvPr id="4" name="Rectangle 3">
            <a:extLst>
              <a:ext uri="{FF2B5EF4-FFF2-40B4-BE49-F238E27FC236}">
                <a16:creationId xmlns:a16="http://schemas.microsoft.com/office/drawing/2014/main" id="{79FD5719-FFFA-48AC-B528-F14B8DAC23DF}"/>
              </a:ext>
            </a:extLst>
          </p:cNvPr>
          <p:cNvSpPr/>
          <p:nvPr/>
        </p:nvSpPr>
        <p:spPr>
          <a:xfrm>
            <a:off x="31394400" y="30776845"/>
            <a:ext cx="11789237" cy="2160591"/>
          </a:xfrm>
          <a:prstGeom prst="rect">
            <a:avLst/>
          </a:prstGeom>
        </p:spPr>
        <p:txBody>
          <a:bodyPr wrap="square">
            <a:spAutoFit/>
          </a:bodyPr>
          <a:lstStyle/>
          <a:p>
            <a:pPr marL="342900" indent="-342900">
              <a:lnSpc>
                <a:spcPct val="120000"/>
              </a:lnSpc>
              <a:buFont typeface="Arial" panose="020B0604020202020204" pitchFamily="34" charset="0"/>
              <a:buChar char="•"/>
            </a:pPr>
            <a:r>
              <a:rPr lang="en-US" sz="2800" dirty="0">
                <a:effectLst/>
              </a:rPr>
              <a:t>Research reported in this poster was partially supported by an Institutional Development Award (</a:t>
            </a:r>
            <a:r>
              <a:rPr lang="en-US" sz="2800" dirty="0" err="1">
                <a:effectLst/>
              </a:rPr>
              <a:t>IDeA</a:t>
            </a:r>
            <a:r>
              <a:rPr lang="en-US" sz="2800" dirty="0">
                <a:effectLst/>
              </a:rPr>
              <a:t>) from the National Institute of General Medical Sciences of the National Institutes of Health under grant number P20GM113131.</a:t>
            </a:r>
            <a:endParaRPr lang="en-US" altLang="ja-JP" sz="2800" b="1" dirty="0">
              <a:effectLst/>
              <a:ea typeface="ＭＳ Ｐゴシック" charset="-128"/>
            </a:endParaRPr>
          </a:p>
        </p:txBody>
      </p:sp>
      <p:sp>
        <p:nvSpPr>
          <p:cNvPr id="10" name="TextBox 9">
            <a:extLst>
              <a:ext uri="{FF2B5EF4-FFF2-40B4-BE49-F238E27FC236}">
                <a16:creationId xmlns:a16="http://schemas.microsoft.com/office/drawing/2014/main" id="{241F4C90-3DE9-452B-9A01-7704278FFDDA}"/>
              </a:ext>
            </a:extLst>
          </p:cNvPr>
          <p:cNvSpPr txBox="1"/>
          <p:nvPr/>
        </p:nvSpPr>
        <p:spPr>
          <a:xfrm>
            <a:off x="1008196" y="6158151"/>
            <a:ext cx="11290631" cy="11295400"/>
          </a:xfrm>
          <a:prstGeom prst="rect">
            <a:avLst/>
          </a:prstGeom>
          <a:noFill/>
        </p:spPr>
        <p:txBody>
          <a:bodyPr wrap="square" rtlCol="0">
            <a:spAutoFit/>
          </a:bodyPr>
          <a:lstStyle/>
          <a:p>
            <a:r>
              <a:rPr lang="en-US" sz="2800" dirty="0">
                <a:effectLst/>
                <a:latin typeface="Arial" panose="020B0604020202020204" pitchFamily="34" charset="0"/>
                <a:cs typeface="Arial" panose="020B0604020202020204" pitchFamily="34" charset="0"/>
              </a:rPr>
              <a:t>Despite many excellent properties of hydrogels for medical applications, poor bioactivity and lack of microporous structures often limit their applications in medicine. Here, we present an injectable porous hydrogel which has potential applications in facilitating the wound healing process. This novel formulation is composed of microgels made of gelatin, and these microgels are enzymatically crosslinked to form a bulk hydrogel with micropores created by interstitial space among microgels.</a:t>
            </a:r>
          </a:p>
          <a:p>
            <a:endParaRPr lang="en-US" sz="2800" dirty="0">
              <a:effectLst/>
              <a:latin typeface="Arial" panose="020B0604020202020204" pitchFamily="34" charset="0"/>
              <a:cs typeface="Arial" panose="020B0604020202020204" pitchFamily="34" charset="0"/>
            </a:endParaRPr>
          </a:p>
          <a:p>
            <a:r>
              <a:rPr lang="en-US" sz="2800" dirty="0">
                <a:effectLst/>
                <a:latin typeface="Arial" panose="020B0604020202020204" pitchFamily="34" charset="0"/>
                <a:cs typeface="Arial" panose="020B0604020202020204" pitchFamily="34" charset="0"/>
              </a:rPr>
              <a:t>The average diameter of the gelatin microgels was 253 ± 155 µm, which results in interstitial spaces large enough for cells to grow in.  The microgels formed a bulk hydrogel within minutes when mixed with </a:t>
            </a:r>
            <a:r>
              <a:rPr lang="en-US" sz="2800" dirty="0" err="1">
                <a:effectLst/>
                <a:latin typeface="Arial" panose="020B0604020202020204" pitchFamily="34" charset="0"/>
                <a:cs typeface="Arial" panose="020B0604020202020204" pitchFamily="34" charset="0"/>
              </a:rPr>
              <a:t>mTG</a:t>
            </a:r>
            <a:r>
              <a:rPr lang="en-US" sz="2800" dirty="0">
                <a:effectLst/>
                <a:latin typeface="Arial" panose="020B0604020202020204" pitchFamily="34" charset="0"/>
                <a:cs typeface="Arial" panose="020B0604020202020204" pitchFamily="34" charset="0"/>
              </a:rPr>
              <a:t> confirmed by rheology. The elastic shear modulus was comparable to that of nonporous gelatin hydrogel. The SEM image confirmed the three dimensional network of the bulk microporous hydrogel created by the interconnected microgels. Human dermal fibroblasts (</a:t>
            </a:r>
            <a:r>
              <a:rPr lang="en-US" sz="2800" dirty="0" err="1">
                <a:effectLst/>
                <a:latin typeface="Arial" panose="020B0604020202020204" pitchFamily="34" charset="0"/>
                <a:cs typeface="Arial" panose="020B0604020202020204" pitchFamily="34" charset="0"/>
              </a:rPr>
              <a:t>hDFs</a:t>
            </a:r>
            <a:r>
              <a:rPr lang="en-US" sz="2800" dirty="0">
                <a:effectLst/>
                <a:latin typeface="Arial" panose="020B0604020202020204" pitchFamily="34" charset="0"/>
                <a:cs typeface="Arial" panose="020B0604020202020204" pitchFamily="34" charset="0"/>
              </a:rPr>
              <a:t>) adhered and proliferated on the unmodified gelatin microporous hydrogel. This presents a significant advantage of using gelatin microgels over other widely used hydrogel systems on which cell adhesion and proliferation is minimal unless chemical modifications are made. The cellular infiltration was confirmed by confocal microscopy. The microporous gelatin hydrogel was also capable of releasing FITC-BSA at a controlled rate over two weeks. </a:t>
            </a:r>
          </a:p>
          <a:p>
            <a:endParaRPr lang="en-US" sz="2800" dirty="0">
              <a:effectLst/>
              <a:latin typeface="Arial" panose="020B0604020202020204" pitchFamily="34" charset="0"/>
              <a:cs typeface="Arial" panose="020B0604020202020204" pitchFamily="34" charset="0"/>
            </a:endParaRPr>
          </a:p>
          <a:p>
            <a:r>
              <a:rPr lang="en-US" sz="2800" dirty="0">
                <a:effectLst/>
                <a:latin typeface="Arial" panose="020B0604020202020204" pitchFamily="34" charset="0"/>
                <a:cs typeface="Arial" panose="020B0604020202020204" pitchFamily="34" charset="0"/>
              </a:rPr>
              <a:t>This simple and cost-effective injectable porous microgel system is expected to find applications in wound healing and tissue engineering.</a:t>
            </a:r>
          </a:p>
        </p:txBody>
      </p:sp>
      <p:sp>
        <p:nvSpPr>
          <p:cNvPr id="20" name="TextBox 19">
            <a:extLst>
              <a:ext uri="{FF2B5EF4-FFF2-40B4-BE49-F238E27FC236}">
                <a16:creationId xmlns:a16="http://schemas.microsoft.com/office/drawing/2014/main" id="{A0AD295D-614D-4487-AD7A-CFD6E5FB57F2}"/>
              </a:ext>
            </a:extLst>
          </p:cNvPr>
          <p:cNvSpPr txBox="1"/>
          <p:nvPr/>
        </p:nvSpPr>
        <p:spPr>
          <a:xfrm>
            <a:off x="1052408" y="23554547"/>
            <a:ext cx="11144999" cy="1815882"/>
          </a:xfrm>
          <a:prstGeom prst="rect">
            <a:avLst/>
          </a:prstGeom>
          <a:noFill/>
        </p:spPr>
        <p:txBody>
          <a:bodyPr wrap="square" rtlCol="0">
            <a:spAutoFit/>
          </a:bodyPr>
          <a:lstStyle/>
          <a:p>
            <a:r>
              <a:rPr lang="en-US" sz="2800" dirty="0">
                <a:effectLst/>
                <a:latin typeface="Arial" panose="020B0604020202020204" pitchFamily="34" charset="0"/>
                <a:cs typeface="Arial" panose="020B0604020202020204" pitchFamily="34" charset="0"/>
              </a:rPr>
              <a:t>The gelatin microgels are co-injected with </a:t>
            </a:r>
            <a:r>
              <a:rPr lang="en-US" sz="2800" dirty="0" err="1">
                <a:effectLst/>
                <a:latin typeface="Arial" panose="020B0604020202020204" pitchFamily="34" charset="0"/>
                <a:cs typeface="Arial" panose="020B0604020202020204" pitchFamily="34" charset="0"/>
              </a:rPr>
              <a:t>mTG</a:t>
            </a:r>
            <a:r>
              <a:rPr lang="en-US" sz="2800" dirty="0">
                <a:effectLst/>
                <a:latin typeface="Arial" panose="020B0604020202020204" pitchFamily="34" charset="0"/>
                <a:cs typeface="Arial" panose="020B0604020202020204" pitchFamily="34" charset="0"/>
              </a:rPr>
              <a:t> to form a covalently crosslinked microporous hydrogel. This porous hydrogel serves as a temporary scaffold for cell infiltration and as a depot for therapeutic proteins for wound healing. </a:t>
            </a:r>
          </a:p>
        </p:txBody>
      </p:sp>
      <p:sp>
        <p:nvSpPr>
          <p:cNvPr id="53" name="TextBox 52">
            <a:extLst>
              <a:ext uri="{FF2B5EF4-FFF2-40B4-BE49-F238E27FC236}">
                <a16:creationId xmlns:a16="http://schemas.microsoft.com/office/drawing/2014/main" id="{74BE4A5B-AE73-4EC2-8F10-8FBF9CA1454A}"/>
              </a:ext>
            </a:extLst>
          </p:cNvPr>
          <p:cNvSpPr txBox="1"/>
          <p:nvPr/>
        </p:nvSpPr>
        <p:spPr>
          <a:xfrm>
            <a:off x="2330699" y="25370429"/>
            <a:ext cx="4779595" cy="461665"/>
          </a:xfrm>
          <a:prstGeom prst="rect">
            <a:avLst/>
          </a:prstGeom>
          <a:noFill/>
        </p:spPr>
        <p:txBody>
          <a:bodyPr wrap="square" rtlCol="0">
            <a:spAutoFit/>
          </a:bodyPr>
          <a:lstStyle/>
          <a:p>
            <a:r>
              <a:rPr lang="en-US" b="1" dirty="0">
                <a:solidFill>
                  <a:srgbClr val="C00000"/>
                </a:solidFill>
                <a:effectLst/>
              </a:rPr>
              <a:t>Optical Microscope</a:t>
            </a:r>
          </a:p>
        </p:txBody>
      </p:sp>
      <p:grpSp>
        <p:nvGrpSpPr>
          <p:cNvPr id="18" name="Group 17">
            <a:extLst>
              <a:ext uri="{FF2B5EF4-FFF2-40B4-BE49-F238E27FC236}">
                <a16:creationId xmlns:a16="http://schemas.microsoft.com/office/drawing/2014/main" id="{61F818C9-1C67-4A66-9301-795918E846F2}"/>
              </a:ext>
            </a:extLst>
          </p:cNvPr>
          <p:cNvGrpSpPr/>
          <p:nvPr/>
        </p:nvGrpSpPr>
        <p:grpSpPr>
          <a:xfrm>
            <a:off x="7047180" y="25955844"/>
            <a:ext cx="5595640" cy="4523818"/>
            <a:chOff x="11393120" y="7511388"/>
            <a:chExt cx="6407787" cy="4823556"/>
          </a:xfrm>
        </p:grpSpPr>
        <p:pic>
          <p:nvPicPr>
            <p:cNvPr id="14" name="Picture 13">
              <a:extLst>
                <a:ext uri="{FF2B5EF4-FFF2-40B4-BE49-F238E27FC236}">
                  <a16:creationId xmlns:a16="http://schemas.microsoft.com/office/drawing/2014/main" id="{A165E751-2782-494B-8BDC-9DA0D9EBA5E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0368"/>
            <a:stretch/>
          </p:blipFill>
          <p:spPr>
            <a:xfrm>
              <a:off x="11393120" y="7511388"/>
              <a:ext cx="6407787" cy="4823556"/>
            </a:xfrm>
            <a:prstGeom prst="rect">
              <a:avLst/>
            </a:prstGeom>
          </p:spPr>
        </p:pic>
        <p:cxnSp>
          <p:nvCxnSpPr>
            <p:cNvPr id="16" name="Straight Connector 15">
              <a:extLst>
                <a:ext uri="{FF2B5EF4-FFF2-40B4-BE49-F238E27FC236}">
                  <a16:creationId xmlns:a16="http://schemas.microsoft.com/office/drawing/2014/main" id="{DF4EFDCD-EE6F-4457-93A4-9AA8050DDC23}"/>
                </a:ext>
              </a:extLst>
            </p:cNvPr>
            <p:cNvCxnSpPr/>
            <p:nvPr/>
          </p:nvCxnSpPr>
          <p:spPr bwMode="auto">
            <a:xfrm>
              <a:off x="15621000" y="11963400"/>
              <a:ext cx="1785987" cy="0"/>
            </a:xfrm>
            <a:prstGeom prst="line">
              <a:avLst/>
            </a:prstGeom>
            <a:solidFill>
              <a:schemeClr val="accent1"/>
            </a:solidFill>
            <a:ln w="381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TextBox 16">
              <a:extLst>
                <a:ext uri="{FF2B5EF4-FFF2-40B4-BE49-F238E27FC236}">
                  <a16:creationId xmlns:a16="http://schemas.microsoft.com/office/drawing/2014/main" id="{1DB017CC-2C4A-4BC8-A56E-1A6C282A4413}"/>
                </a:ext>
              </a:extLst>
            </p:cNvPr>
            <p:cNvSpPr txBox="1"/>
            <p:nvPr/>
          </p:nvSpPr>
          <p:spPr>
            <a:xfrm>
              <a:off x="15947563" y="11501735"/>
              <a:ext cx="1447800" cy="461665"/>
            </a:xfrm>
            <a:prstGeom prst="rect">
              <a:avLst/>
            </a:prstGeom>
            <a:noFill/>
          </p:spPr>
          <p:txBody>
            <a:bodyPr wrap="square" rtlCol="0">
              <a:spAutoFit/>
            </a:bodyPr>
            <a:lstStyle/>
            <a:p>
              <a:r>
                <a:rPr lang="en-US" b="1" dirty="0">
                  <a:solidFill>
                    <a:schemeClr val="bg1"/>
                  </a:solidFill>
                  <a:effectLst/>
                </a:rPr>
                <a:t>500 µm</a:t>
              </a:r>
            </a:p>
          </p:txBody>
        </p:sp>
      </p:grpSp>
      <p:sp>
        <p:nvSpPr>
          <p:cNvPr id="71" name="TextBox 70">
            <a:extLst>
              <a:ext uri="{FF2B5EF4-FFF2-40B4-BE49-F238E27FC236}">
                <a16:creationId xmlns:a16="http://schemas.microsoft.com/office/drawing/2014/main" id="{06738E70-DFE3-4B71-BC80-348EF3670D30}"/>
              </a:ext>
            </a:extLst>
          </p:cNvPr>
          <p:cNvSpPr txBox="1"/>
          <p:nvPr/>
        </p:nvSpPr>
        <p:spPr>
          <a:xfrm>
            <a:off x="15110284" y="25146000"/>
            <a:ext cx="5569593" cy="461665"/>
          </a:xfrm>
          <a:prstGeom prst="rect">
            <a:avLst/>
          </a:prstGeom>
          <a:noFill/>
        </p:spPr>
        <p:txBody>
          <a:bodyPr wrap="square" rtlCol="0">
            <a:spAutoFit/>
          </a:bodyPr>
          <a:lstStyle/>
          <a:p>
            <a:r>
              <a:rPr lang="en-US" b="1" dirty="0">
                <a:solidFill>
                  <a:srgbClr val="C00000"/>
                </a:solidFill>
                <a:effectLst/>
              </a:rPr>
              <a:t>FITC-BSA Loaded Microgels</a:t>
            </a:r>
          </a:p>
        </p:txBody>
      </p:sp>
      <p:pic>
        <p:nvPicPr>
          <p:cNvPr id="21" name="Picture 20">
            <a:extLst>
              <a:ext uri="{FF2B5EF4-FFF2-40B4-BE49-F238E27FC236}">
                <a16:creationId xmlns:a16="http://schemas.microsoft.com/office/drawing/2014/main" id="{358FC0D9-8C3B-4084-8026-DCFDEDF65904}"/>
              </a:ext>
            </a:extLst>
          </p:cNvPr>
          <p:cNvPicPr>
            <a:picLocks noChangeAspect="1"/>
          </p:cNvPicPr>
          <p:nvPr/>
        </p:nvPicPr>
        <p:blipFill rotWithShape="1">
          <a:blip r:embed="rId6">
            <a:extLst>
              <a:ext uri="{28A0092B-C50C-407E-A947-70E740481C1C}">
                <a14:useLocalDpi xmlns:a14="http://schemas.microsoft.com/office/drawing/2010/main" val="0"/>
              </a:ext>
            </a:extLst>
          </a:blip>
          <a:srcRect l="9942" t="15525"/>
          <a:stretch/>
        </p:blipFill>
        <p:spPr>
          <a:xfrm>
            <a:off x="14173200" y="25884451"/>
            <a:ext cx="6430477" cy="4523814"/>
          </a:xfrm>
          <a:prstGeom prst="rect">
            <a:avLst/>
          </a:prstGeom>
        </p:spPr>
      </p:pic>
      <p:sp>
        <p:nvSpPr>
          <p:cNvPr id="73" name="TextBox 72">
            <a:extLst>
              <a:ext uri="{FF2B5EF4-FFF2-40B4-BE49-F238E27FC236}">
                <a16:creationId xmlns:a16="http://schemas.microsoft.com/office/drawing/2014/main" id="{A9BF25F1-5B4F-4AD7-A446-10E251A29A16}"/>
              </a:ext>
            </a:extLst>
          </p:cNvPr>
          <p:cNvSpPr txBox="1"/>
          <p:nvPr/>
        </p:nvSpPr>
        <p:spPr>
          <a:xfrm>
            <a:off x="22501684" y="25146000"/>
            <a:ext cx="5569593" cy="461665"/>
          </a:xfrm>
          <a:prstGeom prst="rect">
            <a:avLst/>
          </a:prstGeom>
          <a:noFill/>
        </p:spPr>
        <p:txBody>
          <a:bodyPr wrap="square" rtlCol="0">
            <a:spAutoFit/>
          </a:bodyPr>
          <a:lstStyle/>
          <a:p>
            <a:r>
              <a:rPr lang="en-US" b="1" dirty="0">
                <a:solidFill>
                  <a:srgbClr val="C00000"/>
                </a:solidFill>
                <a:effectLst/>
              </a:rPr>
              <a:t>Controlled Release of FITC-BSA</a:t>
            </a:r>
          </a:p>
        </p:txBody>
      </p:sp>
      <p:sp>
        <p:nvSpPr>
          <p:cNvPr id="76" name="TextBox 75">
            <a:extLst>
              <a:ext uri="{FF2B5EF4-FFF2-40B4-BE49-F238E27FC236}">
                <a16:creationId xmlns:a16="http://schemas.microsoft.com/office/drawing/2014/main" id="{78D32111-D34C-4B9A-8F99-6E3322073B79}"/>
              </a:ext>
            </a:extLst>
          </p:cNvPr>
          <p:cNvSpPr txBox="1"/>
          <p:nvPr/>
        </p:nvSpPr>
        <p:spPr>
          <a:xfrm>
            <a:off x="23241000" y="11582400"/>
            <a:ext cx="6172200" cy="461665"/>
          </a:xfrm>
          <a:prstGeom prst="rect">
            <a:avLst/>
          </a:prstGeom>
          <a:noFill/>
        </p:spPr>
        <p:txBody>
          <a:bodyPr wrap="square" rtlCol="0">
            <a:spAutoFit/>
          </a:bodyPr>
          <a:lstStyle/>
          <a:p>
            <a:r>
              <a:rPr lang="en-US" b="1" dirty="0">
                <a:solidFill>
                  <a:srgbClr val="C00000"/>
                </a:solidFill>
                <a:effectLst/>
              </a:rPr>
              <a:t>Confocal Microscopy</a:t>
            </a:r>
          </a:p>
        </p:txBody>
      </p:sp>
      <p:sp>
        <p:nvSpPr>
          <p:cNvPr id="86" name="TextBox 85">
            <a:extLst>
              <a:ext uri="{FF2B5EF4-FFF2-40B4-BE49-F238E27FC236}">
                <a16:creationId xmlns:a16="http://schemas.microsoft.com/office/drawing/2014/main" id="{603947C2-90C9-4FDB-A4D7-98588294A79F}"/>
              </a:ext>
            </a:extLst>
          </p:cNvPr>
          <p:cNvSpPr txBox="1"/>
          <p:nvPr/>
        </p:nvSpPr>
        <p:spPr>
          <a:xfrm>
            <a:off x="14859000" y="17413802"/>
            <a:ext cx="6172200" cy="461665"/>
          </a:xfrm>
          <a:prstGeom prst="rect">
            <a:avLst/>
          </a:prstGeom>
          <a:noFill/>
        </p:spPr>
        <p:txBody>
          <a:bodyPr wrap="square" rtlCol="0">
            <a:spAutoFit/>
          </a:bodyPr>
          <a:lstStyle/>
          <a:p>
            <a:pPr algn="ctr"/>
            <a:r>
              <a:rPr lang="en-US" b="1" dirty="0">
                <a:solidFill>
                  <a:srgbClr val="3399FF"/>
                </a:solidFill>
                <a:effectLst/>
              </a:rPr>
              <a:t>Hydrogel formed by microgels</a:t>
            </a:r>
          </a:p>
        </p:txBody>
      </p:sp>
      <p:sp>
        <p:nvSpPr>
          <p:cNvPr id="87" name="TextBox 86">
            <a:extLst>
              <a:ext uri="{FF2B5EF4-FFF2-40B4-BE49-F238E27FC236}">
                <a16:creationId xmlns:a16="http://schemas.microsoft.com/office/drawing/2014/main" id="{BCE09322-EF31-4B9D-8D34-4EC46F0E6186}"/>
              </a:ext>
            </a:extLst>
          </p:cNvPr>
          <p:cNvSpPr txBox="1"/>
          <p:nvPr/>
        </p:nvSpPr>
        <p:spPr>
          <a:xfrm>
            <a:off x="21336000" y="17379845"/>
            <a:ext cx="6172200" cy="461665"/>
          </a:xfrm>
          <a:prstGeom prst="rect">
            <a:avLst/>
          </a:prstGeom>
          <a:noFill/>
        </p:spPr>
        <p:txBody>
          <a:bodyPr wrap="square" rtlCol="0">
            <a:spAutoFit/>
          </a:bodyPr>
          <a:lstStyle/>
          <a:p>
            <a:pPr algn="ctr"/>
            <a:r>
              <a:rPr lang="en-US" b="1" dirty="0">
                <a:solidFill>
                  <a:srgbClr val="3399FF"/>
                </a:solidFill>
                <a:effectLst/>
              </a:rPr>
              <a:t>Non-porous bulk hydrogel</a:t>
            </a:r>
          </a:p>
        </p:txBody>
      </p:sp>
      <p:sp>
        <p:nvSpPr>
          <p:cNvPr id="88" name="TextBox 87">
            <a:extLst>
              <a:ext uri="{FF2B5EF4-FFF2-40B4-BE49-F238E27FC236}">
                <a16:creationId xmlns:a16="http://schemas.microsoft.com/office/drawing/2014/main" id="{988F6F15-3142-4A4B-8C9C-C272394EBF4A}"/>
              </a:ext>
            </a:extLst>
          </p:cNvPr>
          <p:cNvSpPr txBox="1"/>
          <p:nvPr/>
        </p:nvSpPr>
        <p:spPr>
          <a:xfrm>
            <a:off x="15087600" y="11582400"/>
            <a:ext cx="6172200" cy="461665"/>
          </a:xfrm>
          <a:prstGeom prst="rect">
            <a:avLst/>
          </a:prstGeom>
          <a:noFill/>
        </p:spPr>
        <p:txBody>
          <a:bodyPr wrap="square" rtlCol="0">
            <a:spAutoFit/>
          </a:bodyPr>
          <a:lstStyle/>
          <a:p>
            <a:r>
              <a:rPr lang="en-US" b="1" dirty="0">
                <a:solidFill>
                  <a:srgbClr val="C00000"/>
                </a:solidFill>
                <a:effectLst/>
              </a:rPr>
              <a:t>Cell proliferation</a:t>
            </a:r>
          </a:p>
        </p:txBody>
      </p:sp>
      <p:pic>
        <p:nvPicPr>
          <p:cNvPr id="22" name="Picture 21">
            <a:extLst>
              <a:ext uri="{FF2B5EF4-FFF2-40B4-BE49-F238E27FC236}">
                <a16:creationId xmlns:a16="http://schemas.microsoft.com/office/drawing/2014/main" id="{35AC02FA-63CD-4221-B1F6-A8399CE9716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flipV="1">
            <a:off x="21421149" y="17950514"/>
            <a:ext cx="4425571" cy="4425571"/>
          </a:xfrm>
          <a:prstGeom prst="rect">
            <a:avLst/>
          </a:prstGeom>
        </p:spPr>
      </p:pic>
      <p:pic>
        <p:nvPicPr>
          <p:cNvPr id="33" name="Picture 32">
            <a:extLst>
              <a:ext uri="{FF2B5EF4-FFF2-40B4-BE49-F238E27FC236}">
                <a16:creationId xmlns:a16="http://schemas.microsoft.com/office/drawing/2014/main" id="{05BB5265-CFDF-4F71-92EB-BB698B812E3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flipV="1">
            <a:off x="21421148" y="22465529"/>
            <a:ext cx="4422024" cy="1770536"/>
          </a:xfrm>
          <a:prstGeom prst="rect">
            <a:avLst/>
          </a:prstGeom>
        </p:spPr>
      </p:pic>
      <p:pic>
        <p:nvPicPr>
          <p:cNvPr id="38" name="Picture 37">
            <a:extLst>
              <a:ext uri="{FF2B5EF4-FFF2-40B4-BE49-F238E27FC236}">
                <a16:creationId xmlns:a16="http://schemas.microsoft.com/office/drawing/2014/main" id="{F875DF07-95C7-4454-8973-1D9F72E4B82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flipV="1">
            <a:off x="25927786" y="17922865"/>
            <a:ext cx="1744599" cy="4357242"/>
          </a:xfrm>
          <a:prstGeom prst="rect">
            <a:avLst/>
          </a:prstGeom>
        </p:spPr>
      </p:pic>
      <p:pic>
        <p:nvPicPr>
          <p:cNvPr id="52" name="Picture 51">
            <a:extLst>
              <a:ext uri="{FF2B5EF4-FFF2-40B4-BE49-F238E27FC236}">
                <a16:creationId xmlns:a16="http://schemas.microsoft.com/office/drawing/2014/main" id="{63778122-227A-417A-832C-B286CF9A7F6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181236" y="17923317"/>
            <a:ext cx="1744600" cy="4522709"/>
          </a:xfrm>
          <a:prstGeom prst="rect">
            <a:avLst/>
          </a:prstGeom>
        </p:spPr>
      </p:pic>
      <p:pic>
        <p:nvPicPr>
          <p:cNvPr id="55" name="Picture 54">
            <a:extLst>
              <a:ext uri="{FF2B5EF4-FFF2-40B4-BE49-F238E27FC236}">
                <a16:creationId xmlns:a16="http://schemas.microsoft.com/office/drawing/2014/main" id="{FA09E622-C368-4839-B0AA-521752789D9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496245" y="22532485"/>
            <a:ext cx="4613910" cy="1779780"/>
          </a:xfrm>
          <a:prstGeom prst="rect">
            <a:avLst/>
          </a:prstGeom>
        </p:spPr>
      </p:pic>
      <p:cxnSp>
        <p:nvCxnSpPr>
          <p:cNvPr id="60" name="Straight Connector 59">
            <a:extLst>
              <a:ext uri="{FF2B5EF4-FFF2-40B4-BE49-F238E27FC236}">
                <a16:creationId xmlns:a16="http://schemas.microsoft.com/office/drawing/2014/main" id="{BB14C1F9-647B-41E6-90AE-06E3544EF2FC}"/>
              </a:ext>
            </a:extLst>
          </p:cNvPr>
          <p:cNvCxnSpPr>
            <a:cxnSpLocks/>
          </p:cNvCxnSpPr>
          <p:nvPr/>
        </p:nvCxnSpPr>
        <p:spPr bwMode="auto">
          <a:xfrm>
            <a:off x="14401800" y="18902065"/>
            <a:ext cx="4677711" cy="0"/>
          </a:xfrm>
          <a:prstGeom prst="line">
            <a:avLst/>
          </a:prstGeom>
          <a:solidFill>
            <a:schemeClr val="accent1"/>
          </a:solidFill>
          <a:ln w="38100" cap="flat" cmpd="sng" algn="ctr">
            <a:solidFill>
              <a:schemeClr val="bg1"/>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8" name="Straight Connector 77">
            <a:extLst>
              <a:ext uri="{FF2B5EF4-FFF2-40B4-BE49-F238E27FC236}">
                <a16:creationId xmlns:a16="http://schemas.microsoft.com/office/drawing/2014/main" id="{4D8955E7-D83D-45F9-9986-383BB63CDD43}"/>
              </a:ext>
            </a:extLst>
          </p:cNvPr>
          <p:cNvCxnSpPr>
            <a:cxnSpLocks/>
          </p:cNvCxnSpPr>
          <p:nvPr/>
        </p:nvCxnSpPr>
        <p:spPr bwMode="auto">
          <a:xfrm flipH="1">
            <a:off x="17783782" y="17758368"/>
            <a:ext cx="1" cy="4664727"/>
          </a:xfrm>
          <a:prstGeom prst="line">
            <a:avLst/>
          </a:prstGeom>
          <a:solidFill>
            <a:schemeClr val="accent1"/>
          </a:solidFill>
          <a:ln w="38100" cap="flat" cmpd="sng" algn="ctr">
            <a:solidFill>
              <a:schemeClr val="bg1"/>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13" name="Picture 112">
            <a:extLst>
              <a:ext uri="{FF2B5EF4-FFF2-40B4-BE49-F238E27FC236}">
                <a16:creationId xmlns:a16="http://schemas.microsoft.com/office/drawing/2014/main" id="{836F9FE4-CAE1-480F-8708-9A67A763A441}"/>
              </a:ext>
            </a:extLst>
          </p:cNvPr>
          <p:cNvPicPr>
            <a:picLocks noChangeAspect="1"/>
          </p:cNvPicPr>
          <p:nvPr/>
        </p:nvPicPr>
        <p:blipFill rotWithShape="1">
          <a:blip r:embed="rId12">
            <a:extLst>
              <a:ext uri="{BEBA8EAE-BF5A-486C-A8C5-ECC9F3942E4B}">
                <a14:imgProps xmlns:a14="http://schemas.microsoft.com/office/drawing/2010/main">
                  <a14:imgLayer r:embed="rId13">
                    <a14:imgEffect>
                      <a14:brightnessContrast bright="40000" contrast="20000"/>
                    </a14:imgEffect>
                  </a14:imgLayer>
                </a14:imgProps>
              </a:ext>
              <a:ext uri="{28A0092B-C50C-407E-A947-70E740481C1C}">
                <a14:useLocalDpi xmlns:a14="http://schemas.microsoft.com/office/drawing/2010/main" val="0"/>
              </a:ext>
            </a:extLst>
          </a:blip>
          <a:srcRect l="1563" t="24870" r="-1563" b="26995"/>
          <a:stretch/>
        </p:blipFill>
        <p:spPr>
          <a:xfrm>
            <a:off x="19431000" y="12577465"/>
            <a:ext cx="4858069" cy="3189375"/>
          </a:xfrm>
          <a:prstGeom prst="rect">
            <a:avLst/>
          </a:prstGeom>
        </p:spPr>
      </p:pic>
      <p:pic>
        <p:nvPicPr>
          <p:cNvPr id="115" name="Picture 114">
            <a:extLst>
              <a:ext uri="{FF2B5EF4-FFF2-40B4-BE49-F238E27FC236}">
                <a16:creationId xmlns:a16="http://schemas.microsoft.com/office/drawing/2014/main" id="{F23AFBBE-2108-4F45-AB62-1ABC4FD08CEE}"/>
              </a:ext>
            </a:extLst>
          </p:cNvPr>
          <p:cNvPicPr>
            <a:picLocks noChangeAspect="1"/>
          </p:cNvPicPr>
          <p:nvPr/>
        </p:nvPicPr>
        <p:blipFill rotWithShape="1">
          <a:blip r:embed="rId14">
            <a:extLst>
              <a:ext uri="{BEBA8EAE-BF5A-486C-A8C5-ECC9F3942E4B}">
                <a14:imgProps xmlns:a14="http://schemas.microsoft.com/office/drawing/2010/main">
                  <a14:imgLayer r:embed="rId15">
                    <a14:imgEffect>
                      <a14:brightnessContrast bright="40000"/>
                    </a14:imgEffect>
                  </a14:imgLayer>
                </a14:imgProps>
              </a:ext>
              <a:ext uri="{28A0092B-C50C-407E-A947-70E740481C1C}">
                <a14:useLocalDpi xmlns:a14="http://schemas.microsoft.com/office/drawing/2010/main" val="0"/>
              </a:ext>
            </a:extLst>
          </a:blip>
          <a:srcRect t="26078" b="25786"/>
          <a:stretch/>
        </p:blipFill>
        <p:spPr>
          <a:xfrm>
            <a:off x="24384000" y="12577465"/>
            <a:ext cx="4724400" cy="3189375"/>
          </a:xfrm>
          <a:prstGeom prst="rect">
            <a:avLst/>
          </a:prstGeom>
        </p:spPr>
      </p:pic>
      <p:sp>
        <p:nvSpPr>
          <p:cNvPr id="116" name="TextBox 115">
            <a:extLst>
              <a:ext uri="{FF2B5EF4-FFF2-40B4-BE49-F238E27FC236}">
                <a16:creationId xmlns:a16="http://schemas.microsoft.com/office/drawing/2014/main" id="{C741F9C8-2925-4C74-BC2A-55BB9BB1F00A}"/>
              </a:ext>
            </a:extLst>
          </p:cNvPr>
          <p:cNvSpPr txBox="1"/>
          <p:nvPr/>
        </p:nvSpPr>
        <p:spPr>
          <a:xfrm>
            <a:off x="18821400" y="12045070"/>
            <a:ext cx="6172200" cy="461665"/>
          </a:xfrm>
          <a:prstGeom prst="rect">
            <a:avLst/>
          </a:prstGeom>
          <a:noFill/>
        </p:spPr>
        <p:txBody>
          <a:bodyPr wrap="square" rtlCol="0">
            <a:spAutoFit/>
          </a:bodyPr>
          <a:lstStyle/>
          <a:p>
            <a:pPr algn="ctr"/>
            <a:r>
              <a:rPr lang="en-US" b="1" dirty="0">
                <a:solidFill>
                  <a:srgbClr val="3399FF"/>
                </a:solidFill>
                <a:effectLst/>
              </a:rPr>
              <a:t>Hydrogel formed by microgels</a:t>
            </a:r>
          </a:p>
        </p:txBody>
      </p:sp>
      <p:sp>
        <p:nvSpPr>
          <p:cNvPr id="117" name="TextBox 116">
            <a:extLst>
              <a:ext uri="{FF2B5EF4-FFF2-40B4-BE49-F238E27FC236}">
                <a16:creationId xmlns:a16="http://schemas.microsoft.com/office/drawing/2014/main" id="{E724861E-2329-4B2B-9988-DF4CF39E221B}"/>
              </a:ext>
            </a:extLst>
          </p:cNvPr>
          <p:cNvSpPr txBox="1"/>
          <p:nvPr/>
        </p:nvSpPr>
        <p:spPr>
          <a:xfrm>
            <a:off x="23698200" y="12071084"/>
            <a:ext cx="6172200" cy="461665"/>
          </a:xfrm>
          <a:prstGeom prst="rect">
            <a:avLst/>
          </a:prstGeom>
          <a:noFill/>
        </p:spPr>
        <p:txBody>
          <a:bodyPr wrap="square" rtlCol="0">
            <a:spAutoFit/>
          </a:bodyPr>
          <a:lstStyle/>
          <a:p>
            <a:pPr algn="ctr"/>
            <a:r>
              <a:rPr lang="en-US" b="1" dirty="0">
                <a:solidFill>
                  <a:srgbClr val="3399FF"/>
                </a:solidFill>
                <a:effectLst/>
              </a:rPr>
              <a:t>Non-porous bulk hydrogel</a:t>
            </a:r>
          </a:p>
        </p:txBody>
      </p:sp>
      <p:sp>
        <p:nvSpPr>
          <p:cNvPr id="118" name="TextBox 117">
            <a:extLst>
              <a:ext uri="{FF2B5EF4-FFF2-40B4-BE49-F238E27FC236}">
                <a16:creationId xmlns:a16="http://schemas.microsoft.com/office/drawing/2014/main" id="{09D2B556-1E1F-4DD2-94A6-8404C7234FDA}"/>
              </a:ext>
            </a:extLst>
          </p:cNvPr>
          <p:cNvSpPr txBox="1"/>
          <p:nvPr/>
        </p:nvSpPr>
        <p:spPr>
          <a:xfrm>
            <a:off x="17602200" y="16916400"/>
            <a:ext cx="6172200" cy="461665"/>
          </a:xfrm>
          <a:prstGeom prst="rect">
            <a:avLst/>
          </a:prstGeom>
          <a:noFill/>
        </p:spPr>
        <p:txBody>
          <a:bodyPr wrap="square" rtlCol="0">
            <a:spAutoFit/>
          </a:bodyPr>
          <a:lstStyle/>
          <a:p>
            <a:r>
              <a:rPr lang="en-US" b="1" dirty="0">
                <a:solidFill>
                  <a:srgbClr val="C00000"/>
                </a:solidFill>
                <a:effectLst/>
              </a:rPr>
              <a:t>Cellular infiltration into the interstitial space</a:t>
            </a:r>
          </a:p>
        </p:txBody>
      </p:sp>
      <p:pic>
        <p:nvPicPr>
          <p:cNvPr id="75" name="Picture 74">
            <a:extLst>
              <a:ext uri="{FF2B5EF4-FFF2-40B4-BE49-F238E27FC236}">
                <a16:creationId xmlns:a16="http://schemas.microsoft.com/office/drawing/2014/main" id="{A017ED9B-84CB-4108-B74B-BD3456591405}"/>
              </a:ext>
            </a:extLst>
          </p:cNvPr>
          <p:cNvPicPr>
            <a:picLocks noChangeAspect="1"/>
          </p:cNvPicPr>
          <p:nvPr/>
        </p:nvPicPr>
        <p:blipFill>
          <a:blip r:embed="rId16"/>
          <a:stretch>
            <a:fillRect/>
          </a:stretch>
        </p:blipFill>
        <p:spPr>
          <a:xfrm>
            <a:off x="21097720" y="25914976"/>
            <a:ext cx="8268957" cy="4493289"/>
          </a:xfrm>
          <a:prstGeom prst="rect">
            <a:avLst/>
          </a:prstGeom>
        </p:spPr>
      </p:pic>
      <p:pic>
        <p:nvPicPr>
          <p:cNvPr id="23" name="Picture 22">
            <a:extLst>
              <a:ext uri="{FF2B5EF4-FFF2-40B4-BE49-F238E27FC236}">
                <a16:creationId xmlns:a16="http://schemas.microsoft.com/office/drawing/2014/main" id="{761DCD7B-8AEE-4386-B0E9-53ABDCCC3593}"/>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l="18334" t="20645" r="18103" b="20703"/>
          <a:stretch/>
        </p:blipFill>
        <p:spPr>
          <a:xfrm>
            <a:off x="981972" y="18649860"/>
            <a:ext cx="9533628" cy="4948393"/>
          </a:xfrm>
          <a:prstGeom prst="rect">
            <a:avLst/>
          </a:prstGeom>
        </p:spPr>
      </p:pic>
      <p:pic>
        <p:nvPicPr>
          <p:cNvPr id="6" name="Picture 5">
            <a:extLst>
              <a:ext uri="{FF2B5EF4-FFF2-40B4-BE49-F238E27FC236}">
                <a16:creationId xmlns:a16="http://schemas.microsoft.com/office/drawing/2014/main" id="{457D2B45-474F-46EF-A604-82BEC6C319AB}"/>
              </a:ext>
            </a:extLst>
          </p:cNvPr>
          <p:cNvPicPr>
            <a:picLocks noChangeAspect="1"/>
          </p:cNvPicPr>
          <p:nvPr/>
        </p:nvPicPr>
        <p:blipFill>
          <a:blip r:embed="rId18"/>
          <a:stretch>
            <a:fillRect/>
          </a:stretch>
        </p:blipFill>
        <p:spPr>
          <a:xfrm>
            <a:off x="12642820" y="5897286"/>
            <a:ext cx="15147320" cy="4218973"/>
          </a:xfrm>
          <a:prstGeom prst="rect">
            <a:avLst/>
          </a:prstGeom>
        </p:spPr>
      </p:pic>
      <p:sp>
        <p:nvSpPr>
          <p:cNvPr id="120" name="TextBox 119">
            <a:extLst>
              <a:ext uri="{FF2B5EF4-FFF2-40B4-BE49-F238E27FC236}">
                <a16:creationId xmlns:a16="http://schemas.microsoft.com/office/drawing/2014/main" id="{057877F6-CEBA-481C-B090-3D5C973C6D4B}"/>
              </a:ext>
            </a:extLst>
          </p:cNvPr>
          <p:cNvSpPr txBox="1"/>
          <p:nvPr/>
        </p:nvSpPr>
        <p:spPr>
          <a:xfrm>
            <a:off x="19749498" y="5562600"/>
            <a:ext cx="1930944" cy="461665"/>
          </a:xfrm>
          <a:prstGeom prst="rect">
            <a:avLst/>
          </a:prstGeom>
          <a:noFill/>
        </p:spPr>
        <p:txBody>
          <a:bodyPr wrap="square" rtlCol="0">
            <a:spAutoFit/>
          </a:bodyPr>
          <a:lstStyle/>
          <a:p>
            <a:r>
              <a:rPr lang="en-US" b="1" dirty="0">
                <a:solidFill>
                  <a:srgbClr val="C00000"/>
                </a:solidFill>
                <a:effectLst/>
              </a:rPr>
              <a:t>Rheology</a:t>
            </a:r>
          </a:p>
        </p:txBody>
      </p:sp>
      <p:pic>
        <p:nvPicPr>
          <p:cNvPr id="8" name="Picture 7">
            <a:extLst>
              <a:ext uri="{FF2B5EF4-FFF2-40B4-BE49-F238E27FC236}">
                <a16:creationId xmlns:a16="http://schemas.microsoft.com/office/drawing/2014/main" id="{AD61D0B1-05C6-4AE8-9E86-A502F7EEA176}"/>
              </a:ext>
            </a:extLst>
          </p:cNvPr>
          <p:cNvPicPr>
            <a:picLocks noChangeAspect="1"/>
          </p:cNvPicPr>
          <p:nvPr/>
        </p:nvPicPr>
        <p:blipFill>
          <a:blip r:embed="rId19"/>
          <a:stretch>
            <a:fillRect/>
          </a:stretch>
        </p:blipFill>
        <p:spPr>
          <a:xfrm>
            <a:off x="22866620" y="10121090"/>
            <a:ext cx="5860780" cy="1232710"/>
          </a:xfrm>
          <a:prstGeom prst="rect">
            <a:avLst/>
          </a:prstGeom>
        </p:spPr>
      </p:pic>
      <p:pic>
        <p:nvPicPr>
          <p:cNvPr id="122" name="Picture 121">
            <a:extLst>
              <a:ext uri="{FF2B5EF4-FFF2-40B4-BE49-F238E27FC236}">
                <a16:creationId xmlns:a16="http://schemas.microsoft.com/office/drawing/2014/main" id="{A8524E80-3CC3-4008-91B6-5EAA1E1D8C6B}"/>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32945" y="25955844"/>
            <a:ext cx="5869687" cy="4402264"/>
          </a:xfrm>
          <a:prstGeom prst="rect">
            <a:avLst/>
          </a:prstGeom>
        </p:spPr>
      </p:pic>
      <p:sp>
        <p:nvSpPr>
          <p:cNvPr id="123" name="TextBox 122">
            <a:extLst>
              <a:ext uri="{FF2B5EF4-FFF2-40B4-BE49-F238E27FC236}">
                <a16:creationId xmlns:a16="http://schemas.microsoft.com/office/drawing/2014/main" id="{6E36CADB-8447-47E8-A754-8D1AAE4C92BE}"/>
              </a:ext>
            </a:extLst>
          </p:cNvPr>
          <p:cNvSpPr txBox="1"/>
          <p:nvPr/>
        </p:nvSpPr>
        <p:spPr>
          <a:xfrm>
            <a:off x="7563177" y="25193820"/>
            <a:ext cx="6707754" cy="461665"/>
          </a:xfrm>
          <a:prstGeom prst="rect">
            <a:avLst/>
          </a:prstGeom>
          <a:noFill/>
        </p:spPr>
        <p:txBody>
          <a:bodyPr wrap="square" rtlCol="0">
            <a:spAutoFit/>
          </a:bodyPr>
          <a:lstStyle/>
          <a:p>
            <a:r>
              <a:rPr lang="en-US" b="1" dirty="0">
                <a:solidFill>
                  <a:srgbClr val="C00000"/>
                </a:solidFill>
                <a:effectLst/>
              </a:rPr>
              <a:t>Scanning electron microscopy (SEM)</a:t>
            </a:r>
          </a:p>
        </p:txBody>
      </p:sp>
      <p:grpSp>
        <p:nvGrpSpPr>
          <p:cNvPr id="24" name="Group 23">
            <a:extLst>
              <a:ext uri="{FF2B5EF4-FFF2-40B4-BE49-F238E27FC236}">
                <a16:creationId xmlns:a16="http://schemas.microsoft.com/office/drawing/2014/main" id="{F210CC93-0D42-494C-B19A-45123A433D21}"/>
              </a:ext>
            </a:extLst>
          </p:cNvPr>
          <p:cNvGrpSpPr/>
          <p:nvPr/>
        </p:nvGrpSpPr>
        <p:grpSpPr>
          <a:xfrm>
            <a:off x="13258800" y="12121270"/>
            <a:ext cx="6106513" cy="4000526"/>
            <a:chOff x="10972800" y="18280756"/>
            <a:chExt cx="6172200" cy="4482223"/>
          </a:xfrm>
        </p:grpSpPr>
        <p:pic>
          <p:nvPicPr>
            <p:cNvPr id="126" name="Picture 125">
              <a:extLst>
                <a:ext uri="{FF2B5EF4-FFF2-40B4-BE49-F238E27FC236}">
                  <a16:creationId xmlns:a16="http://schemas.microsoft.com/office/drawing/2014/main" id="{44914592-E001-4DCB-9597-322D5177E572}"/>
                </a:ext>
              </a:extLst>
            </p:cNvPr>
            <p:cNvPicPr>
              <a:picLocks noChangeAspect="1"/>
            </p:cNvPicPr>
            <p:nvPr/>
          </p:nvPicPr>
          <p:blipFill>
            <a:blip r:embed="rId21"/>
            <a:stretch>
              <a:fillRect/>
            </a:stretch>
          </p:blipFill>
          <p:spPr>
            <a:xfrm>
              <a:off x="10972800" y="18830705"/>
              <a:ext cx="6172200" cy="3932274"/>
            </a:xfrm>
            <a:prstGeom prst="rect">
              <a:avLst/>
            </a:prstGeom>
          </p:spPr>
        </p:pic>
        <p:grpSp>
          <p:nvGrpSpPr>
            <p:cNvPr id="127" name="Group 126">
              <a:extLst>
                <a:ext uri="{FF2B5EF4-FFF2-40B4-BE49-F238E27FC236}">
                  <a16:creationId xmlns:a16="http://schemas.microsoft.com/office/drawing/2014/main" id="{7EBA73FE-72FA-4517-BF00-2146183ED8EF}"/>
                </a:ext>
              </a:extLst>
            </p:cNvPr>
            <p:cNvGrpSpPr/>
            <p:nvPr/>
          </p:nvGrpSpPr>
          <p:grpSpPr>
            <a:xfrm>
              <a:off x="13319465" y="18280756"/>
              <a:ext cx="2868427" cy="1181847"/>
              <a:chOff x="9427111" y="2405655"/>
              <a:chExt cx="1758532" cy="768214"/>
            </a:xfrm>
          </p:grpSpPr>
          <p:cxnSp>
            <p:nvCxnSpPr>
              <p:cNvPr id="128" name="Straight Connector 127">
                <a:extLst>
                  <a:ext uri="{FF2B5EF4-FFF2-40B4-BE49-F238E27FC236}">
                    <a16:creationId xmlns:a16="http://schemas.microsoft.com/office/drawing/2014/main" id="{44EDD27F-E794-4BC1-87E5-83CA260E7FC9}"/>
                  </a:ext>
                </a:extLst>
              </p:cNvPr>
              <p:cNvCxnSpPr/>
              <p:nvPr/>
            </p:nvCxnSpPr>
            <p:spPr bwMode="auto">
              <a:xfrm>
                <a:off x="10306454" y="3070907"/>
                <a:ext cx="0" cy="102962"/>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9" name="Straight Connector 128">
                <a:extLst>
                  <a:ext uri="{FF2B5EF4-FFF2-40B4-BE49-F238E27FC236}">
                    <a16:creationId xmlns:a16="http://schemas.microsoft.com/office/drawing/2014/main" id="{926F57A3-3C2D-4265-AE15-E3571DC0CD35}"/>
                  </a:ext>
                </a:extLst>
              </p:cNvPr>
              <p:cNvCxnSpPr/>
              <p:nvPr/>
            </p:nvCxnSpPr>
            <p:spPr bwMode="auto">
              <a:xfrm>
                <a:off x="10306454" y="3071844"/>
                <a:ext cx="879189" cy="0"/>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0" name="Straight Connector 129">
                <a:extLst>
                  <a:ext uri="{FF2B5EF4-FFF2-40B4-BE49-F238E27FC236}">
                    <a16:creationId xmlns:a16="http://schemas.microsoft.com/office/drawing/2014/main" id="{1FE91F3E-ED16-42EC-A7CA-5305E0FBD590}"/>
                  </a:ext>
                </a:extLst>
              </p:cNvPr>
              <p:cNvCxnSpPr>
                <a:cxnSpLocks/>
              </p:cNvCxnSpPr>
              <p:nvPr/>
            </p:nvCxnSpPr>
            <p:spPr bwMode="auto">
              <a:xfrm>
                <a:off x="11185643" y="3070907"/>
                <a:ext cx="0" cy="102962"/>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1" name="TextBox 130">
                <a:extLst>
                  <a:ext uri="{FF2B5EF4-FFF2-40B4-BE49-F238E27FC236}">
                    <a16:creationId xmlns:a16="http://schemas.microsoft.com/office/drawing/2014/main" id="{3A71A0F4-DF49-4A1F-950B-3B3819A271F8}"/>
                  </a:ext>
                </a:extLst>
              </p:cNvPr>
              <p:cNvSpPr txBox="1"/>
              <p:nvPr/>
            </p:nvSpPr>
            <p:spPr>
              <a:xfrm>
                <a:off x="10587244" y="2861289"/>
                <a:ext cx="476227" cy="240673"/>
              </a:xfrm>
              <a:prstGeom prst="rect">
                <a:avLst/>
              </a:prstGeom>
              <a:noFill/>
            </p:spPr>
            <p:txBody>
              <a:bodyPr wrap="square" rtlCol="0">
                <a:spAutoFit/>
              </a:bodyPr>
              <a:lstStyle/>
              <a:p>
                <a:r>
                  <a:rPr lang="zh-CN" altLang="en-US" b="1" dirty="0">
                    <a:effectLst/>
                  </a:rPr>
                  <a:t>*</a:t>
                </a:r>
                <a:endParaRPr lang="en-US" b="1" dirty="0">
                  <a:effectLst/>
                </a:endParaRPr>
              </a:p>
            </p:txBody>
          </p:sp>
          <p:cxnSp>
            <p:nvCxnSpPr>
              <p:cNvPr id="132" name="Straight Connector 131">
                <a:extLst>
                  <a:ext uri="{FF2B5EF4-FFF2-40B4-BE49-F238E27FC236}">
                    <a16:creationId xmlns:a16="http://schemas.microsoft.com/office/drawing/2014/main" id="{E3F465E5-68FA-4781-852B-6FBAF312B3AF}"/>
                  </a:ext>
                </a:extLst>
              </p:cNvPr>
              <p:cNvCxnSpPr/>
              <p:nvPr/>
            </p:nvCxnSpPr>
            <p:spPr bwMode="auto">
              <a:xfrm>
                <a:off x="9427111" y="2650134"/>
                <a:ext cx="0" cy="102961"/>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 name="Straight Connector 132">
                <a:extLst>
                  <a:ext uri="{FF2B5EF4-FFF2-40B4-BE49-F238E27FC236}">
                    <a16:creationId xmlns:a16="http://schemas.microsoft.com/office/drawing/2014/main" id="{F789B6E3-5CEC-453C-A8B9-292BDF03BE53}"/>
                  </a:ext>
                </a:extLst>
              </p:cNvPr>
              <p:cNvCxnSpPr>
                <a:cxnSpLocks/>
              </p:cNvCxnSpPr>
              <p:nvPr/>
            </p:nvCxnSpPr>
            <p:spPr bwMode="auto">
              <a:xfrm flipV="1">
                <a:off x="9427111" y="2650134"/>
                <a:ext cx="1745493" cy="936"/>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4" name="Straight Connector 133">
                <a:extLst>
                  <a:ext uri="{FF2B5EF4-FFF2-40B4-BE49-F238E27FC236}">
                    <a16:creationId xmlns:a16="http://schemas.microsoft.com/office/drawing/2014/main" id="{2EF8978D-5FB5-486C-A6D3-28DF89A81ABD}"/>
                  </a:ext>
                </a:extLst>
              </p:cNvPr>
              <p:cNvCxnSpPr>
                <a:cxnSpLocks/>
              </p:cNvCxnSpPr>
              <p:nvPr/>
            </p:nvCxnSpPr>
            <p:spPr bwMode="auto">
              <a:xfrm>
                <a:off x="11172604" y="2650134"/>
                <a:ext cx="0" cy="102961"/>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5" name="TextBox 134">
                <a:extLst>
                  <a:ext uri="{FF2B5EF4-FFF2-40B4-BE49-F238E27FC236}">
                    <a16:creationId xmlns:a16="http://schemas.microsoft.com/office/drawing/2014/main" id="{7E91C564-6837-469F-B8AD-41FDAB6EC156}"/>
                  </a:ext>
                </a:extLst>
              </p:cNvPr>
              <p:cNvSpPr txBox="1"/>
              <p:nvPr/>
            </p:nvSpPr>
            <p:spPr>
              <a:xfrm>
                <a:off x="10196401" y="2405655"/>
                <a:ext cx="476227" cy="240672"/>
              </a:xfrm>
              <a:prstGeom prst="rect">
                <a:avLst/>
              </a:prstGeom>
              <a:noFill/>
            </p:spPr>
            <p:txBody>
              <a:bodyPr wrap="square" rtlCol="0">
                <a:spAutoFit/>
              </a:bodyPr>
              <a:lstStyle/>
              <a:p>
                <a:r>
                  <a:rPr lang="zh-CN" altLang="en-US" b="1" dirty="0">
                    <a:effectLst/>
                  </a:rPr>
                  <a:t>*</a:t>
                </a:r>
                <a:endParaRPr lang="en-US" b="1" dirty="0">
                  <a:effectLst/>
                </a:endParaRPr>
              </a:p>
            </p:txBody>
          </p:sp>
        </p:grpSp>
      </p:grpSp>
      <p:sp>
        <p:nvSpPr>
          <p:cNvPr id="138" name="Text Box 248">
            <a:extLst>
              <a:ext uri="{FF2B5EF4-FFF2-40B4-BE49-F238E27FC236}">
                <a16:creationId xmlns:a16="http://schemas.microsoft.com/office/drawing/2014/main" id="{22FC4910-3503-4207-B625-AE73192EB9AB}"/>
              </a:ext>
            </a:extLst>
          </p:cNvPr>
          <p:cNvSpPr txBox="1">
            <a:spLocks noChangeArrowheads="1"/>
          </p:cNvSpPr>
          <p:nvPr/>
        </p:nvSpPr>
        <p:spPr bwMode="auto">
          <a:xfrm>
            <a:off x="29946600" y="5181600"/>
            <a:ext cx="13539305" cy="707886"/>
          </a:xfrm>
          <a:prstGeom prst="rect">
            <a:avLst/>
          </a:prstGeom>
          <a:solidFill>
            <a:srgbClr val="003F75"/>
          </a:solidFill>
          <a:ln w="19050">
            <a:noFill/>
            <a:miter lim="800000"/>
            <a:headEnd/>
            <a:tailEnd/>
          </a:ln>
          <a:effec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zh-CN" sz="4000" b="1" dirty="0">
                <a:solidFill>
                  <a:schemeClr val="bg1"/>
                </a:solidFill>
                <a:effectLst/>
                <a:latin typeface="Lucida Sans" pitchFamily="34" charset="0"/>
                <a:ea typeface="SimSun" pitchFamily="2" charset="-122"/>
                <a:cs typeface="Lucida Sans" pitchFamily="34" charset="0"/>
              </a:rPr>
              <a:t>II. Innate Immune System and Tissue Integration</a:t>
            </a:r>
          </a:p>
        </p:txBody>
      </p:sp>
      <p:pic>
        <p:nvPicPr>
          <p:cNvPr id="139" name="Picture 138">
            <a:extLst>
              <a:ext uri="{FF2B5EF4-FFF2-40B4-BE49-F238E27FC236}">
                <a16:creationId xmlns:a16="http://schemas.microsoft.com/office/drawing/2014/main" id="{47F64D63-38AB-457F-A2C6-0212E909FD15}"/>
              </a:ext>
            </a:extLst>
          </p:cNvPr>
          <p:cNvPicPr/>
          <p:nvPr/>
        </p:nvPicPr>
        <p:blipFill rotWithShape="1">
          <a:blip r:embed="rId22" cstate="print">
            <a:extLst>
              <a:ext uri="{BEBA8EAE-BF5A-486C-A8C5-ECC9F3942E4B}">
                <a14:imgProps xmlns:a14="http://schemas.microsoft.com/office/drawing/2010/main">
                  <a14:imgLayer r:embed="rId2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1528" t="1482" r="27639" b="18333"/>
          <a:stretch/>
        </p:blipFill>
        <p:spPr bwMode="auto">
          <a:xfrm>
            <a:off x="30684779" y="6096000"/>
            <a:ext cx="5306782" cy="4311672"/>
          </a:xfrm>
          <a:prstGeom prst="rect">
            <a:avLst/>
          </a:prstGeom>
          <a:ln w="28575">
            <a:solidFill>
              <a:schemeClr val="tx1"/>
            </a:solidFill>
          </a:ln>
          <a:extLst>
            <a:ext uri="{53640926-AAD7-44D8-BBD7-CCE9431645EC}">
              <a14:shadowObscured xmlns:a14="http://schemas.microsoft.com/office/drawing/2010/main"/>
            </a:ext>
          </a:extLst>
        </p:spPr>
      </p:pic>
      <p:pic>
        <p:nvPicPr>
          <p:cNvPr id="141" name="Picture 6">
            <a:extLst>
              <a:ext uri="{FF2B5EF4-FFF2-40B4-BE49-F238E27FC236}">
                <a16:creationId xmlns:a16="http://schemas.microsoft.com/office/drawing/2014/main" id="{3120DA34-DC3B-4B16-8EA9-5E94311EDA3A}"/>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764989" y="11004284"/>
            <a:ext cx="5375645" cy="4050712"/>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2" name="Picture 2">
            <a:extLst>
              <a:ext uri="{FF2B5EF4-FFF2-40B4-BE49-F238E27FC236}">
                <a16:creationId xmlns:a16="http://schemas.microsoft.com/office/drawing/2014/main" id="{70521E3A-AD26-46AB-81F9-51CD954E72C7}"/>
              </a:ext>
            </a:extLst>
          </p:cNvPr>
          <p:cNvPicPr>
            <a:picLocks noChangeAspect="1" noChangeArrowheads="1"/>
          </p:cNvPicPr>
          <p:nvPr/>
        </p:nvPicPr>
        <p:blipFill>
          <a:blip r:embed="rId26" cstate="print">
            <a:extLst>
              <a:ext uri="{BEBA8EAE-BF5A-486C-A8C5-ECC9F3942E4B}">
                <a14:imgProps xmlns:a14="http://schemas.microsoft.com/office/drawing/2010/main">
                  <a14:imgLayer r:embed="rId2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6628379" y="11021974"/>
            <a:ext cx="5516240" cy="407219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 name="Picture 3" descr="C:\Users\Jeong\Downloads\DSC_0374.JPG">
            <a:extLst>
              <a:ext uri="{FF2B5EF4-FFF2-40B4-BE49-F238E27FC236}">
                <a16:creationId xmlns:a16="http://schemas.microsoft.com/office/drawing/2014/main" id="{C621EBE5-C017-4810-A81C-D426A635BF9F}"/>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36710583" y="15795903"/>
            <a:ext cx="5829883" cy="3900275"/>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4" descr="C:\Users\Jeong\Downloads\DSC_0298.JPG">
            <a:extLst>
              <a:ext uri="{FF2B5EF4-FFF2-40B4-BE49-F238E27FC236}">
                <a16:creationId xmlns:a16="http://schemas.microsoft.com/office/drawing/2014/main" id="{60B24CBF-AF97-4C72-B38A-80ABD02C6F54}"/>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30418673" y="15809618"/>
            <a:ext cx="5829882" cy="3900275"/>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44">
            <a:extLst>
              <a:ext uri="{FF2B5EF4-FFF2-40B4-BE49-F238E27FC236}">
                <a16:creationId xmlns:a16="http://schemas.microsoft.com/office/drawing/2014/main" id="{7321ABA4-D64C-47CE-BCC9-7A84E26610DE}"/>
              </a:ext>
            </a:extLst>
          </p:cNvPr>
          <p:cNvPicPr/>
          <p:nvPr/>
        </p:nvPicPr>
        <p:blipFill rotWithShape="1">
          <a:blip r:embed="rId30" cstate="print">
            <a:extLst>
              <a:ext uri="{28A0092B-C50C-407E-A947-70E740481C1C}">
                <a14:useLocalDpi xmlns:a14="http://schemas.microsoft.com/office/drawing/2010/main" val="0"/>
              </a:ext>
            </a:extLst>
          </a:blip>
          <a:srcRect t="3621" r="7354"/>
          <a:stretch/>
        </p:blipFill>
        <p:spPr bwMode="auto">
          <a:xfrm>
            <a:off x="30351420" y="25920371"/>
            <a:ext cx="4852979" cy="3633550"/>
          </a:xfrm>
          <a:prstGeom prst="rect">
            <a:avLst/>
          </a:prstGeom>
          <a:ln>
            <a:noFill/>
          </a:ln>
          <a:extLst>
            <a:ext uri="{53640926-AAD7-44D8-BBD7-CCE9431645EC}">
              <a14:shadowObscured xmlns:a14="http://schemas.microsoft.com/office/drawing/2010/main"/>
            </a:ext>
          </a:extLst>
        </p:spPr>
      </p:pic>
      <p:pic>
        <p:nvPicPr>
          <p:cNvPr id="146" name="Picture 145" descr="C:\Users\Jeong\Downloads\Summary of pullout exp - day 45.jpg">
            <a:extLst>
              <a:ext uri="{FF2B5EF4-FFF2-40B4-BE49-F238E27FC236}">
                <a16:creationId xmlns:a16="http://schemas.microsoft.com/office/drawing/2014/main" id="{3A83704F-163C-48DD-A964-2E1A09198AF5}"/>
              </a:ext>
            </a:extLst>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30022800" y="20438615"/>
            <a:ext cx="6910379" cy="4935985"/>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46">
            <a:extLst>
              <a:ext uri="{FF2B5EF4-FFF2-40B4-BE49-F238E27FC236}">
                <a16:creationId xmlns:a16="http://schemas.microsoft.com/office/drawing/2014/main" id="{FDC7E7F5-174B-4E02-96E8-D9834BA19133}"/>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36475979" y="20403730"/>
            <a:ext cx="6923808" cy="4970870"/>
          </a:xfrm>
          <a:prstGeom prst="rect">
            <a:avLst/>
          </a:prstGeom>
        </p:spPr>
      </p:pic>
      <p:sp>
        <p:nvSpPr>
          <p:cNvPr id="26" name="Oval 25">
            <a:extLst>
              <a:ext uri="{FF2B5EF4-FFF2-40B4-BE49-F238E27FC236}">
                <a16:creationId xmlns:a16="http://schemas.microsoft.com/office/drawing/2014/main" id="{F60187CA-77AC-46DD-8512-03D2DE07B1E8}"/>
              </a:ext>
            </a:extLst>
          </p:cNvPr>
          <p:cNvSpPr>
            <a:spLocks/>
          </p:cNvSpPr>
          <p:nvPr/>
        </p:nvSpPr>
        <p:spPr bwMode="auto">
          <a:xfrm>
            <a:off x="33867512" y="28546928"/>
            <a:ext cx="114300" cy="113781"/>
          </a:xfrm>
          <a:prstGeom prst="ellipse">
            <a:avLst/>
          </a:prstGeom>
          <a:solidFill>
            <a:schemeClr val="tx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Times New Roman" pitchFamily="18" charset="0"/>
            </a:endParaRPr>
          </a:p>
        </p:txBody>
      </p:sp>
      <p:sp>
        <p:nvSpPr>
          <p:cNvPr id="148" name="Oval 147">
            <a:extLst>
              <a:ext uri="{FF2B5EF4-FFF2-40B4-BE49-F238E27FC236}">
                <a16:creationId xmlns:a16="http://schemas.microsoft.com/office/drawing/2014/main" id="{03C1A71F-339B-49C5-9613-884C0378F6AB}"/>
              </a:ext>
            </a:extLst>
          </p:cNvPr>
          <p:cNvSpPr>
            <a:spLocks/>
          </p:cNvSpPr>
          <p:nvPr/>
        </p:nvSpPr>
        <p:spPr bwMode="auto">
          <a:xfrm>
            <a:off x="32267312" y="27242019"/>
            <a:ext cx="114300" cy="113781"/>
          </a:xfrm>
          <a:prstGeom prst="ellipse">
            <a:avLst/>
          </a:prstGeom>
          <a:solidFill>
            <a:schemeClr val="tx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outerShdw blurRad="38100" dist="38100" dir="2700000" algn="tl">
                  <a:srgbClr val="000000">
                    <a:alpha val="43137"/>
                  </a:srgbClr>
                </a:outerShdw>
              </a:effectLst>
              <a:latin typeface="Times New Roman" pitchFamily="18" charset="0"/>
            </a:endParaRPr>
          </a:p>
        </p:txBody>
      </p:sp>
      <p:sp>
        <p:nvSpPr>
          <p:cNvPr id="27" name="TextBox 26">
            <a:extLst>
              <a:ext uri="{FF2B5EF4-FFF2-40B4-BE49-F238E27FC236}">
                <a16:creationId xmlns:a16="http://schemas.microsoft.com/office/drawing/2014/main" id="{33F2C2C9-4A8B-4170-8246-3A85E6F86BA6}"/>
              </a:ext>
            </a:extLst>
          </p:cNvPr>
          <p:cNvSpPr txBox="1"/>
          <p:nvPr/>
        </p:nvSpPr>
        <p:spPr>
          <a:xfrm>
            <a:off x="32589779" y="10515600"/>
            <a:ext cx="10169222" cy="461665"/>
          </a:xfrm>
          <a:prstGeom prst="rect">
            <a:avLst/>
          </a:prstGeom>
          <a:noFill/>
        </p:spPr>
        <p:txBody>
          <a:bodyPr wrap="square" rtlCol="0">
            <a:spAutoFit/>
          </a:bodyPr>
          <a:lstStyle/>
          <a:p>
            <a:r>
              <a:rPr lang="en-US" b="1" dirty="0">
                <a:solidFill>
                  <a:srgbClr val="C00000"/>
                </a:solidFill>
                <a:effectLst/>
              </a:rPr>
              <a:t>Tissue growth into the pores 45 days after subcutaneous implantation</a:t>
            </a:r>
          </a:p>
        </p:txBody>
      </p:sp>
      <p:sp>
        <p:nvSpPr>
          <p:cNvPr id="149" name="TextBox 148">
            <a:extLst>
              <a:ext uri="{FF2B5EF4-FFF2-40B4-BE49-F238E27FC236}">
                <a16:creationId xmlns:a16="http://schemas.microsoft.com/office/drawing/2014/main" id="{C1EE39A0-4D20-45E2-9F9E-3CCA63BB8CA6}"/>
              </a:ext>
            </a:extLst>
          </p:cNvPr>
          <p:cNvSpPr txBox="1"/>
          <p:nvPr/>
        </p:nvSpPr>
        <p:spPr>
          <a:xfrm>
            <a:off x="31183556" y="15311735"/>
            <a:ext cx="10625945" cy="461665"/>
          </a:xfrm>
          <a:prstGeom prst="rect">
            <a:avLst/>
          </a:prstGeom>
          <a:noFill/>
        </p:spPr>
        <p:txBody>
          <a:bodyPr wrap="square" rtlCol="0">
            <a:spAutoFit/>
          </a:bodyPr>
          <a:lstStyle/>
          <a:p>
            <a:r>
              <a:rPr lang="en-US" b="1" dirty="0">
                <a:solidFill>
                  <a:srgbClr val="C00000"/>
                </a:solidFill>
                <a:effectLst/>
              </a:rPr>
              <a:t>Tissue integration of microporous scaffolds measured by mechanical pulling test</a:t>
            </a:r>
          </a:p>
        </p:txBody>
      </p:sp>
      <p:sp>
        <p:nvSpPr>
          <p:cNvPr id="31" name="TextBox 30">
            <a:extLst>
              <a:ext uri="{FF2B5EF4-FFF2-40B4-BE49-F238E27FC236}">
                <a16:creationId xmlns:a16="http://schemas.microsoft.com/office/drawing/2014/main" id="{DAEDDBA7-6410-46BD-B043-C93AB76790AF}"/>
              </a:ext>
            </a:extLst>
          </p:cNvPr>
          <p:cNvSpPr txBox="1"/>
          <p:nvPr/>
        </p:nvSpPr>
        <p:spPr>
          <a:xfrm>
            <a:off x="33047456" y="19964400"/>
            <a:ext cx="10286523" cy="461665"/>
          </a:xfrm>
          <a:prstGeom prst="rect">
            <a:avLst/>
          </a:prstGeom>
          <a:noFill/>
        </p:spPr>
        <p:txBody>
          <a:bodyPr wrap="square" rtlCol="0">
            <a:spAutoFit/>
          </a:bodyPr>
          <a:lstStyle/>
          <a:p>
            <a:r>
              <a:rPr lang="en-US" b="1" dirty="0">
                <a:solidFill>
                  <a:srgbClr val="C00000"/>
                </a:solidFill>
                <a:effectLst/>
              </a:rPr>
              <a:t>Rupture force vs foreign body giant cells (FBGCs)</a:t>
            </a:r>
          </a:p>
        </p:txBody>
      </p:sp>
      <p:sp>
        <p:nvSpPr>
          <p:cNvPr id="46" name="TextBox 45">
            <a:extLst>
              <a:ext uri="{FF2B5EF4-FFF2-40B4-BE49-F238E27FC236}">
                <a16:creationId xmlns:a16="http://schemas.microsoft.com/office/drawing/2014/main" id="{FB3C9495-4F67-43DA-B7F1-2DBED49B077D}"/>
              </a:ext>
            </a:extLst>
          </p:cNvPr>
          <p:cNvSpPr txBox="1"/>
          <p:nvPr/>
        </p:nvSpPr>
        <p:spPr>
          <a:xfrm>
            <a:off x="35626978" y="26670000"/>
            <a:ext cx="7654622" cy="1938992"/>
          </a:xfrm>
          <a:prstGeom prst="rect">
            <a:avLst/>
          </a:prstGeom>
          <a:noFill/>
        </p:spPr>
        <p:txBody>
          <a:bodyPr wrap="square" rtlCol="0">
            <a:spAutoFit/>
          </a:bodyPr>
          <a:lstStyle/>
          <a:p>
            <a:r>
              <a:rPr lang="en-US" b="1" dirty="0">
                <a:effectLst/>
              </a:rPr>
              <a:t>Research is underway to find correlation between macrophage polarization and tissue integration of tissue engineering scaffolds.</a:t>
            </a:r>
          </a:p>
          <a:p>
            <a:r>
              <a:rPr lang="en-US" b="1" dirty="0">
                <a:effectLst/>
              </a:rPr>
              <a:t>This research will help us find optimal scaffold design for tissue engineering.</a:t>
            </a:r>
          </a:p>
        </p:txBody>
      </p:sp>
      <p:sp>
        <p:nvSpPr>
          <p:cNvPr id="54" name="TextBox 53">
            <a:extLst>
              <a:ext uri="{FF2B5EF4-FFF2-40B4-BE49-F238E27FC236}">
                <a16:creationId xmlns:a16="http://schemas.microsoft.com/office/drawing/2014/main" id="{FA5B2E5C-0BCC-46E3-A381-EF34BBF7584F}"/>
              </a:ext>
            </a:extLst>
          </p:cNvPr>
          <p:cNvSpPr txBox="1"/>
          <p:nvPr/>
        </p:nvSpPr>
        <p:spPr>
          <a:xfrm>
            <a:off x="36247379" y="6401812"/>
            <a:ext cx="6399832" cy="3046988"/>
          </a:xfrm>
          <a:prstGeom prst="rect">
            <a:avLst/>
          </a:prstGeom>
          <a:noFill/>
        </p:spPr>
        <p:txBody>
          <a:bodyPr wrap="square" rtlCol="0">
            <a:spAutoFit/>
          </a:bodyPr>
          <a:lstStyle/>
          <a:p>
            <a:r>
              <a:rPr lang="en-US" b="1" dirty="0">
                <a:effectLst/>
              </a:rPr>
              <a:t>Host integration of tissue engineering scaffolds is essential for the full regeneration of the damaged tissue.</a:t>
            </a:r>
          </a:p>
          <a:p>
            <a:r>
              <a:rPr lang="en-US" b="1" dirty="0">
                <a:effectLst/>
              </a:rPr>
              <a:t>Innate immune system, more specifically macrophages, are known to be the major determinant of host integration of the implanted materials.</a:t>
            </a:r>
          </a:p>
          <a:p>
            <a:endParaRPr lang="en-US" b="1" dirty="0">
              <a:effectLst/>
            </a:endParaRPr>
          </a:p>
        </p:txBody>
      </p:sp>
    </p:spTree>
  </p:cSld>
  <p:clrMapOvr>
    <a:masterClrMapping/>
  </p:clrMapOvr>
</p:sld>
</file>

<file path=ppt/theme/theme1.xml><?xml version="1.0" encoding="utf-8"?>
<a:theme xmlns:a="http://schemas.openxmlformats.org/drawingml/2006/main" name="Default Desig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5536</TotalTime>
  <Words>378</Words>
  <Application>Microsoft Office PowerPoint</Application>
  <PresentationFormat>Custom</PresentationFormat>
  <Paragraphs>38</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ＭＳ Ｐゴシック</vt:lpstr>
      <vt:lpstr>宋体</vt:lpstr>
      <vt:lpstr>宋体</vt:lpstr>
      <vt:lpstr>Arial</vt:lpstr>
      <vt:lpstr>Lucida Sans</vt:lpstr>
      <vt:lpstr>Times New Roman</vt:lpstr>
      <vt:lpstr>Default Design</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for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Jeong</cp:lastModifiedBy>
  <cp:revision>220</cp:revision>
  <cp:lastPrinted>2000-08-03T00:31:24Z</cp:lastPrinted>
  <dcterms:created xsi:type="dcterms:W3CDTF">2000-02-09T15:01:13Z</dcterms:created>
  <dcterms:modified xsi:type="dcterms:W3CDTF">2018-01-03T15:51:04Z</dcterms:modified>
  <cp:category>research posters template</cp:category>
</cp:coreProperties>
</file>