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42976800" cy="32004000"/>
  <p:notesSz cx="6858000" cy="9144000"/>
  <p:defaultTextStyle>
    <a:defPPr>
      <a:defRPr lang="en-US"/>
    </a:defPPr>
    <a:lvl1pPr marL="0" algn="l" defTabSz="4284604" rtl="0" eaLnBrk="1" latinLnBrk="0" hangingPunct="1">
      <a:defRPr sz="8400" kern="1200">
        <a:solidFill>
          <a:schemeClr val="tx1"/>
        </a:solidFill>
        <a:latin typeface="+mn-lt"/>
        <a:ea typeface="+mn-ea"/>
        <a:cs typeface="+mn-cs"/>
      </a:defRPr>
    </a:lvl1pPr>
    <a:lvl2pPr marL="2142302" algn="l" defTabSz="4284604" rtl="0" eaLnBrk="1" latinLnBrk="0" hangingPunct="1">
      <a:defRPr sz="8400" kern="1200">
        <a:solidFill>
          <a:schemeClr val="tx1"/>
        </a:solidFill>
        <a:latin typeface="+mn-lt"/>
        <a:ea typeface="+mn-ea"/>
        <a:cs typeface="+mn-cs"/>
      </a:defRPr>
    </a:lvl2pPr>
    <a:lvl3pPr marL="4284604" algn="l" defTabSz="4284604" rtl="0" eaLnBrk="1" latinLnBrk="0" hangingPunct="1">
      <a:defRPr sz="8400" kern="1200">
        <a:solidFill>
          <a:schemeClr val="tx1"/>
        </a:solidFill>
        <a:latin typeface="+mn-lt"/>
        <a:ea typeface="+mn-ea"/>
        <a:cs typeface="+mn-cs"/>
      </a:defRPr>
    </a:lvl3pPr>
    <a:lvl4pPr marL="6426906" algn="l" defTabSz="4284604" rtl="0" eaLnBrk="1" latinLnBrk="0" hangingPunct="1">
      <a:defRPr sz="8400" kern="1200">
        <a:solidFill>
          <a:schemeClr val="tx1"/>
        </a:solidFill>
        <a:latin typeface="+mn-lt"/>
        <a:ea typeface="+mn-ea"/>
        <a:cs typeface="+mn-cs"/>
      </a:defRPr>
    </a:lvl4pPr>
    <a:lvl5pPr marL="8569208" algn="l" defTabSz="4284604" rtl="0" eaLnBrk="1" latinLnBrk="0" hangingPunct="1">
      <a:defRPr sz="8400" kern="1200">
        <a:solidFill>
          <a:schemeClr val="tx1"/>
        </a:solidFill>
        <a:latin typeface="+mn-lt"/>
        <a:ea typeface="+mn-ea"/>
        <a:cs typeface="+mn-cs"/>
      </a:defRPr>
    </a:lvl5pPr>
    <a:lvl6pPr marL="10711510" algn="l" defTabSz="4284604" rtl="0" eaLnBrk="1" latinLnBrk="0" hangingPunct="1">
      <a:defRPr sz="8400" kern="1200">
        <a:solidFill>
          <a:schemeClr val="tx1"/>
        </a:solidFill>
        <a:latin typeface="+mn-lt"/>
        <a:ea typeface="+mn-ea"/>
        <a:cs typeface="+mn-cs"/>
      </a:defRPr>
    </a:lvl6pPr>
    <a:lvl7pPr marL="12853812" algn="l" defTabSz="4284604" rtl="0" eaLnBrk="1" latinLnBrk="0" hangingPunct="1">
      <a:defRPr sz="8400" kern="1200">
        <a:solidFill>
          <a:schemeClr val="tx1"/>
        </a:solidFill>
        <a:latin typeface="+mn-lt"/>
        <a:ea typeface="+mn-ea"/>
        <a:cs typeface="+mn-cs"/>
      </a:defRPr>
    </a:lvl7pPr>
    <a:lvl8pPr marL="14996114" algn="l" defTabSz="4284604" rtl="0" eaLnBrk="1" latinLnBrk="0" hangingPunct="1">
      <a:defRPr sz="8400" kern="1200">
        <a:solidFill>
          <a:schemeClr val="tx1"/>
        </a:solidFill>
        <a:latin typeface="+mn-lt"/>
        <a:ea typeface="+mn-ea"/>
        <a:cs typeface="+mn-cs"/>
      </a:defRPr>
    </a:lvl8pPr>
    <a:lvl9pPr marL="17138416" algn="l" defTabSz="4284604" rtl="0" eaLnBrk="1" latinLnBrk="0" hangingPunct="1">
      <a:defRPr sz="8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0080">
          <p15:clr>
            <a:srgbClr val="A4A3A4"/>
          </p15:clr>
        </p15:guide>
        <p15:guide id="2" pos="1353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471"/>
    <p:restoredTop sz="94671"/>
  </p:normalViewPr>
  <p:slideViewPr>
    <p:cSldViewPr>
      <p:cViewPr varScale="1">
        <p:scale>
          <a:sx n="23" d="100"/>
          <a:sy n="23" d="100"/>
        </p:scale>
        <p:origin x="-1890" y="-168"/>
      </p:cViewPr>
      <p:guideLst>
        <p:guide orient="horz" pos="10080"/>
        <p:guide pos="1353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23260" y="9941986"/>
            <a:ext cx="36530280" cy="686011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46520" y="18135600"/>
            <a:ext cx="30083760" cy="8178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423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2846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4269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5692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7115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28538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49961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1384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C4C1A-E508-4C98-89E8-53D85B349EF3}" type="datetimeFigureOut">
              <a:rPr lang="en-US" smtClean="0"/>
              <a:t>1/8/2018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32D8A-D9DC-4817-AB27-76AD8BA334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62900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C4C1A-E508-4C98-89E8-53D85B349EF3}" type="datetimeFigureOut">
              <a:rPr lang="en-US" smtClean="0"/>
              <a:t>1/8/2018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32D8A-D9DC-4817-AB27-76AD8BA334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55177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94871" y="20565536"/>
            <a:ext cx="36530280" cy="6356350"/>
          </a:xfrm>
        </p:spPr>
        <p:txBody>
          <a:bodyPr anchor="t"/>
          <a:lstStyle>
            <a:lvl1pPr algn="l">
              <a:defRPr sz="187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94871" y="13564663"/>
            <a:ext cx="36530280" cy="7000873"/>
          </a:xfrm>
        </p:spPr>
        <p:txBody>
          <a:bodyPr anchor="b"/>
          <a:lstStyle>
            <a:lvl1pPr marL="0" indent="0">
              <a:buNone/>
              <a:defRPr sz="9400">
                <a:solidFill>
                  <a:schemeClr val="tx1">
                    <a:tint val="75000"/>
                  </a:schemeClr>
                </a:solidFill>
              </a:defRPr>
            </a:lvl1pPr>
            <a:lvl2pPr marL="2142302" indent="0">
              <a:buNone/>
              <a:defRPr sz="8400">
                <a:solidFill>
                  <a:schemeClr val="tx1">
                    <a:tint val="75000"/>
                  </a:schemeClr>
                </a:solidFill>
              </a:defRPr>
            </a:lvl2pPr>
            <a:lvl3pPr marL="4284604" indent="0">
              <a:buNone/>
              <a:defRPr sz="7500">
                <a:solidFill>
                  <a:schemeClr val="tx1">
                    <a:tint val="75000"/>
                  </a:schemeClr>
                </a:solidFill>
              </a:defRPr>
            </a:lvl3pPr>
            <a:lvl4pPr marL="6426906" indent="0">
              <a:buNone/>
              <a:defRPr sz="6600">
                <a:solidFill>
                  <a:schemeClr val="tx1">
                    <a:tint val="75000"/>
                  </a:schemeClr>
                </a:solidFill>
              </a:defRPr>
            </a:lvl4pPr>
            <a:lvl5pPr marL="8569208" indent="0">
              <a:buNone/>
              <a:defRPr sz="6600">
                <a:solidFill>
                  <a:schemeClr val="tx1">
                    <a:tint val="75000"/>
                  </a:schemeClr>
                </a:solidFill>
              </a:defRPr>
            </a:lvl5pPr>
            <a:lvl6pPr marL="10711510" indent="0">
              <a:buNone/>
              <a:defRPr sz="6600">
                <a:solidFill>
                  <a:schemeClr val="tx1">
                    <a:tint val="75000"/>
                  </a:schemeClr>
                </a:solidFill>
              </a:defRPr>
            </a:lvl6pPr>
            <a:lvl7pPr marL="12853812" indent="0">
              <a:buNone/>
              <a:defRPr sz="6600">
                <a:solidFill>
                  <a:schemeClr val="tx1">
                    <a:tint val="75000"/>
                  </a:schemeClr>
                </a:solidFill>
              </a:defRPr>
            </a:lvl7pPr>
            <a:lvl8pPr marL="14996114" indent="0">
              <a:buNone/>
              <a:defRPr sz="6600">
                <a:solidFill>
                  <a:schemeClr val="tx1">
                    <a:tint val="75000"/>
                  </a:schemeClr>
                </a:solidFill>
              </a:defRPr>
            </a:lvl8pPr>
            <a:lvl9pPr marL="17138416" indent="0">
              <a:buNone/>
              <a:defRPr sz="6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C4C1A-E508-4C98-89E8-53D85B349EF3}" type="datetimeFigureOut">
              <a:rPr lang="en-US" smtClean="0"/>
              <a:t>1/8/2018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32D8A-D9DC-4817-AB27-76AD8BA334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6912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48840" y="7467602"/>
            <a:ext cx="18981420" cy="21121161"/>
          </a:xfrm>
        </p:spPr>
        <p:txBody>
          <a:bodyPr/>
          <a:lstStyle>
            <a:lvl1pPr>
              <a:defRPr sz="13100"/>
            </a:lvl1pPr>
            <a:lvl2pPr>
              <a:defRPr sz="11200"/>
            </a:lvl2pPr>
            <a:lvl3pPr>
              <a:defRPr sz="9400"/>
            </a:lvl3pPr>
            <a:lvl4pPr>
              <a:defRPr sz="8400"/>
            </a:lvl4pPr>
            <a:lvl5pPr>
              <a:defRPr sz="8400"/>
            </a:lvl5pPr>
            <a:lvl6pPr>
              <a:defRPr sz="8400"/>
            </a:lvl6pPr>
            <a:lvl7pPr>
              <a:defRPr sz="8400"/>
            </a:lvl7pPr>
            <a:lvl8pPr>
              <a:defRPr sz="8400"/>
            </a:lvl8pPr>
            <a:lvl9pPr>
              <a:defRPr sz="8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846540" y="7467602"/>
            <a:ext cx="18981420" cy="21121161"/>
          </a:xfrm>
        </p:spPr>
        <p:txBody>
          <a:bodyPr/>
          <a:lstStyle>
            <a:lvl1pPr>
              <a:defRPr sz="13100"/>
            </a:lvl1pPr>
            <a:lvl2pPr>
              <a:defRPr sz="11200"/>
            </a:lvl2pPr>
            <a:lvl3pPr>
              <a:defRPr sz="9400"/>
            </a:lvl3pPr>
            <a:lvl4pPr>
              <a:defRPr sz="8400"/>
            </a:lvl4pPr>
            <a:lvl5pPr>
              <a:defRPr sz="8400"/>
            </a:lvl5pPr>
            <a:lvl6pPr>
              <a:defRPr sz="8400"/>
            </a:lvl6pPr>
            <a:lvl7pPr>
              <a:defRPr sz="8400"/>
            </a:lvl7pPr>
            <a:lvl8pPr>
              <a:defRPr sz="8400"/>
            </a:lvl8pPr>
            <a:lvl9pPr>
              <a:defRPr sz="8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C4C1A-E508-4C98-89E8-53D85B349EF3}" type="datetimeFigureOut">
              <a:rPr lang="en-US" smtClean="0"/>
              <a:t>1/8/2018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32D8A-D9DC-4817-AB27-76AD8BA334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45272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48840" y="7163861"/>
            <a:ext cx="18988884" cy="2985556"/>
          </a:xfrm>
        </p:spPr>
        <p:txBody>
          <a:bodyPr anchor="b"/>
          <a:lstStyle>
            <a:lvl1pPr marL="0" indent="0">
              <a:buNone/>
              <a:defRPr sz="11200" b="1"/>
            </a:lvl1pPr>
            <a:lvl2pPr marL="2142302" indent="0">
              <a:buNone/>
              <a:defRPr sz="9400" b="1"/>
            </a:lvl2pPr>
            <a:lvl3pPr marL="4284604" indent="0">
              <a:buNone/>
              <a:defRPr sz="8400" b="1"/>
            </a:lvl3pPr>
            <a:lvl4pPr marL="6426906" indent="0">
              <a:buNone/>
              <a:defRPr sz="7500" b="1"/>
            </a:lvl4pPr>
            <a:lvl5pPr marL="8569208" indent="0">
              <a:buNone/>
              <a:defRPr sz="7500" b="1"/>
            </a:lvl5pPr>
            <a:lvl6pPr marL="10711510" indent="0">
              <a:buNone/>
              <a:defRPr sz="7500" b="1"/>
            </a:lvl6pPr>
            <a:lvl7pPr marL="12853812" indent="0">
              <a:buNone/>
              <a:defRPr sz="7500" b="1"/>
            </a:lvl7pPr>
            <a:lvl8pPr marL="14996114" indent="0">
              <a:buNone/>
              <a:defRPr sz="7500" b="1"/>
            </a:lvl8pPr>
            <a:lvl9pPr marL="17138416" indent="0">
              <a:buNone/>
              <a:defRPr sz="7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48840" y="10149417"/>
            <a:ext cx="18988884" cy="18439344"/>
          </a:xfrm>
        </p:spPr>
        <p:txBody>
          <a:bodyPr/>
          <a:lstStyle>
            <a:lvl1pPr>
              <a:defRPr sz="11200"/>
            </a:lvl1pPr>
            <a:lvl2pPr>
              <a:defRPr sz="9400"/>
            </a:lvl2pPr>
            <a:lvl3pPr>
              <a:defRPr sz="8400"/>
            </a:lvl3pPr>
            <a:lvl4pPr>
              <a:defRPr sz="7500"/>
            </a:lvl4pPr>
            <a:lvl5pPr>
              <a:defRPr sz="7500"/>
            </a:lvl5pPr>
            <a:lvl6pPr>
              <a:defRPr sz="7500"/>
            </a:lvl6pPr>
            <a:lvl7pPr>
              <a:defRPr sz="7500"/>
            </a:lvl7pPr>
            <a:lvl8pPr>
              <a:defRPr sz="7500"/>
            </a:lvl8pPr>
            <a:lvl9pPr>
              <a:defRPr sz="7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1831620" y="7163861"/>
            <a:ext cx="18996343" cy="2985556"/>
          </a:xfrm>
        </p:spPr>
        <p:txBody>
          <a:bodyPr anchor="b"/>
          <a:lstStyle>
            <a:lvl1pPr marL="0" indent="0">
              <a:buNone/>
              <a:defRPr sz="11200" b="1"/>
            </a:lvl1pPr>
            <a:lvl2pPr marL="2142302" indent="0">
              <a:buNone/>
              <a:defRPr sz="9400" b="1"/>
            </a:lvl2pPr>
            <a:lvl3pPr marL="4284604" indent="0">
              <a:buNone/>
              <a:defRPr sz="8400" b="1"/>
            </a:lvl3pPr>
            <a:lvl4pPr marL="6426906" indent="0">
              <a:buNone/>
              <a:defRPr sz="7500" b="1"/>
            </a:lvl4pPr>
            <a:lvl5pPr marL="8569208" indent="0">
              <a:buNone/>
              <a:defRPr sz="7500" b="1"/>
            </a:lvl5pPr>
            <a:lvl6pPr marL="10711510" indent="0">
              <a:buNone/>
              <a:defRPr sz="7500" b="1"/>
            </a:lvl6pPr>
            <a:lvl7pPr marL="12853812" indent="0">
              <a:buNone/>
              <a:defRPr sz="7500" b="1"/>
            </a:lvl7pPr>
            <a:lvl8pPr marL="14996114" indent="0">
              <a:buNone/>
              <a:defRPr sz="7500" b="1"/>
            </a:lvl8pPr>
            <a:lvl9pPr marL="17138416" indent="0">
              <a:buNone/>
              <a:defRPr sz="7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1831620" y="10149417"/>
            <a:ext cx="18996343" cy="18439344"/>
          </a:xfrm>
        </p:spPr>
        <p:txBody>
          <a:bodyPr/>
          <a:lstStyle>
            <a:lvl1pPr>
              <a:defRPr sz="11200"/>
            </a:lvl1pPr>
            <a:lvl2pPr>
              <a:defRPr sz="9400"/>
            </a:lvl2pPr>
            <a:lvl3pPr>
              <a:defRPr sz="8400"/>
            </a:lvl3pPr>
            <a:lvl4pPr>
              <a:defRPr sz="7500"/>
            </a:lvl4pPr>
            <a:lvl5pPr>
              <a:defRPr sz="7500"/>
            </a:lvl5pPr>
            <a:lvl6pPr>
              <a:defRPr sz="7500"/>
            </a:lvl6pPr>
            <a:lvl7pPr>
              <a:defRPr sz="7500"/>
            </a:lvl7pPr>
            <a:lvl8pPr>
              <a:defRPr sz="7500"/>
            </a:lvl8pPr>
            <a:lvl9pPr>
              <a:defRPr sz="7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C4C1A-E508-4C98-89E8-53D85B349EF3}" type="datetimeFigureOut">
              <a:rPr lang="en-US" smtClean="0"/>
              <a:t>1/8/2018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32D8A-D9DC-4817-AB27-76AD8BA334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33628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C4C1A-E508-4C98-89E8-53D85B349EF3}" type="datetimeFigureOut">
              <a:rPr lang="en-US" smtClean="0"/>
              <a:t>1/8/2018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32D8A-D9DC-4817-AB27-76AD8BA334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08062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C4C1A-E508-4C98-89E8-53D85B349EF3}" type="datetimeFigureOut">
              <a:rPr lang="en-US" smtClean="0"/>
              <a:t>1/8/2018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32D8A-D9DC-4817-AB27-76AD8BA334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8384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8842" y="1274233"/>
            <a:ext cx="14139071" cy="5422900"/>
          </a:xfrm>
        </p:spPr>
        <p:txBody>
          <a:bodyPr anchor="b"/>
          <a:lstStyle>
            <a:lvl1pPr algn="l">
              <a:defRPr sz="9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802735" y="1274236"/>
            <a:ext cx="24025225" cy="27314527"/>
          </a:xfrm>
        </p:spPr>
        <p:txBody>
          <a:bodyPr/>
          <a:lstStyle>
            <a:lvl1pPr>
              <a:defRPr sz="15000"/>
            </a:lvl1pPr>
            <a:lvl2pPr>
              <a:defRPr sz="13100"/>
            </a:lvl2pPr>
            <a:lvl3pPr>
              <a:defRPr sz="11200"/>
            </a:lvl3pPr>
            <a:lvl4pPr>
              <a:defRPr sz="9400"/>
            </a:lvl4pPr>
            <a:lvl5pPr>
              <a:defRPr sz="9400"/>
            </a:lvl5pPr>
            <a:lvl6pPr>
              <a:defRPr sz="9400"/>
            </a:lvl6pPr>
            <a:lvl7pPr>
              <a:defRPr sz="9400"/>
            </a:lvl7pPr>
            <a:lvl8pPr>
              <a:defRPr sz="9400"/>
            </a:lvl8pPr>
            <a:lvl9pPr>
              <a:defRPr sz="9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48842" y="6697136"/>
            <a:ext cx="14139071" cy="21891627"/>
          </a:xfrm>
        </p:spPr>
        <p:txBody>
          <a:bodyPr/>
          <a:lstStyle>
            <a:lvl1pPr marL="0" indent="0">
              <a:buNone/>
              <a:defRPr sz="6600"/>
            </a:lvl1pPr>
            <a:lvl2pPr marL="2142302" indent="0">
              <a:buNone/>
              <a:defRPr sz="5600"/>
            </a:lvl2pPr>
            <a:lvl3pPr marL="4284604" indent="0">
              <a:buNone/>
              <a:defRPr sz="4700"/>
            </a:lvl3pPr>
            <a:lvl4pPr marL="6426906" indent="0">
              <a:buNone/>
              <a:defRPr sz="4200"/>
            </a:lvl4pPr>
            <a:lvl5pPr marL="8569208" indent="0">
              <a:buNone/>
              <a:defRPr sz="4200"/>
            </a:lvl5pPr>
            <a:lvl6pPr marL="10711510" indent="0">
              <a:buNone/>
              <a:defRPr sz="4200"/>
            </a:lvl6pPr>
            <a:lvl7pPr marL="12853812" indent="0">
              <a:buNone/>
              <a:defRPr sz="4200"/>
            </a:lvl7pPr>
            <a:lvl8pPr marL="14996114" indent="0">
              <a:buNone/>
              <a:defRPr sz="4200"/>
            </a:lvl8pPr>
            <a:lvl9pPr marL="17138416" indent="0">
              <a:buNone/>
              <a:defRPr sz="4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C4C1A-E508-4C98-89E8-53D85B349EF3}" type="datetimeFigureOut">
              <a:rPr lang="en-US" smtClean="0"/>
              <a:t>1/8/2018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32D8A-D9DC-4817-AB27-76AD8BA334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6939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23754" y="22402800"/>
            <a:ext cx="25786080" cy="2644777"/>
          </a:xfrm>
        </p:spPr>
        <p:txBody>
          <a:bodyPr anchor="b"/>
          <a:lstStyle>
            <a:lvl1pPr algn="l">
              <a:defRPr sz="9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423754" y="2859617"/>
            <a:ext cx="25786080" cy="19202400"/>
          </a:xfrm>
        </p:spPr>
        <p:txBody>
          <a:bodyPr/>
          <a:lstStyle>
            <a:lvl1pPr marL="0" indent="0">
              <a:buNone/>
              <a:defRPr sz="15000"/>
            </a:lvl1pPr>
            <a:lvl2pPr marL="2142302" indent="0">
              <a:buNone/>
              <a:defRPr sz="13100"/>
            </a:lvl2pPr>
            <a:lvl3pPr marL="4284604" indent="0">
              <a:buNone/>
              <a:defRPr sz="11200"/>
            </a:lvl3pPr>
            <a:lvl4pPr marL="6426906" indent="0">
              <a:buNone/>
              <a:defRPr sz="9400"/>
            </a:lvl4pPr>
            <a:lvl5pPr marL="8569208" indent="0">
              <a:buNone/>
              <a:defRPr sz="9400"/>
            </a:lvl5pPr>
            <a:lvl6pPr marL="10711510" indent="0">
              <a:buNone/>
              <a:defRPr sz="9400"/>
            </a:lvl6pPr>
            <a:lvl7pPr marL="12853812" indent="0">
              <a:buNone/>
              <a:defRPr sz="9400"/>
            </a:lvl7pPr>
            <a:lvl8pPr marL="14996114" indent="0">
              <a:buNone/>
              <a:defRPr sz="9400"/>
            </a:lvl8pPr>
            <a:lvl9pPr marL="17138416" indent="0">
              <a:buNone/>
              <a:defRPr sz="94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23754" y="25047577"/>
            <a:ext cx="25786080" cy="3756023"/>
          </a:xfrm>
        </p:spPr>
        <p:txBody>
          <a:bodyPr/>
          <a:lstStyle>
            <a:lvl1pPr marL="0" indent="0">
              <a:buNone/>
              <a:defRPr sz="6600"/>
            </a:lvl1pPr>
            <a:lvl2pPr marL="2142302" indent="0">
              <a:buNone/>
              <a:defRPr sz="5600"/>
            </a:lvl2pPr>
            <a:lvl3pPr marL="4284604" indent="0">
              <a:buNone/>
              <a:defRPr sz="4700"/>
            </a:lvl3pPr>
            <a:lvl4pPr marL="6426906" indent="0">
              <a:buNone/>
              <a:defRPr sz="4200"/>
            </a:lvl4pPr>
            <a:lvl5pPr marL="8569208" indent="0">
              <a:buNone/>
              <a:defRPr sz="4200"/>
            </a:lvl5pPr>
            <a:lvl6pPr marL="10711510" indent="0">
              <a:buNone/>
              <a:defRPr sz="4200"/>
            </a:lvl6pPr>
            <a:lvl7pPr marL="12853812" indent="0">
              <a:buNone/>
              <a:defRPr sz="4200"/>
            </a:lvl7pPr>
            <a:lvl8pPr marL="14996114" indent="0">
              <a:buNone/>
              <a:defRPr sz="4200"/>
            </a:lvl8pPr>
            <a:lvl9pPr marL="17138416" indent="0">
              <a:buNone/>
              <a:defRPr sz="4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C4C1A-E508-4C98-89E8-53D85B349EF3}" type="datetimeFigureOut">
              <a:rPr lang="en-US" smtClean="0"/>
              <a:t>1/8/2018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32D8A-D9DC-4817-AB27-76AD8BA334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8268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C4C1A-E508-4C98-89E8-53D85B349EF3}" type="datetimeFigureOut">
              <a:rPr lang="en-US" smtClean="0"/>
              <a:t>1/8/2018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32D8A-D9DC-4817-AB27-76AD8BA334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46392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158180" y="1281646"/>
            <a:ext cx="9669780" cy="2730711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48840" y="1281646"/>
            <a:ext cx="28293060" cy="273071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C4C1A-E508-4C98-89E8-53D85B349EF3}" type="datetimeFigureOut">
              <a:rPr lang="en-US" smtClean="0"/>
              <a:t>1/8/2018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32D8A-D9DC-4817-AB27-76AD8BA334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94424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48840" y="1281644"/>
            <a:ext cx="38679120" cy="5334000"/>
          </a:xfrm>
          <a:prstGeom prst="rect">
            <a:avLst/>
          </a:prstGeom>
        </p:spPr>
        <p:txBody>
          <a:bodyPr vert="horz" lIns="428460" tIns="214230" rIns="428460" bIns="21423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48840" y="7467602"/>
            <a:ext cx="38679120" cy="21121161"/>
          </a:xfrm>
          <a:prstGeom prst="rect">
            <a:avLst/>
          </a:prstGeom>
        </p:spPr>
        <p:txBody>
          <a:bodyPr vert="horz" lIns="428460" tIns="214230" rIns="428460" bIns="21423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48840" y="29662969"/>
            <a:ext cx="10027920" cy="1703917"/>
          </a:xfrm>
          <a:prstGeom prst="rect">
            <a:avLst/>
          </a:prstGeom>
        </p:spPr>
        <p:txBody>
          <a:bodyPr vert="horz" lIns="428460" tIns="214230" rIns="428460" bIns="214230" rtlCol="0" anchor="ctr"/>
          <a:lstStyle>
            <a:lvl1pPr algn="l">
              <a:defRPr sz="5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FC4C1A-E508-4C98-89E8-53D85B349EF3}" type="datetimeFigureOut">
              <a:rPr lang="en-US" smtClean="0"/>
              <a:t>1/8/2018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683740" y="29662969"/>
            <a:ext cx="13609320" cy="1703917"/>
          </a:xfrm>
          <a:prstGeom prst="rect">
            <a:avLst/>
          </a:prstGeom>
        </p:spPr>
        <p:txBody>
          <a:bodyPr vert="horz" lIns="428460" tIns="214230" rIns="428460" bIns="214230" rtlCol="0" anchor="ctr"/>
          <a:lstStyle>
            <a:lvl1pPr algn="ctr">
              <a:defRPr sz="5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800040" y="29662969"/>
            <a:ext cx="10027920" cy="1703917"/>
          </a:xfrm>
          <a:prstGeom prst="rect">
            <a:avLst/>
          </a:prstGeom>
        </p:spPr>
        <p:txBody>
          <a:bodyPr vert="horz" lIns="428460" tIns="214230" rIns="428460" bIns="214230" rtlCol="0" anchor="ctr"/>
          <a:lstStyle>
            <a:lvl1pPr algn="r">
              <a:defRPr sz="5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532D8A-D9DC-4817-AB27-76AD8BA334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94903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284604" rtl="0" eaLnBrk="1" latinLnBrk="0" hangingPunct="1">
        <a:spcBef>
          <a:spcPct val="0"/>
        </a:spcBef>
        <a:buNone/>
        <a:defRPr sz="20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06727" indent="-1606727" algn="l" defTabSz="4284604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0" kern="1200">
          <a:solidFill>
            <a:schemeClr val="tx1"/>
          </a:solidFill>
          <a:latin typeface="+mn-lt"/>
          <a:ea typeface="+mn-ea"/>
          <a:cs typeface="+mn-cs"/>
        </a:defRPr>
      </a:lvl1pPr>
      <a:lvl2pPr marL="3481241" indent="-1338939" algn="l" defTabSz="4284604" rtl="0" eaLnBrk="1" latinLnBrk="0" hangingPunct="1">
        <a:spcBef>
          <a:spcPct val="20000"/>
        </a:spcBef>
        <a:buFont typeface="Arial" panose="020B0604020202020204" pitchFamily="34" charset="0"/>
        <a:buChar char="–"/>
        <a:defRPr sz="13100" kern="1200">
          <a:solidFill>
            <a:schemeClr val="tx1"/>
          </a:solidFill>
          <a:latin typeface="+mn-lt"/>
          <a:ea typeface="+mn-ea"/>
          <a:cs typeface="+mn-cs"/>
        </a:defRPr>
      </a:lvl2pPr>
      <a:lvl3pPr marL="5355755" indent="-1071151" algn="l" defTabSz="4284604" rtl="0" eaLnBrk="1" latinLnBrk="0" hangingPunct="1">
        <a:spcBef>
          <a:spcPct val="20000"/>
        </a:spcBef>
        <a:buFont typeface="Arial" panose="020B0604020202020204" pitchFamily="34" charset="0"/>
        <a:buChar char="•"/>
        <a:defRPr sz="11200" kern="1200">
          <a:solidFill>
            <a:schemeClr val="tx1"/>
          </a:solidFill>
          <a:latin typeface="+mn-lt"/>
          <a:ea typeface="+mn-ea"/>
          <a:cs typeface="+mn-cs"/>
        </a:defRPr>
      </a:lvl3pPr>
      <a:lvl4pPr marL="7498057" indent="-1071151" algn="l" defTabSz="4284604" rtl="0" eaLnBrk="1" latinLnBrk="0" hangingPunct="1">
        <a:spcBef>
          <a:spcPct val="20000"/>
        </a:spcBef>
        <a:buFont typeface="Arial" panose="020B0604020202020204" pitchFamily="34" charset="0"/>
        <a:buChar char="–"/>
        <a:defRPr sz="9400" kern="1200">
          <a:solidFill>
            <a:schemeClr val="tx1"/>
          </a:solidFill>
          <a:latin typeface="+mn-lt"/>
          <a:ea typeface="+mn-ea"/>
          <a:cs typeface="+mn-cs"/>
        </a:defRPr>
      </a:lvl4pPr>
      <a:lvl5pPr marL="9640359" indent="-1071151" algn="l" defTabSz="4284604" rtl="0" eaLnBrk="1" latinLnBrk="0" hangingPunct="1">
        <a:spcBef>
          <a:spcPct val="20000"/>
        </a:spcBef>
        <a:buFont typeface="Arial" panose="020B0604020202020204" pitchFamily="34" charset="0"/>
        <a:buChar char="»"/>
        <a:defRPr sz="9400" kern="1200">
          <a:solidFill>
            <a:schemeClr val="tx1"/>
          </a:solidFill>
          <a:latin typeface="+mn-lt"/>
          <a:ea typeface="+mn-ea"/>
          <a:cs typeface="+mn-cs"/>
        </a:defRPr>
      </a:lvl5pPr>
      <a:lvl6pPr marL="11782661" indent="-1071151" algn="l" defTabSz="4284604" rtl="0" eaLnBrk="1" latinLnBrk="0" hangingPunct="1">
        <a:spcBef>
          <a:spcPct val="20000"/>
        </a:spcBef>
        <a:buFont typeface="Arial" panose="020B0604020202020204" pitchFamily="34" charset="0"/>
        <a:buChar char="•"/>
        <a:defRPr sz="9400" kern="1200">
          <a:solidFill>
            <a:schemeClr val="tx1"/>
          </a:solidFill>
          <a:latin typeface="+mn-lt"/>
          <a:ea typeface="+mn-ea"/>
          <a:cs typeface="+mn-cs"/>
        </a:defRPr>
      </a:lvl6pPr>
      <a:lvl7pPr marL="13924963" indent="-1071151" algn="l" defTabSz="4284604" rtl="0" eaLnBrk="1" latinLnBrk="0" hangingPunct="1">
        <a:spcBef>
          <a:spcPct val="20000"/>
        </a:spcBef>
        <a:buFont typeface="Arial" panose="020B0604020202020204" pitchFamily="34" charset="0"/>
        <a:buChar char="•"/>
        <a:defRPr sz="9400" kern="1200">
          <a:solidFill>
            <a:schemeClr val="tx1"/>
          </a:solidFill>
          <a:latin typeface="+mn-lt"/>
          <a:ea typeface="+mn-ea"/>
          <a:cs typeface="+mn-cs"/>
        </a:defRPr>
      </a:lvl7pPr>
      <a:lvl8pPr marL="16067265" indent="-1071151" algn="l" defTabSz="4284604" rtl="0" eaLnBrk="1" latinLnBrk="0" hangingPunct="1">
        <a:spcBef>
          <a:spcPct val="20000"/>
        </a:spcBef>
        <a:buFont typeface="Arial" panose="020B0604020202020204" pitchFamily="34" charset="0"/>
        <a:buChar char="•"/>
        <a:defRPr sz="9400" kern="1200">
          <a:solidFill>
            <a:schemeClr val="tx1"/>
          </a:solidFill>
          <a:latin typeface="+mn-lt"/>
          <a:ea typeface="+mn-ea"/>
          <a:cs typeface="+mn-cs"/>
        </a:defRPr>
      </a:lvl8pPr>
      <a:lvl9pPr marL="18209567" indent="-1071151" algn="l" defTabSz="4284604" rtl="0" eaLnBrk="1" latinLnBrk="0" hangingPunct="1">
        <a:spcBef>
          <a:spcPct val="20000"/>
        </a:spcBef>
        <a:buFont typeface="Arial" panose="020B0604020202020204" pitchFamily="34" charset="0"/>
        <a:buChar char="•"/>
        <a:defRPr sz="9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284604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1pPr>
      <a:lvl2pPr marL="2142302" algn="l" defTabSz="4284604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2pPr>
      <a:lvl3pPr marL="4284604" algn="l" defTabSz="4284604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3pPr>
      <a:lvl4pPr marL="6426906" algn="l" defTabSz="4284604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4pPr>
      <a:lvl5pPr marL="8569208" algn="l" defTabSz="4284604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5pPr>
      <a:lvl6pPr marL="10711510" algn="l" defTabSz="4284604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6pPr>
      <a:lvl7pPr marL="12853812" algn="l" defTabSz="4284604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7pPr>
      <a:lvl8pPr marL="14996114" algn="l" defTabSz="4284604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8pPr>
      <a:lvl9pPr marL="17138416" algn="l" defTabSz="4284604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324600" y="432786"/>
            <a:ext cx="307086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New Hampshire Advanced Manufacturing Partnership (NH-AMP)</a:t>
            </a:r>
            <a:endParaRPr lang="en-US" sz="8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884728"/>
            <a:ext cx="4343400" cy="43434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04076" y="969985"/>
            <a:ext cx="3229724" cy="392563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556664" y="3455263"/>
            <a:ext cx="3085753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 – P. T. Vasudevan</a:t>
            </a:r>
            <a:r>
              <a:rPr lang="en-US" baseline="30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CoIs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M. Aikens</a:t>
            </a:r>
            <a:r>
              <a:rPr lang="en-US" baseline="30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L. Barber</a:t>
            </a:r>
            <a:r>
              <a:rPr lang="en-US" baseline="30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S. Hale</a:t>
            </a:r>
            <a:r>
              <a:rPr lang="en-US" baseline="30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B. Kinsey</a:t>
            </a:r>
            <a:r>
              <a:rPr lang="en-US" baseline="30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en-US" baseline="30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705600" y="4840258"/>
            <a:ext cx="29337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aseline="30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en-US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University of New Hampshire – Durham</a:t>
            </a:r>
          </a:p>
          <a:p>
            <a:r>
              <a:rPr lang="en-US" sz="5400" baseline="30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en-US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Community College System of New Hampshire</a:t>
            </a:r>
            <a:endParaRPr lang="en-US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 flipV="1">
            <a:off x="1323109" y="7391400"/>
            <a:ext cx="40538400" cy="7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6591300" y="1932238"/>
            <a:ext cx="299466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NSF #174491; Cohort #2</a:t>
            </a:r>
            <a:endParaRPr lang="en-US" baseline="30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323109" y="7689502"/>
            <a:ext cx="332509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Vision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066799" y="18897600"/>
            <a:ext cx="13335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Increase Low Socio-Economic Status (LSES) student retention through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dirty="0" smtClean="0"/>
              <a:t>Guided Pathways (GP) mentorship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dirty="0" smtClean="0"/>
              <a:t>Co-requisite Remediation (CRR)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dirty="0" smtClean="0"/>
              <a:t>Work-based Learning and Research Internships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dirty="0" smtClean="0"/>
              <a:t>Supervisor Mentorship Training</a:t>
            </a:r>
            <a:endParaRPr lang="en-US" sz="3200" dirty="0"/>
          </a:p>
        </p:txBody>
      </p:sp>
      <p:sp>
        <p:nvSpPr>
          <p:cNvPr id="17" name="TextBox 16"/>
          <p:cNvSpPr txBox="1"/>
          <p:nvPr/>
        </p:nvSpPr>
        <p:spPr>
          <a:xfrm>
            <a:off x="872836" y="22374205"/>
            <a:ext cx="816032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Partnerships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039090" y="23759200"/>
            <a:ext cx="13840691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Leadership Team Members</a:t>
            </a:r>
          </a:p>
          <a:p>
            <a:r>
              <a:rPr lang="en-US" sz="3200" dirty="0" smtClean="0"/>
              <a:t>Sr. Vice Provost Academic Affairs, UNH</a:t>
            </a:r>
          </a:p>
          <a:p>
            <a:r>
              <a:rPr lang="en-US" sz="3200" dirty="0" smtClean="0"/>
              <a:t>Chancellor, Community College System of New Hampshire</a:t>
            </a:r>
          </a:p>
          <a:p>
            <a:r>
              <a:rPr lang="en-US" sz="3200" dirty="0" smtClean="0"/>
              <a:t>Director, NH Manufacturing Extension Partnership</a:t>
            </a:r>
          </a:p>
          <a:p>
            <a:r>
              <a:rPr lang="en-US" sz="3200" dirty="0" smtClean="0"/>
              <a:t>Director, Economic Development, NH Dept. of Bus. and Econ. Affairs</a:t>
            </a:r>
          </a:p>
          <a:p>
            <a:r>
              <a:rPr lang="en-US" sz="3200" dirty="0" smtClean="0"/>
              <a:t>Chief Workforce Officer, Advanced Regenerative Medicine Institute</a:t>
            </a:r>
          </a:p>
          <a:p>
            <a:r>
              <a:rPr lang="en-US" sz="3200" dirty="0" smtClean="0"/>
              <a:t>Chair, Dept. Mechanical Engineering, UNH</a:t>
            </a:r>
          </a:p>
          <a:p>
            <a:r>
              <a:rPr lang="en-US" sz="3200" dirty="0" smtClean="0"/>
              <a:t>Community College Alumni in Advanced Manufacturing</a:t>
            </a:r>
          </a:p>
          <a:p>
            <a:r>
              <a:rPr lang="en-US" sz="3200" dirty="0" smtClean="0"/>
              <a:t>Assoc. VP of Community, Equity, Diversity, UNH</a:t>
            </a:r>
          </a:p>
          <a:p>
            <a:endParaRPr lang="en-US" sz="36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6800" y="23066702"/>
            <a:ext cx="6058473" cy="88803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15697200" y="7703357"/>
            <a:ext cx="816032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Goals and Metrics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5697200" y="9088352"/>
            <a:ext cx="10896600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/>
              <a:t>Pilot Goals: This pilot project addresses the following goals </a:t>
            </a:r>
            <a:r>
              <a:rPr lang="en-US" sz="3200" dirty="0" smtClean="0"/>
              <a:t>toward increasing LSES student retention in Advanced Manufacturing programs at NH community colleges</a:t>
            </a:r>
            <a:endParaRPr lang="en-US" sz="3200" dirty="0"/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US" sz="3200" dirty="0" smtClean="0"/>
              <a:t>Central coordinating </a:t>
            </a:r>
            <a:r>
              <a:rPr lang="en-US" sz="3200" dirty="0"/>
              <a:t>entity that ensures Collective Impact for all AMP participants.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US" sz="3200" dirty="0" smtClean="0"/>
              <a:t>Clear GP for LSES  </a:t>
            </a:r>
            <a:r>
              <a:rPr lang="en-US" sz="3200" dirty="0"/>
              <a:t>CC students to obtain AM placements in paid WBL.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US" sz="3200" dirty="0"/>
              <a:t>Implement CRR strategies to promote retention in AM pathways. 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US" sz="3200" dirty="0" smtClean="0"/>
              <a:t>Mentorship training for supervisors </a:t>
            </a:r>
            <a:endParaRPr lang="en-US" sz="3200" dirty="0"/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US" sz="3200" dirty="0" smtClean="0"/>
              <a:t>Paid Work-based Learning and Research Internships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endParaRPr lang="en-US" sz="3200" dirty="0"/>
          </a:p>
          <a:p>
            <a:pPr lvl="0"/>
            <a:r>
              <a:rPr lang="en-US" sz="3200" dirty="0" smtClean="0"/>
              <a:t>Increase AM student retention to 50% (from current 25%).</a:t>
            </a:r>
            <a:endParaRPr lang="en-US" sz="3200" dirty="0"/>
          </a:p>
        </p:txBody>
      </p:sp>
      <p:sp>
        <p:nvSpPr>
          <p:cNvPr id="22" name="Rectangle 21"/>
          <p:cNvSpPr/>
          <p:nvPr/>
        </p:nvSpPr>
        <p:spPr>
          <a:xfrm>
            <a:off x="15662564" y="16179793"/>
            <a:ext cx="10931236" cy="94487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/>
              <a:t>Pilot </a:t>
            </a:r>
            <a:r>
              <a:rPr lang="en-US" sz="3200" dirty="0" smtClean="0"/>
              <a:t>Metrics: Mixed-methods interviews, institutional data, student academic records, pre/post surveys, and program documentation review</a:t>
            </a:r>
          </a:p>
          <a:p>
            <a:r>
              <a:rPr lang="en-US" sz="3200" dirty="0" smtClean="0"/>
              <a:t>Track and quantify AMP students’ intention to persist on AM pathway and impacting factors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 smtClean="0"/>
              <a:t>Pre-survey/Post-survey</a:t>
            </a:r>
          </a:p>
          <a:p>
            <a:pPr marL="2599502" lvl="1" indent="-457200">
              <a:buFont typeface="Arial" panose="020B0604020202020204" pitchFamily="34" charset="0"/>
              <a:buChar char="•"/>
            </a:pPr>
            <a:r>
              <a:rPr lang="en-US" sz="3200" dirty="0" smtClean="0"/>
              <a:t>Level of interest to remain on pathway</a:t>
            </a:r>
          </a:p>
          <a:p>
            <a:pPr marL="2599502" lvl="1" indent="-457200">
              <a:buFont typeface="Arial" panose="020B0604020202020204" pitchFamily="34" charset="0"/>
              <a:buChar char="•"/>
            </a:pPr>
            <a:r>
              <a:rPr lang="en-US" sz="3200" dirty="0" smtClean="0"/>
              <a:t>Confidence in STEM abilities</a:t>
            </a:r>
          </a:p>
          <a:p>
            <a:pPr marL="2599502" lvl="1" indent="-457200">
              <a:buFont typeface="Arial" panose="020B0604020202020204" pitchFamily="34" charset="0"/>
              <a:buChar char="•"/>
            </a:pPr>
            <a:r>
              <a:rPr lang="en-US" sz="3200" dirty="0" smtClean="0"/>
              <a:t>Intention to persist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 smtClean="0"/>
              <a:t>Interviews/Focus Groups</a:t>
            </a:r>
          </a:p>
          <a:p>
            <a:pPr marL="2599502" lvl="1" indent="-457200">
              <a:buFont typeface="Arial" panose="020B0604020202020204" pitchFamily="34" charset="0"/>
              <a:buChar char="•"/>
            </a:pPr>
            <a:r>
              <a:rPr lang="en-US" sz="3200" dirty="0" smtClean="0"/>
              <a:t>Challenges to persist</a:t>
            </a:r>
          </a:p>
          <a:p>
            <a:pPr marL="2599502" lvl="1" indent="-457200">
              <a:buFont typeface="Arial" panose="020B0604020202020204" pitchFamily="34" charset="0"/>
              <a:buChar char="•"/>
            </a:pPr>
            <a:r>
              <a:rPr lang="en-US" sz="3200" dirty="0" smtClean="0"/>
              <a:t>Formative Feedback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 smtClean="0"/>
              <a:t>Student Records</a:t>
            </a:r>
          </a:p>
          <a:p>
            <a:pPr marL="2599502" lvl="1" indent="-457200">
              <a:buFont typeface="Arial" panose="020B0604020202020204" pitchFamily="34" charset="0"/>
              <a:buChar char="•"/>
            </a:pPr>
            <a:r>
              <a:rPr lang="en-US" sz="3200" dirty="0" smtClean="0"/>
              <a:t>Academic GPA</a:t>
            </a:r>
          </a:p>
          <a:p>
            <a:pPr marL="2599502" lvl="1" indent="-457200">
              <a:buFont typeface="Arial" panose="020B0604020202020204" pitchFamily="34" charset="0"/>
              <a:buChar char="•"/>
            </a:pPr>
            <a:r>
              <a:rPr lang="en-US" sz="3200" dirty="0" smtClean="0"/>
              <a:t>Work History</a:t>
            </a:r>
          </a:p>
          <a:p>
            <a:pPr marL="2599502" lvl="1" indent="-457200">
              <a:buFont typeface="Arial" panose="020B0604020202020204" pitchFamily="34" charset="0"/>
              <a:buChar char="•"/>
            </a:pPr>
            <a:r>
              <a:rPr lang="en-US" sz="3200" dirty="0" smtClean="0"/>
              <a:t>Applications</a:t>
            </a:r>
          </a:p>
          <a:p>
            <a:pPr marL="4741804" lvl="2" indent="-457200">
              <a:buFont typeface="Arial" panose="020B0604020202020204" pitchFamily="34" charset="0"/>
              <a:buChar char="•"/>
            </a:pPr>
            <a:r>
              <a:rPr lang="en-US" sz="3200" dirty="0" smtClean="0"/>
              <a:t>AM Employment</a:t>
            </a:r>
          </a:p>
          <a:p>
            <a:pPr marL="4741804" lvl="2" indent="-457200">
              <a:buFont typeface="Arial" panose="020B0604020202020204" pitchFamily="34" charset="0"/>
              <a:buChar char="•"/>
            </a:pPr>
            <a:r>
              <a:rPr lang="en-US" sz="3200" dirty="0" smtClean="0"/>
              <a:t>UNH Transfer</a:t>
            </a:r>
          </a:p>
          <a:p>
            <a:pPr marL="2599502" lvl="1" indent="-457200">
              <a:buFont typeface="Arial" panose="020B0604020202020204" pitchFamily="34" charset="0"/>
              <a:buChar char="•"/>
            </a:pPr>
            <a:endParaRPr lang="en-US" sz="3200" dirty="0" smtClean="0"/>
          </a:p>
        </p:txBody>
      </p:sp>
      <p:sp>
        <p:nvSpPr>
          <p:cNvPr id="23" name="TextBox 22"/>
          <p:cNvSpPr txBox="1"/>
          <p:nvPr/>
        </p:nvSpPr>
        <p:spPr>
          <a:xfrm>
            <a:off x="27231109" y="7703357"/>
            <a:ext cx="146304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Leadership and Communication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03399" y="8973206"/>
            <a:ext cx="14658110" cy="76016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TextBox 18"/>
          <p:cNvSpPr txBox="1"/>
          <p:nvPr/>
        </p:nvSpPr>
        <p:spPr>
          <a:xfrm>
            <a:off x="27231109" y="16574885"/>
            <a:ext cx="1429789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Collective Impact – Leadership Team + Implementation Team + CI Facilitator</a:t>
            </a:r>
          </a:p>
          <a:p>
            <a:r>
              <a:rPr lang="en-US" sz="3200" dirty="0" smtClean="0"/>
              <a:t>Trellis – Private Site (in development)</a:t>
            </a:r>
          </a:p>
          <a:p>
            <a:r>
              <a:rPr lang="en-US" sz="3200" dirty="0" smtClean="0"/>
              <a:t>NH-AMP Website (in development)</a:t>
            </a:r>
            <a:endParaRPr lang="en-US" sz="3200" dirty="0"/>
          </a:p>
        </p:txBody>
      </p:sp>
      <p:sp>
        <p:nvSpPr>
          <p:cNvPr id="26" name="TextBox 25"/>
          <p:cNvSpPr txBox="1"/>
          <p:nvPr/>
        </p:nvSpPr>
        <p:spPr>
          <a:xfrm>
            <a:off x="26898600" y="18516600"/>
            <a:ext cx="160782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Expansion, Sustainability, and Scale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6988654" y="19901595"/>
            <a:ext cx="15143019" cy="104336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200" dirty="0" smtClean="0"/>
              <a:t>1) Beyond Low Socio-economic Status</a:t>
            </a:r>
            <a:endParaRPr lang="en-US" sz="3200" dirty="0"/>
          </a:p>
          <a:p>
            <a:r>
              <a:rPr lang="en-US" sz="3200" dirty="0" smtClean="0"/>
              <a:t>Nationwide</a:t>
            </a:r>
            <a:r>
              <a:rPr lang="en-US" sz="3200" dirty="0"/>
              <a:t>, community colleges students are 49% white, 22% Hispanic, 14% Black, 6% Asian/Pacific Islander, and 1% Native American; and 57% are women – making community colleges more diverse than other institutions of higher </a:t>
            </a:r>
            <a:r>
              <a:rPr lang="en-US" sz="3200" dirty="0" smtClean="0"/>
              <a:t>education.</a:t>
            </a:r>
          </a:p>
          <a:p>
            <a:endParaRPr lang="en-US" sz="3200" dirty="0"/>
          </a:p>
          <a:p>
            <a:r>
              <a:rPr lang="en-US" sz="3200" dirty="0" smtClean="0"/>
              <a:t>2</a:t>
            </a:r>
            <a:r>
              <a:rPr lang="en-US" sz="3200" dirty="0"/>
              <a:t>) Beyond </a:t>
            </a:r>
            <a:r>
              <a:rPr lang="en-US" sz="3200" dirty="0" smtClean="0"/>
              <a:t>Advanced Manufacturing</a:t>
            </a:r>
            <a:endParaRPr lang="en-US" sz="3200" dirty="0"/>
          </a:p>
          <a:p>
            <a:r>
              <a:rPr lang="en-US" sz="3200" dirty="0" smtClean="0"/>
              <a:t>While </a:t>
            </a:r>
            <a:r>
              <a:rPr lang="en-US" sz="3200" dirty="0"/>
              <a:t>specific stakeholder </a:t>
            </a:r>
            <a:r>
              <a:rPr lang="en-US" sz="3200" dirty="0" smtClean="0"/>
              <a:t>partners and industry sectors </a:t>
            </a:r>
            <a:r>
              <a:rPr lang="en-US" sz="3200" dirty="0"/>
              <a:t>may </a:t>
            </a:r>
            <a:r>
              <a:rPr lang="en-US" sz="3200" dirty="0" smtClean="0"/>
              <a:t>change, </a:t>
            </a:r>
            <a:r>
              <a:rPr lang="en-US" sz="3200" dirty="0"/>
              <a:t>AMP provides an adaptable framework for developing shared goals, and aligning activities and resources in support of those goals through Collective Impact. </a:t>
            </a:r>
          </a:p>
          <a:p>
            <a:r>
              <a:rPr lang="en-US" sz="3200" dirty="0"/>
              <a:t> </a:t>
            </a:r>
          </a:p>
          <a:p>
            <a:r>
              <a:rPr lang="en-US" sz="3200" dirty="0"/>
              <a:t>3) Beyond </a:t>
            </a:r>
            <a:r>
              <a:rPr lang="en-US" sz="3200" dirty="0" smtClean="0"/>
              <a:t>Community Colleges</a:t>
            </a:r>
            <a:endParaRPr lang="en-US" sz="3200" dirty="0"/>
          </a:p>
          <a:p>
            <a:r>
              <a:rPr lang="en-US" sz="3200" dirty="0" smtClean="0"/>
              <a:t>To </a:t>
            </a:r>
            <a:r>
              <a:rPr lang="en-US" sz="3200" dirty="0"/>
              <a:t>fully address this grand challenge requires input from the entire spectrum of organizations that affect the workforce: employers, community and technical colleges, community-based service providers, job search services, unions, trade/professional associations, and more. The AMP Collective Impact framework provides a flexible structure to support collaboration and coordination across a range of challenges and partners. </a:t>
            </a:r>
            <a:endParaRPr lang="en-US" sz="3200" dirty="0" smtClean="0"/>
          </a:p>
          <a:p>
            <a:endParaRPr lang="en-US" sz="3200" dirty="0"/>
          </a:p>
          <a:p>
            <a:r>
              <a:rPr lang="en-US" sz="3200" dirty="0" smtClean="0"/>
              <a:t>4) Beyond New Hampshire</a:t>
            </a:r>
          </a:p>
          <a:p>
            <a:r>
              <a:rPr lang="en-US" sz="3200" dirty="0" smtClean="0"/>
              <a:t>The NH-AMP collaboration model will be transferable and scalable to other states’ systems of community and junior colleges. </a:t>
            </a:r>
            <a:endParaRPr lang="en-US" sz="3200" dirty="0"/>
          </a:p>
        </p:txBody>
      </p:sp>
      <p:sp>
        <p:nvSpPr>
          <p:cNvPr id="24" name="TextBox 23"/>
          <p:cNvSpPr txBox="1"/>
          <p:nvPr/>
        </p:nvSpPr>
        <p:spPr>
          <a:xfrm>
            <a:off x="1323109" y="17664545"/>
            <a:ext cx="79732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NH-AMP Theory of Change</a:t>
            </a:r>
            <a:endParaRPr 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522028" y="30324133"/>
            <a:ext cx="75438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dirty="0" smtClean="0"/>
              <a:t>NH-AMP Community Colleges (blue) and industry partners (yellow)</a:t>
            </a:r>
            <a:endParaRPr lang="en-US" sz="32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3000" y="9088352"/>
            <a:ext cx="8343626" cy="8262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36483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462</TotalTime>
  <Words>450</Words>
  <Application>Microsoft Office PowerPoint</Application>
  <PresentationFormat>Custom</PresentationFormat>
  <Paragraphs>63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University of New Hampshire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Stephen Roy Hale</dc:creator>
  <cp:lastModifiedBy>Stephen Roy Hale</cp:lastModifiedBy>
  <cp:revision>13</cp:revision>
  <dcterms:created xsi:type="dcterms:W3CDTF">2018-01-05T12:55:01Z</dcterms:created>
  <dcterms:modified xsi:type="dcterms:W3CDTF">2018-01-08T16:28:06Z</dcterms:modified>
</cp:coreProperties>
</file>