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</p:sldIdLst>
  <p:sldSz cx="41148000" cy="32918400"/>
  <p:notesSz cx="6858000" cy="9144000"/>
  <p:defaultTextStyle>
    <a:defPPr>
      <a:defRPr lang="en-US"/>
    </a:defPPr>
    <a:lvl1pPr marL="0" algn="l" defTabSz="2116150" rtl="0" eaLnBrk="1" latinLnBrk="0" hangingPunct="1">
      <a:defRPr sz="8300" kern="1200">
        <a:solidFill>
          <a:schemeClr val="tx1"/>
        </a:solidFill>
        <a:latin typeface="+mn-lt"/>
        <a:ea typeface="+mn-ea"/>
        <a:cs typeface="+mn-cs"/>
      </a:defRPr>
    </a:lvl1pPr>
    <a:lvl2pPr marL="2116150" algn="l" defTabSz="2116150" rtl="0" eaLnBrk="1" latinLnBrk="0" hangingPunct="1">
      <a:defRPr sz="8300" kern="1200">
        <a:solidFill>
          <a:schemeClr val="tx1"/>
        </a:solidFill>
        <a:latin typeface="+mn-lt"/>
        <a:ea typeface="+mn-ea"/>
        <a:cs typeface="+mn-cs"/>
      </a:defRPr>
    </a:lvl2pPr>
    <a:lvl3pPr marL="4232300" algn="l" defTabSz="2116150" rtl="0" eaLnBrk="1" latinLnBrk="0" hangingPunct="1">
      <a:defRPr sz="8300" kern="1200">
        <a:solidFill>
          <a:schemeClr val="tx1"/>
        </a:solidFill>
        <a:latin typeface="+mn-lt"/>
        <a:ea typeface="+mn-ea"/>
        <a:cs typeface="+mn-cs"/>
      </a:defRPr>
    </a:lvl3pPr>
    <a:lvl4pPr marL="6348451" algn="l" defTabSz="2116150" rtl="0" eaLnBrk="1" latinLnBrk="0" hangingPunct="1">
      <a:defRPr sz="8300" kern="1200">
        <a:solidFill>
          <a:schemeClr val="tx1"/>
        </a:solidFill>
        <a:latin typeface="+mn-lt"/>
        <a:ea typeface="+mn-ea"/>
        <a:cs typeface="+mn-cs"/>
      </a:defRPr>
    </a:lvl4pPr>
    <a:lvl5pPr marL="8464601" algn="l" defTabSz="2116150" rtl="0" eaLnBrk="1" latinLnBrk="0" hangingPunct="1">
      <a:defRPr sz="8300" kern="1200">
        <a:solidFill>
          <a:schemeClr val="tx1"/>
        </a:solidFill>
        <a:latin typeface="+mn-lt"/>
        <a:ea typeface="+mn-ea"/>
        <a:cs typeface="+mn-cs"/>
      </a:defRPr>
    </a:lvl5pPr>
    <a:lvl6pPr marL="10580751" algn="l" defTabSz="2116150" rtl="0" eaLnBrk="1" latinLnBrk="0" hangingPunct="1">
      <a:defRPr sz="8300" kern="1200">
        <a:solidFill>
          <a:schemeClr val="tx1"/>
        </a:solidFill>
        <a:latin typeface="+mn-lt"/>
        <a:ea typeface="+mn-ea"/>
        <a:cs typeface="+mn-cs"/>
      </a:defRPr>
    </a:lvl6pPr>
    <a:lvl7pPr marL="12696901" algn="l" defTabSz="2116150" rtl="0" eaLnBrk="1" latinLnBrk="0" hangingPunct="1">
      <a:defRPr sz="8300" kern="1200">
        <a:solidFill>
          <a:schemeClr val="tx1"/>
        </a:solidFill>
        <a:latin typeface="+mn-lt"/>
        <a:ea typeface="+mn-ea"/>
        <a:cs typeface="+mn-cs"/>
      </a:defRPr>
    </a:lvl7pPr>
    <a:lvl8pPr marL="14813051" algn="l" defTabSz="2116150" rtl="0" eaLnBrk="1" latinLnBrk="0" hangingPunct="1">
      <a:defRPr sz="8300" kern="1200">
        <a:solidFill>
          <a:schemeClr val="tx1"/>
        </a:solidFill>
        <a:latin typeface="+mn-lt"/>
        <a:ea typeface="+mn-ea"/>
        <a:cs typeface="+mn-cs"/>
      </a:defRPr>
    </a:lvl8pPr>
    <a:lvl9pPr marL="16929202" algn="l" defTabSz="2116150" rtl="0" eaLnBrk="1" latinLnBrk="0" hangingPunct="1">
      <a:defRPr sz="83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scaleToFitPaper="1"/>
  <p:clrMru>
    <a:srgbClr val="990ACF"/>
    <a:srgbClr val="59FF4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>
    <p:restoredLeft sz="15620"/>
    <p:restoredTop sz="94660"/>
  </p:normalViewPr>
  <p:slideViewPr>
    <p:cSldViewPr snapToGrid="0" snapToObjects="1">
      <p:cViewPr>
        <p:scale>
          <a:sx n="33" d="100"/>
          <a:sy n="33" d="100"/>
        </p:scale>
        <p:origin x="184" y="-80"/>
      </p:cViewPr>
      <p:guideLst>
        <p:guide orient="horz" pos="10368"/>
        <p:guide pos="129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interSettings" Target="printerSettings/printerSettings1.bin"/><Relationship Id="rId4" Type="http://schemas.openxmlformats.org/officeDocument/2006/relationships/presProps" Target="presProps.xml"/><Relationship Id="rId5" Type="http://schemas.openxmlformats.org/officeDocument/2006/relationships/viewProps" Target="viewProps.xml"/><Relationship Id="rId6" Type="http://schemas.openxmlformats.org/officeDocument/2006/relationships/theme" Target="theme/theme1.xml"/><Relationship Id="rId7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86100" y="10226042"/>
            <a:ext cx="34975800" cy="705612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172200" y="18653760"/>
            <a:ext cx="28803600" cy="841248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211615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4232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634845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846460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058075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269690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481305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692920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66DEB7-CEF8-A84C-9DA3-97D2817F8093}" type="datetimeFigureOut">
              <a:rPr lang="en-US" smtClean="0"/>
              <a:t>2/8/18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590960-D69C-B940-8C33-8B708A9F0CF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47497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66DEB7-CEF8-A84C-9DA3-97D2817F8093}" type="datetimeFigureOut">
              <a:rPr lang="en-US" smtClean="0"/>
              <a:t>2/8/18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590960-D69C-B940-8C33-8B708A9F0CF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32312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50409" y="21153122"/>
            <a:ext cx="34975800" cy="6537960"/>
          </a:xfrm>
        </p:spPr>
        <p:txBody>
          <a:bodyPr anchor="t"/>
          <a:lstStyle>
            <a:lvl1pPr algn="l">
              <a:defRPr sz="185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250409" y="13952225"/>
            <a:ext cx="34975800" cy="7200898"/>
          </a:xfrm>
        </p:spPr>
        <p:txBody>
          <a:bodyPr anchor="b"/>
          <a:lstStyle>
            <a:lvl1pPr marL="0" indent="0">
              <a:buNone/>
              <a:defRPr sz="9300">
                <a:solidFill>
                  <a:schemeClr val="tx1">
                    <a:tint val="75000"/>
                  </a:schemeClr>
                </a:solidFill>
              </a:defRPr>
            </a:lvl1pPr>
            <a:lvl2pPr marL="2116150" indent="0">
              <a:buNone/>
              <a:defRPr sz="8300">
                <a:solidFill>
                  <a:schemeClr val="tx1">
                    <a:tint val="75000"/>
                  </a:schemeClr>
                </a:solidFill>
              </a:defRPr>
            </a:lvl2pPr>
            <a:lvl3pPr marL="4232300" indent="0">
              <a:buNone/>
              <a:defRPr sz="7400">
                <a:solidFill>
                  <a:schemeClr val="tx1">
                    <a:tint val="75000"/>
                  </a:schemeClr>
                </a:solidFill>
              </a:defRPr>
            </a:lvl3pPr>
            <a:lvl4pPr marL="6348451" indent="0">
              <a:buNone/>
              <a:defRPr sz="6500">
                <a:solidFill>
                  <a:schemeClr val="tx1">
                    <a:tint val="75000"/>
                  </a:schemeClr>
                </a:solidFill>
              </a:defRPr>
            </a:lvl4pPr>
            <a:lvl5pPr marL="8464601" indent="0">
              <a:buNone/>
              <a:defRPr sz="6500">
                <a:solidFill>
                  <a:schemeClr val="tx1">
                    <a:tint val="75000"/>
                  </a:schemeClr>
                </a:solidFill>
              </a:defRPr>
            </a:lvl5pPr>
            <a:lvl6pPr marL="10580751" indent="0">
              <a:buNone/>
              <a:defRPr sz="6500">
                <a:solidFill>
                  <a:schemeClr val="tx1">
                    <a:tint val="75000"/>
                  </a:schemeClr>
                </a:solidFill>
              </a:defRPr>
            </a:lvl6pPr>
            <a:lvl7pPr marL="12696901" indent="0">
              <a:buNone/>
              <a:defRPr sz="6500">
                <a:solidFill>
                  <a:schemeClr val="tx1">
                    <a:tint val="75000"/>
                  </a:schemeClr>
                </a:solidFill>
              </a:defRPr>
            </a:lvl7pPr>
            <a:lvl8pPr marL="14813051" indent="0">
              <a:buNone/>
              <a:defRPr sz="6500">
                <a:solidFill>
                  <a:schemeClr val="tx1">
                    <a:tint val="75000"/>
                  </a:schemeClr>
                </a:solidFill>
              </a:defRPr>
            </a:lvl8pPr>
            <a:lvl9pPr marL="16929202" indent="0">
              <a:buNone/>
              <a:defRPr sz="6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66DEB7-CEF8-A84C-9DA3-97D2817F8093}" type="datetimeFigureOut">
              <a:rPr lang="en-US" smtClean="0"/>
              <a:t>2/8/18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590960-D69C-B940-8C33-8B708A9F0CF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43596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258300" y="36865560"/>
            <a:ext cx="82981800" cy="104279702"/>
          </a:xfrm>
        </p:spPr>
        <p:txBody>
          <a:bodyPr/>
          <a:lstStyle>
            <a:lvl1pPr>
              <a:defRPr sz="13000"/>
            </a:lvl1pPr>
            <a:lvl2pPr>
              <a:defRPr sz="11100"/>
            </a:lvl2pPr>
            <a:lvl3pPr>
              <a:defRPr sz="9300"/>
            </a:lvl3pPr>
            <a:lvl4pPr>
              <a:defRPr sz="8300"/>
            </a:lvl4pPr>
            <a:lvl5pPr>
              <a:defRPr sz="8300"/>
            </a:lvl5pPr>
            <a:lvl6pPr>
              <a:defRPr sz="8300"/>
            </a:lvl6pPr>
            <a:lvl7pPr>
              <a:defRPr sz="8300"/>
            </a:lvl7pPr>
            <a:lvl8pPr>
              <a:defRPr sz="8300"/>
            </a:lvl8pPr>
            <a:lvl9pPr>
              <a:defRPr sz="83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2925900" y="36865560"/>
            <a:ext cx="82981800" cy="104279702"/>
          </a:xfrm>
        </p:spPr>
        <p:txBody>
          <a:bodyPr/>
          <a:lstStyle>
            <a:lvl1pPr>
              <a:defRPr sz="13000"/>
            </a:lvl1pPr>
            <a:lvl2pPr>
              <a:defRPr sz="11100"/>
            </a:lvl2pPr>
            <a:lvl3pPr>
              <a:defRPr sz="9300"/>
            </a:lvl3pPr>
            <a:lvl4pPr>
              <a:defRPr sz="8300"/>
            </a:lvl4pPr>
            <a:lvl5pPr>
              <a:defRPr sz="8300"/>
            </a:lvl5pPr>
            <a:lvl6pPr>
              <a:defRPr sz="8300"/>
            </a:lvl6pPr>
            <a:lvl7pPr>
              <a:defRPr sz="8300"/>
            </a:lvl7pPr>
            <a:lvl8pPr>
              <a:defRPr sz="8300"/>
            </a:lvl8pPr>
            <a:lvl9pPr>
              <a:defRPr sz="83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66DEB7-CEF8-A84C-9DA3-97D2817F8093}" type="datetimeFigureOut">
              <a:rPr lang="en-US" smtClean="0"/>
              <a:t>2/8/18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590960-D69C-B940-8C33-8B708A9F0CF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1631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57400" y="1318262"/>
            <a:ext cx="37033200" cy="54864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57400" y="7368542"/>
            <a:ext cx="18180846" cy="3070858"/>
          </a:xfrm>
        </p:spPr>
        <p:txBody>
          <a:bodyPr anchor="b"/>
          <a:lstStyle>
            <a:lvl1pPr marL="0" indent="0">
              <a:buNone/>
              <a:defRPr sz="11100" b="1"/>
            </a:lvl1pPr>
            <a:lvl2pPr marL="2116150" indent="0">
              <a:buNone/>
              <a:defRPr sz="9300" b="1"/>
            </a:lvl2pPr>
            <a:lvl3pPr marL="4232300" indent="0">
              <a:buNone/>
              <a:defRPr sz="8300" b="1"/>
            </a:lvl3pPr>
            <a:lvl4pPr marL="6348451" indent="0">
              <a:buNone/>
              <a:defRPr sz="7400" b="1"/>
            </a:lvl4pPr>
            <a:lvl5pPr marL="8464601" indent="0">
              <a:buNone/>
              <a:defRPr sz="7400" b="1"/>
            </a:lvl5pPr>
            <a:lvl6pPr marL="10580751" indent="0">
              <a:buNone/>
              <a:defRPr sz="7400" b="1"/>
            </a:lvl6pPr>
            <a:lvl7pPr marL="12696901" indent="0">
              <a:buNone/>
              <a:defRPr sz="7400" b="1"/>
            </a:lvl7pPr>
            <a:lvl8pPr marL="14813051" indent="0">
              <a:buNone/>
              <a:defRPr sz="7400" b="1"/>
            </a:lvl8pPr>
            <a:lvl9pPr marL="16929202" indent="0">
              <a:buNone/>
              <a:defRPr sz="74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057400" y="10439400"/>
            <a:ext cx="18180846" cy="18966182"/>
          </a:xfrm>
        </p:spPr>
        <p:txBody>
          <a:bodyPr/>
          <a:lstStyle>
            <a:lvl1pPr>
              <a:defRPr sz="11100"/>
            </a:lvl1pPr>
            <a:lvl2pPr>
              <a:defRPr sz="9300"/>
            </a:lvl2pPr>
            <a:lvl3pPr>
              <a:defRPr sz="8300"/>
            </a:lvl3pPr>
            <a:lvl4pPr>
              <a:defRPr sz="7400"/>
            </a:lvl4pPr>
            <a:lvl5pPr>
              <a:defRPr sz="7400"/>
            </a:lvl5pPr>
            <a:lvl6pPr>
              <a:defRPr sz="7400"/>
            </a:lvl6pPr>
            <a:lvl7pPr>
              <a:defRPr sz="7400"/>
            </a:lvl7pPr>
            <a:lvl8pPr>
              <a:defRPr sz="7400"/>
            </a:lvl8pPr>
            <a:lvl9pPr>
              <a:defRPr sz="7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0902615" y="7368542"/>
            <a:ext cx="18187988" cy="3070858"/>
          </a:xfrm>
        </p:spPr>
        <p:txBody>
          <a:bodyPr anchor="b"/>
          <a:lstStyle>
            <a:lvl1pPr marL="0" indent="0">
              <a:buNone/>
              <a:defRPr sz="11100" b="1"/>
            </a:lvl1pPr>
            <a:lvl2pPr marL="2116150" indent="0">
              <a:buNone/>
              <a:defRPr sz="9300" b="1"/>
            </a:lvl2pPr>
            <a:lvl3pPr marL="4232300" indent="0">
              <a:buNone/>
              <a:defRPr sz="8300" b="1"/>
            </a:lvl3pPr>
            <a:lvl4pPr marL="6348451" indent="0">
              <a:buNone/>
              <a:defRPr sz="7400" b="1"/>
            </a:lvl4pPr>
            <a:lvl5pPr marL="8464601" indent="0">
              <a:buNone/>
              <a:defRPr sz="7400" b="1"/>
            </a:lvl5pPr>
            <a:lvl6pPr marL="10580751" indent="0">
              <a:buNone/>
              <a:defRPr sz="7400" b="1"/>
            </a:lvl6pPr>
            <a:lvl7pPr marL="12696901" indent="0">
              <a:buNone/>
              <a:defRPr sz="7400" b="1"/>
            </a:lvl7pPr>
            <a:lvl8pPr marL="14813051" indent="0">
              <a:buNone/>
              <a:defRPr sz="7400" b="1"/>
            </a:lvl8pPr>
            <a:lvl9pPr marL="16929202" indent="0">
              <a:buNone/>
              <a:defRPr sz="74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0902615" y="10439400"/>
            <a:ext cx="18187988" cy="18966182"/>
          </a:xfrm>
        </p:spPr>
        <p:txBody>
          <a:bodyPr/>
          <a:lstStyle>
            <a:lvl1pPr>
              <a:defRPr sz="11100"/>
            </a:lvl1pPr>
            <a:lvl2pPr>
              <a:defRPr sz="9300"/>
            </a:lvl2pPr>
            <a:lvl3pPr>
              <a:defRPr sz="8300"/>
            </a:lvl3pPr>
            <a:lvl4pPr>
              <a:defRPr sz="7400"/>
            </a:lvl4pPr>
            <a:lvl5pPr>
              <a:defRPr sz="7400"/>
            </a:lvl5pPr>
            <a:lvl6pPr>
              <a:defRPr sz="7400"/>
            </a:lvl6pPr>
            <a:lvl7pPr>
              <a:defRPr sz="7400"/>
            </a:lvl7pPr>
            <a:lvl8pPr>
              <a:defRPr sz="7400"/>
            </a:lvl8pPr>
            <a:lvl9pPr>
              <a:defRPr sz="7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66DEB7-CEF8-A84C-9DA3-97D2817F8093}" type="datetimeFigureOut">
              <a:rPr lang="en-US" smtClean="0"/>
              <a:t>2/8/18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590960-D69C-B940-8C33-8B708A9F0CF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87432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66DEB7-CEF8-A84C-9DA3-97D2817F8093}" type="datetimeFigureOut">
              <a:rPr lang="en-US" smtClean="0"/>
              <a:t>2/8/18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590960-D69C-B940-8C33-8B708A9F0CF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83910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66DEB7-CEF8-A84C-9DA3-97D2817F8093}" type="datetimeFigureOut">
              <a:rPr lang="en-US" smtClean="0"/>
              <a:t>2/8/18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590960-D69C-B940-8C33-8B708A9F0CF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14067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57402" y="1310640"/>
            <a:ext cx="13537409" cy="5577840"/>
          </a:xfrm>
        </p:spPr>
        <p:txBody>
          <a:bodyPr anchor="b"/>
          <a:lstStyle>
            <a:lvl1pPr algn="l">
              <a:defRPr sz="93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087725" y="1310643"/>
            <a:ext cx="23002875" cy="28094942"/>
          </a:xfrm>
        </p:spPr>
        <p:txBody>
          <a:bodyPr/>
          <a:lstStyle>
            <a:lvl1pPr>
              <a:defRPr sz="14800"/>
            </a:lvl1pPr>
            <a:lvl2pPr>
              <a:defRPr sz="13000"/>
            </a:lvl2pPr>
            <a:lvl3pPr>
              <a:defRPr sz="11100"/>
            </a:lvl3pPr>
            <a:lvl4pPr>
              <a:defRPr sz="9300"/>
            </a:lvl4pPr>
            <a:lvl5pPr>
              <a:defRPr sz="9300"/>
            </a:lvl5pPr>
            <a:lvl6pPr>
              <a:defRPr sz="9300"/>
            </a:lvl6pPr>
            <a:lvl7pPr>
              <a:defRPr sz="9300"/>
            </a:lvl7pPr>
            <a:lvl8pPr>
              <a:defRPr sz="9300"/>
            </a:lvl8pPr>
            <a:lvl9pPr>
              <a:defRPr sz="93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057402" y="6888483"/>
            <a:ext cx="13537409" cy="22517102"/>
          </a:xfrm>
        </p:spPr>
        <p:txBody>
          <a:bodyPr/>
          <a:lstStyle>
            <a:lvl1pPr marL="0" indent="0">
              <a:buNone/>
              <a:defRPr sz="6500"/>
            </a:lvl1pPr>
            <a:lvl2pPr marL="2116150" indent="0">
              <a:buNone/>
              <a:defRPr sz="5600"/>
            </a:lvl2pPr>
            <a:lvl3pPr marL="4232300" indent="0">
              <a:buNone/>
              <a:defRPr sz="4600"/>
            </a:lvl3pPr>
            <a:lvl4pPr marL="6348451" indent="0">
              <a:buNone/>
              <a:defRPr sz="4200"/>
            </a:lvl4pPr>
            <a:lvl5pPr marL="8464601" indent="0">
              <a:buNone/>
              <a:defRPr sz="4200"/>
            </a:lvl5pPr>
            <a:lvl6pPr marL="10580751" indent="0">
              <a:buNone/>
              <a:defRPr sz="4200"/>
            </a:lvl6pPr>
            <a:lvl7pPr marL="12696901" indent="0">
              <a:buNone/>
              <a:defRPr sz="4200"/>
            </a:lvl7pPr>
            <a:lvl8pPr marL="14813051" indent="0">
              <a:buNone/>
              <a:defRPr sz="4200"/>
            </a:lvl8pPr>
            <a:lvl9pPr marL="16929202" indent="0">
              <a:buNone/>
              <a:defRPr sz="42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66DEB7-CEF8-A84C-9DA3-97D2817F8093}" type="datetimeFigureOut">
              <a:rPr lang="en-US" smtClean="0"/>
              <a:t>2/8/18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590960-D69C-B940-8C33-8B708A9F0CF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61011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65296" y="23042880"/>
            <a:ext cx="24688800" cy="2720342"/>
          </a:xfrm>
        </p:spPr>
        <p:txBody>
          <a:bodyPr anchor="b"/>
          <a:lstStyle>
            <a:lvl1pPr algn="l">
              <a:defRPr sz="93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065296" y="2941320"/>
            <a:ext cx="24688800" cy="19751040"/>
          </a:xfrm>
        </p:spPr>
        <p:txBody>
          <a:bodyPr/>
          <a:lstStyle>
            <a:lvl1pPr marL="0" indent="0">
              <a:buNone/>
              <a:defRPr sz="14800"/>
            </a:lvl1pPr>
            <a:lvl2pPr marL="2116150" indent="0">
              <a:buNone/>
              <a:defRPr sz="13000"/>
            </a:lvl2pPr>
            <a:lvl3pPr marL="4232300" indent="0">
              <a:buNone/>
              <a:defRPr sz="11100"/>
            </a:lvl3pPr>
            <a:lvl4pPr marL="6348451" indent="0">
              <a:buNone/>
              <a:defRPr sz="9300"/>
            </a:lvl4pPr>
            <a:lvl5pPr marL="8464601" indent="0">
              <a:buNone/>
              <a:defRPr sz="9300"/>
            </a:lvl5pPr>
            <a:lvl6pPr marL="10580751" indent="0">
              <a:buNone/>
              <a:defRPr sz="9300"/>
            </a:lvl6pPr>
            <a:lvl7pPr marL="12696901" indent="0">
              <a:buNone/>
              <a:defRPr sz="9300"/>
            </a:lvl7pPr>
            <a:lvl8pPr marL="14813051" indent="0">
              <a:buNone/>
              <a:defRPr sz="9300"/>
            </a:lvl8pPr>
            <a:lvl9pPr marL="16929202" indent="0">
              <a:buNone/>
              <a:defRPr sz="93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065296" y="25763222"/>
            <a:ext cx="24688800" cy="3863338"/>
          </a:xfrm>
        </p:spPr>
        <p:txBody>
          <a:bodyPr/>
          <a:lstStyle>
            <a:lvl1pPr marL="0" indent="0">
              <a:buNone/>
              <a:defRPr sz="6500"/>
            </a:lvl1pPr>
            <a:lvl2pPr marL="2116150" indent="0">
              <a:buNone/>
              <a:defRPr sz="5600"/>
            </a:lvl2pPr>
            <a:lvl3pPr marL="4232300" indent="0">
              <a:buNone/>
              <a:defRPr sz="4600"/>
            </a:lvl3pPr>
            <a:lvl4pPr marL="6348451" indent="0">
              <a:buNone/>
              <a:defRPr sz="4200"/>
            </a:lvl4pPr>
            <a:lvl5pPr marL="8464601" indent="0">
              <a:buNone/>
              <a:defRPr sz="4200"/>
            </a:lvl5pPr>
            <a:lvl6pPr marL="10580751" indent="0">
              <a:buNone/>
              <a:defRPr sz="4200"/>
            </a:lvl6pPr>
            <a:lvl7pPr marL="12696901" indent="0">
              <a:buNone/>
              <a:defRPr sz="4200"/>
            </a:lvl7pPr>
            <a:lvl8pPr marL="14813051" indent="0">
              <a:buNone/>
              <a:defRPr sz="4200"/>
            </a:lvl8pPr>
            <a:lvl9pPr marL="16929202" indent="0">
              <a:buNone/>
              <a:defRPr sz="42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66DEB7-CEF8-A84C-9DA3-97D2817F8093}" type="datetimeFigureOut">
              <a:rPr lang="en-US" smtClean="0"/>
              <a:t>2/8/18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590960-D69C-B940-8C33-8B708A9F0CF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19288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66DEB7-CEF8-A84C-9DA3-97D2817F8093}" type="datetimeFigureOut">
              <a:rPr lang="en-US" smtClean="0"/>
              <a:t>2/8/18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590960-D69C-B940-8C33-8B708A9F0CF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28865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34245350" y="6324600"/>
            <a:ext cx="41662350" cy="13482066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258300" y="6324600"/>
            <a:ext cx="124301250" cy="13482066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66DEB7-CEF8-A84C-9DA3-97D2817F8093}" type="datetimeFigureOut">
              <a:rPr lang="en-US" smtClean="0"/>
              <a:t>2/8/18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590960-D69C-B940-8C33-8B708A9F0CF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21978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057400" y="1318262"/>
            <a:ext cx="37033200" cy="5486400"/>
          </a:xfrm>
          <a:prstGeom prst="rect">
            <a:avLst/>
          </a:prstGeom>
        </p:spPr>
        <p:txBody>
          <a:bodyPr vert="horz" lIns="423230" tIns="211615" rIns="423230" bIns="211615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57400" y="7680963"/>
            <a:ext cx="37033200" cy="21724622"/>
          </a:xfrm>
          <a:prstGeom prst="rect">
            <a:avLst/>
          </a:prstGeom>
        </p:spPr>
        <p:txBody>
          <a:bodyPr vert="horz" lIns="423230" tIns="211615" rIns="423230" bIns="211615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057400" y="30510482"/>
            <a:ext cx="9601200" cy="1752600"/>
          </a:xfrm>
          <a:prstGeom prst="rect">
            <a:avLst/>
          </a:prstGeom>
        </p:spPr>
        <p:txBody>
          <a:bodyPr vert="horz" lIns="423230" tIns="211615" rIns="423230" bIns="211615" rtlCol="0" anchor="ctr"/>
          <a:lstStyle>
            <a:lvl1pPr algn="l">
              <a:defRPr sz="5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66DEB7-CEF8-A84C-9DA3-97D2817F8093}" type="datetimeFigureOut">
              <a:rPr lang="en-US" smtClean="0"/>
              <a:t>2/8/18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058900" y="30510482"/>
            <a:ext cx="13030200" cy="1752600"/>
          </a:xfrm>
          <a:prstGeom prst="rect">
            <a:avLst/>
          </a:prstGeom>
        </p:spPr>
        <p:txBody>
          <a:bodyPr vert="horz" lIns="423230" tIns="211615" rIns="423230" bIns="211615" rtlCol="0" anchor="ctr"/>
          <a:lstStyle>
            <a:lvl1pPr algn="ctr">
              <a:defRPr sz="5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29489400" y="30510482"/>
            <a:ext cx="9601200" cy="1752600"/>
          </a:xfrm>
          <a:prstGeom prst="rect">
            <a:avLst/>
          </a:prstGeom>
        </p:spPr>
        <p:txBody>
          <a:bodyPr vert="horz" lIns="423230" tIns="211615" rIns="423230" bIns="211615" rtlCol="0" anchor="ctr"/>
          <a:lstStyle>
            <a:lvl1pPr algn="r">
              <a:defRPr sz="5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590960-D69C-B940-8C33-8B708A9F0CF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16668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2116150" rtl="0" eaLnBrk="1" latinLnBrk="0" hangingPunct="1">
        <a:spcBef>
          <a:spcPct val="0"/>
        </a:spcBef>
        <a:buNone/>
        <a:defRPr sz="20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587113" indent="-1587113" algn="l" defTabSz="2116150" rtl="0" eaLnBrk="1" latinLnBrk="0" hangingPunct="1">
        <a:spcBef>
          <a:spcPct val="20000"/>
        </a:spcBef>
        <a:buFont typeface="Arial"/>
        <a:buChar char="•"/>
        <a:defRPr sz="14800" kern="1200">
          <a:solidFill>
            <a:schemeClr val="tx1"/>
          </a:solidFill>
          <a:latin typeface="+mn-lt"/>
          <a:ea typeface="+mn-ea"/>
          <a:cs typeface="+mn-cs"/>
        </a:defRPr>
      </a:lvl1pPr>
      <a:lvl2pPr marL="3438744" indent="-1322594" algn="l" defTabSz="2116150" rtl="0" eaLnBrk="1" latinLnBrk="0" hangingPunct="1">
        <a:spcBef>
          <a:spcPct val="20000"/>
        </a:spcBef>
        <a:buFont typeface="Arial"/>
        <a:buChar char="–"/>
        <a:defRPr sz="13000" kern="1200">
          <a:solidFill>
            <a:schemeClr val="tx1"/>
          </a:solidFill>
          <a:latin typeface="+mn-lt"/>
          <a:ea typeface="+mn-ea"/>
          <a:cs typeface="+mn-cs"/>
        </a:defRPr>
      </a:lvl2pPr>
      <a:lvl3pPr marL="5290376" indent="-1058075" algn="l" defTabSz="2116150" rtl="0" eaLnBrk="1" latinLnBrk="0" hangingPunct="1">
        <a:spcBef>
          <a:spcPct val="20000"/>
        </a:spcBef>
        <a:buFont typeface="Arial"/>
        <a:buChar char="•"/>
        <a:defRPr sz="11100" kern="1200">
          <a:solidFill>
            <a:schemeClr val="tx1"/>
          </a:solidFill>
          <a:latin typeface="+mn-lt"/>
          <a:ea typeface="+mn-ea"/>
          <a:cs typeface="+mn-cs"/>
        </a:defRPr>
      </a:lvl3pPr>
      <a:lvl4pPr marL="7406526" indent="-1058075" algn="l" defTabSz="2116150" rtl="0" eaLnBrk="1" latinLnBrk="0" hangingPunct="1">
        <a:spcBef>
          <a:spcPct val="20000"/>
        </a:spcBef>
        <a:buFont typeface="Arial"/>
        <a:buChar char="–"/>
        <a:defRPr sz="9300" kern="1200">
          <a:solidFill>
            <a:schemeClr val="tx1"/>
          </a:solidFill>
          <a:latin typeface="+mn-lt"/>
          <a:ea typeface="+mn-ea"/>
          <a:cs typeface="+mn-cs"/>
        </a:defRPr>
      </a:lvl4pPr>
      <a:lvl5pPr marL="9522676" indent="-1058075" algn="l" defTabSz="2116150" rtl="0" eaLnBrk="1" latinLnBrk="0" hangingPunct="1">
        <a:spcBef>
          <a:spcPct val="20000"/>
        </a:spcBef>
        <a:buFont typeface="Arial"/>
        <a:buChar char="»"/>
        <a:defRPr sz="9300" kern="1200">
          <a:solidFill>
            <a:schemeClr val="tx1"/>
          </a:solidFill>
          <a:latin typeface="+mn-lt"/>
          <a:ea typeface="+mn-ea"/>
          <a:cs typeface="+mn-cs"/>
        </a:defRPr>
      </a:lvl5pPr>
      <a:lvl6pPr marL="11638826" indent="-1058075" algn="l" defTabSz="2116150" rtl="0" eaLnBrk="1" latinLnBrk="0" hangingPunct="1">
        <a:spcBef>
          <a:spcPct val="20000"/>
        </a:spcBef>
        <a:buFont typeface="Arial"/>
        <a:buChar char="•"/>
        <a:defRPr sz="9300" kern="1200">
          <a:solidFill>
            <a:schemeClr val="tx1"/>
          </a:solidFill>
          <a:latin typeface="+mn-lt"/>
          <a:ea typeface="+mn-ea"/>
          <a:cs typeface="+mn-cs"/>
        </a:defRPr>
      </a:lvl6pPr>
      <a:lvl7pPr marL="13754976" indent="-1058075" algn="l" defTabSz="2116150" rtl="0" eaLnBrk="1" latinLnBrk="0" hangingPunct="1">
        <a:spcBef>
          <a:spcPct val="20000"/>
        </a:spcBef>
        <a:buFont typeface="Arial"/>
        <a:buChar char="•"/>
        <a:defRPr sz="9300" kern="1200">
          <a:solidFill>
            <a:schemeClr val="tx1"/>
          </a:solidFill>
          <a:latin typeface="+mn-lt"/>
          <a:ea typeface="+mn-ea"/>
          <a:cs typeface="+mn-cs"/>
        </a:defRPr>
      </a:lvl7pPr>
      <a:lvl8pPr marL="15871127" indent="-1058075" algn="l" defTabSz="2116150" rtl="0" eaLnBrk="1" latinLnBrk="0" hangingPunct="1">
        <a:spcBef>
          <a:spcPct val="20000"/>
        </a:spcBef>
        <a:buFont typeface="Arial"/>
        <a:buChar char="•"/>
        <a:defRPr sz="9300" kern="1200">
          <a:solidFill>
            <a:schemeClr val="tx1"/>
          </a:solidFill>
          <a:latin typeface="+mn-lt"/>
          <a:ea typeface="+mn-ea"/>
          <a:cs typeface="+mn-cs"/>
        </a:defRPr>
      </a:lvl8pPr>
      <a:lvl9pPr marL="17987277" indent="-1058075" algn="l" defTabSz="2116150" rtl="0" eaLnBrk="1" latinLnBrk="0" hangingPunct="1">
        <a:spcBef>
          <a:spcPct val="20000"/>
        </a:spcBef>
        <a:buFont typeface="Arial"/>
        <a:buChar char="•"/>
        <a:defRPr sz="9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2116150" rtl="0" eaLnBrk="1" latinLnBrk="0" hangingPunct="1">
        <a:defRPr sz="8300" kern="1200">
          <a:solidFill>
            <a:schemeClr val="tx1"/>
          </a:solidFill>
          <a:latin typeface="+mn-lt"/>
          <a:ea typeface="+mn-ea"/>
          <a:cs typeface="+mn-cs"/>
        </a:defRPr>
      </a:lvl1pPr>
      <a:lvl2pPr marL="2116150" algn="l" defTabSz="2116150" rtl="0" eaLnBrk="1" latinLnBrk="0" hangingPunct="1">
        <a:defRPr sz="8300" kern="1200">
          <a:solidFill>
            <a:schemeClr val="tx1"/>
          </a:solidFill>
          <a:latin typeface="+mn-lt"/>
          <a:ea typeface="+mn-ea"/>
          <a:cs typeface="+mn-cs"/>
        </a:defRPr>
      </a:lvl2pPr>
      <a:lvl3pPr marL="4232300" algn="l" defTabSz="2116150" rtl="0" eaLnBrk="1" latinLnBrk="0" hangingPunct="1">
        <a:defRPr sz="8300" kern="1200">
          <a:solidFill>
            <a:schemeClr val="tx1"/>
          </a:solidFill>
          <a:latin typeface="+mn-lt"/>
          <a:ea typeface="+mn-ea"/>
          <a:cs typeface="+mn-cs"/>
        </a:defRPr>
      </a:lvl3pPr>
      <a:lvl4pPr marL="6348451" algn="l" defTabSz="2116150" rtl="0" eaLnBrk="1" latinLnBrk="0" hangingPunct="1">
        <a:defRPr sz="8300" kern="1200">
          <a:solidFill>
            <a:schemeClr val="tx1"/>
          </a:solidFill>
          <a:latin typeface="+mn-lt"/>
          <a:ea typeface="+mn-ea"/>
          <a:cs typeface="+mn-cs"/>
        </a:defRPr>
      </a:lvl4pPr>
      <a:lvl5pPr marL="8464601" algn="l" defTabSz="2116150" rtl="0" eaLnBrk="1" latinLnBrk="0" hangingPunct="1">
        <a:defRPr sz="8300" kern="1200">
          <a:solidFill>
            <a:schemeClr val="tx1"/>
          </a:solidFill>
          <a:latin typeface="+mn-lt"/>
          <a:ea typeface="+mn-ea"/>
          <a:cs typeface="+mn-cs"/>
        </a:defRPr>
      </a:lvl5pPr>
      <a:lvl6pPr marL="10580751" algn="l" defTabSz="2116150" rtl="0" eaLnBrk="1" latinLnBrk="0" hangingPunct="1">
        <a:defRPr sz="8300" kern="1200">
          <a:solidFill>
            <a:schemeClr val="tx1"/>
          </a:solidFill>
          <a:latin typeface="+mn-lt"/>
          <a:ea typeface="+mn-ea"/>
          <a:cs typeface="+mn-cs"/>
        </a:defRPr>
      </a:lvl6pPr>
      <a:lvl7pPr marL="12696901" algn="l" defTabSz="2116150" rtl="0" eaLnBrk="1" latinLnBrk="0" hangingPunct="1">
        <a:defRPr sz="8300" kern="1200">
          <a:solidFill>
            <a:schemeClr val="tx1"/>
          </a:solidFill>
          <a:latin typeface="+mn-lt"/>
          <a:ea typeface="+mn-ea"/>
          <a:cs typeface="+mn-cs"/>
        </a:defRPr>
      </a:lvl7pPr>
      <a:lvl8pPr marL="14813051" algn="l" defTabSz="2116150" rtl="0" eaLnBrk="1" latinLnBrk="0" hangingPunct="1">
        <a:defRPr sz="8300" kern="1200">
          <a:solidFill>
            <a:schemeClr val="tx1"/>
          </a:solidFill>
          <a:latin typeface="+mn-lt"/>
          <a:ea typeface="+mn-ea"/>
          <a:cs typeface="+mn-cs"/>
        </a:defRPr>
      </a:lvl8pPr>
      <a:lvl9pPr marL="16929202" algn="l" defTabSz="2116150" rtl="0" eaLnBrk="1" latinLnBrk="0" hangingPunct="1">
        <a:defRPr sz="83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9" Type="http://schemas.openxmlformats.org/officeDocument/2006/relationships/image" Target="../media/image8.jpg"/><Relationship Id="rId20" Type="http://schemas.openxmlformats.org/officeDocument/2006/relationships/image" Target="../media/image19.jpg"/><Relationship Id="rId21" Type="http://schemas.openxmlformats.org/officeDocument/2006/relationships/image" Target="../media/image20.jpg"/><Relationship Id="rId22" Type="http://schemas.openxmlformats.org/officeDocument/2006/relationships/image" Target="../media/image21.jpg"/><Relationship Id="rId23" Type="http://schemas.openxmlformats.org/officeDocument/2006/relationships/image" Target="../media/image22.jpg"/><Relationship Id="rId24" Type="http://schemas.openxmlformats.org/officeDocument/2006/relationships/image" Target="../media/image23.jpg"/><Relationship Id="rId10" Type="http://schemas.openxmlformats.org/officeDocument/2006/relationships/image" Target="../media/image9.jpg"/><Relationship Id="rId11" Type="http://schemas.openxmlformats.org/officeDocument/2006/relationships/image" Target="../media/image10.jpg"/><Relationship Id="rId12" Type="http://schemas.openxmlformats.org/officeDocument/2006/relationships/image" Target="../media/image11.jpg"/><Relationship Id="rId13" Type="http://schemas.openxmlformats.org/officeDocument/2006/relationships/image" Target="../media/image12.jpg"/><Relationship Id="rId14" Type="http://schemas.openxmlformats.org/officeDocument/2006/relationships/image" Target="../media/image13.jpg"/><Relationship Id="rId15" Type="http://schemas.openxmlformats.org/officeDocument/2006/relationships/image" Target="../media/image14.jpg"/><Relationship Id="rId16" Type="http://schemas.openxmlformats.org/officeDocument/2006/relationships/image" Target="../media/image15.jpg"/><Relationship Id="rId17" Type="http://schemas.openxmlformats.org/officeDocument/2006/relationships/image" Target="../media/image16.jpg"/><Relationship Id="rId18" Type="http://schemas.openxmlformats.org/officeDocument/2006/relationships/image" Target="../media/image17.jpg"/><Relationship Id="rId19" Type="http://schemas.openxmlformats.org/officeDocument/2006/relationships/image" Target="../media/image18.jpg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Relationship Id="rId3" Type="http://schemas.openxmlformats.org/officeDocument/2006/relationships/image" Target="../media/image2.gif"/><Relationship Id="rId4" Type="http://schemas.openxmlformats.org/officeDocument/2006/relationships/image" Target="../media/image3.jpg"/><Relationship Id="rId5" Type="http://schemas.openxmlformats.org/officeDocument/2006/relationships/image" Target="../media/image4.jpg"/><Relationship Id="rId6" Type="http://schemas.openxmlformats.org/officeDocument/2006/relationships/image" Target="../media/image5.jpg"/><Relationship Id="rId7" Type="http://schemas.openxmlformats.org/officeDocument/2006/relationships/image" Target="../media/image6.jpg"/><Relationship Id="rId8" Type="http://schemas.openxmlformats.org/officeDocument/2006/relationships/image" Target="../media/image7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771321" y="201893"/>
            <a:ext cx="33605359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7200" b="1" dirty="0"/>
              <a:t>Retrieving </a:t>
            </a:r>
            <a:r>
              <a:rPr lang="en-US" sz="7200" b="1" dirty="0" smtClean="0"/>
              <a:t>Open Ocean Phytoplankton </a:t>
            </a:r>
            <a:r>
              <a:rPr lang="en-US" sz="7200" b="1" dirty="0"/>
              <a:t>S</a:t>
            </a:r>
            <a:r>
              <a:rPr lang="en-US" sz="7200" b="1" dirty="0" smtClean="0"/>
              <a:t>ize Distributions</a:t>
            </a:r>
          </a:p>
          <a:p>
            <a:pPr algn="ctr"/>
            <a:r>
              <a:rPr lang="en-US" sz="7200" b="1" dirty="0" smtClean="0"/>
              <a:t>as </a:t>
            </a:r>
            <a:r>
              <a:rPr lang="en-US" sz="7200" b="1" dirty="0"/>
              <a:t>a </a:t>
            </a:r>
            <a:r>
              <a:rPr lang="en-US" sz="7200" b="1" dirty="0" smtClean="0"/>
              <a:t>Function </a:t>
            </a:r>
            <a:r>
              <a:rPr lang="en-US" sz="7200" b="1" dirty="0"/>
              <a:t>of C</a:t>
            </a:r>
            <a:r>
              <a:rPr lang="en-US" sz="7200" b="1" dirty="0" smtClean="0"/>
              <a:t>hlorophyll and Environmental </a:t>
            </a:r>
            <a:r>
              <a:rPr lang="en-US" sz="7200" b="1" dirty="0"/>
              <a:t>P</a:t>
            </a:r>
            <a:r>
              <a:rPr lang="en-US" sz="7200" b="1" dirty="0" smtClean="0"/>
              <a:t>arameters</a:t>
            </a:r>
            <a:endParaRPr lang="en-US" sz="72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1014802" y="18903286"/>
            <a:ext cx="11995191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3200" b="1" u="sng" dirty="0" smtClean="0"/>
              <a:t>Methods &amp; Data</a:t>
            </a:r>
          </a:p>
          <a:p>
            <a:pPr marL="457200" indent="-457200" algn="just">
              <a:buFont typeface="Arial"/>
              <a:buChar char="•"/>
            </a:pPr>
            <a:r>
              <a:rPr lang="en-US" sz="2800" dirty="0" smtClean="0"/>
              <a:t>1235 stations in the Atlantic Ocean were assembled from various cruises with HPLC and environmental data (</a:t>
            </a:r>
            <a:r>
              <a:rPr lang="en-US" sz="2800" dirty="0" smtClean="0">
                <a:solidFill>
                  <a:srgbClr val="FF0000"/>
                </a:solidFill>
              </a:rPr>
              <a:t>Figure 1</a:t>
            </a:r>
            <a:r>
              <a:rPr lang="en-US" sz="2800" dirty="0" smtClean="0"/>
              <a:t>).</a:t>
            </a:r>
          </a:p>
          <a:p>
            <a:pPr marL="457200" indent="-457200" algn="just">
              <a:buFont typeface="Arial"/>
              <a:buChar char="•"/>
            </a:pPr>
            <a:r>
              <a:rPr lang="en-US" sz="2800" dirty="0" smtClean="0"/>
              <a:t>HPLC data were used to produce three phytoplankton size fractions for </a:t>
            </a:r>
            <a:r>
              <a:rPr lang="en-US" sz="2800" b="1" dirty="0" err="1" smtClean="0"/>
              <a:t>pico</a:t>
            </a:r>
            <a:r>
              <a:rPr lang="en-US" sz="2800" b="1" dirty="0" smtClean="0"/>
              <a:t>-</a:t>
            </a:r>
            <a:r>
              <a:rPr lang="en-US" sz="2800" dirty="0" smtClean="0"/>
              <a:t>, </a:t>
            </a:r>
            <a:r>
              <a:rPr lang="en-US" sz="2800" b="1" dirty="0" err="1" smtClean="0"/>
              <a:t>nano</a:t>
            </a:r>
            <a:r>
              <a:rPr lang="en-US" sz="2800" b="1" dirty="0" smtClean="0"/>
              <a:t>-</a:t>
            </a:r>
            <a:r>
              <a:rPr lang="en-US" sz="2800" dirty="0" smtClean="0"/>
              <a:t> and </a:t>
            </a:r>
            <a:r>
              <a:rPr lang="en-US" sz="2800" b="1" dirty="0" err="1" smtClean="0"/>
              <a:t>microplankton</a:t>
            </a:r>
            <a:r>
              <a:rPr lang="en-US" sz="2800" dirty="0" smtClean="0"/>
              <a:t> based on the Diagnostic Pigment method (</a:t>
            </a:r>
            <a:r>
              <a:rPr lang="en-US" sz="2800" dirty="0" err="1" smtClean="0"/>
              <a:t>Uitz</a:t>
            </a:r>
            <a:r>
              <a:rPr lang="en-US" sz="2800" dirty="0" smtClean="0"/>
              <a:t> et al, 2006) and CHEMTAX (</a:t>
            </a:r>
            <a:r>
              <a:rPr lang="en-US" sz="2800" dirty="0" smtClean="0">
                <a:solidFill>
                  <a:srgbClr val="FF0000"/>
                </a:solidFill>
              </a:rPr>
              <a:t>Figure 2</a:t>
            </a:r>
            <a:r>
              <a:rPr lang="en-US" sz="2800" dirty="0" smtClean="0"/>
              <a:t>).</a:t>
            </a:r>
          </a:p>
          <a:p>
            <a:pPr marL="457200" indent="-457200" algn="just">
              <a:buFont typeface="Arial"/>
              <a:buChar char="•"/>
            </a:pPr>
            <a:r>
              <a:rPr lang="en-US" sz="2800" dirty="0" smtClean="0"/>
              <a:t>Functional models were fit to relate total CHL to </a:t>
            </a:r>
            <a:r>
              <a:rPr lang="en-US" sz="2800" b="1" dirty="0" err="1" smtClean="0"/>
              <a:t>pico</a:t>
            </a:r>
            <a:r>
              <a:rPr lang="en-US" sz="2800" dirty="0" smtClean="0"/>
              <a:t>- and </a:t>
            </a:r>
            <a:r>
              <a:rPr lang="en-US" sz="2800" b="1" dirty="0" err="1" smtClean="0"/>
              <a:t>microplankton</a:t>
            </a:r>
            <a:r>
              <a:rPr lang="en-US" sz="2800" dirty="0" smtClean="0"/>
              <a:t> classes independently.</a:t>
            </a:r>
          </a:p>
          <a:p>
            <a:pPr marL="457200" indent="-457200" algn="just">
              <a:buFont typeface="Arial"/>
              <a:buChar char="•"/>
            </a:pPr>
            <a:r>
              <a:rPr lang="en-US" sz="2800" dirty="0" smtClean="0"/>
              <a:t>A bootstrap method was used to iterate over random splits of data to generate model coefficients and generate validation statistics.</a:t>
            </a:r>
          </a:p>
          <a:p>
            <a:pPr marL="457200" indent="-457200" algn="just">
              <a:buFont typeface="Arial"/>
              <a:buChar char="•"/>
            </a:pPr>
            <a:r>
              <a:rPr lang="en-US" sz="2800" dirty="0" smtClean="0"/>
              <a:t>The data were ranked to ascending environmental variables (SST, PAR and IRR</a:t>
            </a:r>
            <a:r>
              <a:rPr lang="en-US" sz="2800" baseline="-25000" dirty="0" smtClean="0"/>
              <a:t>MLD</a:t>
            </a:r>
            <a:r>
              <a:rPr lang="en-US" sz="2800" dirty="0" smtClean="0"/>
              <a:t>).</a:t>
            </a:r>
          </a:p>
          <a:p>
            <a:pPr marL="457200" indent="-457200" algn="just">
              <a:buFont typeface="Arial"/>
              <a:buChar char="•"/>
            </a:pPr>
            <a:r>
              <a:rPr lang="en-US" sz="2800" dirty="0" smtClean="0"/>
              <a:t>Model coefficients were re-derived across a moving boxcar  window to investigate impact of environment on model fits.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14802" y="5310429"/>
            <a:ext cx="11995191" cy="56938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800" b="1" u="sng" dirty="0" smtClean="0"/>
              <a:t>Abstract</a:t>
            </a:r>
            <a:r>
              <a:rPr lang="en-US" sz="2800" dirty="0" smtClean="0"/>
              <a:t> Phytoplankton size structure and biomass have traditionally been linked, setting general guidelines for trophic characteristics. Several </a:t>
            </a:r>
            <a:r>
              <a:rPr lang="en-US" sz="2800" dirty="0"/>
              <a:t>published phytoplankton size </a:t>
            </a:r>
            <a:r>
              <a:rPr lang="en-US" sz="2800" dirty="0" smtClean="0"/>
              <a:t>algorithms use chlorophyll-a (CHL) as a biomass index to derive size </a:t>
            </a:r>
            <a:r>
              <a:rPr lang="en-US" sz="2800" dirty="0"/>
              <a:t>components and biomass </a:t>
            </a:r>
            <a:r>
              <a:rPr lang="en-US" sz="2800" dirty="0" smtClean="0"/>
              <a:t>fractions of phytoplankton populations. </a:t>
            </a:r>
            <a:r>
              <a:rPr lang="en-US" sz="2800" dirty="0"/>
              <a:t>We combined the methods of Hirata et al. (2011) and </a:t>
            </a:r>
            <a:r>
              <a:rPr lang="en-US" sz="2800" dirty="0" err="1" smtClean="0"/>
              <a:t>Brewin</a:t>
            </a:r>
            <a:r>
              <a:rPr lang="en-US" sz="2800" dirty="0" smtClean="0"/>
              <a:t> </a:t>
            </a:r>
            <a:r>
              <a:rPr lang="en-US" sz="2800" dirty="0"/>
              <a:t>et al. (2017) to </a:t>
            </a:r>
            <a:r>
              <a:rPr lang="en-US" sz="2800" dirty="0" smtClean="0"/>
              <a:t>examine a regional phytoplankton size model for the Atlantic Ocean based on in situ HPLC data. We derive </a:t>
            </a:r>
            <a:r>
              <a:rPr lang="en-US" sz="2800" dirty="0"/>
              <a:t>the biomass fraction of </a:t>
            </a:r>
            <a:r>
              <a:rPr lang="en-US" sz="2800" dirty="0" err="1"/>
              <a:t>pico</a:t>
            </a:r>
            <a:r>
              <a:rPr lang="en-US" sz="2800" dirty="0" smtClean="0"/>
              <a:t>-</a:t>
            </a:r>
            <a:r>
              <a:rPr lang="en-US" sz="2800" dirty="0"/>
              <a:t> </a:t>
            </a:r>
            <a:r>
              <a:rPr lang="en-US" sz="2800" dirty="0" smtClean="0"/>
              <a:t>and micro</a:t>
            </a:r>
            <a:r>
              <a:rPr lang="en-US" sz="2800" dirty="0"/>
              <a:t>-phytoplankton as a function of satellite-derived CHL</a:t>
            </a:r>
            <a:r>
              <a:rPr lang="en-US" sz="2800" dirty="0" smtClean="0"/>
              <a:t>, and incorporate environmental variables to assess the impact on model improvement when more information is known on the state of the ecosystem.  Our </a:t>
            </a:r>
            <a:r>
              <a:rPr lang="en-US" sz="2800" dirty="0"/>
              <a:t>approach </a:t>
            </a:r>
            <a:r>
              <a:rPr lang="en-US" sz="2800" dirty="0" smtClean="0"/>
              <a:t>is </a:t>
            </a:r>
            <a:r>
              <a:rPr lang="en-US" sz="2800" dirty="0"/>
              <a:t>a hybrid </a:t>
            </a:r>
            <a:r>
              <a:rPr lang="en-US" sz="2800" dirty="0" smtClean="0"/>
              <a:t>of these two models and is </a:t>
            </a:r>
            <a:r>
              <a:rPr lang="en-US" sz="2800" dirty="0"/>
              <a:t>based on size classes </a:t>
            </a:r>
            <a:r>
              <a:rPr lang="en-US" sz="2800" dirty="0" smtClean="0"/>
              <a:t>determined by the HPLC-based model CHEMTAX as </a:t>
            </a:r>
            <a:r>
              <a:rPr lang="en-US" sz="2800" dirty="0"/>
              <a:t>opposed to the diagnostic pigment (DP) method. </a:t>
            </a:r>
            <a:r>
              <a:rPr lang="en-US" sz="2800" dirty="0" smtClean="0"/>
              <a:t>This </a:t>
            </a:r>
            <a:r>
              <a:rPr lang="en-US" sz="2800" dirty="0"/>
              <a:t>approach can be applied to satellite imagery to derive phytoplankton size distributions for the open ocean. </a:t>
            </a:r>
            <a:endParaRPr lang="en-US" sz="2800" b="1" u="sng" dirty="0" smtClean="0"/>
          </a:p>
        </p:txBody>
      </p:sp>
      <p:pic>
        <p:nvPicPr>
          <p:cNvPr id="10" name="Picture 9" descr="secondary_wildcat_(vector_282)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6783" y="656968"/>
            <a:ext cx="2969682" cy="2782278"/>
          </a:xfrm>
          <a:prstGeom prst="rect">
            <a:avLst/>
          </a:prstGeom>
        </p:spPr>
      </p:pic>
      <p:sp>
        <p:nvSpPr>
          <p:cNvPr id="47" name="Rectangle 46"/>
          <p:cNvSpPr/>
          <p:nvPr/>
        </p:nvSpPr>
        <p:spPr>
          <a:xfrm>
            <a:off x="238634" y="4313911"/>
            <a:ext cx="40670732" cy="217768"/>
          </a:xfrm>
          <a:prstGeom prst="rect">
            <a:avLst/>
          </a:prstGeom>
          <a:solidFill>
            <a:srgbClr val="76C462"/>
          </a:solidFill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3" name="TextBox 102"/>
          <p:cNvSpPr txBox="1"/>
          <p:nvPr/>
        </p:nvSpPr>
        <p:spPr>
          <a:xfrm>
            <a:off x="27971749" y="18847131"/>
            <a:ext cx="12230101" cy="765850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en-US" sz="3200" b="1" u="sng" dirty="0" smtClean="0"/>
              <a:t>Results/Summary</a:t>
            </a:r>
          </a:p>
          <a:p>
            <a:pPr marL="457200" indent="-457200" algn="just">
              <a:lnSpc>
                <a:spcPct val="150000"/>
              </a:lnSpc>
              <a:buFont typeface="Arial"/>
              <a:buChar char="•"/>
            </a:pPr>
            <a:r>
              <a:rPr lang="en-US" sz="2800" dirty="0" smtClean="0"/>
              <a:t>Phytoplankton size assessments from two different treatments of HPLC data show similar trends but some differences (</a:t>
            </a:r>
            <a:r>
              <a:rPr lang="en-US" sz="2800" dirty="0" smtClean="0">
                <a:solidFill>
                  <a:srgbClr val="FF0000"/>
                </a:solidFill>
              </a:rPr>
              <a:t>Figure 2</a:t>
            </a:r>
            <a:r>
              <a:rPr lang="en-US" sz="2800" dirty="0" smtClean="0"/>
              <a:t>). </a:t>
            </a:r>
          </a:p>
          <a:p>
            <a:pPr marL="457200" indent="-457200" algn="just">
              <a:lnSpc>
                <a:spcPct val="150000"/>
              </a:lnSpc>
              <a:buFont typeface="Arial"/>
              <a:buChar char="•"/>
            </a:pPr>
            <a:r>
              <a:rPr lang="en-US" sz="2800" dirty="0" smtClean="0"/>
              <a:t>Size is related to overall algal biomass, but unclear if size determines biomass or biomass determines size (</a:t>
            </a:r>
            <a:r>
              <a:rPr lang="en-US" sz="2800" dirty="0" smtClean="0">
                <a:solidFill>
                  <a:srgbClr val="FF0000"/>
                </a:solidFill>
              </a:rPr>
              <a:t>Figure 3</a:t>
            </a:r>
            <a:r>
              <a:rPr lang="en-US" sz="2800" dirty="0" smtClean="0"/>
              <a:t>).</a:t>
            </a:r>
            <a:endParaRPr lang="en-US" sz="2800" dirty="0"/>
          </a:p>
          <a:p>
            <a:pPr marL="457200" indent="-457200" algn="just">
              <a:lnSpc>
                <a:spcPct val="150000"/>
              </a:lnSpc>
              <a:buFont typeface="Arial"/>
              <a:buChar char="•"/>
            </a:pPr>
            <a:r>
              <a:rPr lang="en-US" sz="2800" dirty="0" smtClean="0"/>
              <a:t>Model parameters show some variability across environmental ranges (</a:t>
            </a:r>
            <a:r>
              <a:rPr lang="en-US" sz="2800" dirty="0" smtClean="0">
                <a:solidFill>
                  <a:srgbClr val="FF0000"/>
                </a:solidFill>
              </a:rPr>
              <a:t>Figure 4</a:t>
            </a:r>
            <a:r>
              <a:rPr lang="en-US" sz="2800" dirty="0" smtClean="0"/>
              <a:t>).</a:t>
            </a:r>
          </a:p>
          <a:p>
            <a:pPr marL="457200" indent="-457200" algn="just">
              <a:lnSpc>
                <a:spcPct val="150000"/>
              </a:lnSpc>
              <a:buFont typeface="Arial"/>
              <a:buChar char="•"/>
            </a:pPr>
            <a:r>
              <a:rPr lang="en-US" sz="2800" dirty="0" smtClean="0"/>
              <a:t>Logistic transfer functions between biomass and size show improvement when environmental data are included (</a:t>
            </a:r>
            <a:r>
              <a:rPr lang="en-US" sz="2800" dirty="0" smtClean="0">
                <a:solidFill>
                  <a:srgbClr val="FF0000"/>
                </a:solidFill>
              </a:rPr>
              <a:t>Figure 5</a:t>
            </a:r>
            <a:r>
              <a:rPr lang="en-US" sz="2800" dirty="0" smtClean="0"/>
              <a:t>).</a:t>
            </a:r>
          </a:p>
          <a:p>
            <a:pPr marL="457200" indent="-457200" algn="just">
              <a:lnSpc>
                <a:spcPct val="150000"/>
              </a:lnSpc>
              <a:buFont typeface="Arial"/>
              <a:buChar char="•"/>
            </a:pPr>
            <a:r>
              <a:rPr lang="en-US" sz="2800" dirty="0" smtClean="0"/>
              <a:t>Full model show adjustment of size fraction retrieval from logistic fit (</a:t>
            </a:r>
            <a:r>
              <a:rPr lang="en-US" sz="2800" dirty="0" smtClean="0">
                <a:solidFill>
                  <a:srgbClr val="FF0000"/>
                </a:solidFill>
              </a:rPr>
              <a:t>Figure 6</a:t>
            </a:r>
            <a:r>
              <a:rPr lang="en-US" sz="2800" dirty="0" smtClean="0"/>
              <a:t>).</a:t>
            </a:r>
          </a:p>
          <a:p>
            <a:pPr marL="457200" indent="-457200" algn="just">
              <a:lnSpc>
                <a:spcPct val="150000"/>
              </a:lnSpc>
              <a:buFont typeface="Arial"/>
              <a:buChar char="•"/>
            </a:pPr>
            <a:r>
              <a:rPr lang="en-US" sz="2800" dirty="0" smtClean="0"/>
              <a:t>Unclear if these relationships extend across global domains or restricted to regional geography (</a:t>
            </a:r>
            <a:r>
              <a:rPr lang="en-US" sz="2800" dirty="0" smtClean="0">
                <a:solidFill>
                  <a:srgbClr val="FF0000"/>
                </a:solidFill>
              </a:rPr>
              <a:t>Table 1</a:t>
            </a:r>
            <a:r>
              <a:rPr lang="en-US" sz="2800" dirty="0" smtClean="0"/>
              <a:t>).</a:t>
            </a:r>
          </a:p>
        </p:txBody>
      </p:sp>
      <p:sp>
        <p:nvSpPr>
          <p:cNvPr id="123" name="TextBox 122"/>
          <p:cNvSpPr txBox="1"/>
          <p:nvPr/>
        </p:nvSpPr>
        <p:spPr>
          <a:xfrm>
            <a:off x="27971749" y="10735987"/>
            <a:ext cx="12158587" cy="85254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3200" b="1" u="sng" dirty="0" smtClean="0"/>
              <a:t>Model Forms</a:t>
            </a:r>
            <a:r>
              <a:rPr lang="en-US" sz="3200" dirty="0" smtClean="0"/>
              <a:t>: We based our models on Hirata and </a:t>
            </a:r>
            <a:r>
              <a:rPr lang="en-US" sz="3200" dirty="0" err="1" smtClean="0"/>
              <a:t>Brewin</a:t>
            </a:r>
            <a:r>
              <a:rPr lang="en-US" sz="3200" dirty="0" smtClean="0"/>
              <a:t>, although we used different logistic models. Note: </a:t>
            </a:r>
            <a:r>
              <a:rPr lang="en-US" sz="3200" dirty="0" err="1" smtClean="0"/>
              <a:t>Brewin</a:t>
            </a:r>
            <a:r>
              <a:rPr lang="en-US" sz="3200" dirty="0" smtClean="0"/>
              <a:t> </a:t>
            </a:r>
            <a:r>
              <a:rPr lang="en-US" sz="3200" dirty="0"/>
              <a:t>fit models to the size </a:t>
            </a:r>
            <a:r>
              <a:rPr lang="en-US" sz="3200" dirty="0" smtClean="0"/>
              <a:t>fraction of CHL, </a:t>
            </a:r>
            <a:r>
              <a:rPr lang="en-US" sz="3200" dirty="0"/>
              <a:t>Hirata fit to the fraction itself.</a:t>
            </a:r>
            <a:endParaRPr lang="en-US" sz="3200" b="1" u="sng" dirty="0"/>
          </a:p>
          <a:p>
            <a:pPr algn="just"/>
            <a:endParaRPr lang="en-US" sz="3200" b="1" u="sng" dirty="0" smtClean="0"/>
          </a:p>
          <a:p>
            <a:pPr algn="just"/>
            <a:r>
              <a:rPr lang="en-US" sz="2800" b="1" u="sng" dirty="0" err="1" smtClean="0"/>
              <a:t>Picoplankton</a:t>
            </a:r>
            <a:r>
              <a:rPr lang="en-US" sz="2800" b="1" u="sng" dirty="0"/>
              <a:t>: </a:t>
            </a:r>
            <a:r>
              <a:rPr lang="en-US" sz="2800" b="1" dirty="0"/>
              <a:t> </a:t>
            </a:r>
            <a:r>
              <a:rPr lang="en-US" sz="2800" dirty="0"/>
              <a:t>A </a:t>
            </a:r>
            <a:r>
              <a:rPr lang="en-US" sz="2800" dirty="0" smtClean="0"/>
              <a:t>3-</a:t>
            </a:r>
            <a:r>
              <a:rPr lang="en-US" sz="2800" dirty="0"/>
              <a:t>parameter logistic model was used to fit </a:t>
            </a:r>
            <a:r>
              <a:rPr lang="en-US" sz="2800" i="1" dirty="0" smtClean="0"/>
              <a:t>CHL</a:t>
            </a:r>
            <a:r>
              <a:rPr lang="en-US" sz="2800" dirty="0" smtClean="0"/>
              <a:t> </a:t>
            </a:r>
            <a:r>
              <a:rPr lang="en-US" sz="2800" dirty="0"/>
              <a:t>to the fraction of biomass (from 0 to 1). </a:t>
            </a:r>
          </a:p>
          <a:p>
            <a:pPr algn="just"/>
            <a:endParaRPr lang="en-US" sz="2800" b="1" u="sng" dirty="0"/>
          </a:p>
          <a:p>
            <a:pPr algn="just"/>
            <a:r>
              <a:rPr lang="en-US" sz="2800" i="1" dirty="0" smtClean="0"/>
              <a:t>                    Pico </a:t>
            </a:r>
            <a:r>
              <a:rPr lang="en-US" sz="2800" i="1" dirty="0"/>
              <a:t>fraction</a:t>
            </a:r>
            <a:r>
              <a:rPr lang="mr-IN" sz="2800" i="1" dirty="0"/>
              <a:t> </a:t>
            </a:r>
            <a:r>
              <a:rPr lang="en-US" sz="2800" dirty="0"/>
              <a:t>=</a:t>
            </a:r>
            <a:r>
              <a:rPr lang="mr-IN" sz="2800" dirty="0" smtClean="0"/>
              <a:t>  </a:t>
            </a:r>
            <a:r>
              <a:rPr lang="en-US" sz="2800" dirty="0"/>
              <a:t>1</a:t>
            </a:r>
            <a:r>
              <a:rPr lang="en-US" sz="2800" dirty="0" smtClean="0"/>
              <a:t>/(</a:t>
            </a:r>
            <a:r>
              <a:rPr lang="en-US" sz="2800" dirty="0"/>
              <a:t>b1</a:t>
            </a:r>
            <a:r>
              <a:rPr lang="mr-IN" sz="2800" dirty="0"/>
              <a:t> </a:t>
            </a:r>
            <a:r>
              <a:rPr lang="en-US" sz="2800" dirty="0" smtClean="0"/>
              <a:t>+ </a:t>
            </a:r>
            <a:r>
              <a:rPr lang="mr-IN" sz="2800" dirty="0" smtClean="0"/>
              <a:t>exp</a:t>
            </a:r>
            <a:r>
              <a:rPr lang="en-US" sz="2800" dirty="0"/>
              <a:t>(</a:t>
            </a:r>
            <a:r>
              <a:rPr lang="en-US" sz="2800" dirty="0" smtClean="0"/>
              <a:t>b2</a:t>
            </a:r>
            <a:r>
              <a:rPr lang="en-US" sz="2800" dirty="0"/>
              <a:t>*</a:t>
            </a:r>
            <a:r>
              <a:rPr lang="en-US" sz="2800" dirty="0" err="1" smtClean="0"/>
              <a:t>logCHL</a:t>
            </a:r>
            <a:r>
              <a:rPr lang="en-US" sz="2800" dirty="0" smtClean="0"/>
              <a:t> +</a:t>
            </a:r>
            <a:r>
              <a:rPr lang="mr-IN" sz="2800" dirty="0" smtClean="0"/>
              <a:t> </a:t>
            </a:r>
            <a:r>
              <a:rPr lang="en-US" sz="2800" dirty="0"/>
              <a:t>b3)</a:t>
            </a:r>
            <a:r>
              <a:rPr lang="en-US" sz="2800" dirty="0" smtClean="0"/>
              <a:t>)</a:t>
            </a:r>
            <a:endParaRPr lang="en-US" sz="2800" b="1" u="sng" dirty="0" smtClean="0"/>
          </a:p>
          <a:p>
            <a:pPr algn="just"/>
            <a:endParaRPr lang="en-US" sz="2800" b="1" u="sng" dirty="0"/>
          </a:p>
          <a:p>
            <a:pPr algn="just"/>
            <a:r>
              <a:rPr lang="en-US" sz="2800" b="1" u="sng" dirty="0" err="1" smtClean="0"/>
              <a:t>Microplankton</a:t>
            </a:r>
            <a:r>
              <a:rPr lang="en-US" sz="2800" b="1" u="sng" dirty="0" smtClean="0"/>
              <a:t>: </a:t>
            </a:r>
            <a:r>
              <a:rPr lang="en-US" sz="2800" b="1" dirty="0" smtClean="0"/>
              <a:t> </a:t>
            </a:r>
            <a:r>
              <a:rPr lang="en-US" sz="2800" dirty="0" smtClean="0"/>
              <a:t>A 4-parameter logistic model was used to fit </a:t>
            </a:r>
            <a:r>
              <a:rPr lang="en-US" sz="2800" i="1" dirty="0" smtClean="0"/>
              <a:t>CHL</a:t>
            </a:r>
            <a:r>
              <a:rPr lang="en-US" sz="2800" dirty="0" smtClean="0"/>
              <a:t> to the fraction of biomass (from 0 to 1). </a:t>
            </a:r>
          </a:p>
          <a:p>
            <a:pPr algn="just"/>
            <a:endParaRPr lang="en-US" sz="2800" b="1" u="sng" dirty="0" smtClean="0"/>
          </a:p>
          <a:p>
            <a:pPr algn="just"/>
            <a:r>
              <a:rPr lang="en-US" sz="2800" i="1" dirty="0" smtClean="0"/>
              <a:t>          Micro fraction</a:t>
            </a:r>
            <a:r>
              <a:rPr lang="mr-IN" sz="2800" i="1" dirty="0" smtClean="0"/>
              <a:t> </a:t>
            </a:r>
            <a:r>
              <a:rPr lang="en-US" sz="2800" dirty="0" smtClean="0"/>
              <a:t>= b1</a:t>
            </a:r>
            <a:r>
              <a:rPr lang="mr-IN" sz="2800" dirty="0" smtClean="0"/>
              <a:t> </a:t>
            </a:r>
            <a:r>
              <a:rPr lang="en-US" sz="2800" dirty="0" smtClean="0"/>
              <a:t>+ b2/(1</a:t>
            </a:r>
            <a:r>
              <a:rPr lang="mr-IN" sz="2800" dirty="0" smtClean="0"/>
              <a:t> </a:t>
            </a:r>
            <a:r>
              <a:rPr lang="en-US" sz="2800" dirty="0" smtClean="0"/>
              <a:t>+ </a:t>
            </a:r>
            <a:r>
              <a:rPr lang="en-US" sz="2800" dirty="0" err="1" smtClean="0"/>
              <a:t>exp</a:t>
            </a:r>
            <a:r>
              <a:rPr lang="en-US" sz="2800" dirty="0" smtClean="0"/>
              <a:t>((b2*</a:t>
            </a:r>
            <a:r>
              <a:rPr lang="en-US" sz="2800" dirty="0" err="1" smtClean="0"/>
              <a:t>logCHL</a:t>
            </a:r>
            <a:r>
              <a:rPr lang="mr-IN" sz="2800" dirty="0" smtClean="0"/>
              <a:t> </a:t>
            </a:r>
            <a:r>
              <a:rPr lang="en-US" sz="2800" dirty="0" smtClean="0"/>
              <a:t>+ b3)/b4))</a:t>
            </a:r>
          </a:p>
          <a:p>
            <a:pPr algn="just"/>
            <a:endParaRPr lang="en-US" sz="2800" dirty="0" smtClean="0"/>
          </a:p>
          <a:p>
            <a:pPr algn="just"/>
            <a:r>
              <a:rPr lang="en-US" sz="2800" b="1" u="sng" dirty="0" err="1" smtClean="0"/>
              <a:t>Nanoplankton</a:t>
            </a:r>
            <a:r>
              <a:rPr lang="en-US" sz="2800" b="1" u="sng" dirty="0" smtClean="0"/>
              <a:t>: </a:t>
            </a:r>
            <a:r>
              <a:rPr lang="en-US" sz="2800" dirty="0" smtClean="0"/>
              <a:t>Derived (forcing unity) from </a:t>
            </a:r>
            <a:r>
              <a:rPr lang="en-US" sz="2800" i="1" dirty="0" err="1" smtClean="0"/>
              <a:t>pico</a:t>
            </a:r>
            <a:r>
              <a:rPr lang="en-US" sz="2800" dirty="0" smtClean="0"/>
              <a:t> and </a:t>
            </a:r>
            <a:r>
              <a:rPr lang="en-US" sz="2800" i="1" dirty="0" smtClean="0"/>
              <a:t>micro</a:t>
            </a:r>
            <a:r>
              <a:rPr lang="en-US" sz="2800" dirty="0" smtClean="0"/>
              <a:t> fractions as:</a:t>
            </a:r>
          </a:p>
          <a:p>
            <a:pPr algn="just"/>
            <a:endParaRPr lang="en-US" sz="2800" b="1" u="sng" dirty="0"/>
          </a:p>
          <a:p>
            <a:pPr algn="just"/>
            <a:r>
              <a:rPr lang="en-US" sz="2800" i="1" dirty="0" smtClean="0"/>
              <a:t>                              Nano </a:t>
            </a:r>
            <a:r>
              <a:rPr lang="en-US" sz="2800" i="1" dirty="0"/>
              <a:t>fraction</a:t>
            </a:r>
            <a:r>
              <a:rPr lang="mr-IN" sz="2800" i="1" dirty="0"/>
              <a:t> </a:t>
            </a:r>
            <a:r>
              <a:rPr lang="en-US" sz="2800" dirty="0"/>
              <a:t>= </a:t>
            </a:r>
            <a:r>
              <a:rPr lang="en-US" sz="2800" dirty="0" smtClean="0"/>
              <a:t>1 </a:t>
            </a:r>
            <a:r>
              <a:rPr lang="mr-IN" sz="2800" dirty="0" smtClean="0"/>
              <a:t>–</a:t>
            </a:r>
            <a:r>
              <a:rPr lang="en-US" sz="2800" dirty="0" smtClean="0"/>
              <a:t> </a:t>
            </a:r>
            <a:r>
              <a:rPr lang="en-US" sz="2800" i="1" dirty="0" err="1" smtClean="0"/>
              <a:t>pico</a:t>
            </a:r>
            <a:r>
              <a:rPr lang="en-US" sz="2800" dirty="0" smtClean="0"/>
              <a:t> </a:t>
            </a:r>
            <a:r>
              <a:rPr lang="mr-IN" sz="2800" dirty="0" smtClean="0"/>
              <a:t>–</a:t>
            </a:r>
            <a:r>
              <a:rPr lang="en-US" sz="2800" dirty="0" smtClean="0"/>
              <a:t> </a:t>
            </a:r>
            <a:r>
              <a:rPr lang="en-US" sz="2800" i="1" dirty="0" smtClean="0"/>
              <a:t>micro</a:t>
            </a:r>
            <a:r>
              <a:rPr lang="en-US" sz="2800" dirty="0" smtClean="0"/>
              <a:t>.</a:t>
            </a:r>
            <a:endParaRPr lang="en-US" sz="2800" dirty="0"/>
          </a:p>
          <a:p>
            <a:pPr algn="just"/>
            <a:endParaRPr lang="mr-IN" sz="2800" b="1" u="sng" dirty="0"/>
          </a:p>
          <a:p>
            <a:pPr algn="just"/>
            <a:r>
              <a:rPr lang="en-US" sz="2800" b="1" u="sng" dirty="0" smtClean="0"/>
              <a:t> </a:t>
            </a:r>
          </a:p>
        </p:txBody>
      </p:sp>
      <p:pic>
        <p:nvPicPr>
          <p:cNvPr id="164" name="Picture 163" descr="Noaalogo.gif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877506" y="655165"/>
            <a:ext cx="2830271" cy="2785885"/>
          </a:xfrm>
          <a:prstGeom prst="rect">
            <a:avLst/>
          </a:prstGeom>
        </p:spPr>
      </p:pic>
      <p:sp>
        <p:nvSpPr>
          <p:cNvPr id="170" name="TextBox 169"/>
          <p:cNvSpPr txBox="1"/>
          <p:nvPr/>
        </p:nvSpPr>
        <p:spPr>
          <a:xfrm>
            <a:off x="12999573" y="2520790"/>
            <a:ext cx="1514885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dirty="0"/>
              <a:t>Timothy S. </a:t>
            </a:r>
            <a:r>
              <a:rPr lang="en-US" sz="4400" dirty="0" smtClean="0"/>
              <a:t>Moore</a:t>
            </a:r>
            <a:r>
              <a:rPr lang="en-US" sz="4400" baseline="30000" dirty="0" smtClean="0"/>
              <a:t>1</a:t>
            </a:r>
            <a:r>
              <a:rPr lang="en-US" sz="4400" dirty="0" smtClean="0"/>
              <a:t> </a:t>
            </a:r>
            <a:r>
              <a:rPr lang="en-US" sz="4400" dirty="0"/>
              <a:t>and Christopher W. </a:t>
            </a:r>
            <a:r>
              <a:rPr lang="en-US" sz="4400" dirty="0" smtClean="0"/>
              <a:t>Brown</a:t>
            </a:r>
            <a:r>
              <a:rPr lang="en-US" sz="4400" baseline="30000" dirty="0" smtClean="0"/>
              <a:t>2</a:t>
            </a:r>
            <a:r>
              <a:rPr lang="en-US" sz="4400" dirty="0" smtClean="0"/>
              <a:t> </a:t>
            </a:r>
            <a:endParaRPr lang="en-US" sz="4400" dirty="0"/>
          </a:p>
        </p:txBody>
      </p:sp>
      <p:sp>
        <p:nvSpPr>
          <p:cNvPr id="171" name="TextBox 170"/>
          <p:cNvSpPr txBox="1"/>
          <p:nvPr/>
        </p:nvSpPr>
        <p:spPr>
          <a:xfrm>
            <a:off x="2413000" y="3362769"/>
            <a:ext cx="36322000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aseline="30000" dirty="0" smtClean="0"/>
              <a:t>1</a:t>
            </a:r>
            <a:r>
              <a:rPr lang="en-US" sz="3200" dirty="0" smtClean="0"/>
              <a:t> Ocean </a:t>
            </a:r>
            <a:r>
              <a:rPr lang="en-US" sz="3200" dirty="0"/>
              <a:t>Process Analysis Laboratory, University of New Hampshire, Durham, </a:t>
            </a:r>
            <a:r>
              <a:rPr lang="en-US" sz="3200" dirty="0" smtClean="0"/>
              <a:t>NH, </a:t>
            </a:r>
            <a:r>
              <a:rPr lang="en-US" sz="3200" baseline="30000" dirty="0" smtClean="0"/>
              <a:t>2</a:t>
            </a:r>
            <a:r>
              <a:rPr lang="en-US" sz="3200" dirty="0" smtClean="0"/>
              <a:t> Center </a:t>
            </a:r>
            <a:r>
              <a:rPr lang="en-US" sz="3200" dirty="0"/>
              <a:t>for Satellite Applications and Research, NOAA, College Park, MD</a:t>
            </a:r>
            <a:endParaRPr lang="en-US" sz="3200" dirty="0" smtClean="0"/>
          </a:p>
        </p:txBody>
      </p:sp>
      <p:sp>
        <p:nvSpPr>
          <p:cNvPr id="177" name="TextBox 176"/>
          <p:cNvSpPr txBox="1"/>
          <p:nvPr/>
        </p:nvSpPr>
        <p:spPr>
          <a:xfrm>
            <a:off x="27971749" y="30575164"/>
            <a:ext cx="12230102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u="sng" dirty="0" smtClean="0"/>
              <a:t>Acknowledgment</a:t>
            </a:r>
          </a:p>
          <a:p>
            <a:r>
              <a:rPr lang="en-US" sz="2800" dirty="0" smtClean="0"/>
              <a:t>We graciously acknowledge the support of NOAA Center for Satellite Applications and Research funding.</a:t>
            </a:r>
            <a:endParaRPr lang="en-US" sz="2800" b="1" u="sng" dirty="0"/>
          </a:p>
        </p:txBody>
      </p:sp>
      <p:sp>
        <p:nvSpPr>
          <p:cNvPr id="178" name="TextBox 177"/>
          <p:cNvSpPr txBox="1"/>
          <p:nvPr/>
        </p:nvSpPr>
        <p:spPr>
          <a:xfrm>
            <a:off x="27971749" y="26894668"/>
            <a:ext cx="12230102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000" b="1" u="sng" dirty="0" smtClean="0"/>
              <a:t>References</a:t>
            </a:r>
          </a:p>
          <a:p>
            <a:pPr marL="444500" indent="-381000" algn="just"/>
            <a:r>
              <a:rPr lang="en-US" sz="2000" dirty="0" err="1" smtClean="0"/>
              <a:t>Brewin</a:t>
            </a:r>
            <a:r>
              <a:rPr lang="en-US" sz="2000" dirty="0" smtClean="0"/>
              <a:t>, R. et al.  “Uncertainty </a:t>
            </a:r>
            <a:r>
              <a:rPr lang="en-US" sz="2000" dirty="0"/>
              <a:t>in Ocean-</a:t>
            </a:r>
            <a:r>
              <a:rPr lang="en-US" sz="2000" dirty="0" smtClean="0"/>
              <a:t>Color Estimates </a:t>
            </a:r>
            <a:r>
              <a:rPr lang="en-US" sz="2000" dirty="0"/>
              <a:t>of Chlorophyll </a:t>
            </a:r>
            <a:r>
              <a:rPr lang="en-US" sz="2000" dirty="0" smtClean="0"/>
              <a:t>for Phytoplankton Groups”, Frontiers in Marine Science, 4, </a:t>
            </a:r>
            <a:r>
              <a:rPr lang="en-US" sz="2000" dirty="0" err="1" smtClean="0"/>
              <a:t>doi</a:t>
            </a:r>
            <a:r>
              <a:rPr lang="en-US" sz="2000" dirty="0" smtClean="0"/>
              <a:t>:</a:t>
            </a:r>
            <a:r>
              <a:rPr lang="nb-NO" sz="2000" dirty="0"/>
              <a:t>10.3389/fmars.</a:t>
            </a:r>
            <a:r>
              <a:rPr lang="nb-NO" sz="2000" dirty="0" smtClean="0"/>
              <a:t>2017.00104, </a:t>
            </a:r>
            <a:r>
              <a:rPr lang="en-US" sz="2000" dirty="0" smtClean="0"/>
              <a:t>2017.</a:t>
            </a:r>
          </a:p>
          <a:p>
            <a:pPr marL="444500" indent="-381000" algn="just"/>
            <a:r>
              <a:rPr lang="en-US" sz="2000" dirty="0" smtClean="0"/>
              <a:t>Hirata</a:t>
            </a:r>
            <a:r>
              <a:rPr lang="en-US" sz="2000" dirty="0"/>
              <a:t>, T., </a:t>
            </a:r>
            <a:r>
              <a:rPr lang="en-US" sz="2000" dirty="0" smtClean="0"/>
              <a:t>et al..  </a:t>
            </a:r>
            <a:r>
              <a:rPr lang="en-US" sz="2000" dirty="0"/>
              <a:t>“Synoptic relationships between surface Chlorophyll-a and diagnostic pigments specific to phytoplankton functional types”, </a:t>
            </a:r>
            <a:r>
              <a:rPr lang="en-US" sz="2000" dirty="0" err="1"/>
              <a:t>Biogeosciences</a:t>
            </a:r>
            <a:r>
              <a:rPr lang="en-US" sz="2000" dirty="0"/>
              <a:t>, 8, 311-327, 2011.</a:t>
            </a:r>
          </a:p>
          <a:p>
            <a:pPr marL="444500" indent="-381000" algn="just"/>
            <a:r>
              <a:rPr lang="en-US" sz="2000" dirty="0"/>
              <a:t> </a:t>
            </a:r>
            <a:r>
              <a:rPr lang="en-US" sz="2000" dirty="0" smtClean="0"/>
              <a:t>Mackey</a:t>
            </a:r>
            <a:r>
              <a:rPr lang="en-US" sz="2000" dirty="0"/>
              <a:t>, M.D., Mackey, D.J., Higgins, H.W. and S.W. Wright.  “CHEMTAX—A program for estimating class abundances from chemical markers: Application to HPLC measurements of phytoplankton”, Marine Ecology Progress Series, 144:265– 283, 1996</a:t>
            </a:r>
            <a:r>
              <a:rPr lang="en-US" sz="2000" dirty="0" smtClean="0"/>
              <a:t>.</a:t>
            </a:r>
          </a:p>
          <a:p>
            <a:pPr marL="444500" indent="-381000" algn="just"/>
            <a:r>
              <a:rPr lang="en-US" sz="2000" dirty="0" err="1" smtClean="0"/>
              <a:t>Uitz</a:t>
            </a:r>
            <a:r>
              <a:rPr lang="en-US" sz="2000" dirty="0" smtClean="0"/>
              <a:t>, J., </a:t>
            </a:r>
            <a:r>
              <a:rPr lang="en-US" sz="2000" dirty="0" err="1" smtClean="0"/>
              <a:t>Claustre</a:t>
            </a:r>
            <a:r>
              <a:rPr lang="en-US" sz="2000" dirty="0" smtClean="0"/>
              <a:t>, H., Morel A. and Hooker, S. </a:t>
            </a:r>
            <a:r>
              <a:rPr lang="en-US" sz="2000" dirty="0"/>
              <a:t>“Vertical distribution of phytoplankton communities in open ocean</a:t>
            </a:r>
            <a:r>
              <a:rPr lang="en-US" sz="2000" dirty="0" smtClean="0"/>
              <a:t>: An </a:t>
            </a:r>
            <a:r>
              <a:rPr lang="en-US" sz="2000" dirty="0"/>
              <a:t>assessment based on surface </a:t>
            </a:r>
            <a:r>
              <a:rPr lang="en-US" sz="2000" dirty="0" smtClean="0"/>
              <a:t>chlorophyll”, Journal of Geophysical Research, 111, </a:t>
            </a:r>
            <a:r>
              <a:rPr lang="en-US" sz="2000" dirty="0" err="1" smtClean="0"/>
              <a:t>doi</a:t>
            </a:r>
            <a:r>
              <a:rPr lang="en-US" sz="2000" dirty="0" smtClean="0"/>
              <a:t>:</a:t>
            </a:r>
            <a:r>
              <a:rPr lang="is-IS" sz="2000" dirty="0"/>
              <a:t>10.1029/</a:t>
            </a:r>
            <a:r>
              <a:rPr lang="is-IS" sz="2000" dirty="0" smtClean="0"/>
              <a:t>2005JC003207, 2006.</a:t>
            </a:r>
            <a:endParaRPr lang="en-US" sz="2000" dirty="0"/>
          </a:p>
          <a:p>
            <a:pPr marL="444500" indent="-381000" algn="just"/>
            <a:r>
              <a:rPr lang="en-US" sz="2000" dirty="0"/>
              <a:t> </a:t>
            </a:r>
          </a:p>
        </p:txBody>
      </p:sp>
      <p:graphicFrame>
        <p:nvGraphicFramePr>
          <p:cNvPr id="49" name="Table 4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3747289"/>
              </p:ext>
            </p:extLst>
          </p:nvPr>
        </p:nvGraphicFramePr>
        <p:xfrm>
          <a:off x="16043661" y="28243624"/>
          <a:ext cx="10518984" cy="4114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02712"/>
                <a:gridCol w="1502712"/>
                <a:gridCol w="1502712"/>
                <a:gridCol w="1502712"/>
                <a:gridCol w="1502712"/>
                <a:gridCol w="1502712"/>
                <a:gridCol w="1502712"/>
              </a:tblGrid>
              <a:tr h="0">
                <a:tc>
                  <a:txBody>
                    <a:bodyPr/>
                    <a:lstStyle/>
                    <a:p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SST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SST0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PAR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PAR0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IRR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IRR0</a:t>
                      </a:r>
                      <a:endParaRPr lang="en-US" sz="2400" dirty="0"/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Pico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2400" dirty="0"/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ATL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.151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.170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.161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.181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.159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.171</a:t>
                      </a:r>
                      <a:endParaRPr lang="en-US" sz="2400" dirty="0"/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NATL only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.147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.160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.153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.181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.150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.160</a:t>
                      </a:r>
                      <a:endParaRPr lang="en-US" sz="2400" dirty="0"/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Micro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2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2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2400"/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ATL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.178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.185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.180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dirty="0" smtClean="0"/>
                        <a:t>.188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.177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.186</a:t>
                      </a:r>
                      <a:endParaRPr lang="en-US" sz="2400" dirty="0"/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NATL only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.200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.212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.200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.210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.193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.209</a:t>
                      </a:r>
                      <a:endParaRPr lang="en-US" sz="2400" dirty="0"/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Nano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2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2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2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2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2400"/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ATL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0.245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0.260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0.247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0.260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0.240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0.260</a:t>
                      </a:r>
                      <a:endParaRPr lang="en-US" sz="24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6" name="TextBox 65"/>
          <p:cNvSpPr txBox="1"/>
          <p:nvPr/>
        </p:nvSpPr>
        <p:spPr>
          <a:xfrm>
            <a:off x="818410" y="29595884"/>
            <a:ext cx="1268328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Figure 2. Size </a:t>
            </a:r>
            <a:r>
              <a:rPr lang="en-US" sz="2800" dirty="0"/>
              <a:t>fractions derived </a:t>
            </a:r>
            <a:r>
              <a:rPr lang="en-US" sz="2800" dirty="0" smtClean="0"/>
              <a:t>using CHEMTAX </a:t>
            </a:r>
            <a:r>
              <a:rPr lang="en-US" sz="2800" dirty="0" err="1"/>
              <a:t>vs</a:t>
            </a:r>
            <a:r>
              <a:rPr lang="en-US" sz="2800" dirty="0"/>
              <a:t> Diagnostic Pigment (DP</a:t>
            </a:r>
            <a:r>
              <a:rPr lang="en-US" sz="2800" dirty="0" smtClean="0"/>
              <a:t>).  CHEMTAX was run with pigment matrices from literature on North Atlantic Ocean.  Higher variability in </a:t>
            </a:r>
            <a:r>
              <a:rPr lang="en-US" sz="2800" dirty="0" err="1" smtClean="0"/>
              <a:t>microplankton</a:t>
            </a:r>
            <a:r>
              <a:rPr lang="en-US" sz="2800" dirty="0" smtClean="0"/>
              <a:t> derivations.</a:t>
            </a:r>
            <a:endParaRPr lang="en-US" sz="2800" dirty="0"/>
          </a:p>
        </p:txBody>
      </p:sp>
      <p:sp>
        <p:nvSpPr>
          <p:cNvPr id="74" name="TextBox 73"/>
          <p:cNvSpPr txBox="1"/>
          <p:nvPr/>
        </p:nvSpPr>
        <p:spPr>
          <a:xfrm>
            <a:off x="19472990" y="26255192"/>
            <a:ext cx="2675657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800" dirty="0" smtClean="0"/>
              <a:t>IRR</a:t>
            </a:r>
            <a:r>
              <a:rPr lang="en-US" sz="1800" baseline="-25000" dirty="0" smtClean="0"/>
              <a:t>MLD </a:t>
            </a:r>
            <a:r>
              <a:rPr lang="en-US" sz="1800" dirty="0" smtClean="0"/>
              <a:t>(</a:t>
            </a:r>
            <a:r>
              <a:rPr lang="en-US" sz="1800" dirty="0" err="1"/>
              <a:t>mol</a:t>
            </a:r>
            <a:r>
              <a:rPr lang="en-US" sz="1800" dirty="0"/>
              <a:t> quanta m</a:t>
            </a:r>
            <a:r>
              <a:rPr lang="en-US" sz="1800" baseline="30000" dirty="0"/>
              <a:t>-2 </a:t>
            </a:r>
            <a:r>
              <a:rPr lang="en-US" sz="1800" dirty="0"/>
              <a:t>d</a:t>
            </a:r>
            <a:r>
              <a:rPr lang="en-US" sz="1800" baseline="30000" dirty="0"/>
              <a:t>-1</a:t>
            </a:r>
            <a:r>
              <a:rPr lang="en-US" sz="1800" dirty="0"/>
              <a:t>)</a:t>
            </a:r>
          </a:p>
          <a:p>
            <a:endParaRPr lang="en-US" sz="1800" baseline="-25000" dirty="0"/>
          </a:p>
        </p:txBody>
      </p:sp>
      <p:sp>
        <p:nvSpPr>
          <p:cNvPr id="75" name="TextBox 74"/>
          <p:cNvSpPr txBox="1"/>
          <p:nvPr/>
        </p:nvSpPr>
        <p:spPr>
          <a:xfrm>
            <a:off x="23696298" y="26235984"/>
            <a:ext cx="24714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800" dirty="0"/>
              <a:t>PAR (</a:t>
            </a:r>
            <a:r>
              <a:rPr lang="en-US" sz="1800" dirty="0" err="1"/>
              <a:t>mol</a:t>
            </a:r>
            <a:r>
              <a:rPr lang="en-US" sz="1800" dirty="0"/>
              <a:t> quanta m</a:t>
            </a:r>
            <a:r>
              <a:rPr lang="en-US" sz="1800" baseline="30000" dirty="0"/>
              <a:t>-2 </a:t>
            </a:r>
            <a:r>
              <a:rPr lang="en-US" sz="1800" dirty="0"/>
              <a:t>d</a:t>
            </a:r>
            <a:r>
              <a:rPr lang="en-US" sz="1800" baseline="30000" dirty="0"/>
              <a:t>-1</a:t>
            </a:r>
            <a:r>
              <a:rPr lang="en-US" sz="1800" dirty="0" smtClean="0"/>
              <a:t>)</a:t>
            </a:r>
            <a:endParaRPr lang="en-US" sz="1800" dirty="0"/>
          </a:p>
        </p:txBody>
      </p:sp>
      <p:sp>
        <p:nvSpPr>
          <p:cNvPr id="83" name="TextBox 82"/>
          <p:cNvSpPr txBox="1"/>
          <p:nvPr/>
        </p:nvSpPr>
        <p:spPr>
          <a:xfrm>
            <a:off x="28077295" y="9378139"/>
            <a:ext cx="1114220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Figure 6. Model output from SST variant. Open blue points: CHEMTAX-derived fractions vs. CHL.  Closed points: model output.</a:t>
            </a:r>
            <a:endParaRPr lang="en-US" sz="2800" dirty="0"/>
          </a:p>
        </p:txBody>
      </p:sp>
      <p:sp>
        <p:nvSpPr>
          <p:cNvPr id="94" name="TextBox 93"/>
          <p:cNvSpPr txBox="1"/>
          <p:nvPr/>
        </p:nvSpPr>
        <p:spPr>
          <a:xfrm>
            <a:off x="18131729" y="27579605"/>
            <a:ext cx="63428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Table 1. RMS errors from bootstrap runs. </a:t>
            </a:r>
            <a:endParaRPr lang="en-US" sz="2800" dirty="0"/>
          </a:p>
        </p:txBody>
      </p:sp>
      <p:sp>
        <p:nvSpPr>
          <p:cNvPr id="95" name="TextBox 94"/>
          <p:cNvSpPr txBox="1"/>
          <p:nvPr/>
        </p:nvSpPr>
        <p:spPr>
          <a:xfrm>
            <a:off x="14989585" y="8729631"/>
            <a:ext cx="1135602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Figure 3. Base model outputs: solid </a:t>
            </a:r>
            <a:r>
              <a:rPr lang="mr-IN" sz="2800" dirty="0" smtClean="0"/>
              <a:t>–</a:t>
            </a:r>
            <a:r>
              <a:rPr lang="en-US" sz="2800" dirty="0" smtClean="0"/>
              <a:t> original Hirata model; dashed: re-fits to CHEMTAX data for this study. </a:t>
            </a:r>
            <a:r>
              <a:rPr lang="en-US" sz="2800" dirty="0" smtClean="0">
                <a:solidFill>
                  <a:srgbClr val="3366FF"/>
                </a:solidFill>
              </a:rPr>
              <a:t>Blue = </a:t>
            </a:r>
            <a:r>
              <a:rPr lang="en-US" sz="2800" i="1" dirty="0" smtClean="0">
                <a:solidFill>
                  <a:srgbClr val="3366FF"/>
                </a:solidFill>
              </a:rPr>
              <a:t>Pico</a:t>
            </a:r>
            <a:r>
              <a:rPr lang="en-US" sz="2800" dirty="0" smtClean="0"/>
              <a:t>, </a:t>
            </a:r>
            <a:r>
              <a:rPr lang="en-US" sz="2800" dirty="0" smtClean="0">
                <a:solidFill>
                  <a:srgbClr val="59FF4F"/>
                </a:solidFill>
              </a:rPr>
              <a:t>Green = </a:t>
            </a:r>
            <a:r>
              <a:rPr lang="en-US" sz="2800" i="1" dirty="0" smtClean="0">
                <a:solidFill>
                  <a:srgbClr val="59FF4F"/>
                </a:solidFill>
              </a:rPr>
              <a:t>Nano</a:t>
            </a:r>
            <a:r>
              <a:rPr lang="en-US" sz="2800" dirty="0" smtClean="0"/>
              <a:t>, </a:t>
            </a:r>
            <a:r>
              <a:rPr lang="en-US" sz="2800" dirty="0" smtClean="0">
                <a:solidFill>
                  <a:srgbClr val="FF0000"/>
                </a:solidFill>
              </a:rPr>
              <a:t>Red = </a:t>
            </a:r>
            <a:r>
              <a:rPr lang="en-US" sz="2800" i="1" dirty="0" smtClean="0">
                <a:solidFill>
                  <a:srgbClr val="FF0000"/>
                </a:solidFill>
              </a:rPr>
              <a:t>Micro</a:t>
            </a:r>
            <a:endParaRPr lang="en-US" sz="2800" i="1" dirty="0">
              <a:solidFill>
                <a:srgbClr val="FF0000"/>
              </a:solidFill>
            </a:endParaRPr>
          </a:p>
        </p:txBody>
      </p:sp>
      <p:sp>
        <p:nvSpPr>
          <p:cNvPr id="96" name="TextBox 95"/>
          <p:cNvSpPr txBox="1"/>
          <p:nvPr/>
        </p:nvSpPr>
        <p:spPr>
          <a:xfrm>
            <a:off x="19732360" y="8448519"/>
            <a:ext cx="161106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/>
              <a:t>CHL</a:t>
            </a:r>
            <a:r>
              <a:rPr lang="en-US" sz="2400" dirty="0" smtClean="0"/>
              <a:t> mg/m</a:t>
            </a:r>
            <a:r>
              <a:rPr lang="en-US" sz="2400" baseline="30000" dirty="0" smtClean="0"/>
              <a:t>3</a:t>
            </a:r>
            <a:endParaRPr lang="en-US" sz="2400" baseline="30000" dirty="0"/>
          </a:p>
        </p:txBody>
      </p:sp>
      <p:grpSp>
        <p:nvGrpSpPr>
          <p:cNvPr id="12" name="Group 11"/>
          <p:cNvGrpSpPr/>
          <p:nvPr/>
        </p:nvGrpSpPr>
        <p:grpSpPr>
          <a:xfrm>
            <a:off x="1318925" y="11619523"/>
            <a:ext cx="11403627" cy="6352383"/>
            <a:chOff x="633803" y="12533923"/>
            <a:chExt cx="11403627" cy="6352383"/>
          </a:xfrm>
        </p:grpSpPr>
        <p:sp>
          <p:nvSpPr>
            <p:cNvPr id="150" name="TextBox 149"/>
            <p:cNvSpPr txBox="1"/>
            <p:nvPr/>
          </p:nvSpPr>
          <p:spPr>
            <a:xfrm>
              <a:off x="728888" y="18363086"/>
              <a:ext cx="11308542" cy="52322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US" sz="2800" dirty="0" smtClean="0"/>
                <a:t>Figure 1.  Map of sample locations and schematic of overall method. </a:t>
              </a:r>
              <a:endParaRPr lang="en-US" sz="2800" dirty="0"/>
            </a:p>
          </p:txBody>
        </p:sp>
        <p:grpSp>
          <p:nvGrpSpPr>
            <p:cNvPr id="90" name="Group 89"/>
            <p:cNvGrpSpPr/>
            <p:nvPr/>
          </p:nvGrpSpPr>
          <p:grpSpPr>
            <a:xfrm>
              <a:off x="6085463" y="12871533"/>
              <a:ext cx="5688053" cy="5491553"/>
              <a:chOff x="6172523" y="19351918"/>
              <a:chExt cx="5688053" cy="5491553"/>
            </a:xfrm>
          </p:grpSpPr>
          <p:sp>
            <p:nvSpPr>
              <p:cNvPr id="132" name="Rectangle 131"/>
              <p:cNvSpPr/>
              <p:nvPr/>
            </p:nvSpPr>
            <p:spPr>
              <a:xfrm>
                <a:off x="6172523" y="19351918"/>
                <a:ext cx="2439543" cy="1200220"/>
              </a:xfrm>
              <a:prstGeom prst="rect">
                <a:avLst/>
              </a:prstGeom>
              <a:solidFill>
                <a:schemeClr val="accent3">
                  <a:lumMod val="40000"/>
                  <a:lumOff val="60000"/>
                </a:schemeClr>
              </a:solidFill>
              <a:ln>
                <a:solidFill>
                  <a:schemeClr val="tx1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2000" i="1" dirty="0" smtClean="0">
                    <a:solidFill>
                      <a:schemeClr val="tx1"/>
                    </a:solidFill>
                  </a:rPr>
                  <a:t>HPLC In situ </a:t>
                </a:r>
                <a:r>
                  <a:rPr lang="en-US" sz="2000" dirty="0">
                    <a:solidFill>
                      <a:schemeClr val="tx1"/>
                    </a:solidFill>
                  </a:rPr>
                  <a:t>D</a:t>
                </a:r>
                <a:r>
                  <a:rPr lang="en-US" sz="2000" dirty="0" smtClean="0">
                    <a:solidFill>
                      <a:schemeClr val="tx1"/>
                    </a:solidFill>
                  </a:rPr>
                  <a:t>ata</a:t>
                </a:r>
              </a:p>
              <a:p>
                <a:pPr algn="ctr"/>
                <a:r>
                  <a:rPr lang="en-US" sz="2000" dirty="0" smtClean="0">
                    <a:solidFill>
                      <a:schemeClr val="tx1"/>
                    </a:solidFill>
                  </a:rPr>
                  <a:t>(AMT, </a:t>
                </a:r>
                <a:r>
                  <a:rPr lang="en-US" sz="2000" dirty="0" err="1" smtClean="0">
                    <a:solidFill>
                      <a:schemeClr val="tx1"/>
                    </a:solidFill>
                  </a:rPr>
                  <a:t>SeaBASS</a:t>
                </a:r>
                <a:r>
                  <a:rPr lang="en-US" sz="2000" dirty="0" smtClean="0">
                    <a:solidFill>
                      <a:schemeClr val="tx1"/>
                    </a:solidFill>
                  </a:rPr>
                  <a:t>, CLIVEC)</a:t>
                </a:r>
                <a:endParaRPr lang="en-US" sz="2000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133" name="Rectangle 132"/>
              <p:cNvSpPr/>
              <p:nvPr/>
            </p:nvSpPr>
            <p:spPr>
              <a:xfrm>
                <a:off x="6172523" y="21373866"/>
                <a:ext cx="2460531" cy="2791752"/>
              </a:xfrm>
              <a:prstGeom prst="rect">
                <a:avLst/>
              </a:prstGeom>
              <a:solidFill>
                <a:schemeClr val="accent3">
                  <a:lumMod val="40000"/>
                  <a:lumOff val="60000"/>
                </a:schemeClr>
              </a:solidFill>
              <a:ln>
                <a:solidFill>
                  <a:schemeClr val="tx1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000" dirty="0" smtClean="0">
                  <a:solidFill>
                    <a:schemeClr val="tx1"/>
                  </a:solidFill>
                </a:endParaRPr>
              </a:p>
              <a:p>
                <a:pPr algn="ctr"/>
                <a:r>
                  <a:rPr lang="en-US" sz="2000" u="sng" dirty="0" smtClean="0">
                    <a:solidFill>
                      <a:schemeClr val="tx1"/>
                    </a:solidFill>
                  </a:rPr>
                  <a:t>Environmental Data (and Source)</a:t>
                </a:r>
              </a:p>
              <a:p>
                <a:pPr algn="ctr"/>
                <a:endParaRPr lang="en-US" sz="2000" dirty="0" smtClean="0">
                  <a:solidFill>
                    <a:schemeClr val="tx1"/>
                  </a:solidFill>
                </a:endParaRPr>
              </a:p>
              <a:p>
                <a:pPr marL="285750" indent="-285750">
                  <a:buFont typeface="Arial"/>
                  <a:buChar char="•"/>
                </a:pPr>
                <a:r>
                  <a:rPr lang="en-US" sz="2000" dirty="0" smtClean="0">
                    <a:solidFill>
                      <a:schemeClr val="tx1"/>
                    </a:solidFill>
                  </a:rPr>
                  <a:t>SST (NOAA AVHRR)</a:t>
                </a:r>
              </a:p>
              <a:p>
                <a:pPr marL="285750" indent="-285750">
                  <a:buFont typeface="Arial"/>
                  <a:buChar char="•"/>
                </a:pPr>
                <a:r>
                  <a:rPr lang="en-US" sz="2000" dirty="0" smtClean="0">
                    <a:solidFill>
                      <a:schemeClr val="tx1"/>
                    </a:solidFill>
                  </a:rPr>
                  <a:t>PAR (</a:t>
                </a:r>
                <a:r>
                  <a:rPr lang="en-US" sz="2000" dirty="0" err="1" smtClean="0">
                    <a:solidFill>
                      <a:schemeClr val="tx1"/>
                    </a:solidFill>
                  </a:rPr>
                  <a:t>SeaWiFS</a:t>
                </a:r>
                <a:r>
                  <a:rPr lang="en-US" sz="2000" dirty="0" smtClean="0">
                    <a:solidFill>
                      <a:schemeClr val="tx1"/>
                    </a:solidFill>
                  </a:rPr>
                  <a:t>)</a:t>
                </a:r>
              </a:p>
              <a:p>
                <a:pPr marL="285750" indent="-285750">
                  <a:buFont typeface="Arial"/>
                  <a:buChar char="•"/>
                </a:pPr>
                <a:r>
                  <a:rPr lang="en-US" sz="2000" dirty="0" smtClean="0">
                    <a:solidFill>
                      <a:schemeClr val="tx1"/>
                    </a:solidFill>
                  </a:rPr>
                  <a:t>MLD (HYCOM)</a:t>
                </a:r>
                <a:endParaRPr lang="en-US" sz="2000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134" name="Rounded Rectangle 133"/>
              <p:cNvSpPr/>
              <p:nvPr/>
            </p:nvSpPr>
            <p:spPr>
              <a:xfrm>
                <a:off x="9211878" y="19351918"/>
                <a:ext cx="2563873" cy="1200220"/>
              </a:xfrm>
              <a:prstGeom prst="roundRect">
                <a:avLst/>
              </a:prstGeom>
              <a:solidFill>
                <a:schemeClr val="accent6">
                  <a:lumMod val="60000"/>
                  <a:lumOff val="40000"/>
                </a:schemeClr>
              </a:solidFill>
              <a:ln>
                <a:solidFill>
                  <a:schemeClr val="tx1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2000" dirty="0" smtClean="0">
                    <a:solidFill>
                      <a:srgbClr val="000000"/>
                    </a:solidFill>
                  </a:rPr>
                  <a:t>HPLC-based Size Groups</a:t>
                </a:r>
              </a:p>
              <a:p>
                <a:pPr algn="ctr"/>
                <a:r>
                  <a:rPr lang="en-US" sz="2000" dirty="0" smtClean="0">
                    <a:solidFill>
                      <a:srgbClr val="000000"/>
                    </a:solidFill>
                  </a:rPr>
                  <a:t>(CHEMTAX)</a:t>
                </a:r>
              </a:p>
            </p:txBody>
          </p:sp>
          <p:sp>
            <p:nvSpPr>
              <p:cNvPr id="135" name="Trapezoid 134"/>
              <p:cNvSpPr/>
              <p:nvPr/>
            </p:nvSpPr>
            <p:spPr>
              <a:xfrm>
                <a:off x="9211878" y="23413225"/>
                <a:ext cx="2600333" cy="1430246"/>
              </a:xfrm>
              <a:prstGeom prst="trapezoid">
                <a:avLst/>
              </a:prstGeom>
              <a:solidFill>
                <a:srgbClr val="F5EA56"/>
              </a:solidFill>
              <a:ln>
                <a:solidFill>
                  <a:schemeClr val="tx1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2000" i="1" dirty="0">
                    <a:solidFill>
                      <a:schemeClr val="tx1"/>
                    </a:solidFill>
                  </a:rPr>
                  <a:t>CHL</a:t>
                </a:r>
                <a:r>
                  <a:rPr lang="en-US" sz="2000" dirty="0" smtClean="0">
                    <a:solidFill>
                      <a:schemeClr val="tx1"/>
                    </a:solidFill>
                  </a:rPr>
                  <a:t>-</a:t>
                </a:r>
                <a:r>
                  <a:rPr lang="en-US" sz="2000" dirty="0" smtClean="0">
                    <a:solidFill>
                      <a:srgbClr val="000000"/>
                    </a:solidFill>
                  </a:rPr>
                  <a:t>based models adjusted by environment for size fractions</a:t>
                </a:r>
                <a:endParaRPr lang="en-US" sz="2000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140" name="Rectangle 139"/>
              <p:cNvSpPr/>
              <p:nvPr/>
            </p:nvSpPr>
            <p:spPr>
              <a:xfrm>
                <a:off x="9161949" y="21035349"/>
                <a:ext cx="2698627" cy="1954657"/>
              </a:xfrm>
              <a:prstGeom prst="rect">
                <a:avLst/>
              </a:prstGeom>
              <a:solidFill>
                <a:schemeClr val="accent2">
                  <a:lumMod val="60000"/>
                  <a:lumOff val="40000"/>
                </a:schemeClr>
              </a:solidFill>
              <a:ln>
                <a:solidFill>
                  <a:schemeClr val="tx1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000" dirty="0" smtClean="0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13" name="Straight Arrow Connector 12"/>
              <p:cNvCxnSpPr>
                <a:stCxn id="132" idx="3"/>
                <a:endCxn id="134" idx="1"/>
              </p:cNvCxnSpPr>
              <p:nvPr/>
            </p:nvCxnSpPr>
            <p:spPr>
              <a:xfrm>
                <a:off x="8612066" y="19952028"/>
                <a:ext cx="599812" cy="0"/>
              </a:xfrm>
              <a:prstGeom prst="straightConnector1">
                <a:avLst/>
              </a:prstGeom>
              <a:ln>
                <a:solidFill>
                  <a:srgbClr val="000000"/>
                </a:solidFill>
                <a:tailEnd type="arrow"/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3" name="Straight Arrow Connector 52"/>
              <p:cNvCxnSpPr>
                <a:endCxn id="140" idx="1"/>
              </p:cNvCxnSpPr>
              <p:nvPr/>
            </p:nvCxnSpPr>
            <p:spPr>
              <a:xfrm>
                <a:off x="8610148" y="22012678"/>
                <a:ext cx="551801" cy="0"/>
              </a:xfrm>
              <a:prstGeom prst="straightConnector1">
                <a:avLst/>
              </a:prstGeom>
              <a:ln>
                <a:solidFill>
                  <a:srgbClr val="000000"/>
                </a:solidFill>
                <a:tailEnd type="arrow"/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4" name="Straight Arrow Connector 83"/>
              <p:cNvCxnSpPr>
                <a:stCxn id="140" idx="2"/>
                <a:endCxn id="135" idx="0"/>
              </p:cNvCxnSpPr>
              <p:nvPr/>
            </p:nvCxnSpPr>
            <p:spPr>
              <a:xfrm>
                <a:off x="10511263" y="22990006"/>
                <a:ext cx="782" cy="423219"/>
              </a:xfrm>
              <a:prstGeom prst="straightConnector1">
                <a:avLst/>
              </a:prstGeom>
              <a:ln>
                <a:solidFill>
                  <a:srgbClr val="000000"/>
                </a:solidFill>
                <a:tailEnd type="arrow"/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7" name="Straight Arrow Connector 86"/>
              <p:cNvCxnSpPr>
                <a:stCxn id="134" idx="2"/>
                <a:endCxn id="140" idx="0"/>
              </p:cNvCxnSpPr>
              <p:nvPr/>
            </p:nvCxnSpPr>
            <p:spPr>
              <a:xfrm>
                <a:off x="10493815" y="20552138"/>
                <a:ext cx="17448" cy="483211"/>
              </a:xfrm>
              <a:prstGeom prst="straightConnector1">
                <a:avLst/>
              </a:prstGeom>
              <a:ln>
                <a:solidFill>
                  <a:srgbClr val="000000"/>
                </a:solidFill>
                <a:tailEnd type="arrow"/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1" name="Group 10"/>
            <p:cNvGrpSpPr/>
            <p:nvPr/>
          </p:nvGrpSpPr>
          <p:grpSpPr>
            <a:xfrm>
              <a:off x="633803" y="12533923"/>
              <a:ext cx="5073975" cy="5544527"/>
              <a:chOff x="329003" y="12533923"/>
              <a:chExt cx="5073975" cy="5544527"/>
            </a:xfrm>
          </p:grpSpPr>
          <p:pic>
            <p:nvPicPr>
              <p:cNvPr id="101" name="Picture 100" descr="atl_hplc_extractions_map.jpg"/>
              <p:cNvPicPr>
                <a:picLocks noChangeAspect="1"/>
              </p:cNvPicPr>
              <p:nvPr/>
            </p:nvPicPr>
            <p:blipFill rotWithShape="1"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30747" t="15794" r="28854" b="13382"/>
              <a:stretch/>
            </p:blipFill>
            <p:spPr>
              <a:xfrm>
                <a:off x="329003" y="12533923"/>
                <a:ext cx="4256033" cy="5544527"/>
              </a:xfrm>
              <a:prstGeom prst="rect">
                <a:avLst/>
              </a:prstGeom>
            </p:spPr>
          </p:pic>
          <p:grpSp>
            <p:nvGrpSpPr>
              <p:cNvPr id="102" name="Group 101"/>
              <p:cNvGrpSpPr/>
              <p:nvPr/>
            </p:nvGrpSpPr>
            <p:grpSpPr>
              <a:xfrm>
                <a:off x="4273663" y="13731112"/>
                <a:ext cx="1129315" cy="3091819"/>
                <a:chOff x="6783361" y="3764251"/>
                <a:chExt cx="1129315" cy="3091819"/>
              </a:xfrm>
            </p:grpSpPr>
            <p:pic>
              <p:nvPicPr>
                <p:cNvPr id="104" name="Picture 103" descr="chl_colorbar_nrlpal.jpg"/>
                <p:cNvPicPr>
                  <a:picLocks noChangeAspect="1"/>
                </p:cNvPicPr>
                <p:nvPr/>
              </p:nvPicPr>
              <p:blipFill rotWithShape="1">
                <a:blip r:embed="rId5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83763" t="7300" r="12217" b="10287"/>
                <a:stretch/>
              </p:blipFill>
              <p:spPr>
                <a:xfrm>
                  <a:off x="7093393" y="4090702"/>
                  <a:ext cx="366682" cy="2765368"/>
                </a:xfrm>
                <a:prstGeom prst="rect">
                  <a:avLst/>
                </a:prstGeom>
              </p:spPr>
            </p:pic>
            <p:sp>
              <p:nvSpPr>
                <p:cNvPr id="105" name="TextBox 104"/>
                <p:cNvSpPr txBox="1"/>
                <p:nvPr/>
              </p:nvSpPr>
              <p:spPr>
                <a:xfrm>
                  <a:off x="7404047" y="6542760"/>
                  <a:ext cx="502975" cy="307777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sz="1400" dirty="0" smtClean="0"/>
                    <a:t>0.01</a:t>
                  </a:r>
                  <a:endParaRPr lang="en-US" sz="1400" dirty="0"/>
                </a:p>
              </p:txBody>
            </p:sp>
            <p:sp>
              <p:nvSpPr>
                <p:cNvPr id="106" name="TextBox 105"/>
                <p:cNvSpPr txBox="1"/>
                <p:nvPr/>
              </p:nvSpPr>
              <p:spPr>
                <a:xfrm>
                  <a:off x="7383725" y="3995750"/>
                  <a:ext cx="366657" cy="307777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sz="1400" dirty="0" smtClean="0"/>
                    <a:t>50</a:t>
                  </a:r>
                  <a:endParaRPr lang="en-US" sz="1400" dirty="0"/>
                </a:p>
              </p:txBody>
            </p:sp>
            <p:sp>
              <p:nvSpPr>
                <p:cNvPr id="107" name="TextBox 106"/>
                <p:cNvSpPr txBox="1"/>
                <p:nvPr/>
              </p:nvSpPr>
              <p:spPr>
                <a:xfrm>
                  <a:off x="7404795" y="6047293"/>
                  <a:ext cx="502975" cy="307777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sz="1400" dirty="0" smtClean="0"/>
                    <a:t>0.05</a:t>
                  </a:r>
                  <a:endParaRPr lang="en-US" sz="1400" dirty="0"/>
                </a:p>
              </p:txBody>
            </p:sp>
            <p:sp>
              <p:nvSpPr>
                <p:cNvPr id="108" name="TextBox 107"/>
                <p:cNvSpPr txBox="1"/>
                <p:nvPr/>
              </p:nvSpPr>
              <p:spPr>
                <a:xfrm>
                  <a:off x="7398965" y="5558805"/>
                  <a:ext cx="505267" cy="307777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sz="1400" dirty="0" smtClean="0"/>
                    <a:t>0.30</a:t>
                  </a:r>
                  <a:endParaRPr lang="en-US" sz="1400" dirty="0"/>
                </a:p>
              </p:txBody>
            </p:sp>
            <p:sp>
              <p:nvSpPr>
                <p:cNvPr id="109" name="TextBox 108"/>
                <p:cNvSpPr txBox="1"/>
                <p:nvPr/>
              </p:nvSpPr>
              <p:spPr>
                <a:xfrm>
                  <a:off x="7384769" y="5025867"/>
                  <a:ext cx="505267" cy="307777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sz="1400" dirty="0" smtClean="0"/>
                    <a:t>1.70</a:t>
                  </a:r>
                  <a:endParaRPr lang="en-US" sz="1400" dirty="0"/>
                </a:p>
              </p:txBody>
            </p:sp>
            <p:sp>
              <p:nvSpPr>
                <p:cNvPr id="110" name="TextBox 109"/>
                <p:cNvSpPr txBox="1"/>
                <p:nvPr/>
              </p:nvSpPr>
              <p:spPr>
                <a:xfrm>
                  <a:off x="7373565" y="4509969"/>
                  <a:ext cx="505267" cy="307777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sz="1400" dirty="0" smtClean="0"/>
                    <a:t>10.0</a:t>
                  </a:r>
                  <a:endParaRPr lang="en-US" sz="1400" dirty="0"/>
                </a:p>
              </p:txBody>
            </p:sp>
            <p:sp>
              <p:nvSpPr>
                <p:cNvPr id="111" name="TextBox 110"/>
                <p:cNvSpPr txBox="1"/>
                <p:nvPr/>
              </p:nvSpPr>
              <p:spPr>
                <a:xfrm>
                  <a:off x="6783361" y="3764251"/>
                  <a:ext cx="1129315" cy="30777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1400" dirty="0" err="1" smtClean="0"/>
                    <a:t>Chl</a:t>
                  </a:r>
                  <a:r>
                    <a:rPr lang="en-US" sz="1400" dirty="0" smtClean="0"/>
                    <a:t> a mg/m3</a:t>
                  </a:r>
                  <a:endParaRPr lang="en-US" sz="1400" dirty="0"/>
                </a:p>
              </p:txBody>
            </p:sp>
          </p:grpSp>
          <p:sp>
            <p:nvSpPr>
              <p:cNvPr id="112" name="Rectangle 111"/>
              <p:cNvSpPr/>
              <p:nvPr/>
            </p:nvSpPr>
            <p:spPr>
              <a:xfrm>
                <a:off x="728888" y="12661900"/>
                <a:ext cx="3519375" cy="5264150"/>
              </a:xfrm>
              <a:prstGeom prst="rect">
                <a:avLst/>
              </a:prstGeom>
              <a:noFill/>
              <a:ln>
                <a:solidFill>
                  <a:schemeClr val="tx1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114" name="Rounded Rectangle 113"/>
            <p:cNvSpPr/>
            <p:nvPr/>
          </p:nvSpPr>
          <p:spPr>
            <a:xfrm>
              <a:off x="9519759" y="15514347"/>
              <a:ext cx="1810451" cy="942992"/>
            </a:xfrm>
            <a:prstGeom prst="roundRect">
              <a:avLst/>
            </a:prstGeom>
            <a:solidFill>
              <a:schemeClr val="accent6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000" dirty="0" smtClean="0">
                  <a:solidFill>
                    <a:srgbClr val="000000"/>
                  </a:solidFill>
                </a:rPr>
                <a:t>model</a:t>
              </a:r>
            </a:p>
            <a:p>
              <a:pPr algn="ctr"/>
              <a:r>
                <a:rPr lang="en-US" sz="2000" dirty="0" smtClean="0">
                  <a:solidFill>
                    <a:srgbClr val="000000"/>
                  </a:solidFill>
                </a:rPr>
                <a:t>bootstrap </a:t>
              </a:r>
            </a:p>
          </p:txBody>
        </p:sp>
        <p:sp>
          <p:nvSpPr>
            <p:cNvPr id="37" name="TextBox 36"/>
            <p:cNvSpPr txBox="1"/>
            <p:nvPr/>
          </p:nvSpPr>
          <p:spPr>
            <a:xfrm>
              <a:off x="9238355" y="14543232"/>
              <a:ext cx="2336800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dirty="0" smtClean="0"/>
                <a:t>Function/ </a:t>
              </a:r>
              <a:r>
                <a:rPr lang="en-US" sz="2000" dirty="0"/>
                <a:t>parameter </a:t>
              </a:r>
              <a:endParaRPr lang="en-US" sz="2000" dirty="0" smtClean="0"/>
            </a:p>
            <a:p>
              <a:pPr algn="ctr"/>
              <a:r>
                <a:rPr lang="en-US" sz="2000" dirty="0" smtClean="0"/>
                <a:t>fitting</a:t>
              </a:r>
              <a:endParaRPr lang="en-US" sz="2000" dirty="0"/>
            </a:p>
          </p:txBody>
        </p:sp>
        <p:cxnSp>
          <p:nvCxnSpPr>
            <p:cNvPr id="39" name="Curved Connector 38"/>
            <p:cNvCxnSpPr>
              <a:stCxn id="114" idx="1"/>
              <a:endCxn id="114" idx="0"/>
            </p:cNvCxnSpPr>
            <p:nvPr/>
          </p:nvCxnSpPr>
          <p:spPr>
            <a:xfrm rot="10800000" flipH="1">
              <a:off x="9519759" y="15514347"/>
              <a:ext cx="905226" cy="471496"/>
            </a:xfrm>
            <a:prstGeom prst="curvedConnector4">
              <a:avLst>
                <a:gd name="adj1" fmla="val -25253"/>
                <a:gd name="adj2" fmla="val 164645"/>
              </a:avLst>
            </a:prstGeom>
            <a:ln>
              <a:solidFill>
                <a:schemeClr val="tx1"/>
              </a:solidFill>
              <a:prstDash val="sysDash"/>
              <a:headEnd type="none"/>
              <a:tailEnd type="arrow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4" name="Group 13"/>
          <p:cNvGrpSpPr/>
          <p:nvPr/>
        </p:nvGrpSpPr>
        <p:grpSpPr>
          <a:xfrm>
            <a:off x="539785" y="25866314"/>
            <a:ext cx="12961907" cy="3723399"/>
            <a:chOff x="361985" y="26780714"/>
            <a:chExt cx="12961907" cy="3723399"/>
          </a:xfrm>
        </p:grpSpPr>
        <p:pic>
          <p:nvPicPr>
            <p:cNvPr id="65" name="Picture 64" descr="micro_hplc_chemtax.jpg"/>
            <p:cNvPicPr>
              <a:picLocks noChangeAspect="1"/>
            </p:cNvPicPr>
            <p:nvPr/>
          </p:nvPicPr>
          <p:blipFill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2303" t="6952" r="8628" b="10048"/>
            <a:stretch/>
          </p:blipFill>
          <p:spPr>
            <a:xfrm>
              <a:off x="9390755" y="26924152"/>
              <a:ext cx="3761218" cy="2961611"/>
            </a:xfrm>
            <a:prstGeom prst="rect">
              <a:avLst/>
            </a:prstGeom>
          </p:spPr>
        </p:pic>
        <p:pic>
          <p:nvPicPr>
            <p:cNvPr id="64" name="Picture 63" descr="nano_hplc_chemtax.jpg"/>
            <p:cNvPicPr>
              <a:picLocks noChangeAspect="1"/>
            </p:cNvPicPr>
            <p:nvPr/>
          </p:nvPicPr>
          <p:blipFill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2244" t="6952" r="8553" b="10048"/>
            <a:stretch/>
          </p:blipFill>
          <p:spPr>
            <a:xfrm>
              <a:off x="5202768" y="26924151"/>
              <a:ext cx="3767666" cy="2961611"/>
            </a:xfrm>
            <a:prstGeom prst="rect">
              <a:avLst/>
            </a:prstGeom>
          </p:spPr>
        </p:pic>
        <p:pic>
          <p:nvPicPr>
            <p:cNvPr id="63" name="Picture 62" descr="pico_hplc_chemtax.jpg"/>
            <p:cNvPicPr>
              <a:picLocks noChangeAspect="1"/>
            </p:cNvPicPr>
            <p:nvPr/>
          </p:nvPicPr>
          <p:blipFill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2590" t="5274" r="8242" b="9623"/>
            <a:stretch/>
          </p:blipFill>
          <p:spPr>
            <a:xfrm>
              <a:off x="1219200" y="26865381"/>
              <a:ext cx="3619267" cy="3028848"/>
            </a:xfrm>
            <a:prstGeom prst="rect">
              <a:avLst/>
            </a:prstGeom>
          </p:spPr>
        </p:pic>
        <p:sp>
          <p:nvSpPr>
            <p:cNvPr id="68" name="TextBox 67"/>
            <p:cNvSpPr txBox="1"/>
            <p:nvPr/>
          </p:nvSpPr>
          <p:spPr>
            <a:xfrm rot="16200000">
              <a:off x="-600628" y="28174690"/>
              <a:ext cx="2386891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dirty="0" err="1" smtClean="0"/>
                <a:t>Chemtax</a:t>
              </a:r>
              <a:r>
                <a:rPr lang="en-US" sz="2400" dirty="0" smtClean="0"/>
                <a:t> Fraction</a:t>
              </a:r>
              <a:endParaRPr lang="en-US" sz="2400" dirty="0"/>
            </a:p>
          </p:txBody>
        </p:sp>
        <p:sp>
          <p:nvSpPr>
            <p:cNvPr id="69" name="TextBox 68"/>
            <p:cNvSpPr txBox="1"/>
            <p:nvPr/>
          </p:nvSpPr>
          <p:spPr>
            <a:xfrm>
              <a:off x="5860568" y="30042448"/>
              <a:ext cx="1576874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dirty="0" smtClean="0"/>
                <a:t>DP fraction</a:t>
              </a:r>
              <a:endParaRPr lang="en-US" sz="2400" dirty="0"/>
            </a:p>
          </p:txBody>
        </p:sp>
        <p:sp>
          <p:nvSpPr>
            <p:cNvPr id="70" name="TextBox 69"/>
            <p:cNvSpPr txBox="1"/>
            <p:nvPr/>
          </p:nvSpPr>
          <p:spPr>
            <a:xfrm>
              <a:off x="1379298" y="27350888"/>
              <a:ext cx="774734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i="1" dirty="0" smtClean="0"/>
                <a:t>Pico</a:t>
              </a:r>
              <a:endParaRPr lang="en-US" sz="2400" i="1" dirty="0"/>
            </a:p>
          </p:txBody>
        </p:sp>
        <p:sp>
          <p:nvSpPr>
            <p:cNvPr id="71" name="TextBox 70"/>
            <p:cNvSpPr txBox="1"/>
            <p:nvPr/>
          </p:nvSpPr>
          <p:spPr>
            <a:xfrm>
              <a:off x="5263165" y="27330298"/>
              <a:ext cx="931928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i="1" dirty="0" smtClean="0"/>
                <a:t>Nano</a:t>
              </a:r>
              <a:endParaRPr lang="en-US" sz="2400" i="1" dirty="0"/>
            </a:p>
          </p:txBody>
        </p:sp>
        <p:sp>
          <p:nvSpPr>
            <p:cNvPr id="72" name="TextBox 71"/>
            <p:cNvSpPr txBox="1"/>
            <p:nvPr/>
          </p:nvSpPr>
          <p:spPr>
            <a:xfrm>
              <a:off x="9574778" y="27006115"/>
              <a:ext cx="984377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i="1" dirty="0" smtClean="0"/>
                <a:t>Micro</a:t>
              </a:r>
              <a:endParaRPr lang="en-US" sz="2400" i="1" dirty="0"/>
            </a:p>
          </p:txBody>
        </p:sp>
        <p:sp>
          <p:nvSpPr>
            <p:cNvPr id="46" name="TextBox 45"/>
            <p:cNvSpPr txBox="1"/>
            <p:nvPr/>
          </p:nvSpPr>
          <p:spPr>
            <a:xfrm>
              <a:off x="2971800" y="29447097"/>
              <a:ext cx="135472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800" dirty="0" smtClean="0"/>
                <a:t>RMSE = 0.11</a:t>
              </a:r>
              <a:endParaRPr lang="en-US" sz="1800" dirty="0"/>
            </a:p>
          </p:txBody>
        </p:sp>
        <p:sp>
          <p:nvSpPr>
            <p:cNvPr id="125" name="TextBox 124"/>
            <p:cNvSpPr txBox="1"/>
            <p:nvPr/>
          </p:nvSpPr>
          <p:spPr>
            <a:xfrm>
              <a:off x="7052182" y="29465631"/>
              <a:ext cx="135472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800" dirty="0" smtClean="0"/>
                <a:t>RMSE = 0.20</a:t>
              </a:r>
              <a:endParaRPr lang="en-US" sz="1800" dirty="0"/>
            </a:p>
          </p:txBody>
        </p:sp>
        <p:sp>
          <p:nvSpPr>
            <p:cNvPr id="126" name="TextBox 125"/>
            <p:cNvSpPr txBox="1"/>
            <p:nvPr/>
          </p:nvSpPr>
          <p:spPr>
            <a:xfrm>
              <a:off x="11727555" y="29450329"/>
              <a:ext cx="135472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800" dirty="0" smtClean="0"/>
                <a:t>RMSE = 0.22</a:t>
              </a:r>
              <a:endParaRPr lang="en-US" sz="1800" dirty="0"/>
            </a:p>
          </p:txBody>
        </p:sp>
        <p:grpSp>
          <p:nvGrpSpPr>
            <p:cNvPr id="48" name="Group 47"/>
            <p:cNvGrpSpPr/>
            <p:nvPr/>
          </p:nvGrpSpPr>
          <p:grpSpPr>
            <a:xfrm>
              <a:off x="9621356" y="29793940"/>
              <a:ext cx="3702536" cy="307777"/>
              <a:chOff x="9468956" y="29793940"/>
              <a:chExt cx="3702536" cy="307777"/>
            </a:xfrm>
          </p:grpSpPr>
          <p:sp>
            <p:nvSpPr>
              <p:cNvPr id="127" name="TextBox 126"/>
              <p:cNvSpPr txBox="1"/>
              <p:nvPr/>
            </p:nvSpPr>
            <p:spPr>
              <a:xfrm>
                <a:off x="9468956" y="29793940"/>
                <a:ext cx="411979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400" dirty="0" smtClean="0"/>
                  <a:t>0.1</a:t>
                </a:r>
                <a:endParaRPr lang="en-US" sz="1400" dirty="0"/>
              </a:p>
            </p:txBody>
          </p:sp>
          <p:sp>
            <p:nvSpPr>
              <p:cNvPr id="128" name="TextBox 127"/>
              <p:cNvSpPr txBox="1"/>
              <p:nvPr/>
            </p:nvSpPr>
            <p:spPr>
              <a:xfrm>
                <a:off x="9812171" y="29793940"/>
                <a:ext cx="415498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400" dirty="0" smtClean="0"/>
                  <a:t>0.2</a:t>
                </a:r>
                <a:endParaRPr lang="en-US" sz="1400" dirty="0"/>
              </a:p>
            </p:txBody>
          </p:sp>
          <p:sp>
            <p:nvSpPr>
              <p:cNvPr id="129" name="TextBox 128"/>
              <p:cNvSpPr txBox="1"/>
              <p:nvPr/>
            </p:nvSpPr>
            <p:spPr>
              <a:xfrm>
                <a:off x="10172320" y="29793940"/>
                <a:ext cx="415498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400" dirty="0" smtClean="0"/>
                  <a:t>0.3</a:t>
                </a:r>
                <a:endParaRPr lang="en-US" sz="1400" dirty="0"/>
              </a:p>
            </p:txBody>
          </p:sp>
          <p:sp>
            <p:nvSpPr>
              <p:cNvPr id="130" name="TextBox 129"/>
              <p:cNvSpPr txBox="1"/>
              <p:nvPr/>
            </p:nvSpPr>
            <p:spPr>
              <a:xfrm>
                <a:off x="10532469" y="29793940"/>
                <a:ext cx="415498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400" dirty="0" smtClean="0"/>
                  <a:t>0.4</a:t>
                </a:r>
                <a:endParaRPr lang="en-US" sz="1400" dirty="0"/>
              </a:p>
            </p:txBody>
          </p:sp>
          <p:sp>
            <p:nvSpPr>
              <p:cNvPr id="131" name="TextBox 130"/>
              <p:cNvSpPr txBox="1"/>
              <p:nvPr/>
            </p:nvSpPr>
            <p:spPr>
              <a:xfrm>
                <a:off x="10922566" y="29793940"/>
                <a:ext cx="411979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400" dirty="0" smtClean="0"/>
                  <a:t>0.5</a:t>
                </a:r>
                <a:endParaRPr lang="en-US" sz="1400" dirty="0"/>
              </a:p>
            </p:txBody>
          </p:sp>
          <p:sp>
            <p:nvSpPr>
              <p:cNvPr id="136" name="TextBox 135"/>
              <p:cNvSpPr txBox="1"/>
              <p:nvPr/>
            </p:nvSpPr>
            <p:spPr>
              <a:xfrm>
                <a:off x="11273193" y="29793940"/>
                <a:ext cx="415498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400" dirty="0" smtClean="0"/>
                  <a:t>0.6</a:t>
                </a:r>
                <a:endParaRPr lang="en-US" sz="1400" dirty="0"/>
              </a:p>
            </p:txBody>
          </p:sp>
          <p:sp>
            <p:nvSpPr>
              <p:cNvPr id="137" name="TextBox 136"/>
              <p:cNvSpPr txBox="1"/>
              <p:nvPr/>
            </p:nvSpPr>
            <p:spPr>
              <a:xfrm>
                <a:off x="11637683" y="29793940"/>
                <a:ext cx="415498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400" dirty="0" smtClean="0"/>
                  <a:t>0.7</a:t>
                </a:r>
                <a:endParaRPr lang="en-US" sz="1400" dirty="0"/>
              </a:p>
            </p:txBody>
          </p:sp>
          <p:sp>
            <p:nvSpPr>
              <p:cNvPr id="138" name="TextBox 137"/>
              <p:cNvSpPr txBox="1"/>
              <p:nvPr/>
            </p:nvSpPr>
            <p:spPr>
              <a:xfrm>
                <a:off x="12012029" y="29793940"/>
                <a:ext cx="415498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400" dirty="0" smtClean="0"/>
                  <a:t>0.8</a:t>
                </a:r>
                <a:endParaRPr lang="en-US" sz="1400" dirty="0"/>
              </a:p>
            </p:txBody>
          </p:sp>
          <p:sp>
            <p:nvSpPr>
              <p:cNvPr id="139" name="TextBox 138"/>
              <p:cNvSpPr txBox="1"/>
              <p:nvPr/>
            </p:nvSpPr>
            <p:spPr>
              <a:xfrm>
                <a:off x="12386955" y="29793940"/>
                <a:ext cx="415498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400" dirty="0" smtClean="0"/>
                  <a:t>0.9</a:t>
                </a:r>
                <a:endParaRPr lang="en-US" sz="1400" dirty="0"/>
              </a:p>
            </p:txBody>
          </p:sp>
          <p:sp>
            <p:nvSpPr>
              <p:cNvPr id="141" name="TextBox 140"/>
              <p:cNvSpPr txBox="1"/>
              <p:nvPr/>
            </p:nvSpPr>
            <p:spPr>
              <a:xfrm>
                <a:off x="12755994" y="29793940"/>
                <a:ext cx="415498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400" dirty="0" smtClean="0"/>
                  <a:t>1.0</a:t>
                </a:r>
                <a:endParaRPr lang="en-US" sz="1400" dirty="0"/>
              </a:p>
            </p:txBody>
          </p:sp>
        </p:grpSp>
        <p:grpSp>
          <p:nvGrpSpPr>
            <p:cNvPr id="142" name="Group 141"/>
            <p:cNvGrpSpPr/>
            <p:nvPr/>
          </p:nvGrpSpPr>
          <p:grpSpPr>
            <a:xfrm>
              <a:off x="5412182" y="29793940"/>
              <a:ext cx="3702536" cy="307777"/>
              <a:chOff x="9468956" y="29793940"/>
              <a:chExt cx="3702536" cy="307777"/>
            </a:xfrm>
          </p:grpSpPr>
          <p:sp>
            <p:nvSpPr>
              <p:cNvPr id="143" name="TextBox 142"/>
              <p:cNvSpPr txBox="1"/>
              <p:nvPr/>
            </p:nvSpPr>
            <p:spPr>
              <a:xfrm>
                <a:off x="9468956" y="29793940"/>
                <a:ext cx="411979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400" dirty="0" smtClean="0"/>
                  <a:t>0.1</a:t>
                </a:r>
                <a:endParaRPr lang="en-US" sz="1400" dirty="0"/>
              </a:p>
            </p:txBody>
          </p:sp>
          <p:sp>
            <p:nvSpPr>
              <p:cNvPr id="144" name="TextBox 143"/>
              <p:cNvSpPr txBox="1"/>
              <p:nvPr/>
            </p:nvSpPr>
            <p:spPr>
              <a:xfrm>
                <a:off x="9812171" y="29793940"/>
                <a:ext cx="415498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400" dirty="0" smtClean="0"/>
                  <a:t>0.2</a:t>
                </a:r>
                <a:endParaRPr lang="en-US" sz="1400" dirty="0"/>
              </a:p>
            </p:txBody>
          </p:sp>
          <p:sp>
            <p:nvSpPr>
              <p:cNvPr id="145" name="TextBox 144"/>
              <p:cNvSpPr txBox="1"/>
              <p:nvPr/>
            </p:nvSpPr>
            <p:spPr>
              <a:xfrm>
                <a:off x="10172320" y="29793940"/>
                <a:ext cx="415498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400" dirty="0" smtClean="0"/>
                  <a:t>0.3</a:t>
                </a:r>
                <a:endParaRPr lang="en-US" sz="1400" dirty="0"/>
              </a:p>
            </p:txBody>
          </p:sp>
          <p:sp>
            <p:nvSpPr>
              <p:cNvPr id="146" name="TextBox 145"/>
              <p:cNvSpPr txBox="1"/>
              <p:nvPr/>
            </p:nvSpPr>
            <p:spPr>
              <a:xfrm>
                <a:off x="10532469" y="29793940"/>
                <a:ext cx="415498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400" dirty="0" smtClean="0"/>
                  <a:t>0.4</a:t>
                </a:r>
                <a:endParaRPr lang="en-US" sz="1400" dirty="0"/>
              </a:p>
            </p:txBody>
          </p:sp>
          <p:sp>
            <p:nvSpPr>
              <p:cNvPr id="147" name="TextBox 146"/>
              <p:cNvSpPr txBox="1"/>
              <p:nvPr/>
            </p:nvSpPr>
            <p:spPr>
              <a:xfrm>
                <a:off x="10922566" y="29793940"/>
                <a:ext cx="411979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400" dirty="0" smtClean="0"/>
                  <a:t>0.5</a:t>
                </a:r>
                <a:endParaRPr lang="en-US" sz="1400" dirty="0"/>
              </a:p>
            </p:txBody>
          </p:sp>
          <p:sp>
            <p:nvSpPr>
              <p:cNvPr id="148" name="TextBox 147"/>
              <p:cNvSpPr txBox="1"/>
              <p:nvPr/>
            </p:nvSpPr>
            <p:spPr>
              <a:xfrm>
                <a:off x="11273193" y="29793940"/>
                <a:ext cx="415498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400" dirty="0" smtClean="0"/>
                  <a:t>0.6</a:t>
                </a:r>
                <a:endParaRPr lang="en-US" sz="1400" dirty="0"/>
              </a:p>
            </p:txBody>
          </p:sp>
          <p:sp>
            <p:nvSpPr>
              <p:cNvPr id="149" name="TextBox 148"/>
              <p:cNvSpPr txBox="1"/>
              <p:nvPr/>
            </p:nvSpPr>
            <p:spPr>
              <a:xfrm>
                <a:off x="11637683" y="29793940"/>
                <a:ext cx="415498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400" dirty="0" smtClean="0"/>
                  <a:t>0.7</a:t>
                </a:r>
                <a:endParaRPr lang="en-US" sz="1400" dirty="0"/>
              </a:p>
            </p:txBody>
          </p:sp>
          <p:sp>
            <p:nvSpPr>
              <p:cNvPr id="151" name="TextBox 150"/>
              <p:cNvSpPr txBox="1"/>
              <p:nvPr/>
            </p:nvSpPr>
            <p:spPr>
              <a:xfrm>
                <a:off x="12012029" y="29793940"/>
                <a:ext cx="415498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400" dirty="0" smtClean="0"/>
                  <a:t>0.8</a:t>
                </a:r>
                <a:endParaRPr lang="en-US" sz="1400" dirty="0"/>
              </a:p>
            </p:txBody>
          </p:sp>
          <p:sp>
            <p:nvSpPr>
              <p:cNvPr id="152" name="TextBox 151"/>
              <p:cNvSpPr txBox="1"/>
              <p:nvPr/>
            </p:nvSpPr>
            <p:spPr>
              <a:xfrm>
                <a:off x="12386955" y="29793940"/>
                <a:ext cx="415498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400" dirty="0" smtClean="0"/>
                  <a:t>0.9</a:t>
                </a:r>
                <a:endParaRPr lang="en-US" sz="1400" dirty="0"/>
              </a:p>
            </p:txBody>
          </p:sp>
          <p:sp>
            <p:nvSpPr>
              <p:cNvPr id="153" name="TextBox 152"/>
              <p:cNvSpPr txBox="1"/>
              <p:nvPr/>
            </p:nvSpPr>
            <p:spPr>
              <a:xfrm>
                <a:off x="12755994" y="29793940"/>
                <a:ext cx="415498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400" dirty="0" smtClean="0"/>
                  <a:t>1.0</a:t>
                </a:r>
                <a:endParaRPr lang="en-US" sz="1400" dirty="0"/>
              </a:p>
            </p:txBody>
          </p:sp>
        </p:grpSp>
        <p:grpSp>
          <p:nvGrpSpPr>
            <p:cNvPr id="50" name="Group 49"/>
            <p:cNvGrpSpPr/>
            <p:nvPr/>
          </p:nvGrpSpPr>
          <p:grpSpPr>
            <a:xfrm>
              <a:off x="9076618" y="26799395"/>
              <a:ext cx="421920" cy="2898957"/>
              <a:chOff x="8924218" y="26799395"/>
              <a:chExt cx="421920" cy="2898957"/>
            </a:xfrm>
          </p:grpSpPr>
          <p:sp>
            <p:nvSpPr>
              <p:cNvPr id="155" name="TextBox 154"/>
              <p:cNvSpPr txBox="1"/>
              <p:nvPr/>
            </p:nvSpPr>
            <p:spPr>
              <a:xfrm>
                <a:off x="8933252" y="29390575"/>
                <a:ext cx="411979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400" dirty="0" smtClean="0"/>
                  <a:t>0.1</a:t>
                </a:r>
                <a:endParaRPr lang="en-US" sz="1400" dirty="0"/>
              </a:p>
            </p:txBody>
          </p:sp>
          <p:sp>
            <p:nvSpPr>
              <p:cNvPr id="156" name="TextBox 155"/>
              <p:cNvSpPr txBox="1"/>
              <p:nvPr/>
            </p:nvSpPr>
            <p:spPr>
              <a:xfrm>
                <a:off x="8924784" y="29106911"/>
                <a:ext cx="415498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400" dirty="0" smtClean="0"/>
                  <a:t>0.2</a:t>
                </a:r>
                <a:endParaRPr lang="en-US" sz="1400" dirty="0"/>
              </a:p>
            </p:txBody>
          </p:sp>
          <p:sp>
            <p:nvSpPr>
              <p:cNvPr id="157" name="TextBox 156"/>
              <p:cNvSpPr txBox="1"/>
              <p:nvPr/>
            </p:nvSpPr>
            <p:spPr>
              <a:xfrm>
                <a:off x="8924784" y="28811834"/>
                <a:ext cx="415498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400" dirty="0" smtClean="0"/>
                  <a:t>0.3</a:t>
                </a:r>
                <a:endParaRPr lang="en-US" sz="1400" dirty="0"/>
              </a:p>
            </p:txBody>
          </p:sp>
          <p:sp>
            <p:nvSpPr>
              <p:cNvPr id="158" name="TextBox 157"/>
              <p:cNvSpPr txBox="1"/>
              <p:nvPr/>
            </p:nvSpPr>
            <p:spPr>
              <a:xfrm>
                <a:off x="8929769" y="28516757"/>
                <a:ext cx="415498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400" dirty="0" smtClean="0"/>
                  <a:t>0.4</a:t>
                </a:r>
                <a:endParaRPr lang="en-US" sz="1400" dirty="0"/>
              </a:p>
            </p:txBody>
          </p:sp>
          <p:sp>
            <p:nvSpPr>
              <p:cNvPr id="159" name="TextBox 158"/>
              <p:cNvSpPr txBox="1"/>
              <p:nvPr/>
            </p:nvSpPr>
            <p:spPr>
              <a:xfrm>
                <a:off x="8931528" y="28234380"/>
                <a:ext cx="411979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400" dirty="0" smtClean="0"/>
                  <a:t>0.5</a:t>
                </a:r>
                <a:endParaRPr lang="en-US" sz="1400" dirty="0"/>
              </a:p>
            </p:txBody>
          </p:sp>
          <p:sp>
            <p:nvSpPr>
              <p:cNvPr id="160" name="TextBox 159"/>
              <p:cNvSpPr txBox="1"/>
              <p:nvPr/>
            </p:nvSpPr>
            <p:spPr>
              <a:xfrm>
                <a:off x="8930640" y="27939303"/>
                <a:ext cx="415498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400" dirty="0" smtClean="0"/>
                  <a:t>0.6</a:t>
                </a:r>
                <a:endParaRPr lang="en-US" sz="1400" dirty="0"/>
              </a:p>
            </p:txBody>
          </p:sp>
          <p:sp>
            <p:nvSpPr>
              <p:cNvPr id="161" name="TextBox 160"/>
              <p:cNvSpPr txBox="1"/>
              <p:nvPr/>
            </p:nvSpPr>
            <p:spPr>
              <a:xfrm>
                <a:off x="8929769" y="27649120"/>
                <a:ext cx="415498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400" dirty="0" smtClean="0"/>
                  <a:t>0.7</a:t>
                </a:r>
                <a:endParaRPr lang="en-US" sz="1400" dirty="0"/>
              </a:p>
            </p:txBody>
          </p:sp>
          <p:sp>
            <p:nvSpPr>
              <p:cNvPr id="162" name="TextBox 161"/>
              <p:cNvSpPr txBox="1"/>
              <p:nvPr/>
            </p:nvSpPr>
            <p:spPr>
              <a:xfrm>
                <a:off x="8929769" y="27363588"/>
                <a:ext cx="415498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400" dirty="0" smtClean="0"/>
                  <a:t>0.8</a:t>
                </a:r>
                <a:endParaRPr lang="en-US" sz="1400" dirty="0"/>
              </a:p>
            </p:txBody>
          </p:sp>
          <p:sp>
            <p:nvSpPr>
              <p:cNvPr id="163" name="TextBox 162"/>
              <p:cNvSpPr txBox="1"/>
              <p:nvPr/>
            </p:nvSpPr>
            <p:spPr>
              <a:xfrm>
                <a:off x="8924218" y="27083059"/>
                <a:ext cx="415498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400" dirty="0" smtClean="0"/>
                  <a:t>0.9</a:t>
                </a:r>
                <a:endParaRPr lang="en-US" sz="1400" dirty="0"/>
              </a:p>
            </p:txBody>
          </p:sp>
          <p:sp>
            <p:nvSpPr>
              <p:cNvPr id="165" name="TextBox 164"/>
              <p:cNvSpPr txBox="1"/>
              <p:nvPr/>
            </p:nvSpPr>
            <p:spPr>
              <a:xfrm>
                <a:off x="8929769" y="26799395"/>
                <a:ext cx="415498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400" dirty="0" smtClean="0"/>
                  <a:t>1.0</a:t>
                </a:r>
                <a:endParaRPr lang="en-US" sz="1400" dirty="0"/>
              </a:p>
            </p:txBody>
          </p:sp>
        </p:grpSp>
        <p:grpSp>
          <p:nvGrpSpPr>
            <p:cNvPr id="166" name="Group 165"/>
            <p:cNvGrpSpPr/>
            <p:nvPr/>
          </p:nvGrpSpPr>
          <p:grpSpPr>
            <a:xfrm>
              <a:off x="1266248" y="29782561"/>
              <a:ext cx="3702536" cy="307777"/>
              <a:chOff x="9468956" y="29793940"/>
              <a:chExt cx="3702536" cy="307777"/>
            </a:xfrm>
          </p:grpSpPr>
          <p:sp>
            <p:nvSpPr>
              <p:cNvPr id="167" name="TextBox 166"/>
              <p:cNvSpPr txBox="1"/>
              <p:nvPr/>
            </p:nvSpPr>
            <p:spPr>
              <a:xfrm>
                <a:off x="9468956" y="29793940"/>
                <a:ext cx="411979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400" dirty="0" smtClean="0"/>
                  <a:t>0.1</a:t>
                </a:r>
                <a:endParaRPr lang="en-US" sz="1400" dirty="0"/>
              </a:p>
            </p:txBody>
          </p:sp>
          <p:sp>
            <p:nvSpPr>
              <p:cNvPr id="168" name="TextBox 167"/>
              <p:cNvSpPr txBox="1"/>
              <p:nvPr/>
            </p:nvSpPr>
            <p:spPr>
              <a:xfrm>
                <a:off x="9812171" y="29793940"/>
                <a:ext cx="415498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400" dirty="0" smtClean="0"/>
                  <a:t>0.2</a:t>
                </a:r>
                <a:endParaRPr lang="en-US" sz="1400" dirty="0"/>
              </a:p>
            </p:txBody>
          </p:sp>
          <p:sp>
            <p:nvSpPr>
              <p:cNvPr id="169" name="TextBox 168"/>
              <p:cNvSpPr txBox="1"/>
              <p:nvPr/>
            </p:nvSpPr>
            <p:spPr>
              <a:xfrm>
                <a:off x="10172320" y="29793940"/>
                <a:ext cx="415498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400" dirty="0" smtClean="0"/>
                  <a:t>0.3</a:t>
                </a:r>
                <a:endParaRPr lang="en-US" sz="1400" dirty="0"/>
              </a:p>
            </p:txBody>
          </p:sp>
          <p:sp>
            <p:nvSpPr>
              <p:cNvPr id="172" name="TextBox 171"/>
              <p:cNvSpPr txBox="1"/>
              <p:nvPr/>
            </p:nvSpPr>
            <p:spPr>
              <a:xfrm>
                <a:off x="10532469" y="29793940"/>
                <a:ext cx="415498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400" dirty="0" smtClean="0"/>
                  <a:t>0.4</a:t>
                </a:r>
                <a:endParaRPr lang="en-US" sz="1400" dirty="0"/>
              </a:p>
            </p:txBody>
          </p:sp>
          <p:sp>
            <p:nvSpPr>
              <p:cNvPr id="174" name="TextBox 173"/>
              <p:cNvSpPr txBox="1"/>
              <p:nvPr/>
            </p:nvSpPr>
            <p:spPr>
              <a:xfrm>
                <a:off x="10922566" y="29793940"/>
                <a:ext cx="411979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400" dirty="0" smtClean="0"/>
                  <a:t>0.5</a:t>
                </a:r>
                <a:endParaRPr lang="en-US" sz="1400" dirty="0"/>
              </a:p>
            </p:txBody>
          </p:sp>
          <p:sp>
            <p:nvSpPr>
              <p:cNvPr id="175" name="TextBox 174"/>
              <p:cNvSpPr txBox="1"/>
              <p:nvPr/>
            </p:nvSpPr>
            <p:spPr>
              <a:xfrm>
                <a:off x="11273193" y="29793940"/>
                <a:ext cx="415498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400" dirty="0" smtClean="0"/>
                  <a:t>0.6</a:t>
                </a:r>
                <a:endParaRPr lang="en-US" sz="1400" dirty="0"/>
              </a:p>
            </p:txBody>
          </p:sp>
          <p:sp>
            <p:nvSpPr>
              <p:cNvPr id="176" name="TextBox 175"/>
              <p:cNvSpPr txBox="1"/>
              <p:nvPr/>
            </p:nvSpPr>
            <p:spPr>
              <a:xfrm>
                <a:off x="11637683" y="29793940"/>
                <a:ext cx="415498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400" dirty="0" smtClean="0"/>
                  <a:t>0.7</a:t>
                </a:r>
                <a:endParaRPr lang="en-US" sz="1400" dirty="0"/>
              </a:p>
            </p:txBody>
          </p:sp>
          <p:sp>
            <p:nvSpPr>
              <p:cNvPr id="179" name="TextBox 178"/>
              <p:cNvSpPr txBox="1"/>
              <p:nvPr/>
            </p:nvSpPr>
            <p:spPr>
              <a:xfrm>
                <a:off x="12012029" y="29793940"/>
                <a:ext cx="415498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400" dirty="0" smtClean="0"/>
                  <a:t>0.8</a:t>
                </a:r>
                <a:endParaRPr lang="en-US" sz="1400" dirty="0"/>
              </a:p>
            </p:txBody>
          </p:sp>
          <p:sp>
            <p:nvSpPr>
              <p:cNvPr id="180" name="TextBox 179"/>
              <p:cNvSpPr txBox="1"/>
              <p:nvPr/>
            </p:nvSpPr>
            <p:spPr>
              <a:xfrm>
                <a:off x="12386955" y="29793940"/>
                <a:ext cx="415498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400" dirty="0" smtClean="0"/>
                  <a:t>0.9</a:t>
                </a:r>
                <a:endParaRPr lang="en-US" sz="1400" dirty="0"/>
              </a:p>
            </p:txBody>
          </p:sp>
          <p:sp>
            <p:nvSpPr>
              <p:cNvPr id="181" name="TextBox 180"/>
              <p:cNvSpPr txBox="1"/>
              <p:nvPr/>
            </p:nvSpPr>
            <p:spPr>
              <a:xfrm>
                <a:off x="12755994" y="29793940"/>
                <a:ext cx="415498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400" dirty="0" smtClean="0"/>
                  <a:t>1.0</a:t>
                </a:r>
                <a:endParaRPr lang="en-US" sz="1400" dirty="0"/>
              </a:p>
            </p:txBody>
          </p:sp>
        </p:grpSp>
        <p:grpSp>
          <p:nvGrpSpPr>
            <p:cNvPr id="182" name="Group 181"/>
            <p:cNvGrpSpPr/>
            <p:nvPr/>
          </p:nvGrpSpPr>
          <p:grpSpPr>
            <a:xfrm>
              <a:off x="4904517" y="26917472"/>
              <a:ext cx="421920" cy="2898957"/>
              <a:chOff x="8924218" y="26799395"/>
              <a:chExt cx="421920" cy="2898957"/>
            </a:xfrm>
          </p:grpSpPr>
          <p:sp>
            <p:nvSpPr>
              <p:cNvPr id="183" name="TextBox 182"/>
              <p:cNvSpPr txBox="1"/>
              <p:nvPr/>
            </p:nvSpPr>
            <p:spPr>
              <a:xfrm>
                <a:off x="8933252" y="29390575"/>
                <a:ext cx="411979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400" dirty="0" smtClean="0"/>
                  <a:t>0.1</a:t>
                </a:r>
                <a:endParaRPr lang="en-US" sz="1400" dirty="0"/>
              </a:p>
            </p:txBody>
          </p:sp>
          <p:sp>
            <p:nvSpPr>
              <p:cNvPr id="184" name="TextBox 183"/>
              <p:cNvSpPr txBox="1"/>
              <p:nvPr/>
            </p:nvSpPr>
            <p:spPr>
              <a:xfrm>
                <a:off x="8924784" y="29106911"/>
                <a:ext cx="415498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400" dirty="0" smtClean="0"/>
                  <a:t>0.2</a:t>
                </a:r>
                <a:endParaRPr lang="en-US" sz="1400" dirty="0"/>
              </a:p>
            </p:txBody>
          </p:sp>
          <p:sp>
            <p:nvSpPr>
              <p:cNvPr id="185" name="TextBox 184"/>
              <p:cNvSpPr txBox="1"/>
              <p:nvPr/>
            </p:nvSpPr>
            <p:spPr>
              <a:xfrm>
                <a:off x="8924784" y="28811834"/>
                <a:ext cx="415498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400" dirty="0" smtClean="0"/>
                  <a:t>0.3</a:t>
                </a:r>
                <a:endParaRPr lang="en-US" sz="1400" dirty="0"/>
              </a:p>
            </p:txBody>
          </p:sp>
          <p:sp>
            <p:nvSpPr>
              <p:cNvPr id="186" name="TextBox 185"/>
              <p:cNvSpPr txBox="1"/>
              <p:nvPr/>
            </p:nvSpPr>
            <p:spPr>
              <a:xfrm>
                <a:off x="8929769" y="28516757"/>
                <a:ext cx="415498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400" dirty="0" smtClean="0"/>
                  <a:t>0.4</a:t>
                </a:r>
                <a:endParaRPr lang="en-US" sz="1400" dirty="0"/>
              </a:p>
            </p:txBody>
          </p:sp>
          <p:sp>
            <p:nvSpPr>
              <p:cNvPr id="195" name="TextBox 194"/>
              <p:cNvSpPr txBox="1"/>
              <p:nvPr/>
            </p:nvSpPr>
            <p:spPr>
              <a:xfrm>
                <a:off x="8931528" y="28234380"/>
                <a:ext cx="411979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400" dirty="0" smtClean="0"/>
                  <a:t>0.5</a:t>
                </a:r>
                <a:endParaRPr lang="en-US" sz="1400" dirty="0"/>
              </a:p>
            </p:txBody>
          </p:sp>
          <p:sp>
            <p:nvSpPr>
              <p:cNvPr id="196" name="TextBox 195"/>
              <p:cNvSpPr txBox="1"/>
              <p:nvPr/>
            </p:nvSpPr>
            <p:spPr>
              <a:xfrm>
                <a:off x="8930640" y="27939303"/>
                <a:ext cx="415498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400" dirty="0" smtClean="0"/>
                  <a:t>0.6</a:t>
                </a:r>
                <a:endParaRPr lang="en-US" sz="1400" dirty="0"/>
              </a:p>
            </p:txBody>
          </p:sp>
          <p:sp>
            <p:nvSpPr>
              <p:cNvPr id="197" name="TextBox 196"/>
              <p:cNvSpPr txBox="1"/>
              <p:nvPr/>
            </p:nvSpPr>
            <p:spPr>
              <a:xfrm>
                <a:off x="8929769" y="27649120"/>
                <a:ext cx="415498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400" dirty="0" smtClean="0"/>
                  <a:t>0.7</a:t>
                </a:r>
                <a:endParaRPr lang="en-US" sz="1400" dirty="0"/>
              </a:p>
            </p:txBody>
          </p:sp>
          <p:sp>
            <p:nvSpPr>
              <p:cNvPr id="198" name="TextBox 197"/>
              <p:cNvSpPr txBox="1"/>
              <p:nvPr/>
            </p:nvSpPr>
            <p:spPr>
              <a:xfrm>
                <a:off x="8929769" y="27363588"/>
                <a:ext cx="415498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400" dirty="0" smtClean="0"/>
                  <a:t>0.8</a:t>
                </a:r>
                <a:endParaRPr lang="en-US" sz="1400" dirty="0"/>
              </a:p>
            </p:txBody>
          </p:sp>
          <p:sp>
            <p:nvSpPr>
              <p:cNvPr id="199" name="TextBox 198"/>
              <p:cNvSpPr txBox="1"/>
              <p:nvPr/>
            </p:nvSpPr>
            <p:spPr>
              <a:xfrm>
                <a:off x="8924218" y="27083059"/>
                <a:ext cx="415498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400" dirty="0" smtClean="0"/>
                  <a:t>0.9</a:t>
                </a:r>
                <a:endParaRPr lang="en-US" sz="1400" dirty="0"/>
              </a:p>
            </p:txBody>
          </p:sp>
          <p:sp>
            <p:nvSpPr>
              <p:cNvPr id="200" name="TextBox 199"/>
              <p:cNvSpPr txBox="1"/>
              <p:nvPr/>
            </p:nvSpPr>
            <p:spPr>
              <a:xfrm>
                <a:off x="8929769" y="26799395"/>
                <a:ext cx="415498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400" dirty="0" smtClean="0"/>
                  <a:t>1.0</a:t>
                </a:r>
                <a:endParaRPr lang="en-US" sz="1400" dirty="0"/>
              </a:p>
            </p:txBody>
          </p:sp>
        </p:grpSp>
        <p:grpSp>
          <p:nvGrpSpPr>
            <p:cNvPr id="201" name="Group 200"/>
            <p:cNvGrpSpPr/>
            <p:nvPr/>
          </p:nvGrpSpPr>
          <p:grpSpPr>
            <a:xfrm>
              <a:off x="882428" y="26780714"/>
              <a:ext cx="421920" cy="2898957"/>
              <a:chOff x="8924218" y="26799395"/>
              <a:chExt cx="421920" cy="2898957"/>
            </a:xfrm>
          </p:grpSpPr>
          <p:sp>
            <p:nvSpPr>
              <p:cNvPr id="202" name="TextBox 201"/>
              <p:cNvSpPr txBox="1"/>
              <p:nvPr/>
            </p:nvSpPr>
            <p:spPr>
              <a:xfrm>
                <a:off x="8933252" y="29390575"/>
                <a:ext cx="411979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400" dirty="0" smtClean="0"/>
                  <a:t>0.1</a:t>
                </a:r>
                <a:endParaRPr lang="en-US" sz="1400" dirty="0"/>
              </a:p>
            </p:txBody>
          </p:sp>
          <p:sp>
            <p:nvSpPr>
              <p:cNvPr id="203" name="TextBox 202"/>
              <p:cNvSpPr txBox="1"/>
              <p:nvPr/>
            </p:nvSpPr>
            <p:spPr>
              <a:xfrm>
                <a:off x="8924784" y="29106911"/>
                <a:ext cx="415498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400" dirty="0" smtClean="0"/>
                  <a:t>0.2</a:t>
                </a:r>
                <a:endParaRPr lang="en-US" sz="1400" dirty="0"/>
              </a:p>
            </p:txBody>
          </p:sp>
          <p:sp>
            <p:nvSpPr>
              <p:cNvPr id="204" name="TextBox 203"/>
              <p:cNvSpPr txBox="1"/>
              <p:nvPr/>
            </p:nvSpPr>
            <p:spPr>
              <a:xfrm>
                <a:off x="8924784" y="28811834"/>
                <a:ext cx="415498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400" dirty="0" smtClean="0"/>
                  <a:t>0.3</a:t>
                </a:r>
                <a:endParaRPr lang="en-US" sz="1400" dirty="0"/>
              </a:p>
            </p:txBody>
          </p:sp>
          <p:sp>
            <p:nvSpPr>
              <p:cNvPr id="205" name="TextBox 204"/>
              <p:cNvSpPr txBox="1"/>
              <p:nvPr/>
            </p:nvSpPr>
            <p:spPr>
              <a:xfrm>
                <a:off x="8929769" y="28516757"/>
                <a:ext cx="415498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400" dirty="0" smtClean="0"/>
                  <a:t>0.4</a:t>
                </a:r>
                <a:endParaRPr lang="en-US" sz="1400" dirty="0"/>
              </a:p>
            </p:txBody>
          </p:sp>
          <p:sp>
            <p:nvSpPr>
              <p:cNvPr id="206" name="TextBox 205"/>
              <p:cNvSpPr txBox="1"/>
              <p:nvPr/>
            </p:nvSpPr>
            <p:spPr>
              <a:xfrm>
                <a:off x="8931528" y="28234380"/>
                <a:ext cx="411979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400" dirty="0" smtClean="0"/>
                  <a:t>0.5</a:t>
                </a:r>
                <a:endParaRPr lang="en-US" sz="1400" dirty="0"/>
              </a:p>
            </p:txBody>
          </p:sp>
          <p:sp>
            <p:nvSpPr>
              <p:cNvPr id="207" name="TextBox 206"/>
              <p:cNvSpPr txBox="1"/>
              <p:nvPr/>
            </p:nvSpPr>
            <p:spPr>
              <a:xfrm>
                <a:off x="8930640" y="27939303"/>
                <a:ext cx="415498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400" dirty="0" smtClean="0"/>
                  <a:t>0.6</a:t>
                </a:r>
                <a:endParaRPr lang="en-US" sz="1400" dirty="0"/>
              </a:p>
            </p:txBody>
          </p:sp>
          <p:sp>
            <p:nvSpPr>
              <p:cNvPr id="208" name="TextBox 207"/>
              <p:cNvSpPr txBox="1"/>
              <p:nvPr/>
            </p:nvSpPr>
            <p:spPr>
              <a:xfrm>
                <a:off x="8929769" y="27649120"/>
                <a:ext cx="415498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400" dirty="0" smtClean="0"/>
                  <a:t>0.7</a:t>
                </a:r>
                <a:endParaRPr lang="en-US" sz="1400" dirty="0"/>
              </a:p>
            </p:txBody>
          </p:sp>
          <p:sp>
            <p:nvSpPr>
              <p:cNvPr id="209" name="TextBox 208"/>
              <p:cNvSpPr txBox="1"/>
              <p:nvPr/>
            </p:nvSpPr>
            <p:spPr>
              <a:xfrm>
                <a:off x="8929769" y="27363588"/>
                <a:ext cx="415498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400" dirty="0" smtClean="0"/>
                  <a:t>0.8</a:t>
                </a:r>
                <a:endParaRPr lang="en-US" sz="1400" dirty="0"/>
              </a:p>
            </p:txBody>
          </p:sp>
          <p:sp>
            <p:nvSpPr>
              <p:cNvPr id="210" name="TextBox 209"/>
              <p:cNvSpPr txBox="1"/>
              <p:nvPr/>
            </p:nvSpPr>
            <p:spPr>
              <a:xfrm>
                <a:off x="8924218" y="27083059"/>
                <a:ext cx="415498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400" dirty="0" smtClean="0"/>
                  <a:t>0.9</a:t>
                </a:r>
                <a:endParaRPr lang="en-US" sz="1400" dirty="0"/>
              </a:p>
            </p:txBody>
          </p:sp>
          <p:sp>
            <p:nvSpPr>
              <p:cNvPr id="211" name="TextBox 210"/>
              <p:cNvSpPr txBox="1"/>
              <p:nvPr/>
            </p:nvSpPr>
            <p:spPr>
              <a:xfrm>
                <a:off x="8929769" y="26799395"/>
                <a:ext cx="415498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400" dirty="0" smtClean="0"/>
                  <a:t>1.0</a:t>
                </a:r>
                <a:endParaRPr lang="en-US" sz="1400" dirty="0"/>
              </a:p>
            </p:txBody>
          </p:sp>
        </p:grpSp>
      </p:grpSp>
      <p:grpSp>
        <p:nvGrpSpPr>
          <p:cNvPr id="67" name="Group 66"/>
          <p:cNvGrpSpPr/>
          <p:nvPr/>
        </p:nvGrpSpPr>
        <p:grpSpPr>
          <a:xfrm>
            <a:off x="14295992" y="26039530"/>
            <a:ext cx="3913826" cy="655326"/>
            <a:chOff x="14270592" y="25633130"/>
            <a:chExt cx="3913826" cy="655326"/>
          </a:xfrm>
        </p:grpSpPr>
        <p:sp>
          <p:nvSpPr>
            <p:cNvPr id="73" name="TextBox 72"/>
            <p:cNvSpPr txBox="1"/>
            <p:nvPr/>
          </p:nvSpPr>
          <p:spPr>
            <a:xfrm>
              <a:off x="15711895" y="25919124"/>
              <a:ext cx="76276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800" dirty="0" smtClean="0"/>
                <a:t>SST °C</a:t>
              </a:r>
              <a:endParaRPr lang="en-US" sz="1800" dirty="0"/>
            </a:p>
          </p:txBody>
        </p:sp>
        <p:sp>
          <p:nvSpPr>
            <p:cNvPr id="242" name="TextBox 241"/>
            <p:cNvSpPr txBox="1"/>
            <p:nvPr/>
          </p:nvSpPr>
          <p:spPr>
            <a:xfrm>
              <a:off x="14270592" y="25633130"/>
              <a:ext cx="30166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800" dirty="0" smtClean="0"/>
                <a:t>0</a:t>
              </a:r>
              <a:endParaRPr lang="en-US" sz="1800" dirty="0"/>
            </a:p>
          </p:txBody>
        </p:sp>
        <p:sp>
          <p:nvSpPr>
            <p:cNvPr id="243" name="TextBox 242"/>
            <p:cNvSpPr txBox="1"/>
            <p:nvPr/>
          </p:nvSpPr>
          <p:spPr>
            <a:xfrm>
              <a:off x="14854792" y="25633130"/>
              <a:ext cx="30166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800" dirty="0" smtClean="0"/>
                <a:t>5</a:t>
              </a:r>
              <a:endParaRPr lang="en-US" sz="1800" dirty="0"/>
            </a:p>
          </p:txBody>
        </p:sp>
        <p:sp>
          <p:nvSpPr>
            <p:cNvPr id="244" name="TextBox 243"/>
            <p:cNvSpPr txBox="1"/>
            <p:nvPr/>
          </p:nvSpPr>
          <p:spPr>
            <a:xfrm>
              <a:off x="15400876" y="25633130"/>
              <a:ext cx="41865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800" dirty="0" smtClean="0"/>
                <a:t>10</a:t>
              </a:r>
              <a:endParaRPr lang="en-US" sz="1800" dirty="0"/>
            </a:p>
          </p:txBody>
        </p:sp>
        <p:sp>
          <p:nvSpPr>
            <p:cNvPr id="245" name="TextBox 244"/>
            <p:cNvSpPr txBox="1"/>
            <p:nvPr/>
          </p:nvSpPr>
          <p:spPr>
            <a:xfrm>
              <a:off x="15989350" y="25633130"/>
              <a:ext cx="41865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800" dirty="0" smtClean="0"/>
                <a:t>15</a:t>
              </a:r>
              <a:endParaRPr lang="en-US" sz="1800" dirty="0"/>
            </a:p>
          </p:txBody>
        </p:sp>
        <p:sp>
          <p:nvSpPr>
            <p:cNvPr id="246" name="TextBox 245"/>
            <p:cNvSpPr txBox="1"/>
            <p:nvPr/>
          </p:nvSpPr>
          <p:spPr>
            <a:xfrm>
              <a:off x="16587839" y="25633130"/>
              <a:ext cx="41865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800" dirty="0" smtClean="0"/>
                <a:t>20</a:t>
              </a:r>
              <a:endParaRPr lang="en-US" sz="1800" dirty="0"/>
            </a:p>
          </p:txBody>
        </p:sp>
        <p:sp>
          <p:nvSpPr>
            <p:cNvPr id="247" name="TextBox 246"/>
            <p:cNvSpPr txBox="1"/>
            <p:nvPr/>
          </p:nvSpPr>
          <p:spPr>
            <a:xfrm>
              <a:off x="17175660" y="25633130"/>
              <a:ext cx="41865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800" dirty="0" smtClean="0"/>
                <a:t>25</a:t>
              </a:r>
              <a:endParaRPr lang="en-US" sz="1800" dirty="0"/>
            </a:p>
          </p:txBody>
        </p:sp>
        <p:sp>
          <p:nvSpPr>
            <p:cNvPr id="248" name="TextBox 247"/>
            <p:cNvSpPr txBox="1"/>
            <p:nvPr/>
          </p:nvSpPr>
          <p:spPr>
            <a:xfrm>
              <a:off x="17765764" y="25633130"/>
              <a:ext cx="41865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800" dirty="0" smtClean="0"/>
                <a:t>30</a:t>
              </a:r>
              <a:endParaRPr lang="en-US" sz="1800" dirty="0"/>
            </a:p>
          </p:txBody>
        </p:sp>
      </p:grpSp>
      <p:sp>
        <p:nvSpPr>
          <p:cNvPr id="308" name="TextBox 307"/>
          <p:cNvSpPr txBox="1"/>
          <p:nvPr/>
        </p:nvSpPr>
        <p:spPr>
          <a:xfrm>
            <a:off x="19415968" y="8350127"/>
            <a:ext cx="44445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 smtClean="0"/>
              <a:t>0.1</a:t>
            </a:r>
            <a:endParaRPr lang="en-US" sz="1600" dirty="0"/>
          </a:p>
        </p:txBody>
      </p:sp>
      <p:sp>
        <p:nvSpPr>
          <p:cNvPr id="309" name="TextBox 308"/>
          <p:cNvSpPr txBox="1"/>
          <p:nvPr/>
        </p:nvSpPr>
        <p:spPr>
          <a:xfrm>
            <a:off x="21845479" y="8330353"/>
            <a:ext cx="28866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/>
              <a:t>1</a:t>
            </a:r>
          </a:p>
        </p:txBody>
      </p:sp>
      <p:sp>
        <p:nvSpPr>
          <p:cNvPr id="310" name="TextBox 309"/>
          <p:cNvSpPr txBox="1"/>
          <p:nvPr/>
        </p:nvSpPr>
        <p:spPr>
          <a:xfrm>
            <a:off x="24102030" y="8320434"/>
            <a:ext cx="39265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 smtClean="0"/>
              <a:t>10</a:t>
            </a:r>
            <a:endParaRPr lang="en-US" sz="1600" dirty="0"/>
          </a:p>
        </p:txBody>
      </p:sp>
      <p:grpSp>
        <p:nvGrpSpPr>
          <p:cNvPr id="2" name="Group 1"/>
          <p:cNvGrpSpPr/>
          <p:nvPr/>
        </p:nvGrpSpPr>
        <p:grpSpPr>
          <a:xfrm>
            <a:off x="16653315" y="4674131"/>
            <a:ext cx="7700086" cy="3811350"/>
            <a:chOff x="16653315" y="4674131"/>
            <a:chExt cx="7700086" cy="3811350"/>
          </a:xfrm>
        </p:grpSpPr>
        <p:pic>
          <p:nvPicPr>
            <p:cNvPr id="306" name="Picture 305" descr="baseline_chl_model.jpg"/>
            <p:cNvPicPr>
              <a:picLocks noChangeAspect="1"/>
            </p:cNvPicPr>
            <p:nvPr/>
          </p:nvPicPr>
          <p:blipFill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2884" t="5671" r="8733" b="9635"/>
            <a:stretch/>
          </p:blipFill>
          <p:spPr>
            <a:xfrm>
              <a:off x="17379937" y="4757560"/>
              <a:ext cx="6973464" cy="3677807"/>
            </a:xfrm>
            <a:prstGeom prst="rect">
              <a:avLst/>
            </a:prstGeom>
          </p:spPr>
        </p:pic>
        <p:sp>
          <p:nvSpPr>
            <p:cNvPr id="97" name="TextBox 96"/>
            <p:cNvSpPr txBox="1"/>
            <p:nvPr/>
          </p:nvSpPr>
          <p:spPr>
            <a:xfrm rot="16200000">
              <a:off x="15727822" y="6386707"/>
              <a:ext cx="2312652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dirty="0" smtClean="0"/>
                <a:t>Biomass Fraction</a:t>
              </a:r>
              <a:endParaRPr lang="en-US" sz="2400" dirty="0"/>
            </a:p>
          </p:txBody>
        </p:sp>
        <p:sp>
          <p:nvSpPr>
            <p:cNvPr id="307" name="TextBox 306"/>
            <p:cNvSpPr txBox="1"/>
            <p:nvPr/>
          </p:nvSpPr>
          <p:spPr>
            <a:xfrm>
              <a:off x="16907884" y="8146927"/>
              <a:ext cx="548447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600" dirty="0" smtClean="0"/>
                <a:t>0.01</a:t>
              </a:r>
              <a:endParaRPr lang="en-US" sz="1600" dirty="0"/>
            </a:p>
          </p:txBody>
        </p:sp>
        <p:sp>
          <p:nvSpPr>
            <p:cNvPr id="311" name="TextBox 310"/>
            <p:cNvSpPr txBox="1"/>
            <p:nvPr/>
          </p:nvSpPr>
          <p:spPr>
            <a:xfrm>
              <a:off x="17011878" y="7486262"/>
              <a:ext cx="444453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600" dirty="0" smtClean="0"/>
                <a:t>0.2</a:t>
              </a:r>
              <a:endParaRPr lang="en-US" sz="1600" dirty="0"/>
            </a:p>
          </p:txBody>
        </p:sp>
        <p:sp>
          <p:nvSpPr>
            <p:cNvPr id="312" name="TextBox 311"/>
            <p:cNvSpPr txBox="1"/>
            <p:nvPr/>
          </p:nvSpPr>
          <p:spPr>
            <a:xfrm>
              <a:off x="17011878" y="6779296"/>
              <a:ext cx="444453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600" dirty="0" smtClean="0"/>
                <a:t>0.4</a:t>
              </a:r>
              <a:endParaRPr lang="en-US" sz="1600" dirty="0"/>
            </a:p>
          </p:txBody>
        </p:sp>
        <p:sp>
          <p:nvSpPr>
            <p:cNvPr id="313" name="TextBox 312"/>
            <p:cNvSpPr txBox="1"/>
            <p:nvPr/>
          </p:nvSpPr>
          <p:spPr>
            <a:xfrm>
              <a:off x="17011878" y="6076563"/>
              <a:ext cx="444453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600" dirty="0" smtClean="0"/>
                <a:t>0.6</a:t>
              </a:r>
              <a:endParaRPr lang="en-US" sz="1600" dirty="0"/>
            </a:p>
          </p:txBody>
        </p:sp>
        <p:sp>
          <p:nvSpPr>
            <p:cNvPr id="314" name="TextBox 313"/>
            <p:cNvSpPr txBox="1"/>
            <p:nvPr/>
          </p:nvSpPr>
          <p:spPr>
            <a:xfrm>
              <a:off x="17011878" y="5364164"/>
              <a:ext cx="444453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600" dirty="0" smtClean="0"/>
                <a:t>0.8</a:t>
              </a:r>
              <a:endParaRPr lang="en-US" sz="1600" dirty="0"/>
            </a:p>
          </p:txBody>
        </p:sp>
        <p:sp>
          <p:nvSpPr>
            <p:cNvPr id="315" name="TextBox 314"/>
            <p:cNvSpPr txBox="1"/>
            <p:nvPr/>
          </p:nvSpPr>
          <p:spPr>
            <a:xfrm>
              <a:off x="17011878" y="4674131"/>
              <a:ext cx="444453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600" dirty="0" smtClean="0"/>
                <a:t>1.0</a:t>
              </a:r>
              <a:endParaRPr lang="en-US" sz="1600" dirty="0"/>
            </a:p>
          </p:txBody>
        </p:sp>
      </p:grpSp>
      <p:pic>
        <p:nvPicPr>
          <p:cNvPr id="316" name="Picture 315" descr="pico_fp_coefs_by_sst.jpg"/>
          <p:cNvPicPr>
            <a:picLocks noChangeAspect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422" t="5933" r="7748" b="10442"/>
          <a:stretch/>
        </p:blipFill>
        <p:spPr>
          <a:xfrm>
            <a:off x="14663876" y="10470336"/>
            <a:ext cx="3678058" cy="2890064"/>
          </a:xfrm>
          <a:prstGeom prst="rect">
            <a:avLst/>
          </a:prstGeom>
        </p:spPr>
      </p:pic>
      <p:grpSp>
        <p:nvGrpSpPr>
          <p:cNvPr id="16" name="Group 15"/>
          <p:cNvGrpSpPr/>
          <p:nvPr/>
        </p:nvGrpSpPr>
        <p:grpSpPr>
          <a:xfrm>
            <a:off x="15937995" y="10826807"/>
            <a:ext cx="947876" cy="775730"/>
            <a:chOff x="12829226" y="6716950"/>
            <a:chExt cx="947876" cy="775730"/>
          </a:xfrm>
        </p:grpSpPr>
        <p:cxnSp>
          <p:nvCxnSpPr>
            <p:cNvPr id="189" name="Straight Connector 188"/>
            <p:cNvCxnSpPr/>
            <p:nvPr/>
          </p:nvCxnSpPr>
          <p:spPr>
            <a:xfrm>
              <a:off x="12829226" y="6935482"/>
              <a:ext cx="575732" cy="0"/>
            </a:xfrm>
            <a:prstGeom prst="line">
              <a:avLst/>
            </a:prstGeom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0" name="Straight Connector 189"/>
            <p:cNvCxnSpPr/>
            <p:nvPr/>
          </p:nvCxnSpPr>
          <p:spPr>
            <a:xfrm>
              <a:off x="12829226" y="7138681"/>
              <a:ext cx="575732" cy="0"/>
            </a:xfrm>
            <a:prstGeom prst="line">
              <a:avLst/>
            </a:prstGeom>
            <a:ln>
              <a:solidFill>
                <a:schemeClr val="accent6">
                  <a:lumMod val="75000"/>
                </a:schemeClr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1" name="Straight Connector 190"/>
            <p:cNvCxnSpPr/>
            <p:nvPr/>
          </p:nvCxnSpPr>
          <p:spPr>
            <a:xfrm>
              <a:off x="12829226" y="7341880"/>
              <a:ext cx="575732" cy="0"/>
            </a:xfrm>
            <a:prstGeom prst="line">
              <a:avLst/>
            </a:prstGeom>
            <a:ln>
              <a:solidFill>
                <a:srgbClr val="C3BE00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92" name="TextBox 191"/>
            <p:cNvSpPr txBox="1"/>
            <p:nvPr/>
          </p:nvSpPr>
          <p:spPr>
            <a:xfrm>
              <a:off x="13354159" y="6716950"/>
              <a:ext cx="422937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800" dirty="0" smtClean="0"/>
                <a:t>b1</a:t>
              </a:r>
              <a:endParaRPr lang="en-US" sz="1800" dirty="0"/>
            </a:p>
          </p:txBody>
        </p:sp>
        <p:sp>
          <p:nvSpPr>
            <p:cNvPr id="193" name="TextBox 192"/>
            <p:cNvSpPr txBox="1"/>
            <p:nvPr/>
          </p:nvSpPr>
          <p:spPr>
            <a:xfrm>
              <a:off x="13354162" y="6920149"/>
              <a:ext cx="422937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800" dirty="0" smtClean="0"/>
                <a:t>b2</a:t>
              </a:r>
              <a:endParaRPr lang="en-US" sz="1800" dirty="0"/>
            </a:p>
          </p:txBody>
        </p:sp>
        <p:sp>
          <p:nvSpPr>
            <p:cNvPr id="194" name="TextBox 193"/>
            <p:cNvSpPr txBox="1"/>
            <p:nvPr/>
          </p:nvSpPr>
          <p:spPr>
            <a:xfrm>
              <a:off x="13354165" y="7123348"/>
              <a:ext cx="422937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800" dirty="0" smtClean="0"/>
                <a:t>b3</a:t>
              </a:r>
              <a:endParaRPr lang="en-US" sz="1800" dirty="0"/>
            </a:p>
          </p:txBody>
        </p:sp>
      </p:grpSp>
      <p:grpSp>
        <p:nvGrpSpPr>
          <p:cNvPr id="28" name="Group 27"/>
          <p:cNvGrpSpPr/>
          <p:nvPr/>
        </p:nvGrpSpPr>
        <p:grpSpPr>
          <a:xfrm>
            <a:off x="13286396" y="11558786"/>
            <a:ext cx="1206305" cy="4358620"/>
            <a:chOff x="12478220" y="6179810"/>
            <a:chExt cx="1206305" cy="4358620"/>
          </a:xfrm>
        </p:grpSpPr>
        <p:sp>
          <p:nvSpPr>
            <p:cNvPr id="17" name="TextBox 16"/>
            <p:cNvSpPr txBox="1"/>
            <p:nvPr/>
          </p:nvSpPr>
          <p:spPr>
            <a:xfrm>
              <a:off x="12586237" y="6179810"/>
              <a:ext cx="889837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800" dirty="0" smtClean="0"/>
                <a:t>PICO</a:t>
              </a:r>
              <a:endParaRPr lang="en-US" sz="2800" dirty="0"/>
            </a:p>
          </p:txBody>
        </p:sp>
        <p:sp>
          <p:nvSpPr>
            <p:cNvPr id="58" name="TextBox 57"/>
            <p:cNvSpPr txBox="1"/>
            <p:nvPr/>
          </p:nvSpPr>
          <p:spPr>
            <a:xfrm>
              <a:off x="12478220" y="10015210"/>
              <a:ext cx="1206305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800" dirty="0" smtClean="0"/>
                <a:t>MICRO</a:t>
              </a:r>
              <a:endParaRPr lang="en-US" sz="2800" dirty="0"/>
            </a:p>
          </p:txBody>
        </p:sp>
      </p:grpSp>
      <p:sp>
        <p:nvSpPr>
          <p:cNvPr id="86" name="TextBox 85"/>
          <p:cNvSpPr txBox="1"/>
          <p:nvPr/>
        </p:nvSpPr>
        <p:spPr>
          <a:xfrm>
            <a:off x="14363006" y="17375113"/>
            <a:ext cx="13413933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Figure 4.Model coefficients for different parameters.  Standard deviations bars derived from bootstrap runs; black line is mean value per bin; dashed line is mean for entire range.</a:t>
            </a:r>
          </a:p>
          <a:p>
            <a:r>
              <a:rPr lang="en-US" sz="2800" dirty="0" smtClean="0"/>
              <a:t>Parameters are denoted as b1, b2, b3. </a:t>
            </a:r>
            <a:endParaRPr lang="en-US" sz="2800" dirty="0"/>
          </a:p>
        </p:txBody>
      </p:sp>
      <p:pic>
        <p:nvPicPr>
          <p:cNvPr id="284" name="Picture 283" descr="micro_fm_coefs_by_sst.jpg"/>
          <p:cNvPicPr>
            <a:picLocks noChangeAspect="1"/>
          </p:cNvPicPr>
          <p:nvPr/>
        </p:nvPicPr>
        <p:blipFill rotWithShape="1"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543" t="6511" r="8806" b="10241"/>
          <a:stretch/>
        </p:blipFill>
        <p:spPr>
          <a:xfrm>
            <a:off x="14689275" y="14026687"/>
            <a:ext cx="3623733" cy="2877010"/>
          </a:xfrm>
          <a:prstGeom prst="rect">
            <a:avLst/>
          </a:prstGeom>
        </p:spPr>
      </p:pic>
      <p:pic>
        <p:nvPicPr>
          <p:cNvPr id="285" name="Picture 284" descr="micro_fm_coefs_by_irr.jpg"/>
          <p:cNvPicPr>
            <a:picLocks noChangeAspect="1"/>
          </p:cNvPicPr>
          <p:nvPr/>
        </p:nvPicPr>
        <p:blipFill rotWithShape="1"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446" t="7111" r="8480" b="9643"/>
          <a:stretch/>
        </p:blipFill>
        <p:spPr>
          <a:xfrm>
            <a:off x="18915363" y="14026687"/>
            <a:ext cx="3643182" cy="2877010"/>
          </a:xfrm>
          <a:prstGeom prst="rect">
            <a:avLst/>
          </a:prstGeom>
        </p:spPr>
      </p:pic>
      <p:pic>
        <p:nvPicPr>
          <p:cNvPr id="286" name="Picture 285" descr="micro_fm_coefs_by_PAR.jpg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714" r="9071" b="9837"/>
          <a:stretch/>
        </p:blipFill>
        <p:spPr>
          <a:xfrm>
            <a:off x="23144301" y="13787644"/>
            <a:ext cx="3603625" cy="3116053"/>
          </a:xfrm>
          <a:prstGeom prst="rect">
            <a:avLst/>
          </a:prstGeom>
        </p:spPr>
      </p:pic>
      <p:grpSp>
        <p:nvGrpSpPr>
          <p:cNvPr id="288" name="Group 287"/>
          <p:cNvGrpSpPr/>
          <p:nvPr/>
        </p:nvGrpSpPr>
        <p:grpSpPr>
          <a:xfrm>
            <a:off x="14568624" y="16816785"/>
            <a:ext cx="3913826" cy="668025"/>
            <a:chOff x="14270592" y="25620431"/>
            <a:chExt cx="3913826" cy="668025"/>
          </a:xfrm>
        </p:grpSpPr>
        <p:sp>
          <p:nvSpPr>
            <p:cNvPr id="289" name="TextBox 288"/>
            <p:cNvSpPr txBox="1"/>
            <p:nvPr/>
          </p:nvSpPr>
          <p:spPr>
            <a:xfrm>
              <a:off x="15711895" y="25919124"/>
              <a:ext cx="76276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800" dirty="0" smtClean="0"/>
                <a:t>SST °C</a:t>
              </a:r>
              <a:endParaRPr lang="en-US" sz="1800" dirty="0"/>
            </a:p>
          </p:txBody>
        </p:sp>
        <p:sp>
          <p:nvSpPr>
            <p:cNvPr id="290" name="TextBox 289"/>
            <p:cNvSpPr txBox="1"/>
            <p:nvPr/>
          </p:nvSpPr>
          <p:spPr>
            <a:xfrm>
              <a:off x="14270592" y="25620431"/>
              <a:ext cx="30166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800" dirty="0" smtClean="0"/>
                <a:t>0</a:t>
              </a:r>
              <a:endParaRPr lang="en-US" sz="1800" dirty="0"/>
            </a:p>
          </p:txBody>
        </p:sp>
        <p:sp>
          <p:nvSpPr>
            <p:cNvPr id="291" name="TextBox 290"/>
            <p:cNvSpPr txBox="1"/>
            <p:nvPr/>
          </p:nvSpPr>
          <p:spPr>
            <a:xfrm>
              <a:off x="14854792" y="25633130"/>
              <a:ext cx="30166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800" dirty="0" smtClean="0"/>
                <a:t>5</a:t>
              </a:r>
              <a:endParaRPr lang="en-US" sz="1800" dirty="0"/>
            </a:p>
          </p:txBody>
        </p:sp>
        <p:sp>
          <p:nvSpPr>
            <p:cNvPr id="292" name="TextBox 291"/>
            <p:cNvSpPr txBox="1"/>
            <p:nvPr/>
          </p:nvSpPr>
          <p:spPr>
            <a:xfrm>
              <a:off x="15400876" y="25633130"/>
              <a:ext cx="41865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800" dirty="0" smtClean="0"/>
                <a:t>10</a:t>
              </a:r>
              <a:endParaRPr lang="en-US" sz="1800" dirty="0"/>
            </a:p>
          </p:txBody>
        </p:sp>
        <p:sp>
          <p:nvSpPr>
            <p:cNvPr id="293" name="TextBox 292"/>
            <p:cNvSpPr txBox="1"/>
            <p:nvPr/>
          </p:nvSpPr>
          <p:spPr>
            <a:xfrm>
              <a:off x="15989350" y="25633130"/>
              <a:ext cx="41865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800" dirty="0" smtClean="0"/>
                <a:t>15</a:t>
              </a:r>
              <a:endParaRPr lang="en-US" sz="1800" dirty="0"/>
            </a:p>
          </p:txBody>
        </p:sp>
        <p:sp>
          <p:nvSpPr>
            <p:cNvPr id="294" name="TextBox 293"/>
            <p:cNvSpPr txBox="1"/>
            <p:nvPr/>
          </p:nvSpPr>
          <p:spPr>
            <a:xfrm>
              <a:off x="16587839" y="25633130"/>
              <a:ext cx="41865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800" dirty="0" smtClean="0"/>
                <a:t>20</a:t>
              </a:r>
              <a:endParaRPr lang="en-US" sz="1800" dirty="0"/>
            </a:p>
          </p:txBody>
        </p:sp>
        <p:sp>
          <p:nvSpPr>
            <p:cNvPr id="295" name="TextBox 294"/>
            <p:cNvSpPr txBox="1"/>
            <p:nvPr/>
          </p:nvSpPr>
          <p:spPr>
            <a:xfrm>
              <a:off x="17175660" y="25633130"/>
              <a:ext cx="41865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800" dirty="0" smtClean="0"/>
                <a:t>25</a:t>
              </a:r>
              <a:endParaRPr lang="en-US" sz="1800" dirty="0"/>
            </a:p>
          </p:txBody>
        </p:sp>
        <p:sp>
          <p:nvSpPr>
            <p:cNvPr id="296" name="TextBox 295"/>
            <p:cNvSpPr txBox="1"/>
            <p:nvPr/>
          </p:nvSpPr>
          <p:spPr>
            <a:xfrm>
              <a:off x="17765764" y="25633130"/>
              <a:ext cx="41865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800" dirty="0" smtClean="0"/>
                <a:t>30</a:t>
              </a:r>
              <a:endParaRPr lang="en-US" sz="1800" dirty="0"/>
            </a:p>
          </p:txBody>
        </p:sp>
      </p:grpSp>
      <p:grpSp>
        <p:nvGrpSpPr>
          <p:cNvPr id="115" name="Group 114"/>
          <p:cNvGrpSpPr/>
          <p:nvPr/>
        </p:nvGrpSpPr>
        <p:grpSpPr>
          <a:xfrm>
            <a:off x="14236425" y="13874520"/>
            <a:ext cx="547804" cy="3125552"/>
            <a:chOff x="13428249" y="13739056"/>
            <a:chExt cx="547804" cy="3125552"/>
          </a:xfrm>
        </p:grpSpPr>
        <p:sp>
          <p:nvSpPr>
            <p:cNvPr id="297" name="TextBox 296"/>
            <p:cNvSpPr txBox="1"/>
            <p:nvPr/>
          </p:nvSpPr>
          <p:spPr>
            <a:xfrm>
              <a:off x="13570321" y="16495276"/>
              <a:ext cx="37233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800" dirty="0" smtClean="0"/>
                <a:t>-2</a:t>
              </a:r>
              <a:endParaRPr lang="en-US" sz="1800" dirty="0"/>
            </a:p>
          </p:txBody>
        </p:sp>
        <p:sp>
          <p:nvSpPr>
            <p:cNvPr id="298" name="TextBox 297"/>
            <p:cNvSpPr txBox="1"/>
            <p:nvPr/>
          </p:nvSpPr>
          <p:spPr>
            <a:xfrm>
              <a:off x="13428249" y="15985844"/>
              <a:ext cx="54759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800" dirty="0" smtClean="0"/>
                <a:t>-1.5</a:t>
              </a:r>
              <a:endParaRPr lang="en-US" sz="1800" dirty="0"/>
            </a:p>
          </p:txBody>
        </p:sp>
        <p:sp>
          <p:nvSpPr>
            <p:cNvPr id="299" name="TextBox 298"/>
            <p:cNvSpPr txBox="1"/>
            <p:nvPr/>
          </p:nvSpPr>
          <p:spPr>
            <a:xfrm>
              <a:off x="13590945" y="15404859"/>
              <a:ext cx="37233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800" dirty="0" smtClean="0"/>
                <a:t>-1</a:t>
              </a:r>
              <a:endParaRPr lang="en-US" sz="1800" dirty="0"/>
            </a:p>
          </p:txBody>
        </p:sp>
        <p:sp>
          <p:nvSpPr>
            <p:cNvPr id="300" name="TextBox 299"/>
            <p:cNvSpPr txBox="1"/>
            <p:nvPr/>
          </p:nvSpPr>
          <p:spPr>
            <a:xfrm>
              <a:off x="13428457" y="14852155"/>
              <a:ext cx="54759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800" dirty="0" smtClean="0"/>
                <a:t>-0.5</a:t>
              </a:r>
              <a:endParaRPr lang="en-US" sz="1800" dirty="0"/>
            </a:p>
          </p:txBody>
        </p:sp>
        <p:sp>
          <p:nvSpPr>
            <p:cNvPr id="301" name="TextBox 300"/>
            <p:cNvSpPr txBox="1"/>
            <p:nvPr/>
          </p:nvSpPr>
          <p:spPr>
            <a:xfrm>
              <a:off x="13671372" y="14278854"/>
              <a:ext cx="30166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800" dirty="0" smtClean="0"/>
                <a:t>0</a:t>
              </a:r>
              <a:endParaRPr lang="en-US" sz="1800" dirty="0"/>
            </a:p>
          </p:txBody>
        </p:sp>
        <p:sp>
          <p:nvSpPr>
            <p:cNvPr id="302" name="TextBox 301"/>
            <p:cNvSpPr txBox="1"/>
            <p:nvPr/>
          </p:nvSpPr>
          <p:spPr>
            <a:xfrm>
              <a:off x="13496106" y="13739056"/>
              <a:ext cx="47692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800" dirty="0" smtClean="0"/>
                <a:t>0.5</a:t>
              </a:r>
              <a:endParaRPr lang="en-US" sz="1800" dirty="0"/>
            </a:p>
          </p:txBody>
        </p:sp>
      </p:grpSp>
      <p:pic>
        <p:nvPicPr>
          <p:cNvPr id="304" name="Picture 303" descr="pico_fp_coefs_by_irr.jpg"/>
          <p:cNvPicPr>
            <a:picLocks noChangeAspect="1"/>
          </p:cNvPicPr>
          <p:nvPr/>
        </p:nvPicPr>
        <p:blipFill rotWithShape="1"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447" t="5649" r="8480" b="10727"/>
          <a:stretch/>
        </p:blipFill>
        <p:spPr>
          <a:xfrm>
            <a:off x="18915363" y="10470336"/>
            <a:ext cx="3643182" cy="2890064"/>
          </a:xfrm>
          <a:prstGeom prst="rect">
            <a:avLst/>
          </a:prstGeom>
        </p:spPr>
      </p:pic>
      <p:pic>
        <p:nvPicPr>
          <p:cNvPr id="305" name="Picture 304" descr="pico_fp_coefs_by_PAR.jpg"/>
          <p:cNvPicPr>
            <a:picLocks noChangeAspect="1"/>
          </p:cNvPicPr>
          <p:nvPr/>
        </p:nvPicPr>
        <p:blipFill rotWithShape="1"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714" t="6783" r="9071" b="10442"/>
          <a:stretch/>
        </p:blipFill>
        <p:spPr>
          <a:xfrm>
            <a:off x="23144301" y="10499724"/>
            <a:ext cx="3603625" cy="2860675"/>
          </a:xfrm>
          <a:prstGeom prst="rect">
            <a:avLst/>
          </a:prstGeom>
        </p:spPr>
      </p:pic>
      <p:sp>
        <p:nvSpPr>
          <p:cNvPr id="60" name="TextBox 59"/>
          <p:cNvSpPr txBox="1"/>
          <p:nvPr/>
        </p:nvSpPr>
        <p:spPr>
          <a:xfrm>
            <a:off x="18489675" y="9947116"/>
            <a:ext cx="432294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/>
              <a:t>Parameter-space Coefficient</a:t>
            </a:r>
            <a:endParaRPr lang="en-US" sz="2800" dirty="0"/>
          </a:p>
        </p:txBody>
      </p:sp>
      <p:grpSp>
        <p:nvGrpSpPr>
          <p:cNvPr id="321" name="Group 320"/>
          <p:cNvGrpSpPr/>
          <p:nvPr/>
        </p:nvGrpSpPr>
        <p:grpSpPr>
          <a:xfrm>
            <a:off x="14583606" y="13268751"/>
            <a:ext cx="3913826" cy="668025"/>
            <a:chOff x="14270592" y="25620431"/>
            <a:chExt cx="3913826" cy="668025"/>
          </a:xfrm>
        </p:grpSpPr>
        <p:sp>
          <p:nvSpPr>
            <p:cNvPr id="322" name="TextBox 321"/>
            <p:cNvSpPr txBox="1"/>
            <p:nvPr/>
          </p:nvSpPr>
          <p:spPr>
            <a:xfrm>
              <a:off x="15711895" y="25919124"/>
              <a:ext cx="76276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800" dirty="0" smtClean="0"/>
                <a:t>SST °C</a:t>
              </a:r>
              <a:endParaRPr lang="en-US" sz="1800" dirty="0"/>
            </a:p>
          </p:txBody>
        </p:sp>
        <p:sp>
          <p:nvSpPr>
            <p:cNvPr id="323" name="TextBox 322"/>
            <p:cNvSpPr txBox="1"/>
            <p:nvPr/>
          </p:nvSpPr>
          <p:spPr>
            <a:xfrm>
              <a:off x="14270592" y="25620431"/>
              <a:ext cx="30166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800" dirty="0" smtClean="0"/>
                <a:t>0</a:t>
              </a:r>
              <a:endParaRPr lang="en-US" sz="1800" dirty="0"/>
            </a:p>
          </p:txBody>
        </p:sp>
        <p:sp>
          <p:nvSpPr>
            <p:cNvPr id="324" name="TextBox 323"/>
            <p:cNvSpPr txBox="1"/>
            <p:nvPr/>
          </p:nvSpPr>
          <p:spPr>
            <a:xfrm>
              <a:off x="14854792" y="25633130"/>
              <a:ext cx="30166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800" dirty="0" smtClean="0"/>
                <a:t>5</a:t>
              </a:r>
              <a:endParaRPr lang="en-US" sz="1800" dirty="0"/>
            </a:p>
          </p:txBody>
        </p:sp>
        <p:sp>
          <p:nvSpPr>
            <p:cNvPr id="325" name="TextBox 324"/>
            <p:cNvSpPr txBox="1"/>
            <p:nvPr/>
          </p:nvSpPr>
          <p:spPr>
            <a:xfrm>
              <a:off x="15400876" y="25633130"/>
              <a:ext cx="41865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800" dirty="0" smtClean="0"/>
                <a:t>10</a:t>
              </a:r>
              <a:endParaRPr lang="en-US" sz="1800" dirty="0"/>
            </a:p>
          </p:txBody>
        </p:sp>
        <p:sp>
          <p:nvSpPr>
            <p:cNvPr id="326" name="TextBox 325"/>
            <p:cNvSpPr txBox="1"/>
            <p:nvPr/>
          </p:nvSpPr>
          <p:spPr>
            <a:xfrm>
              <a:off x="15989350" y="25633130"/>
              <a:ext cx="41865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800" dirty="0" smtClean="0"/>
                <a:t>15</a:t>
              </a:r>
              <a:endParaRPr lang="en-US" sz="1800" dirty="0"/>
            </a:p>
          </p:txBody>
        </p:sp>
        <p:sp>
          <p:nvSpPr>
            <p:cNvPr id="327" name="TextBox 326"/>
            <p:cNvSpPr txBox="1"/>
            <p:nvPr/>
          </p:nvSpPr>
          <p:spPr>
            <a:xfrm>
              <a:off x="16587839" y="25633130"/>
              <a:ext cx="41865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800" dirty="0" smtClean="0"/>
                <a:t>20</a:t>
              </a:r>
              <a:endParaRPr lang="en-US" sz="1800" dirty="0"/>
            </a:p>
          </p:txBody>
        </p:sp>
        <p:sp>
          <p:nvSpPr>
            <p:cNvPr id="328" name="TextBox 327"/>
            <p:cNvSpPr txBox="1"/>
            <p:nvPr/>
          </p:nvSpPr>
          <p:spPr>
            <a:xfrm>
              <a:off x="17175660" y="25633130"/>
              <a:ext cx="41865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800" dirty="0" smtClean="0"/>
                <a:t>25</a:t>
              </a:r>
              <a:endParaRPr lang="en-US" sz="1800" dirty="0"/>
            </a:p>
          </p:txBody>
        </p:sp>
        <p:sp>
          <p:nvSpPr>
            <p:cNvPr id="329" name="TextBox 328"/>
            <p:cNvSpPr txBox="1"/>
            <p:nvPr/>
          </p:nvSpPr>
          <p:spPr>
            <a:xfrm>
              <a:off x="17765764" y="25633130"/>
              <a:ext cx="41865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800" dirty="0" smtClean="0"/>
                <a:t>30</a:t>
              </a:r>
              <a:endParaRPr lang="en-US" sz="1800" dirty="0"/>
            </a:p>
          </p:txBody>
        </p:sp>
      </p:grpSp>
      <p:grpSp>
        <p:nvGrpSpPr>
          <p:cNvPr id="113" name="Group 112"/>
          <p:cNvGrpSpPr/>
          <p:nvPr/>
        </p:nvGrpSpPr>
        <p:grpSpPr>
          <a:xfrm>
            <a:off x="14330677" y="10735457"/>
            <a:ext cx="418654" cy="2760274"/>
            <a:chOff x="13522501" y="10735457"/>
            <a:chExt cx="418654" cy="2760274"/>
          </a:xfrm>
        </p:grpSpPr>
        <p:sp>
          <p:nvSpPr>
            <p:cNvPr id="317" name="TextBox 316"/>
            <p:cNvSpPr txBox="1"/>
            <p:nvPr/>
          </p:nvSpPr>
          <p:spPr>
            <a:xfrm>
              <a:off x="13639495" y="13126399"/>
              <a:ext cx="30166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800" dirty="0" smtClean="0"/>
                <a:t>0</a:t>
              </a:r>
              <a:endParaRPr lang="en-US" sz="1800" dirty="0"/>
            </a:p>
          </p:txBody>
        </p:sp>
        <p:sp>
          <p:nvSpPr>
            <p:cNvPr id="318" name="TextBox 317"/>
            <p:cNvSpPr txBox="1"/>
            <p:nvPr/>
          </p:nvSpPr>
          <p:spPr>
            <a:xfrm>
              <a:off x="13639495" y="12736596"/>
              <a:ext cx="30166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800" dirty="0" smtClean="0"/>
                <a:t>2</a:t>
              </a:r>
              <a:endParaRPr lang="en-US" sz="1800" dirty="0"/>
            </a:p>
          </p:txBody>
        </p:sp>
        <p:sp>
          <p:nvSpPr>
            <p:cNvPr id="319" name="TextBox 318"/>
            <p:cNvSpPr txBox="1"/>
            <p:nvPr/>
          </p:nvSpPr>
          <p:spPr>
            <a:xfrm>
              <a:off x="13639495" y="12341392"/>
              <a:ext cx="30166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800" dirty="0"/>
                <a:t>4</a:t>
              </a:r>
            </a:p>
          </p:txBody>
        </p:sp>
        <p:sp>
          <p:nvSpPr>
            <p:cNvPr id="320" name="TextBox 319"/>
            <p:cNvSpPr txBox="1"/>
            <p:nvPr/>
          </p:nvSpPr>
          <p:spPr>
            <a:xfrm>
              <a:off x="13639495" y="11940393"/>
              <a:ext cx="30166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800" dirty="0" smtClean="0"/>
                <a:t>6</a:t>
              </a:r>
              <a:endParaRPr lang="en-US" sz="1800" dirty="0"/>
            </a:p>
          </p:txBody>
        </p:sp>
        <p:sp>
          <p:nvSpPr>
            <p:cNvPr id="330" name="TextBox 329"/>
            <p:cNvSpPr txBox="1"/>
            <p:nvPr/>
          </p:nvSpPr>
          <p:spPr>
            <a:xfrm>
              <a:off x="13639495" y="11541853"/>
              <a:ext cx="30166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800" dirty="0" smtClean="0"/>
                <a:t>8</a:t>
              </a:r>
              <a:endParaRPr lang="en-US" sz="1800" dirty="0"/>
            </a:p>
          </p:txBody>
        </p:sp>
        <p:sp>
          <p:nvSpPr>
            <p:cNvPr id="331" name="TextBox 330"/>
            <p:cNvSpPr txBox="1"/>
            <p:nvPr/>
          </p:nvSpPr>
          <p:spPr>
            <a:xfrm>
              <a:off x="13522501" y="11138655"/>
              <a:ext cx="41865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800" dirty="0" smtClean="0"/>
                <a:t>10</a:t>
              </a:r>
              <a:endParaRPr lang="en-US" sz="1800" dirty="0"/>
            </a:p>
          </p:txBody>
        </p:sp>
        <p:sp>
          <p:nvSpPr>
            <p:cNvPr id="332" name="TextBox 331"/>
            <p:cNvSpPr txBox="1"/>
            <p:nvPr/>
          </p:nvSpPr>
          <p:spPr>
            <a:xfrm>
              <a:off x="13522501" y="10735457"/>
              <a:ext cx="41865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800" dirty="0" smtClean="0"/>
                <a:t>12</a:t>
              </a:r>
              <a:endParaRPr lang="en-US" sz="1800" dirty="0"/>
            </a:p>
          </p:txBody>
        </p:sp>
      </p:grpSp>
      <p:grpSp>
        <p:nvGrpSpPr>
          <p:cNvPr id="333" name="Group 332"/>
          <p:cNvGrpSpPr/>
          <p:nvPr/>
        </p:nvGrpSpPr>
        <p:grpSpPr>
          <a:xfrm>
            <a:off x="18584048" y="10735735"/>
            <a:ext cx="418654" cy="2760274"/>
            <a:chOff x="13522501" y="10735457"/>
            <a:chExt cx="418654" cy="2760274"/>
          </a:xfrm>
        </p:grpSpPr>
        <p:sp>
          <p:nvSpPr>
            <p:cNvPr id="334" name="TextBox 333"/>
            <p:cNvSpPr txBox="1"/>
            <p:nvPr/>
          </p:nvSpPr>
          <p:spPr>
            <a:xfrm>
              <a:off x="13639495" y="13126399"/>
              <a:ext cx="30166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800" dirty="0" smtClean="0"/>
                <a:t>0</a:t>
              </a:r>
              <a:endParaRPr lang="en-US" sz="1800" dirty="0"/>
            </a:p>
          </p:txBody>
        </p:sp>
        <p:sp>
          <p:nvSpPr>
            <p:cNvPr id="335" name="TextBox 334"/>
            <p:cNvSpPr txBox="1"/>
            <p:nvPr/>
          </p:nvSpPr>
          <p:spPr>
            <a:xfrm>
              <a:off x="13639495" y="12736596"/>
              <a:ext cx="30166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800" dirty="0" smtClean="0"/>
                <a:t>2</a:t>
              </a:r>
              <a:endParaRPr lang="en-US" sz="1800" dirty="0"/>
            </a:p>
          </p:txBody>
        </p:sp>
        <p:sp>
          <p:nvSpPr>
            <p:cNvPr id="336" name="TextBox 335"/>
            <p:cNvSpPr txBox="1"/>
            <p:nvPr/>
          </p:nvSpPr>
          <p:spPr>
            <a:xfrm>
              <a:off x="13639495" y="12341392"/>
              <a:ext cx="30166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800" dirty="0"/>
                <a:t>4</a:t>
              </a:r>
            </a:p>
          </p:txBody>
        </p:sp>
        <p:sp>
          <p:nvSpPr>
            <p:cNvPr id="337" name="TextBox 336"/>
            <p:cNvSpPr txBox="1"/>
            <p:nvPr/>
          </p:nvSpPr>
          <p:spPr>
            <a:xfrm>
              <a:off x="13639495" y="11940393"/>
              <a:ext cx="30166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800" dirty="0" smtClean="0"/>
                <a:t>6</a:t>
              </a:r>
              <a:endParaRPr lang="en-US" sz="1800" dirty="0"/>
            </a:p>
          </p:txBody>
        </p:sp>
        <p:sp>
          <p:nvSpPr>
            <p:cNvPr id="338" name="TextBox 337"/>
            <p:cNvSpPr txBox="1"/>
            <p:nvPr/>
          </p:nvSpPr>
          <p:spPr>
            <a:xfrm>
              <a:off x="13639495" y="11541853"/>
              <a:ext cx="30166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800" dirty="0" smtClean="0"/>
                <a:t>8</a:t>
              </a:r>
              <a:endParaRPr lang="en-US" sz="1800" dirty="0"/>
            </a:p>
          </p:txBody>
        </p:sp>
        <p:sp>
          <p:nvSpPr>
            <p:cNvPr id="339" name="TextBox 338"/>
            <p:cNvSpPr txBox="1"/>
            <p:nvPr/>
          </p:nvSpPr>
          <p:spPr>
            <a:xfrm>
              <a:off x="13522501" y="11138655"/>
              <a:ext cx="41865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800" dirty="0" smtClean="0"/>
                <a:t>10</a:t>
              </a:r>
              <a:endParaRPr lang="en-US" sz="1800" dirty="0"/>
            </a:p>
          </p:txBody>
        </p:sp>
        <p:sp>
          <p:nvSpPr>
            <p:cNvPr id="340" name="TextBox 339"/>
            <p:cNvSpPr txBox="1"/>
            <p:nvPr/>
          </p:nvSpPr>
          <p:spPr>
            <a:xfrm>
              <a:off x="13522501" y="10735457"/>
              <a:ext cx="41865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800" dirty="0" smtClean="0"/>
                <a:t>12</a:t>
              </a:r>
              <a:endParaRPr lang="en-US" sz="1800" dirty="0"/>
            </a:p>
          </p:txBody>
        </p:sp>
      </p:grpSp>
      <p:grpSp>
        <p:nvGrpSpPr>
          <p:cNvPr id="341" name="Group 340"/>
          <p:cNvGrpSpPr/>
          <p:nvPr/>
        </p:nvGrpSpPr>
        <p:grpSpPr>
          <a:xfrm>
            <a:off x="22797516" y="10735735"/>
            <a:ext cx="418654" cy="2760274"/>
            <a:chOff x="13522501" y="10735457"/>
            <a:chExt cx="418654" cy="2760274"/>
          </a:xfrm>
        </p:grpSpPr>
        <p:sp>
          <p:nvSpPr>
            <p:cNvPr id="342" name="TextBox 341"/>
            <p:cNvSpPr txBox="1"/>
            <p:nvPr/>
          </p:nvSpPr>
          <p:spPr>
            <a:xfrm>
              <a:off x="13639495" y="13126399"/>
              <a:ext cx="30166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800" dirty="0" smtClean="0"/>
                <a:t>0</a:t>
              </a:r>
              <a:endParaRPr lang="en-US" sz="1800" dirty="0"/>
            </a:p>
          </p:txBody>
        </p:sp>
        <p:sp>
          <p:nvSpPr>
            <p:cNvPr id="343" name="TextBox 342"/>
            <p:cNvSpPr txBox="1"/>
            <p:nvPr/>
          </p:nvSpPr>
          <p:spPr>
            <a:xfrm>
              <a:off x="13639495" y="12736596"/>
              <a:ext cx="30166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800" dirty="0" smtClean="0"/>
                <a:t>2</a:t>
              </a:r>
              <a:endParaRPr lang="en-US" sz="1800" dirty="0"/>
            </a:p>
          </p:txBody>
        </p:sp>
        <p:sp>
          <p:nvSpPr>
            <p:cNvPr id="344" name="TextBox 343"/>
            <p:cNvSpPr txBox="1"/>
            <p:nvPr/>
          </p:nvSpPr>
          <p:spPr>
            <a:xfrm>
              <a:off x="13639495" y="12341392"/>
              <a:ext cx="30166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800" dirty="0"/>
                <a:t>4</a:t>
              </a:r>
            </a:p>
          </p:txBody>
        </p:sp>
        <p:sp>
          <p:nvSpPr>
            <p:cNvPr id="345" name="TextBox 344"/>
            <p:cNvSpPr txBox="1"/>
            <p:nvPr/>
          </p:nvSpPr>
          <p:spPr>
            <a:xfrm>
              <a:off x="13639495" y="11940393"/>
              <a:ext cx="30166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800" dirty="0" smtClean="0"/>
                <a:t>6</a:t>
              </a:r>
              <a:endParaRPr lang="en-US" sz="1800" dirty="0"/>
            </a:p>
          </p:txBody>
        </p:sp>
        <p:sp>
          <p:nvSpPr>
            <p:cNvPr id="346" name="TextBox 345"/>
            <p:cNvSpPr txBox="1"/>
            <p:nvPr/>
          </p:nvSpPr>
          <p:spPr>
            <a:xfrm>
              <a:off x="13639495" y="11541853"/>
              <a:ext cx="30166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800" dirty="0" smtClean="0"/>
                <a:t>8</a:t>
              </a:r>
              <a:endParaRPr lang="en-US" sz="1800" dirty="0"/>
            </a:p>
          </p:txBody>
        </p:sp>
        <p:sp>
          <p:nvSpPr>
            <p:cNvPr id="347" name="TextBox 346"/>
            <p:cNvSpPr txBox="1"/>
            <p:nvPr/>
          </p:nvSpPr>
          <p:spPr>
            <a:xfrm>
              <a:off x="13522501" y="11138655"/>
              <a:ext cx="41865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800" dirty="0" smtClean="0"/>
                <a:t>10</a:t>
              </a:r>
              <a:endParaRPr lang="en-US" sz="1800" dirty="0"/>
            </a:p>
          </p:txBody>
        </p:sp>
        <p:sp>
          <p:nvSpPr>
            <p:cNvPr id="348" name="TextBox 347"/>
            <p:cNvSpPr txBox="1"/>
            <p:nvPr/>
          </p:nvSpPr>
          <p:spPr>
            <a:xfrm>
              <a:off x="13522501" y="10735457"/>
              <a:ext cx="41865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800" dirty="0" smtClean="0"/>
                <a:t>12</a:t>
              </a:r>
              <a:endParaRPr lang="en-US" sz="1800" dirty="0"/>
            </a:p>
          </p:txBody>
        </p:sp>
      </p:grpSp>
      <p:grpSp>
        <p:nvGrpSpPr>
          <p:cNvPr id="349" name="Group 348"/>
          <p:cNvGrpSpPr/>
          <p:nvPr/>
        </p:nvGrpSpPr>
        <p:grpSpPr>
          <a:xfrm>
            <a:off x="18799277" y="16783522"/>
            <a:ext cx="3899478" cy="668025"/>
            <a:chOff x="14270592" y="25620431"/>
            <a:chExt cx="3899478" cy="668025"/>
          </a:xfrm>
        </p:grpSpPr>
        <p:sp>
          <p:nvSpPr>
            <p:cNvPr id="350" name="TextBox 349"/>
            <p:cNvSpPr txBox="1"/>
            <p:nvPr/>
          </p:nvSpPr>
          <p:spPr>
            <a:xfrm>
              <a:off x="14949910" y="25919124"/>
              <a:ext cx="2675657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800" dirty="0" smtClean="0"/>
                <a:t>IRR</a:t>
              </a:r>
              <a:r>
                <a:rPr lang="en-US" sz="1800" baseline="-25000" dirty="0" smtClean="0"/>
                <a:t>MLD </a:t>
              </a:r>
              <a:r>
                <a:rPr lang="en-US" sz="1800" dirty="0" smtClean="0"/>
                <a:t>(</a:t>
              </a:r>
              <a:r>
                <a:rPr lang="en-US" sz="1800" dirty="0" err="1" smtClean="0"/>
                <a:t>mol</a:t>
              </a:r>
              <a:r>
                <a:rPr lang="en-US" sz="1800" dirty="0" smtClean="0"/>
                <a:t> quanta m</a:t>
              </a:r>
              <a:r>
                <a:rPr lang="en-US" sz="1800" baseline="30000" dirty="0" smtClean="0"/>
                <a:t>-2 </a:t>
              </a:r>
              <a:r>
                <a:rPr lang="en-US" sz="1800" dirty="0" smtClean="0"/>
                <a:t>d</a:t>
              </a:r>
              <a:r>
                <a:rPr lang="en-US" sz="1800" baseline="30000" dirty="0" smtClean="0"/>
                <a:t>-1</a:t>
              </a:r>
              <a:r>
                <a:rPr lang="en-US" sz="1800" dirty="0" smtClean="0"/>
                <a:t>)</a:t>
              </a:r>
              <a:endParaRPr lang="en-US" sz="1800" dirty="0"/>
            </a:p>
          </p:txBody>
        </p:sp>
        <p:sp>
          <p:nvSpPr>
            <p:cNvPr id="351" name="TextBox 350"/>
            <p:cNvSpPr txBox="1"/>
            <p:nvPr/>
          </p:nvSpPr>
          <p:spPr>
            <a:xfrm>
              <a:off x="14270592" y="25620431"/>
              <a:ext cx="30166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800" dirty="0" smtClean="0"/>
                <a:t>0</a:t>
              </a:r>
              <a:endParaRPr lang="en-US" sz="1800" dirty="0"/>
            </a:p>
          </p:txBody>
        </p:sp>
        <p:sp>
          <p:nvSpPr>
            <p:cNvPr id="352" name="TextBox 351"/>
            <p:cNvSpPr txBox="1"/>
            <p:nvPr/>
          </p:nvSpPr>
          <p:spPr>
            <a:xfrm>
              <a:off x="14973330" y="25633130"/>
              <a:ext cx="30166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800" dirty="0" smtClean="0"/>
                <a:t>5</a:t>
              </a:r>
              <a:endParaRPr lang="en-US" sz="1800" dirty="0"/>
            </a:p>
          </p:txBody>
        </p:sp>
        <p:sp>
          <p:nvSpPr>
            <p:cNvPr id="353" name="TextBox 352"/>
            <p:cNvSpPr txBox="1"/>
            <p:nvPr/>
          </p:nvSpPr>
          <p:spPr>
            <a:xfrm>
              <a:off x="15621018" y="25633130"/>
              <a:ext cx="41865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800" dirty="0" smtClean="0"/>
                <a:t>10</a:t>
              </a:r>
              <a:endParaRPr lang="en-US" sz="1800" dirty="0"/>
            </a:p>
          </p:txBody>
        </p:sp>
        <p:sp>
          <p:nvSpPr>
            <p:cNvPr id="354" name="TextBox 353"/>
            <p:cNvSpPr txBox="1"/>
            <p:nvPr/>
          </p:nvSpPr>
          <p:spPr>
            <a:xfrm>
              <a:off x="16361898" y="25633130"/>
              <a:ext cx="41865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800" dirty="0" smtClean="0"/>
                <a:t>15</a:t>
              </a:r>
              <a:endParaRPr lang="en-US" sz="1800" dirty="0"/>
            </a:p>
          </p:txBody>
        </p:sp>
        <p:sp>
          <p:nvSpPr>
            <p:cNvPr id="355" name="TextBox 354"/>
            <p:cNvSpPr txBox="1"/>
            <p:nvPr/>
          </p:nvSpPr>
          <p:spPr>
            <a:xfrm>
              <a:off x="17061991" y="25633130"/>
              <a:ext cx="41865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800" dirty="0" smtClean="0"/>
                <a:t>20</a:t>
              </a:r>
              <a:endParaRPr lang="en-US" sz="1800" dirty="0"/>
            </a:p>
          </p:txBody>
        </p:sp>
        <p:sp>
          <p:nvSpPr>
            <p:cNvPr id="356" name="TextBox 355"/>
            <p:cNvSpPr txBox="1"/>
            <p:nvPr/>
          </p:nvSpPr>
          <p:spPr>
            <a:xfrm>
              <a:off x="17751416" y="25633130"/>
              <a:ext cx="41865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800" dirty="0" smtClean="0"/>
                <a:t>25</a:t>
              </a:r>
              <a:endParaRPr lang="en-US" sz="1800" dirty="0"/>
            </a:p>
          </p:txBody>
        </p:sp>
      </p:grpSp>
      <p:sp>
        <p:nvSpPr>
          <p:cNvPr id="359" name="TextBox 358"/>
          <p:cNvSpPr txBox="1"/>
          <p:nvPr/>
        </p:nvSpPr>
        <p:spPr>
          <a:xfrm>
            <a:off x="23901006" y="17102170"/>
            <a:ext cx="24480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800" dirty="0"/>
              <a:t>PAR (</a:t>
            </a:r>
            <a:r>
              <a:rPr lang="en-US" sz="1800" dirty="0" err="1"/>
              <a:t>mol</a:t>
            </a:r>
            <a:r>
              <a:rPr lang="en-US" sz="1800" dirty="0"/>
              <a:t> quanta m</a:t>
            </a:r>
            <a:r>
              <a:rPr lang="en-US" sz="1800" baseline="30000" dirty="0"/>
              <a:t>-2 </a:t>
            </a:r>
            <a:r>
              <a:rPr lang="en-US" sz="1800" dirty="0"/>
              <a:t>d</a:t>
            </a:r>
            <a:r>
              <a:rPr lang="en-US" sz="1800" baseline="30000" dirty="0"/>
              <a:t>-</a:t>
            </a:r>
            <a:r>
              <a:rPr lang="en-US" sz="1800" baseline="30000" dirty="0" smtClean="0"/>
              <a:t>1</a:t>
            </a:r>
            <a:r>
              <a:rPr lang="en-US" sz="1800" dirty="0" smtClean="0"/>
              <a:t>)</a:t>
            </a:r>
            <a:endParaRPr lang="en-US" sz="1800" dirty="0"/>
          </a:p>
        </p:txBody>
      </p:sp>
      <p:grpSp>
        <p:nvGrpSpPr>
          <p:cNvPr id="18" name="Group 17"/>
          <p:cNvGrpSpPr/>
          <p:nvPr/>
        </p:nvGrpSpPr>
        <p:grpSpPr>
          <a:xfrm>
            <a:off x="22980895" y="16812548"/>
            <a:ext cx="3973095" cy="369332"/>
            <a:chOff x="22980895" y="16812548"/>
            <a:chExt cx="3973095" cy="369332"/>
          </a:xfrm>
        </p:grpSpPr>
        <p:sp>
          <p:nvSpPr>
            <p:cNvPr id="360" name="TextBox 359"/>
            <p:cNvSpPr txBox="1"/>
            <p:nvPr/>
          </p:nvSpPr>
          <p:spPr>
            <a:xfrm>
              <a:off x="22980895" y="16812548"/>
              <a:ext cx="41865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800" dirty="0" smtClean="0"/>
                <a:t>15</a:t>
              </a:r>
              <a:endParaRPr lang="en-US" sz="1800" dirty="0"/>
            </a:p>
          </p:txBody>
        </p:sp>
        <p:sp>
          <p:nvSpPr>
            <p:cNvPr id="361" name="TextBox 360"/>
            <p:cNvSpPr txBox="1"/>
            <p:nvPr/>
          </p:nvSpPr>
          <p:spPr>
            <a:xfrm>
              <a:off x="23844506" y="16812548"/>
              <a:ext cx="41865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800" dirty="0" smtClean="0"/>
                <a:t>25</a:t>
              </a:r>
              <a:endParaRPr lang="en-US" sz="1800" dirty="0"/>
            </a:p>
          </p:txBody>
        </p:sp>
        <p:sp>
          <p:nvSpPr>
            <p:cNvPr id="362" name="TextBox 361"/>
            <p:cNvSpPr txBox="1"/>
            <p:nvPr/>
          </p:nvSpPr>
          <p:spPr>
            <a:xfrm>
              <a:off x="23433819" y="16812548"/>
              <a:ext cx="41865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800" dirty="0" smtClean="0"/>
                <a:t>20</a:t>
              </a:r>
              <a:endParaRPr lang="en-US" sz="1800" dirty="0"/>
            </a:p>
          </p:txBody>
        </p:sp>
        <p:sp>
          <p:nvSpPr>
            <p:cNvPr id="363" name="TextBox 362"/>
            <p:cNvSpPr txBox="1"/>
            <p:nvPr/>
          </p:nvSpPr>
          <p:spPr>
            <a:xfrm>
              <a:off x="24750455" y="16812548"/>
              <a:ext cx="41865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800" dirty="0"/>
                <a:t>3</a:t>
              </a:r>
              <a:r>
                <a:rPr lang="en-US" sz="1800" dirty="0" smtClean="0"/>
                <a:t>5</a:t>
              </a:r>
              <a:endParaRPr lang="en-US" sz="1800" dirty="0"/>
            </a:p>
          </p:txBody>
        </p:sp>
        <p:sp>
          <p:nvSpPr>
            <p:cNvPr id="365" name="TextBox 364"/>
            <p:cNvSpPr txBox="1"/>
            <p:nvPr/>
          </p:nvSpPr>
          <p:spPr>
            <a:xfrm>
              <a:off x="25631953" y="16812548"/>
              <a:ext cx="41865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800" dirty="0"/>
                <a:t>4</a:t>
              </a:r>
              <a:r>
                <a:rPr lang="en-US" sz="1800" dirty="0" smtClean="0"/>
                <a:t>5</a:t>
              </a:r>
              <a:endParaRPr lang="en-US" sz="1800" dirty="0"/>
            </a:p>
          </p:txBody>
        </p:sp>
        <p:sp>
          <p:nvSpPr>
            <p:cNvPr id="366" name="TextBox 365"/>
            <p:cNvSpPr txBox="1"/>
            <p:nvPr/>
          </p:nvSpPr>
          <p:spPr>
            <a:xfrm>
              <a:off x="26535336" y="16812548"/>
              <a:ext cx="41865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800" dirty="0" smtClean="0"/>
                <a:t>55</a:t>
              </a:r>
              <a:endParaRPr lang="en-US" sz="1800" dirty="0"/>
            </a:p>
          </p:txBody>
        </p:sp>
        <p:sp>
          <p:nvSpPr>
            <p:cNvPr id="367" name="TextBox 366"/>
            <p:cNvSpPr txBox="1"/>
            <p:nvPr/>
          </p:nvSpPr>
          <p:spPr>
            <a:xfrm>
              <a:off x="24334577" y="16812548"/>
              <a:ext cx="41865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800" dirty="0"/>
                <a:t>3</a:t>
              </a:r>
              <a:r>
                <a:rPr lang="en-US" sz="1800" dirty="0" smtClean="0"/>
                <a:t>0</a:t>
              </a:r>
              <a:endParaRPr lang="en-US" sz="1800" dirty="0"/>
            </a:p>
          </p:txBody>
        </p:sp>
        <p:sp>
          <p:nvSpPr>
            <p:cNvPr id="368" name="TextBox 367"/>
            <p:cNvSpPr txBox="1"/>
            <p:nvPr/>
          </p:nvSpPr>
          <p:spPr>
            <a:xfrm>
              <a:off x="25225438" y="16812548"/>
              <a:ext cx="41865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800" dirty="0" smtClean="0"/>
                <a:t>40</a:t>
              </a:r>
              <a:endParaRPr lang="en-US" sz="1800" dirty="0"/>
            </a:p>
          </p:txBody>
        </p:sp>
        <p:sp>
          <p:nvSpPr>
            <p:cNvPr id="369" name="TextBox 368"/>
            <p:cNvSpPr txBox="1"/>
            <p:nvPr/>
          </p:nvSpPr>
          <p:spPr>
            <a:xfrm>
              <a:off x="26121844" y="16812548"/>
              <a:ext cx="41865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800" dirty="0"/>
                <a:t>5</a:t>
              </a:r>
              <a:r>
                <a:rPr lang="en-US" sz="1800" dirty="0" smtClean="0"/>
                <a:t>0</a:t>
              </a:r>
              <a:endParaRPr lang="en-US" sz="1800" dirty="0"/>
            </a:p>
          </p:txBody>
        </p:sp>
      </p:grpSp>
      <p:grpSp>
        <p:nvGrpSpPr>
          <p:cNvPr id="370" name="Group 369"/>
          <p:cNvGrpSpPr/>
          <p:nvPr/>
        </p:nvGrpSpPr>
        <p:grpSpPr>
          <a:xfrm>
            <a:off x="18468790" y="13853876"/>
            <a:ext cx="547804" cy="2693752"/>
            <a:chOff x="13428249" y="13726356"/>
            <a:chExt cx="547804" cy="2693752"/>
          </a:xfrm>
        </p:grpSpPr>
        <p:sp>
          <p:nvSpPr>
            <p:cNvPr id="371" name="TextBox 370"/>
            <p:cNvSpPr txBox="1"/>
            <p:nvPr/>
          </p:nvSpPr>
          <p:spPr>
            <a:xfrm>
              <a:off x="13589371" y="16050776"/>
              <a:ext cx="37233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800" dirty="0" smtClean="0"/>
                <a:t>-2</a:t>
              </a:r>
              <a:endParaRPr lang="en-US" sz="1800" dirty="0"/>
            </a:p>
          </p:txBody>
        </p:sp>
        <p:sp>
          <p:nvSpPr>
            <p:cNvPr id="372" name="TextBox 371"/>
            <p:cNvSpPr txBox="1"/>
            <p:nvPr/>
          </p:nvSpPr>
          <p:spPr>
            <a:xfrm>
              <a:off x="13428249" y="15598494"/>
              <a:ext cx="54759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800" dirty="0" smtClean="0"/>
                <a:t>-1.5</a:t>
              </a:r>
              <a:endParaRPr lang="en-US" sz="1800" dirty="0"/>
            </a:p>
          </p:txBody>
        </p:sp>
        <p:sp>
          <p:nvSpPr>
            <p:cNvPr id="373" name="TextBox 372"/>
            <p:cNvSpPr txBox="1"/>
            <p:nvPr/>
          </p:nvSpPr>
          <p:spPr>
            <a:xfrm>
              <a:off x="13597295" y="15119109"/>
              <a:ext cx="37233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800" dirty="0" smtClean="0"/>
                <a:t>-1</a:t>
              </a:r>
              <a:endParaRPr lang="en-US" sz="1800" dirty="0"/>
            </a:p>
          </p:txBody>
        </p:sp>
        <p:sp>
          <p:nvSpPr>
            <p:cNvPr id="374" name="TextBox 373"/>
            <p:cNvSpPr txBox="1"/>
            <p:nvPr/>
          </p:nvSpPr>
          <p:spPr>
            <a:xfrm>
              <a:off x="13428457" y="14655305"/>
              <a:ext cx="54759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800" dirty="0" smtClean="0"/>
                <a:t>-0.5</a:t>
              </a:r>
              <a:endParaRPr lang="en-US" sz="1800" dirty="0"/>
            </a:p>
          </p:txBody>
        </p:sp>
        <p:sp>
          <p:nvSpPr>
            <p:cNvPr id="375" name="TextBox 374"/>
            <p:cNvSpPr txBox="1"/>
            <p:nvPr/>
          </p:nvSpPr>
          <p:spPr>
            <a:xfrm>
              <a:off x="13671372" y="14177254"/>
              <a:ext cx="30166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800" dirty="0" smtClean="0"/>
                <a:t>0</a:t>
              </a:r>
              <a:endParaRPr lang="en-US" sz="1800" dirty="0"/>
            </a:p>
          </p:txBody>
        </p:sp>
        <p:sp>
          <p:nvSpPr>
            <p:cNvPr id="376" name="TextBox 375"/>
            <p:cNvSpPr txBox="1"/>
            <p:nvPr/>
          </p:nvSpPr>
          <p:spPr>
            <a:xfrm>
              <a:off x="13496106" y="13726356"/>
              <a:ext cx="47692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800" dirty="0" smtClean="0"/>
                <a:t>0.5</a:t>
              </a:r>
              <a:endParaRPr lang="en-US" sz="1800" dirty="0"/>
            </a:p>
          </p:txBody>
        </p:sp>
      </p:grpSp>
      <p:grpSp>
        <p:nvGrpSpPr>
          <p:cNvPr id="377" name="Group 376"/>
          <p:cNvGrpSpPr/>
          <p:nvPr/>
        </p:nvGrpSpPr>
        <p:grpSpPr>
          <a:xfrm>
            <a:off x="22683678" y="14237154"/>
            <a:ext cx="562460" cy="2757252"/>
            <a:chOff x="13428457" y="14107356"/>
            <a:chExt cx="562460" cy="2757252"/>
          </a:xfrm>
        </p:grpSpPr>
        <p:sp>
          <p:nvSpPr>
            <p:cNvPr id="378" name="TextBox 377"/>
            <p:cNvSpPr txBox="1"/>
            <p:nvPr/>
          </p:nvSpPr>
          <p:spPr>
            <a:xfrm>
              <a:off x="13443321" y="16495276"/>
              <a:ext cx="54759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800" dirty="0" smtClean="0"/>
                <a:t>-2.5</a:t>
              </a:r>
              <a:endParaRPr lang="en-US" sz="1800" dirty="0"/>
            </a:p>
          </p:txBody>
        </p:sp>
        <p:sp>
          <p:nvSpPr>
            <p:cNvPr id="379" name="TextBox 378"/>
            <p:cNvSpPr txBox="1"/>
            <p:nvPr/>
          </p:nvSpPr>
          <p:spPr>
            <a:xfrm>
              <a:off x="13606049" y="16119194"/>
              <a:ext cx="37233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800" dirty="0" smtClean="0"/>
                <a:t>-2</a:t>
              </a:r>
              <a:endParaRPr lang="en-US" sz="1800" dirty="0"/>
            </a:p>
          </p:txBody>
        </p:sp>
        <p:sp>
          <p:nvSpPr>
            <p:cNvPr id="380" name="TextBox 379"/>
            <p:cNvSpPr txBox="1"/>
            <p:nvPr/>
          </p:nvSpPr>
          <p:spPr>
            <a:xfrm>
              <a:off x="13597295" y="15328659"/>
              <a:ext cx="37233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800" dirty="0" smtClean="0"/>
                <a:t>-1</a:t>
              </a:r>
              <a:endParaRPr lang="en-US" sz="1800" dirty="0"/>
            </a:p>
          </p:txBody>
        </p:sp>
        <p:sp>
          <p:nvSpPr>
            <p:cNvPr id="381" name="TextBox 380"/>
            <p:cNvSpPr txBox="1"/>
            <p:nvPr/>
          </p:nvSpPr>
          <p:spPr>
            <a:xfrm>
              <a:off x="13428457" y="14928355"/>
              <a:ext cx="54759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800" dirty="0" smtClean="0"/>
                <a:t>-0.5</a:t>
              </a:r>
              <a:endParaRPr lang="en-US" sz="1800" dirty="0"/>
            </a:p>
          </p:txBody>
        </p:sp>
        <p:sp>
          <p:nvSpPr>
            <p:cNvPr id="382" name="TextBox 381"/>
            <p:cNvSpPr txBox="1"/>
            <p:nvPr/>
          </p:nvSpPr>
          <p:spPr>
            <a:xfrm>
              <a:off x="13658672" y="14513804"/>
              <a:ext cx="30166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800" dirty="0" smtClean="0"/>
                <a:t>0</a:t>
              </a:r>
              <a:endParaRPr lang="en-US" sz="1800" dirty="0"/>
            </a:p>
          </p:txBody>
        </p:sp>
        <p:sp>
          <p:nvSpPr>
            <p:cNvPr id="383" name="TextBox 382"/>
            <p:cNvSpPr txBox="1"/>
            <p:nvPr/>
          </p:nvSpPr>
          <p:spPr>
            <a:xfrm>
              <a:off x="13496106" y="14107356"/>
              <a:ext cx="47692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800" dirty="0" smtClean="0"/>
                <a:t>0.5</a:t>
              </a:r>
              <a:endParaRPr lang="en-US" sz="1800" dirty="0"/>
            </a:p>
          </p:txBody>
        </p:sp>
      </p:grpSp>
      <p:sp>
        <p:nvSpPr>
          <p:cNvPr id="384" name="TextBox 383"/>
          <p:cNvSpPr txBox="1"/>
          <p:nvPr/>
        </p:nvSpPr>
        <p:spPr>
          <a:xfrm>
            <a:off x="22686483" y="15859539"/>
            <a:ext cx="5475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800" dirty="0" smtClean="0"/>
              <a:t>-1.5</a:t>
            </a:r>
            <a:endParaRPr lang="en-US" sz="1800" dirty="0"/>
          </a:p>
        </p:txBody>
      </p:sp>
      <p:sp>
        <p:nvSpPr>
          <p:cNvPr id="385" name="TextBox 384"/>
          <p:cNvSpPr txBox="1"/>
          <p:nvPr/>
        </p:nvSpPr>
        <p:spPr>
          <a:xfrm>
            <a:off x="22908152" y="13842021"/>
            <a:ext cx="301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800" dirty="0" smtClean="0"/>
              <a:t>1</a:t>
            </a:r>
            <a:endParaRPr lang="en-US" sz="1800" dirty="0"/>
          </a:p>
        </p:txBody>
      </p:sp>
      <p:grpSp>
        <p:nvGrpSpPr>
          <p:cNvPr id="386" name="Group 385"/>
          <p:cNvGrpSpPr/>
          <p:nvPr/>
        </p:nvGrpSpPr>
        <p:grpSpPr>
          <a:xfrm>
            <a:off x="18813765" y="13291898"/>
            <a:ext cx="3899478" cy="621730"/>
            <a:chOff x="14270592" y="25620431"/>
            <a:chExt cx="3899478" cy="621730"/>
          </a:xfrm>
        </p:grpSpPr>
        <p:sp>
          <p:nvSpPr>
            <p:cNvPr id="387" name="TextBox 386"/>
            <p:cNvSpPr txBox="1"/>
            <p:nvPr/>
          </p:nvSpPr>
          <p:spPr>
            <a:xfrm>
              <a:off x="15838653" y="25872829"/>
              <a:ext cx="78444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800" dirty="0" smtClean="0"/>
                <a:t>IRR</a:t>
              </a:r>
              <a:r>
                <a:rPr lang="en-US" sz="1800" baseline="-25000" dirty="0" smtClean="0"/>
                <a:t>MLD</a:t>
              </a:r>
              <a:endParaRPr lang="en-US" sz="1800" dirty="0"/>
            </a:p>
          </p:txBody>
        </p:sp>
        <p:sp>
          <p:nvSpPr>
            <p:cNvPr id="388" name="TextBox 387"/>
            <p:cNvSpPr txBox="1"/>
            <p:nvPr/>
          </p:nvSpPr>
          <p:spPr>
            <a:xfrm>
              <a:off x="14270592" y="25620431"/>
              <a:ext cx="30166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800" dirty="0" smtClean="0"/>
                <a:t>0</a:t>
              </a:r>
              <a:endParaRPr lang="en-US" sz="1800" dirty="0"/>
            </a:p>
          </p:txBody>
        </p:sp>
        <p:sp>
          <p:nvSpPr>
            <p:cNvPr id="389" name="TextBox 388"/>
            <p:cNvSpPr txBox="1"/>
            <p:nvPr/>
          </p:nvSpPr>
          <p:spPr>
            <a:xfrm>
              <a:off x="14973330" y="25633130"/>
              <a:ext cx="30166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800" dirty="0" smtClean="0"/>
                <a:t>5</a:t>
              </a:r>
              <a:endParaRPr lang="en-US" sz="1800" dirty="0"/>
            </a:p>
          </p:txBody>
        </p:sp>
        <p:sp>
          <p:nvSpPr>
            <p:cNvPr id="390" name="TextBox 389"/>
            <p:cNvSpPr txBox="1"/>
            <p:nvPr/>
          </p:nvSpPr>
          <p:spPr>
            <a:xfrm>
              <a:off x="15621018" y="25633130"/>
              <a:ext cx="41865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800" dirty="0" smtClean="0"/>
                <a:t>10</a:t>
              </a:r>
              <a:endParaRPr lang="en-US" sz="1800" dirty="0"/>
            </a:p>
          </p:txBody>
        </p:sp>
        <p:sp>
          <p:nvSpPr>
            <p:cNvPr id="391" name="TextBox 390"/>
            <p:cNvSpPr txBox="1"/>
            <p:nvPr/>
          </p:nvSpPr>
          <p:spPr>
            <a:xfrm>
              <a:off x="16361898" y="25633130"/>
              <a:ext cx="41865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800" dirty="0" smtClean="0"/>
                <a:t>15</a:t>
              </a:r>
              <a:endParaRPr lang="en-US" sz="1800" dirty="0"/>
            </a:p>
          </p:txBody>
        </p:sp>
        <p:sp>
          <p:nvSpPr>
            <p:cNvPr id="392" name="TextBox 391"/>
            <p:cNvSpPr txBox="1"/>
            <p:nvPr/>
          </p:nvSpPr>
          <p:spPr>
            <a:xfrm>
              <a:off x="17061991" y="25633130"/>
              <a:ext cx="41865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800" dirty="0" smtClean="0"/>
                <a:t>20</a:t>
              </a:r>
              <a:endParaRPr lang="en-US" sz="1800" dirty="0"/>
            </a:p>
          </p:txBody>
        </p:sp>
        <p:sp>
          <p:nvSpPr>
            <p:cNvPr id="393" name="TextBox 392"/>
            <p:cNvSpPr txBox="1"/>
            <p:nvPr/>
          </p:nvSpPr>
          <p:spPr>
            <a:xfrm>
              <a:off x="17751416" y="25633130"/>
              <a:ext cx="41865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800" dirty="0" smtClean="0"/>
                <a:t>25</a:t>
              </a:r>
              <a:endParaRPr lang="en-US" sz="1800" dirty="0"/>
            </a:p>
          </p:txBody>
        </p:sp>
      </p:grpSp>
      <p:sp>
        <p:nvSpPr>
          <p:cNvPr id="395" name="TextBox 394"/>
          <p:cNvSpPr txBox="1"/>
          <p:nvPr/>
        </p:nvSpPr>
        <p:spPr>
          <a:xfrm>
            <a:off x="23897514" y="13577725"/>
            <a:ext cx="24480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800" dirty="0"/>
              <a:t>PAR (</a:t>
            </a:r>
            <a:r>
              <a:rPr lang="en-US" sz="1800" dirty="0" err="1"/>
              <a:t>mol</a:t>
            </a:r>
            <a:r>
              <a:rPr lang="en-US" sz="1800" dirty="0"/>
              <a:t> quanta m</a:t>
            </a:r>
            <a:r>
              <a:rPr lang="en-US" sz="1800" baseline="30000" dirty="0"/>
              <a:t>-2 </a:t>
            </a:r>
            <a:r>
              <a:rPr lang="en-US" sz="1800" dirty="0"/>
              <a:t>d</a:t>
            </a:r>
            <a:r>
              <a:rPr lang="en-US" sz="1800" baseline="30000" dirty="0"/>
              <a:t>-</a:t>
            </a:r>
            <a:r>
              <a:rPr lang="en-US" sz="1800" baseline="30000" dirty="0" smtClean="0"/>
              <a:t>1</a:t>
            </a:r>
            <a:r>
              <a:rPr lang="en-US" sz="1800" dirty="0" smtClean="0"/>
              <a:t>)</a:t>
            </a:r>
            <a:endParaRPr lang="en-US" sz="1800" dirty="0"/>
          </a:p>
        </p:txBody>
      </p:sp>
      <p:grpSp>
        <p:nvGrpSpPr>
          <p:cNvPr id="3" name="Group 2"/>
          <p:cNvGrpSpPr/>
          <p:nvPr/>
        </p:nvGrpSpPr>
        <p:grpSpPr>
          <a:xfrm>
            <a:off x="22977403" y="13279410"/>
            <a:ext cx="3973095" cy="369332"/>
            <a:chOff x="22977403" y="13279410"/>
            <a:chExt cx="3973095" cy="369332"/>
          </a:xfrm>
        </p:grpSpPr>
        <p:sp>
          <p:nvSpPr>
            <p:cNvPr id="396" name="TextBox 395"/>
            <p:cNvSpPr txBox="1"/>
            <p:nvPr/>
          </p:nvSpPr>
          <p:spPr>
            <a:xfrm>
              <a:off x="22977403" y="13279410"/>
              <a:ext cx="41865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800" dirty="0" smtClean="0"/>
                <a:t>15</a:t>
              </a:r>
              <a:endParaRPr lang="en-US" sz="1800" dirty="0"/>
            </a:p>
          </p:txBody>
        </p:sp>
        <p:sp>
          <p:nvSpPr>
            <p:cNvPr id="397" name="TextBox 396"/>
            <p:cNvSpPr txBox="1"/>
            <p:nvPr/>
          </p:nvSpPr>
          <p:spPr>
            <a:xfrm>
              <a:off x="23841014" y="13279410"/>
              <a:ext cx="41865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800" dirty="0" smtClean="0"/>
                <a:t>25</a:t>
              </a:r>
              <a:endParaRPr lang="en-US" sz="1800" dirty="0"/>
            </a:p>
          </p:txBody>
        </p:sp>
        <p:sp>
          <p:nvSpPr>
            <p:cNvPr id="398" name="TextBox 397"/>
            <p:cNvSpPr txBox="1"/>
            <p:nvPr/>
          </p:nvSpPr>
          <p:spPr>
            <a:xfrm>
              <a:off x="23430327" y="13279410"/>
              <a:ext cx="41865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800" dirty="0" smtClean="0"/>
                <a:t>20</a:t>
              </a:r>
              <a:endParaRPr lang="en-US" sz="1800" dirty="0"/>
            </a:p>
          </p:txBody>
        </p:sp>
        <p:sp>
          <p:nvSpPr>
            <p:cNvPr id="399" name="TextBox 398"/>
            <p:cNvSpPr txBox="1"/>
            <p:nvPr/>
          </p:nvSpPr>
          <p:spPr>
            <a:xfrm>
              <a:off x="24746963" y="13279410"/>
              <a:ext cx="41865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800" dirty="0"/>
                <a:t>3</a:t>
              </a:r>
              <a:r>
                <a:rPr lang="en-US" sz="1800" dirty="0" smtClean="0"/>
                <a:t>5</a:t>
              </a:r>
              <a:endParaRPr lang="en-US" sz="1800" dirty="0"/>
            </a:p>
          </p:txBody>
        </p:sp>
        <p:sp>
          <p:nvSpPr>
            <p:cNvPr id="400" name="TextBox 399"/>
            <p:cNvSpPr txBox="1"/>
            <p:nvPr/>
          </p:nvSpPr>
          <p:spPr>
            <a:xfrm>
              <a:off x="25628461" y="13279410"/>
              <a:ext cx="41865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800" dirty="0"/>
                <a:t>4</a:t>
              </a:r>
              <a:r>
                <a:rPr lang="en-US" sz="1800" dirty="0" smtClean="0"/>
                <a:t>5</a:t>
              </a:r>
              <a:endParaRPr lang="en-US" sz="1800" dirty="0"/>
            </a:p>
          </p:txBody>
        </p:sp>
        <p:sp>
          <p:nvSpPr>
            <p:cNvPr id="401" name="TextBox 400"/>
            <p:cNvSpPr txBox="1"/>
            <p:nvPr/>
          </p:nvSpPr>
          <p:spPr>
            <a:xfrm>
              <a:off x="26531844" y="13279410"/>
              <a:ext cx="41865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800" dirty="0" smtClean="0"/>
                <a:t>55</a:t>
              </a:r>
              <a:endParaRPr lang="en-US" sz="1800" dirty="0"/>
            </a:p>
          </p:txBody>
        </p:sp>
        <p:sp>
          <p:nvSpPr>
            <p:cNvPr id="402" name="TextBox 401"/>
            <p:cNvSpPr txBox="1"/>
            <p:nvPr/>
          </p:nvSpPr>
          <p:spPr>
            <a:xfrm>
              <a:off x="24331085" y="13279410"/>
              <a:ext cx="41865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800" dirty="0"/>
                <a:t>3</a:t>
              </a:r>
              <a:r>
                <a:rPr lang="en-US" sz="1800" dirty="0" smtClean="0"/>
                <a:t>0</a:t>
              </a:r>
              <a:endParaRPr lang="en-US" sz="1800" dirty="0"/>
            </a:p>
          </p:txBody>
        </p:sp>
        <p:sp>
          <p:nvSpPr>
            <p:cNvPr id="403" name="TextBox 402"/>
            <p:cNvSpPr txBox="1"/>
            <p:nvPr/>
          </p:nvSpPr>
          <p:spPr>
            <a:xfrm>
              <a:off x="25221946" y="13279410"/>
              <a:ext cx="41865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800" dirty="0" smtClean="0"/>
                <a:t>40</a:t>
              </a:r>
              <a:endParaRPr lang="en-US" sz="1800" dirty="0"/>
            </a:p>
          </p:txBody>
        </p:sp>
        <p:sp>
          <p:nvSpPr>
            <p:cNvPr id="404" name="TextBox 403"/>
            <p:cNvSpPr txBox="1"/>
            <p:nvPr/>
          </p:nvSpPr>
          <p:spPr>
            <a:xfrm>
              <a:off x="26118352" y="13279410"/>
              <a:ext cx="41865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800" dirty="0"/>
                <a:t>5</a:t>
              </a:r>
              <a:r>
                <a:rPr lang="en-US" sz="1800" dirty="0" smtClean="0"/>
                <a:t>0</a:t>
              </a:r>
              <a:endParaRPr lang="en-US" sz="1800" dirty="0"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26561886" y="4757560"/>
            <a:ext cx="13995471" cy="4444759"/>
            <a:chOff x="27146086" y="4757560"/>
            <a:chExt cx="13995471" cy="4444759"/>
          </a:xfrm>
        </p:grpSpPr>
        <p:sp>
          <p:nvSpPr>
            <p:cNvPr id="62" name="TextBox 61"/>
            <p:cNvSpPr txBox="1"/>
            <p:nvPr/>
          </p:nvSpPr>
          <p:spPr>
            <a:xfrm>
              <a:off x="32282161" y="4757560"/>
              <a:ext cx="4249881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800" dirty="0" smtClean="0"/>
                <a:t>Model Output </a:t>
              </a:r>
              <a:r>
                <a:rPr lang="mr-IN" sz="2800" dirty="0" smtClean="0"/>
                <a:t>–</a:t>
              </a:r>
              <a:r>
                <a:rPr lang="en-US" sz="2800" dirty="0" smtClean="0"/>
                <a:t> SST Variant</a:t>
              </a:r>
              <a:endParaRPr lang="en-US" sz="2800" dirty="0"/>
            </a:p>
          </p:txBody>
        </p:sp>
        <p:pic>
          <p:nvPicPr>
            <p:cNvPr id="22" name="Picture 21" descr="pico_model_sst.jpg"/>
            <p:cNvPicPr>
              <a:picLocks noChangeAspect="1"/>
            </p:cNvPicPr>
            <p:nvPr/>
          </p:nvPicPr>
          <p:blipFill rotWithShape="1">
            <a:blip r:embed="rId1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1286" t="5203" r="11345" b="9643"/>
            <a:stretch/>
          </p:blipFill>
          <p:spPr>
            <a:xfrm>
              <a:off x="27971750" y="5656966"/>
              <a:ext cx="3714750" cy="3065522"/>
            </a:xfrm>
            <a:prstGeom prst="rect">
              <a:avLst/>
            </a:prstGeom>
          </p:spPr>
        </p:pic>
        <p:pic>
          <p:nvPicPr>
            <p:cNvPr id="23" name="Picture 22" descr="micro_model_sst.jpg"/>
            <p:cNvPicPr>
              <a:picLocks noChangeAspect="1"/>
            </p:cNvPicPr>
            <p:nvPr/>
          </p:nvPicPr>
          <p:blipFill rotWithShape="1">
            <a:blip r:embed="rId1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1248" t="7167" r="11648" b="9643"/>
            <a:stretch/>
          </p:blipFill>
          <p:spPr>
            <a:xfrm>
              <a:off x="32540575" y="5727646"/>
              <a:ext cx="3702050" cy="2994842"/>
            </a:xfrm>
            <a:prstGeom prst="rect">
              <a:avLst/>
            </a:prstGeom>
          </p:spPr>
        </p:pic>
        <p:pic>
          <p:nvPicPr>
            <p:cNvPr id="24" name="Picture 23" descr="nano_model_sst.jpg"/>
            <p:cNvPicPr>
              <a:picLocks noChangeAspect="1"/>
            </p:cNvPicPr>
            <p:nvPr/>
          </p:nvPicPr>
          <p:blipFill rotWithShape="1">
            <a:blip r:embed="rId1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1266" t="7167" r="11565" b="9643"/>
            <a:stretch/>
          </p:blipFill>
          <p:spPr>
            <a:xfrm>
              <a:off x="37080825" y="5727646"/>
              <a:ext cx="3705226" cy="2994842"/>
            </a:xfrm>
            <a:prstGeom prst="rect">
              <a:avLst/>
            </a:prstGeom>
          </p:spPr>
        </p:pic>
        <p:sp>
          <p:nvSpPr>
            <p:cNvPr id="89" name="TextBox 88"/>
            <p:cNvSpPr txBox="1"/>
            <p:nvPr/>
          </p:nvSpPr>
          <p:spPr>
            <a:xfrm>
              <a:off x="29226424" y="5133746"/>
              <a:ext cx="793757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800" dirty="0" smtClean="0"/>
                <a:t>Pico </a:t>
              </a:r>
              <a:endParaRPr lang="en-US" sz="2800" dirty="0"/>
            </a:p>
          </p:txBody>
        </p:sp>
        <p:sp>
          <p:nvSpPr>
            <p:cNvPr id="91" name="TextBox 90"/>
            <p:cNvSpPr txBox="1"/>
            <p:nvPr/>
          </p:nvSpPr>
          <p:spPr>
            <a:xfrm>
              <a:off x="33832486" y="5195413"/>
              <a:ext cx="1040444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800" dirty="0" smtClean="0"/>
                <a:t>Micro </a:t>
              </a:r>
              <a:endParaRPr lang="en-US" sz="2800" dirty="0"/>
            </a:p>
          </p:txBody>
        </p:sp>
        <p:sp>
          <p:nvSpPr>
            <p:cNvPr id="92" name="TextBox 91"/>
            <p:cNvSpPr txBox="1"/>
            <p:nvPr/>
          </p:nvSpPr>
          <p:spPr>
            <a:xfrm>
              <a:off x="38425623" y="5208045"/>
              <a:ext cx="966455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800" dirty="0" smtClean="0"/>
                <a:t>Nano </a:t>
              </a:r>
              <a:endParaRPr lang="en-US" sz="2800" dirty="0"/>
            </a:p>
          </p:txBody>
        </p:sp>
        <p:sp>
          <p:nvSpPr>
            <p:cNvPr id="93" name="TextBox 92"/>
            <p:cNvSpPr txBox="1"/>
            <p:nvPr/>
          </p:nvSpPr>
          <p:spPr>
            <a:xfrm rot="16200000">
              <a:off x="26461494" y="6877679"/>
              <a:ext cx="1830850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dirty="0" smtClean="0"/>
                <a:t>CHL  Fraction</a:t>
              </a:r>
              <a:endParaRPr lang="en-US" sz="2400" dirty="0"/>
            </a:p>
          </p:txBody>
        </p:sp>
        <p:grpSp>
          <p:nvGrpSpPr>
            <p:cNvPr id="120" name="Group 119"/>
            <p:cNvGrpSpPr/>
            <p:nvPr/>
          </p:nvGrpSpPr>
          <p:grpSpPr>
            <a:xfrm>
              <a:off x="27619325" y="5571369"/>
              <a:ext cx="444453" cy="2671933"/>
              <a:chOff x="27619325" y="5571369"/>
              <a:chExt cx="444453" cy="2671933"/>
            </a:xfrm>
          </p:grpSpPr>
          <p:sp>
            <p:nvSpPr>
              <p:cNvPr id="117" name="TextBox 116"/>
              <p:cNvSpPr txBox="1"/>
              <p:nvPr/>
            </p:nvSpPr>
            <p:spPr>
              <a:xfrm>
                <a:off x="27619325" y="7904748"/>
                <a:ext cx="444453" cy="3385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600" dirty="0" smtClean="0"/>
                  <a:t>0.2</a:t>
                </a:r>
                <a:endParaRPr lang="en-US" sz="1600" dirty="0"/>
              </a:p>
            </p:txBody>
          </p:sp>
          <p:sp>
            <p:nvSpPr>
              <p:cNvPr id="405" name="TextBox 404"/>
              <p:cNvSpPr txBox="1"/>
              <p:nvPr/>
            </p:nvSpPr>
            <p:spPr>
              <a:xfrm>
                <a:off x="27619325" y="7316985"/>
                <a:ext cx="444453" cy="3385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600" dirty="0" smtClean="0"/>
                  <a:t>0.4</a:t>
                </a:r>
                <a:endParaRPr lang="en-US" sz="1600" dirty="0"/>
              </a:p>
            </p:txBody>
          </p:sp>
          <p:sp>
            <p:nvSpPr>
              <p:cNvPr id="406" name="TextBox 405"/>
              <p:cNvSpPr txBox="1"/>
              <p:nvPr/>
            </p:nvSpPr>
            <p:spPr>
              <a:xfrm>
                <a:off x="27619325" y="6744371"/>
                <a:ext cx="444453" cy="3385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600" dirty="0" smtClean="0"/>
                  <a:t>0.6</a:t>
                </a:r>
                <a:endParaRPr lang="en-US" sz="1600" dirty="0"/>
              </a:p>
            </p:txBody>
          </p:sp>
          <p:sp>
            <p:nvSpPr>
              <p:cNvPr id="407" name="TextBox 406"/>
              <p:cNvSpPr txBox="1"/>
              <p:nvPr/>
            </p:nvSpPr>
            <p:spPr>
              <a:xfrm>
                <a:off x="27619325" y="6156996"/>
                <a:ext cx="444453" cy="3385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600" dirty="0" smtClean="0"/>
                  <a:t>0.8</a:t>
                </a:r>
                <a:endParaRPr lang="en-US" sz="1600" dirty="0"/>
              </a:p>
            </p:txBody>
          </p:sp>
          <p:sp>
            <p:nvSpPr>
              <p:cNvPr id="408" name="TextBox 407"/>
              <p:cNvSpPr txBox="1"/>
              <p:nvPr/>
            </p:nvSpPr>
            <p:spPr>
              <a:xfrm>
                <a:off x="27619325" y="5571369"/>
                <a:ext cx="444453" cy="3385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600" dirty="0" smtClean="0"/>
                  <a:t>1.0</a:t>
                </a:r>
                <a:endParaRPr lang="en-US" sz="1600" dirty="0"/>
              </a:p>
            </p:txBody>
          </p:sp>
        </p:grpSp>
        <p:grpSp>
          <p:nvGrpSpPr>
            <p:cNvPr id="118" name="Group 117"/>
            <p:cNvGrpSpPr/>
            <p:nvPr/>
          </p:nvGrpSpPr>
          <p:grpSpPr>
            <a:xfrm>
              <a:off x="27749523" y="8589852"/>
              <a:ext cx="2892923" cy="587115"/>
              <a:chOff x="27749523" y="8589852"/>
              <a:chExt cx="2892923" cy="587115"/>
            </a:xfrm>
          </p:grpSpPr>
          <p:sp>
            <p:nvSpPr>
              <p:cNvPr id="82" name="TextBox 81"/>
              <p:cNvSpPr txBox="1"/>
              <p:nvPr/>
            </p:nvSpPr>
            <p:spPr>
              <a:xfrm>
                <a:off x="29201001" y="8776857"/>
                <a:ext cx="1363249" cy="400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2000" dirty="0" smtClean="0"/>
                  <a:t>CHL mg/m</a:t>
                </a:r>
                <a:r>
                  <a:rPr lang="en-US" sz="2000" baseline="30000" dirty="0" smtClean="0"/>
                  <a:t>3</a:t>
                </a:r>
                <a:r>
                  <a:rPr lang="en-US" sz="2000" dirty="0" smtClean="0"/>
                  <a:t> </a:t>
                </a:r>
                <a:endParaRPr lang="en-US" sz="2000" dirty="0"/>
              </a:p>
            </p:txBody>
          </p:sp>
          <p:sp>
            <p:nvSpPr>
              <p:cNvPr id="409" name="TextBox 408"/>
              <p:cNvSpPr txBox="1"/>
              <p:nvPr/>
            </p:nvSpPr>
            <p:spPr>
              <a:xfrm>
                <a:off x="27749523" y="8596401"/>
                <a:ext cx="548447" cy="3385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600" dirty="0" smtClean="0"/>
                  <a:t>0.01</a:t>
                </a:r>
                <a:endParaRPr lang="en-US" sz="1600" dirty="0"/>
              </a:p>
            </p:txBody>
          </p:sp>
          <p:sp>
            <p:nvSpPr>
              <p:cNvPr id="410" name="TextBox 409"/>
              <p:cNvSpPr txBox="1"/>
              <p:nvPr/>
            </p:nvSpPr>
            <p:spPr>
              <a:xfrm>
                <a:off x="28595615" y="8599576"/>
                <a:ext cx="444453" cy="3385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600" dirty="0" smtClean="0"/>
                  <a:t>0.1</a:t>
                </a:r>
                <a:endParaRPr lang="en-US" sz="1600" dirty="0"/>
              </a:p>
            </p:txBody>
          </p:sp>
          <p:sp>
            <p:nvSpPr>
              <p:cNvPr id="411" name="TextBox 410"/>
              <p:cNvSpPr txBox="1"/>
              <p:nvPr/>
            </p:nvSpPr>
            <p:spPr>
              <a:xfrm>
                <a:off x="29411590" y="8589852"/>
                <a:ext cx="288661" cy="3385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600" dirty="0" smtClean="0"/>
                  <a:t>1</a:t>
                </a:r>
                <a:endParaRPr lang="en-US" sz="1600" dirty="0"/>
              </a:p>
            </p:txBody>
          </p:sp>
          <p:sp>
            <p:nvSpPr>
              <p:cNvPr id="412" name="TextBox 411"/>
              <p:cNvSpPr txBox="1"/>
              <p:nvPr/>
            </p:nvSpPr>
            <p:spPr>
              <a:xfrm>
                <a:off x="30249790" y="8589852"/>
                <a:ext cx="392656" cy="3385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600" dirty="0" smtClean="0"/>
                  <a:t>10</a:t>
                </a:r>
                <a:endParaRPr lang="en-US" sz="1600" dirty="0"/>
              </a:p>
            </p:txBody>
          </p:sp>
        </p:grpSp>
        <p:grpSp>
          <p:nvGrpSpPr>
            <p:cNvPr id="119" name="Group 118"/>
            <p:cNvGrpSpPr/>
            <p:nvPr/>
          </p:nvGrpSpPr>
          <p:grpSpPr>
            <a:xfrm>
              <a:off x="31243175" y="5409822"/>
              <a:ext cx="762761" cy="3016653"/>
              <a:chOff x="31243175" y="5409822"/>
              <a:chExt cx="762761" cy="3016653"/>
            </a:xfrm>
          </p:grpSpPr>
          <p:sp>
            <p:nvSpPr>
              <p:cNvPr id="98" name="TextBox 97"/>
              <p:cNvSpPr txBox="1"/>
              <p:nvPr/>
            </p:nvSpPr>
            <p:spPr>
              <a:xfrm>
                <a:off x="31243175" y="5409822"/>
                <a:ext cx="762761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800" dirty="0" smtClean="0"/>
                  <a:t>SST °C</a:t>
                </a:r>
                <a:endParaRPr lang="en-US" sz="1800" dirty="0"/>
              </a:p>
            </p:txBody>
          </p:sp>
          <p:sp>
            <p:nvSpPr>
              <p:cNvPr id="413" name="TextBox 412"/>
              <p:cNvSpPr txBox="1"/>
              <p:nvPr/>
            </p:nvSpPr>
            <p:spPr>
              <a:xfrm>
                <a:off x="31585605" y="6334740"/>
                <a:ext cx="327659" cy="2616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100" dirty="0" smtClean="0"/>
                  <a:t>30</a:t>
                </a:r>
                <a:endParaRPr lang="en-US" sz="1100" dirty="0"/>
              </a:p>
            </p:txBody>
          </p:sp>
          <p:sp>
            <p:nvSpPr>
              <p:cNvPr id="414" name="TextBox 413"/>
              <p:cNvSpPr txBox="1"/>
              <p:nvPr/>
            </p:nvSpPr>
            <p:spPr>
              <a:xfrm>
                <a:off x="31585605" y="5969615"/>
                <a:ext cx="327659" cy="2616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100" dirty="0" smtClean="0"/>
                  <a:t>35</a:t>
                </a:r>
                <a:endParaRPr lang="en-US" sz="1100" dirty="0"/>
              </a:p>
            </p:txBody>
          </p:sp>
          <p:sp>
            <p:nvSpPr>
              <p:cNvPr id="415" name="TextBox 414"/>
              <p:cNvSpPr txBox="1"/>
              <p:nvPr/>
            </p:nvSpPr>
            <p:spPr>
              <a:xfrm>
                <a:off x="31578916" y="5626088"/>
                <a:ext cx="327659" cy="2616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100" dirty="0" smtClean="0"/>
                  <a:t>40</a:t>
                </a:r>
                <a:endParaRPr lang="en-US" sz="1100" dirty="0"/>
              </a:p>
            </p:txBody>
          </p:sp>
          <p:sp>
            <p:nvSpPr>
              <p:cNvPr id="416" name="TextBox 415"/>
              <p:cNvSpPr txBox="1"/>
              <p:nvPr/>
            </p:nvSpPr>
            <p:spPr>
              <a:xfrm>
                <a:off x="31582430" y="6696690"/>
                <a:ext cx="327659" cy="2616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100" dirty="0" smtClean="0"/>
                  <a:t>25</a:t>
                </a:r>
                <a:endParaRPr lang="en-US" sz="1100" dirty="0"/>
              </a:p>
            </p:txBody>
          </p:sp>
          <p:sp>
            <p:nvSpPr>
              <p:cNvPr id="417" name="TextBox 416"/>
              <p:cNvSpPr txBox="1"/>
              <p:nvPr/>
            </p:nvSpPr>
            <p:spPr>
              <a:xfrm>
                <a:off x="31574175" y="7062340"/>
                <a:ext cx="327659" cy="2616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100" dirty="0" smtClean="0"/>
                  <a:t>20</a:t>
                </a:r>
                <a:endParaRPr lang="en-US" sz="1100" dirty="0"/>
              </a:p>
            </p:txBody>
          </p:sp>
          <p:sp>
            <p:nvSpPr>
              <p:cNvPr id="418" name="TextBox 417"/>
              <p:cNvSpPr txBox="1"/>
              <p:nvPr/>
            </p:nvSpPr>
            <p:spPr>
              <a:xfrm>
                <a:off x="31582430" y="7433815"/>
                <a:ext cx="327659" cy="2616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100" dirty="0" smtClean="0"/>
                  <a:t>15</a:t>
                </a:r>
                <a:endParaRPr lang="en-US" sz="1100" dirty="0"/>
              </a:p>
            </p:txBody>
          </p:sp>
          <p:sp>
            <p:nvSpPr>
              <p:cNvPr id="419" name="TextBox 418"/>
              <p:cNvSpPr txBox="1"/>
              <p:nvPr/>
            </p:nvSpPr>
            <p:spPr>
              <a:xfrm>
                <a:off x="31571000" y="7796168"/>
                <a:ext cx="327659" cy="2616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100" dirty="0" smtClean="0"/>
                  <a:t>10</a:t>
                </a:r>
                <a:endParaRPr lang="en-US" sz="1100" dirty="0"/>
              </a:p>
            </p:txBody>
          </p:sp>
          <p:sp>
            <p:nvSpPr>
              <p:cNvPr id="420" name="TextBox 419"/>
              <p:cNvSpPr txBox="1"/>
              <p:nvPr/>
            </p:nvSpPr>
            <p:spPr>
              <a:xfrm>
                <a:off x="31578620" y="8164865"/>
                <a:ext cx="256162" cy="2616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100" dirty="0"/>
                  <a:t>5</a:t>
                </a:r>
              </a:p>
            </p:txBody>
          </p:sp>
        </p:grpSp>
        <p:grpSp>
          <p:nvGrpSpPr>
            <p:cNvPr id="421" name="Group 420"/>
            <p:cNvGrpSpPr/>
            <p:nvPr/>
          </p:nvGrpSpPr>
          <p:grpSpPr>
            <a:xfrm>
              <a:off x="32326755" y="8598319"/>
              <a:ext cx="2918324" cy="587115"/>
              <a:chOff x="27749523" y="8589852"/>
              <a:chExt cx="2918324" cy="587115"/>
            </a:xfrm>
          </p:grpSpPr>
          <p:sp>
            <p:nvSpPr>
              <p:cNvPr id="422" name="TextBox 421"/>
              <p:cNvSpPr txBox="1"/>
              <p:nvPr/>
            </p:nvSpPr>
            <p:spPr>
              <a:xfrm>
                <a:off x="29201001" y="8776857"/>
                <a:ext cx="1412090" cy="400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2000" dirty="0"/>
                  <a:t>CHL</a:t>
                </a:r>
                <a:r>
                  <a:rPr lang="en-US" sz="2000" dirty="0" smtClean="0"/>
                  <a:t> mg/m</a:t>
                </a:r>
                <a:r>
                  <a:rPr lang="en-US" sz="2000" baseline="30000" dirty="0" smtClean="0"/>
                  <a:t>3</a:t>
                </a:r>
                <a:r>
                  <a:rPr lang="en-US" sz="2000" dirty="0" smtClean="0"/>
                  <a:t> </a:t>
                </a:r>
                <a:endParaRPr lang="en-US" sz="2000" dirty="0"/>
              </a:p>
            </p:txBody>
          </p:sp>
          <p:sp>
            <p:nvSpPr>
              <p:cNvPr id="423" name="TextBox 422"/>
              <p:cNvSpPr txBox="1"/>
              <p:nvPr/>
            </p:nvSpPr>
            <p:spPr>
              <a:xfrm>
                <a:off x="27749523" y="8596401"/>
                <a:ext cx="548447" cy="3385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600" dirty="0" smtClean="0"/>
                  <a:t>0.01</a:t>
                </a:r>
                <a:endParaRPr lang="en-US" sz="1600" dirty="0"/>
              </a:p>
            </p:txBody>
          </p:sp>
          <p:sp>
            <p:nvSpPr>
              <p:cNvPr id="424" name="TextBox 423"/>
              <p:cNvSpPr txBox="1"/>
              <p:nvPr/>
            </p:nvSpPr>
            <p:spPr>
              <a:xfrm>
                <a:off x="28595615" y="8599576"/>
                <a:ext cx="444453" cy="3385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600" dirty="0" smtClean="0"/>
                  <a:t>0.1</a:t>
                </a:r>
                <a:endParaRPr lang="en-US" sz="1600" dirty="0"/>
              </a:p>
            </p:txBody>
          </p:sp>
          <p:sp>
            <p:nvSpPr>
              <p:cNvPr id="425" name="TextBox 424"/>
              <p:cNvSpPr txBox="1"/>
              <p:nvPr/>
            </p:nvSpPr>
            <p:spPr>
              <a:xfrm>
                <a:off x="29411590" y="8589852"/>
                <a:ext cx="288661" cy="3385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600" dirty="0" smtClean="0"/>
                  <a:t>1</a:t>
                </a:r>
                <a:endParaRPr lang="en-US" sz="1600" dirty="0"/>
              </a:p>
            </p:txBody>
          </p:sp>
          <p:sp>
            <p:nvSpPr>
              <p:cNvPr id="426" name="TextBox 425"/>
              <p:cNvSpPr txBox="1"/>
              <p:nvPr/>
            </p:nvSpPr>
            <p:spPr>
              <a:xfrm>
                <a:off x="30275191" y="8589852"/>
                <a:ext cx="392656" cy="3385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600" dirty="0" smtClean="0"/>
                  <a:t>10</a:t>
                </a:r>
                <a:endParaRPr lang="en-US" sz="1600" dirty="0"/>
              </a:p>
            </p:txBody>
          </p:sp>
        </p:grpSp>
        <p:grpSp>
          <p:nvGrpSpPr>
            <p:cNvPr id="427" name="Group 426"/>
            <p:cNvGrpSpPr/>
            <p:nvPr/>
          </p:nvGrpSpPr>
          <p:grpSpPr>
            <a:xfrm>
              <a:off x="36888262" y="8613286"/>
              <a:ext cx="2939771" cy="589033"/>
              <a:chOff x="27673320" y="8587934"/>
              <a:chExt cx="2939771" cy="589033"/>
            </a:xfrm>
          </p:grpSpPr>
          <p:sp>
            <p:nvSpPr>
              <p:cNvPr id="428" name="TextBox 427"/>
              <p:cNvSpPr txBox="1"/>
              <p:nvPr/>
            </p:nvSpPr>
            <p:spPr>
              <a:xfrm>
                <a:off x="29201001" y="8776857"/>
                <a:ext cx="1412090" cy="400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2000" dirty="0"/>
                  <a:t>CHL</a:t>
                </a:r>
                <a:r>
                  <a:rPr lang="en-US" sz="2000" dirty="0" smtClean="0"/>
                  <a:t> mg/m</a:t>
                </a:r>
                <a:r>
                  <a:rPr lang="en-US" sz="2000" baseline="30000" dirty="0" smtClean="0"/>
                  <a:t>3</a:t>
                </a:r>
                <a:r>
                  <a:rPr lang="en-US" sz="2000" dirty="0" smtClean="0"/>
                  <a:t> </a:t>
                </a:r>
                <a:endParaRPr lang="en-US" sz="2000" dirty="0"/>
              </a:p>
            </p:txBody>
          </p:sp>
          <p:sp>
            <p:nvSpPr>
              <p:cNvPr id="429" name="TextBox 428"/>
              <p:cNvSpPr txBox="1"/>
              <p:nvPr/>
            </p:nvSpPr>
            <p:spPr>
              <a:xfrm>
                <a:off x="27673320" y="8587934"/>
                <a:ext cx="548447" cy="3385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600" dirty="0" smtClean="0"/>
                  <a:t>0.01</a:t>
                </a:r>
                <a:endParaRPr lang="en-US" sz="1600" dirty="0"/>
              </a:p>
            </p:txBody>
          </p:sp>
          <p:sp>
            <p:nvSpPr>
              <p:cNvPr id="430" name="TextBox 429"/>
              <p:cNvSpPr txBox="1"/>
              <p:nvPr/>
            </p:nvSpPr>
            <p:spPr>
              <a:xfrm>
                <a:off x="28595615" y="8599576"/>
                <a:ext cx="444453" cy="3385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600" dirty="0" smtClean="0"/>
                  <a:t>0.1</a:t>
                </a:r>
                <a:endParaRPr lang="en-US" sz="1600" dirty="0"/>
              </a:p>
            </p:txBody>
          </p:sp>
          <p:sp>
            <p:nvSpPr>
              <p:cNvPr id="431" name="TextBox 430"/>
              <p:cNvSpPr txBox="1"/>
              <p:nvPr/>
            </p:nvSpPr>
            <p:spPr>
              <a:xfrm>
                <a:off x="29411590" y="8589852"/>
                <a:ext cx="288661" cy="3385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600" dirty="0" smtClean="0"/>
                  <a:t>1</a:t>
                </a:r>
                <a:endParaRPr lang="en-US" sz="1600" dirty="0"/>
              </a:p>
            </p:txBody>
          </p:sp>
          <p:sp>
            <p:nvSpPr>
              <p:cNvPr id="432" name="TextBox 431"/>
              <p:cNvSpPr txBox="1"/>
              <p:nvPr/>
            </p:nvSpPr>
            <p:spPr>
              <a:xfrm>
                <a:off x="30215922" y="8589852"/>
                <a:ext cx="392656" cy="3385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600" dirty="0" smtClean="0"/>
                  <a:t>10</a:t>
                </a:r>
                <a:endParaRPr lang="en-US" sz="1600" dirty="0"/>
              </a:p>
            </p:txBody>
          </p:sp>
        </p:grpSp>
        <p:grpSp>
          <p:nvGrpSpPr>
            <p:cNvPr id="433" name="Group 432"/>
            <p:cNvGrpSpPr/>
            <p:nvPr/>
          </p:nvGrpSpPr>
          <p:grpSpPr>
            <a:xfrm>
              <a:off x="35835843" y="5399171"/>
              <a:ext cx="762761" cy="3016653"/>
              <a:chOff x="31243175" y="5409822"/>
              <a:chExt cx="762761" cy="3016653"/>
            </a:xfrm>
          </p:grpSpPr>
          <p:sp>
            <p:nvSpPr>
              <p:cNvPr id="434" name="TextBox 433"/>
              <p:cNvSpPr txBox="1"/>
              <p:nvPr/>
            </p:nvSpPr>
            <p:spPr>
              <a:xfrm>
                <a:off x="31243175" y="5409822"/>
                <a:ext cx="762761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800" dirty="0" smtClean="0"/>
                  <a:t>SST °C</a:t>
                </a:r>
                <a:endParaRPr lang="en-US" sz="1800" dirty="0"/>
              </a:p>
            </p:txBody>
          </p:sp>
          <p:sp>
            <p:nvSpPr>
              <p:cNvPr id="435" name="TextBox 434"/>
              <p:cNvSpPr txBox="1"/>
              <p:nvPr/>
            </p:nvSpPr>
            <p:spPr>
              <a:xfrm>
                <a:off x="31585605" y="6334740"/>
                <a:ext cx="327659" cy="2616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100" dirty="0" smtClean="0"/>
                  <a:t>30</a:t>
                </a:r>
                <a:endParaRPr lang="en-US" sz="1100" dirty="0"/>
              </a:p>
            </p:txBody>
          </p:sp>
          <p:sp>
            <p:nvSpPr>
              <p:cNvPr id="436" name="TextBox 435"/>
              <p:cNvSpPr txBox="1"/>
              <p:nvPr/>
            </p:nvSpPr>
            <p:spPr>
              <a:xfrm>
                <a:off x="31585605" y="5969615"/>
                <a:ext cx="327659" cy="2616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100" dirty="0" smtClean="0"/>
                  <a:t>35</a:t>
                </a:r>
                <a:endParaRPr lang="en-US" sz="1100" dirty="0"/>
              </a:p>
            </p:txBody>
          </p:sp>
          <p:sp>
            <p:nvSpPr>
              <p:cNvPr id="437" name="TextBox 436"/>
              <p:cNvSpPr txBox="1"/>
              <p:nvPr/>
            </p:nvSpPr>
            <p:spPr>
              <a:xfrm>
                <a:off x="31578916" y="5626088"/>
                <a:ext cx="327659" cy="2616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100" dirty="0" smtClean="0"/>
                  <a:t>40</a:t>
                </a:r>
                <a:endParaRPr lang="en-US" sz="1100" dirty="0"/>
              </a:p>
            </p:txBody>
          </p:sp>
          <p:sp>
            <p:nvSpPr>
              <p:cNvPr id="438" name="TextBox 437"/>
              <p:cNvSpPr txBox="1"/>
              <p:nvPr/>
            </p:nvSpPr>
            <p:spPr>
              <a:xfrm>
                <a:off x="31582430" y="6696690"/>
                <a:ext cx="327659" cy="2616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100" dirty="0" smtClean="0"/>
                  <a:t>25</a:t>
                </a:r>
                <a:endParaRPr lang="en-US" sz="1100" dirty="0"/>
              </a:p>
            </p:txBody>
          </p:sp>
          <p:sp>
            <p:nvSpPr>
              <p:cNvPr id="439" name="TextBox 438"/>
              <p:cNvSpPr txBox="1"/>
              <p:nvPr/>
            </p:nvSpPr>
            <p:spPr>
              <a:xfrm>
                <a:off x="31574175" y="7062340"/>
                <a:ext cx="327659" cy="2616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100" dirty="0" smtClean="0"/>
                  <a:t>20</a:t>
                </a:r>
                <a:endParaRPr lang="en-US" sz="1100" dirty="0"/>
              </a:p>
            </p:txBody>
          </p:sp>
          <p:sp>
            <p:nvSpPr>
              <p:cNvPr id="440" name="TextBox 439"/>
              <p:cNvSpPr txBox="1"/>
              <p:nvPr/>
            </p:nvSpPr>
            <p:spPr>
              <a:xfrm>
                <a:off x="31582430" y="7433815"/>
                <a:ext cx="327659" cy="2616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100" dirty="0" smtClean="0"/>
                  <a:t>15</a:t>
                </a:r>
                <a:endParaRPr lang="en-US" sz="1100" dirty="0"/>
              </a:p>
            </p:txBody>
          </p:sp>
          <p:sp>
            <p:nvSpPr>
              <p:cNvPr id="441" name="TextBox 440"/>
              <p:cNvSpPr txBox="1"/>
              <p:nvPr/>
            </p:nvSpPr>
            <p:spPr>
              <a:xfrm>
                <a:off x="31571000" y="7796168"/>
                <a:ext cx="327659" cy="2616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100" dirty="0" smtClean="0"/>
                  <a:t>10</a:t>
                </a:r>
                <a:endParaRPr lang="en-US" sz="1100" dirty="0"/>
              </a:p>
            </p:txBody>
          </p:sp>
          <p:sp>
            <p:nvSpPr>
              <p:cNvPr id="442" name="TextBox 441"/>
              <p:cNvSpPr txBox="1"/>
              <p:nvPr/>
            </p:nvSpPr>
            <p:spPr>
              <a:xfrm>
                <a:off x="31578620" y="8164865"/>
                <a:ext cx="256162" cy="2616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100" dirty="0"/>
                  <a:t>5</a:t>
                </a:r>
              </a:p>
            </p:txBody>
          </p:sp>
        </p:grpSp>
        <p:grpSp>
          <p:nvGrpSpPr>
            <p:cNvPr id="443" name="Group 442"/>
            <p:cNvGrpSpPr/>
            <p:nvPr/>
          </p:nvGrpSpPr>
          <p:grpSpPr>
            <a:xfrm>
              <a:off x="40378796" y="5419821"/>
              <a:ext cx="762761" cy="3016653"/>
              <a:chOff x="31243175" y="5409822"/>
              <a:chExt cx="762761" cy="3016653"/>
            </a:xfrm>
          </p:grpSpPr>
          <p:sp>
            <p:nvSpPr>
              <p:cNvPr id="444" name="TextBox 443"/>
              <p:cNvSpPr txBox="1"/>
              <p:nvPr/>
            </p:nvSpPr>
            <p:spPr>
              <a:xfrm>
                <a:off x="31243175" y="5409822"/>
                <a:ext cx="762761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800" dirty="0" smtClean="0"/>
                  <a:t>SST °C</a:t>
                </a:r>
                <a:endParaRPr lang="en-US" sz="1800" dirty="0"/>
              </a:p>
            </p:txBody>
          </p:sp>
          <p:sp>
            <p:nvSpPr>
              <p:cNvPr id="445" name="TextBox 444"/>
              <p:cNvSpPr txBox="1"/>
              <p:nvPr/>
            </p:nvSpPr>
            <p:spPr>
              <a:xfrm>
                <a:off x="31585605" y="6334740"/>
                <a:ext cx="327659" cy="2616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100" dirty="0" smtClean="0"/>
                  <a:t>30</a:t>
                </a:r>
                <a:endParaRPr lang="en-US" sz="1100" dirty="0"/>
              </a:p>
            </p:txBody>
          </p:sp>
          <p:sp>
            <p:nvSpPr>
              <p:cNvPr id="446" name="TextBox 445"/>
              <p:cNvSpPr txBox="1"/>
              <p:nvPr/>
            </p:nvSpPr>
            <p:spPr>
              <a:xfrm>
                <a:off x="31585605" y="5969615"/>
                <a:ext cx="327659" cy="2616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100" dirty="0" smtClean="0"/>
                  <a:t>35</a:t>
                </a:r>
                <a:endParaRPr lang="en-US" sz="1100" dirty="0"/>
              </a:p>
            </p:txBody>
          </p:sp>
          <p:sp>
            <p:nvSpPr>
              <p:cNvPr id="447" name="TextBox 446"/>
              <p:cNvSpPr txBox="1"/>
              <p:nvPr/>
            </p:nvSpPr>
            <p:spPr>
              <a:xfrm>
                <a:off x="31578916" y="5626088"/>
                <a:ext cx="327659" cy="2616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100" dirty="0" smtClean="0"/>
                  <a:t>40</a:t>
                </a:r>
                <a:endParaRPr lang="en-US" sz="1100" dirty="0"/>
              </a:p>
            </p:txBody>
          </p:sp>
          <p:sp>
            <p:nvSpPr>
              <p:cNvPr id="448" name="TextBox 447"/>
              <p:cNvSpPr txBox="1"/>
              <p:nvPr/>
            </p:nvSpPr>
            <p:spPr>
              <a:xfrm>
                <a:off x="31582430" y="6696690"/>
                <a:ext cx="327659" cy="2616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100" dirty="0" smtClean="0"/>
                  <a:t>25</a:t>
                </a:r>
                <a:endParaRPr lang="en-US" sz="1100" dirty="0"/>
              </a:p>
            </p:txBody>
          </p:sp>
          <p:sp>
            <p:nvSpPr>
              <p:cNvPr id="449" name="TextBox 448"/>
              <p:cNvSpPr txBox="1"/>
              <p:nvPr/>
            </p:nvSpPr>
            <p:spPr>
              <a:xfrm>
                <a:off x="31574175" y="7062340"/>
                <a:ext cx="327659" cy="2616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100" dirty="0" smtClean="0"/>
                  <a:t>20</a:t>
                </a:r>
                <a:endParaRPr lang="en-US" sz="1100" dirty="0"/>
              </a:p>
            </p:txBody>
          </p:sp>
          <p:sp>
            <p:nvSpPr>
              <p:cNvPr id="450" name="TextBox 449"/>
              <p:cNvSpPr txBox="1"/>
              <p:nvPr/>
            </p:nvSpPr>
            <p:spPr>
              <a:xfrm>
                <a:off x="31582430" y="7433815"/>
                <a:ext cx="327659" cy="2616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100" dirty="0" smtClean="0"/>
                  <a:t>15</a:t>
                </a:r>
                <a:endParaRPr lang="en-US" sz="1100" dirty="0"/>
              </a:p>
            </p:txBody>
          </p:sp>
          <p:sp>
            <p:nvSpPr>
              <p:cNvPr id="451" name="TextBox 450"/>
              <p:cNvSpPr txBox="1"/>
              <p:nvPr/>
            </p:nvSpPr>
            <p:spPr>
              <a:xfrm>
                <a:off x="31571000" y="7796168"/>
                <a:ext cx="327659" cy="2616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100" dirty="0" smtClean="0"/>
                  <a:t>10</a:t>
                </a:r>
                <a:endParaRPr lang="en-US" sz="1100" dirty="0"/>
              </a:p>
            </p:txBody>
          </p:sp>
          <p:sp>
            <p:nvSpPr>
              <p:cNvPr id="452" name="TextBox 451"/>
              <p:cNvSpPr txBox="1"/>
              <p:nvPr/>
            </p:nvSpPr>
            <p:spPr>
              <a:xfrm>
                <a:off x="31578620" y="8164865"/>
                <a:ext cx="256162" cy="2616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100" dirty="0"/>
                  <a:t>5</a:t>
                </a:r>
              </a:p>
            </p:txBody>
          </p:sp>
        </p:grpSp>
        <p:grpSp>
          <p:nvGrpSpPr>
            <p:cNvPr id="453" name="Group 452"/>
            <p:cNvGrpSpPr/>
            <p:nvPr/>
          </p:nvGrpSpPr>
          <p:grpSpPr>
            <a:xfrm>
              <a:off x="32166227" y="5577814"/>
              <a:ext cx="444453" cy="2671933"/>
              <a:chOff x="27619325" y="5571369"/>
              <a:chExt cx="444453" cy="2671933"/>
            </a:xfrm>
          </p:grpSpPr>
          <p:sp>
            <p:nvSpPr>
              <p:cNvPr id="454" name="TextBox 453"/>
              <p:cNvSpPr txBox="1"/>
              <p:nvPr/>
            </p:nvSpPr>
            <p:spPr>
              <a:xfrm>
                <a:off x="27619325" y="7904748"/>
                <a:ext cx="444453" cy="3385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600" dirty="0" smtClean="0"/>
                  <a:t>0.2</a:t>
                </a:r>
                <a:endParaRPr lang="en-US" sz="1600" dirty="0"/>
              </a:p>
            </p:txBody>
          </p:sp>
          <p:sp>
            <p:nvSpPr>
              <p:cNvPr id="455" name="TextBox 454"/>
              <p:cNvSpPr txBox="1"/>
              <p:nvPr/>
            </p:nvSpPr>
            <p:spPr>
              <a:xfrm>
                <a:off x="27619325" y="7316985"/>
                <a:ext cx="444453" cy="3385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600" dirty="0" smtClean="0"/>
                  <a:t>0.4</a:t>
                </a:r>
                <a:endParaRPr lang="en-US" sz="1600" dirty="0"/>
              </a:p>
            </p:txBody>
          </p:sp>
          <p:sp>
            <p:nvSpPr>
              <p:cNvPr id="456" name="TextBox 455"/>
              <p:cNvSpPr txBox="1"/>
              <p:nvPr/>
            </p:nvSpPr>
            <p:spPr>
              <a:xfrm>
                <a:off x="27619325" y="6744371"/>
                <a:ext cx="444453" cy="3385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600" dirty="0" smtClean="0"/>
                  <a:t>0.6</a:t>
                </a:r>
                <a:endParaRPr lang="en-US" sz="1600" dirty="0"/>
              </a:p>
            </p:txBody>
          </p:sp>
          <p:sp>
            <p:nvSpPr>
              <p:cNvPr id="457" name="TextBox 456"/>
              <p:cNvSpPr txBox="1"/>
              <p:nvPr/>
            </p:nvSpPr>
            <p:spPr>
              <a:xfrm>
                <a:off x="27619325" y="6156996"/>
                <a:ext cx="444453" cy="3385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600" dirty="0" smtClean="0"/>
                  <a:t>0.8</a:t>
                </a:r>
                <a:endParaRPr lang="en-US" sz="1600" dirty="0"/>
              </a:p>
            </p:txBody>
          </p:sp>
          <p:sp>
            <p:nvSpPr>
              <p:cNvPr id="458" name="TextBox 457"/>
              <p:cNvSpPr txBox="1"/>
              <p:nvPr/>
            </p:nvSpPr>
            <p:spPr>
              <a:xfrm>
                <a:off x="27619325" y="5571369"/>
                <a:ext cx="444453" cy="3385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600" dirty="0" smtClean="0"/>
                  <a:t>1.0</a:t>
                </a:r>
                <a:endParaRPr lang="en-US" sz="1600" dirty="0"/>
              </a:p>
            </p:txBody>
          </p:sp>
        </p:grpSp>
        <p:grpSp>
          <p:nvGrpSpPr>
            <p:cNvPr id="459" name="Group 458"/>
            <p:cNvGrpSpPr/>
            <p:nvPr/>
          </p:nvGrpSpPr>
          <p:grpSpPr>
            <a:xfrm>
              <a:off x="36716837" y="5569794"/>
              <a:ext cx="444453" cy="2671933"/>
              <a:chOff x="27619325" y="5571369"/>
              <a:chExt cx="444453" cy="2671933"/>
            </a:xfrm>
          </p:grpSpPr>
          <p:sp>
            <p:nvSpPr>
              <p:cNvPr id="460" name="TextBox 459"/>
              <p:cNvSpPr txBox="1"/>
              <p:nvPr/>
            </p:nvSpPr>
            <p:spPr>
              <a:xfrm>
                <a:off x="27619325" y="7904748"/>
                <a:ext cx="444453" cy="3385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600" dirty="0" smtClean="0"/>
                  <a:t>0.2</a:t>
                </a:r>
                <a:endParaRPr lang="en-US" sz="1600" dirty="0"/>
              </a:p>
            </p:txBody>
          </p:sp>
          <p:sp>
            <p:nvSpPr>
              <p:cNvPr id="461" name="TextBox 460"/>
              <p:cNvSpPr txBox="1"/>
              <p:nvPr/>
            </p:nvSpPr>
            <p:spPr>
              <a:xfrm>
                <a:off x="27619325" y="7316985"/>
                <a:ext cx="444453" cy="3385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600" dirty="0" smtClean="0"/>
                  <a:t>0.4</a:t>
                </a:r>
                <a:endParaRPr lang="en-US" sz="1600" dirty="0"/>
              </a:p>
            </p:txBody>
          </p:sp>
          <p:sp>
            <p:nvSpPr>
              <p:cNvPr id="462" name="TextBox 461"/>
              <p:cNvSpPr txBox="1"/>
              <p:nvPr/>
            </p:nvSpPr>
            <p:spPr>
              <a:xfrm>
                <a:off x="27619325" y="6744371"/>
                <a:ext cx="444453" cy="3385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600" dirty="0" smtClean="0"/>
                  <a:t>0.6</a:t>
                </a:r>
                <a:endParaRPr lang="en-US" sz="1600" dirty="0"/>
              </a:p>
            </p:txBody>
          </p:sp>
          <p:sp>
            <p:nvSpPr>
              <p:cNvPr id="463" name="TextBox 462"/>
              <p:cNvSpPr txBox="1"/>
              <p:nvPr/>
            </p:nvSpPr>
            <p:spPr>
              <a:xfrm>
                <a:off x="27619325" y="6156996"/>
                <a:ext cx="444453" cy="3385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600" dirty="0" smtClean="0"/>
                  <a:t>0.8</a:t>
                </a:r>
                <a:endParaRPr lang="en-US" sz="1600" dirty="0"/>
              </a:p>
            </p:txBody>
          </p:sp>
          <p:sp>
            <p:nvSpPr>
              <p:cNvPr id="464" name="TextBox 463"/>
              <p:cNvSpPr txBox="1"/>
              <p:nvPr/>
            </p:nvSpPr>
            <p:spPr>
              <a:xfrm>
                <a:off x="27619325" y="5571369"/>
                <a:ext cx="444453" cy="3385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600" dirty="0" smtClean="0"/>
                  <a:t>1.0</a:t>
                </a:r>
                <a:endParaRPr lang="en-US" sz="1600" dirty="0"/>
              </a:p>
            </p:txBody>
          </p:sp>
        </p:grpSp>
      </p:grpSp>
      <p:grpSp>
        <p:nvGrpSpPr>
          <p:cNvPr id="15" name="Group 14"/>
          <p:cNvGrpSpPr/>
          <p:nvPr/>
        </p:nvGrpSpPr>
        <p:grpSpPr>
          <a:xfrm>
            <a:off x="13355462" y="18662882"/>
            <a:ext cx="14513342" cy="8549632"/>
            <a:chOff x="13355462" y="18662882"/>
            <a:chExt cx="14513342" cy="8549632"/>
          </a:xfrm>
        </p:grpSpPr>
        <p:sp>
          <p:nvSpPr>
            <p:cNvPr id="61" name="TextBox 60"/>
            <p:cNvSpPr txBox="1"/>
            <p:nvPr/>
          </p:nvSpPr>
          <p:spPr>
            <a:xfrm>
              <a:off x="19028998" y="18662882"/>
              <a:ext cx="3762068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800" dirty="0" smtClean="0"/>
                <a:t>RMS Errors Distributions</a:t>
              </a:r>
              <a:endParaRPr lang="en-US" sz="2800" dirty="0"/>
            </a:p>
          </p:txBody>
        </p:sp>
        <p:sp>
          <p:nvSpPr>
            <p:cNvPr id="85" name="TextBox 84"/>
            <p:cNvSpPr txBox="1"/>
            <p:nvPr/>
          </p:nvSpPr>
          <p:spPr>
            <a:xfrm>
              <a:off x="14336462" y="26689294"/>
              <a:ext cx="13532342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800" dirty="0" smtClean="0"/>
                <a:t>Figure 5. RMS errors from bootstrap runs binned to ascending environmental parameter. </a:t>
              </a:r>
              <a:endParaRPr lang="en-US" sz="2800" dirty="0"/>
            </a:p>
          </p:txBody>
        </p:sp>
        <p:grpSp>
          <p:nvGrpSpPr>
            <p:cNvPr id="5" name="Group 4"/>
            <p:cNvGrpSpPr/>
            <p:nvPr/>
          </p:nvGrpSpPr>
          <p:grpSpPr>
            <a:xfrm>
              <a:off x="13355462" y="19048963"/>
              <a:ext cx="14090702" cy="7324186"/>
              <a:chOff x="12901999" y="19074363"/>
              <a:chExt cx="14090702" cy="7324186"/>
            </a:xfrm>
          </p:grpSpPr>
          <p:pic>
            <p:nvPicPr>
              <p:cNvPr id="76" name="Picture 75" descr="fpico_RMS_by_sst.jpg"/>
              <p:cNvPicPr>
                <a:picLocks noChangeAspect="1"/>
              </p:cNvPicPr>
              <p:nvPr/>
            </p:nvPicPr>
            <p:blipFill rotWithShape="1">
              <a:blip r:embed="rId19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2188" t="6800" r="8769" b="10420"/>
              <a:stretch/>
            </p:blipFill>
            <p:spPr>
              <a:xfrm>
                <a:off x="14371030" y="19651986"/>
                <a:ext cx="3731926" cy="2876648"/>
              </a:xfrm>
              <a:prstGeom prst="rect">
                <a:avLst/>
              </a:prstGeom>
            </p:spPr>
          </p:pic>
          <p:pic>
            <p:nvPicPr>
              <p:cNvPr id="269" name="Picture 268" descr="fmicro_RMS_by_irr.jpg"/>
              <p:cNvPicPr>
                <a:picLocks noChangeAspect="1"/>
              </p:cNvPicPr>
              <p:nvPr/>
            </p:nvPicPr>
            <p:blipFill rotWithShape="1">
              <a:blip r:embed="rId20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2089" t="6888" r="8321" b="10037"/>
              <a:stretch/>
            </p:blipFill>
            <p:spPr>
              <a:xfrm>
                <a:off x="18895182" y="23180034"/>
                <a:ext cx="3754402" cy="2939561"/>
              </a:xfrm>
              <a:prstGeom prst="rect">
                <a:avLst/>
              </a:prstGeom>
            </p:spPr>
          </p:pic>
          <p:grpSp>
            <p:nvGrpSpPr>
              <p:cNvPr id="79" name="Group 78"/>
              <p:cNvGrpSpPr/>
              <p:nvPr/>
            </p:nvGrpSpPr>
            <p:grpSpPr>
              <a:xfrm>
                <a:off x="12901999" y="20859772"/>
                <a:ext cx="1206305" cy="4127705"/>
                <a:chOff x="12402020" y="6179821"/>
                <a:chExt cx="1206305" cy="4127705"/>
              </a:xfrm>
            </p:grpSpPr>
            <p:sp>
              <p:nvSpPr>
                <p:cNvPr id="80" name="TextBox 79"/>
                <p:cNvSpPr txBox="1"/>
                <p:nvPr/>
              </p:nvSpPr>
              <p:spPr>
                <a:xfrm>
                  <a:off x="12453095" y="6179821"/>
                  <a:ext cx="889837" cy="523220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sz="2800" dirty="0" smtClean="0"/>
                    <a:t>PICO</a:t>
                  </a:r>
                  <a:endParaRPr lang="en-US" sz="2800" dirty="0"/>
                </a:p>
              </p:txBody>
            </p:sp>
            <p:sp>
              <p:nvSpPr>
                <p:cNvPr id="81" name="TextBox 80"/>
                <p:cNvSpPr txBox="1"/>
                <p:nvPr/>
              </p:nvSpPr>
              <p:spPr>
                <a:xfrm>
                  <a:off x="12402020" y="9784306"/>
                  <a:ext cx="1206305" cy="523220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sz="2800" dirty="0" smtClean="0"/>
                    <a:t>MICRO</a:t>
                  </a:r>
                  <a:endParaRPr lang="en-US" sz="2800" dirty="0"/>
                </a:p>
              </p:txBody>
            </p:sp>
          </p:grpSp>
          <p:sp>
            <p:nvSpPr>
              <p:cNvPr id="212" name="TextBox 211"/>
              <p:cNvSpPr txBox="1"/>
              <p:nvPr/>
            </p:nvSpPr>
            <p:spPr>
              <a:xfrm>
                <a:off x="15704661" y="19128766"/>
                <a:ext cx="689612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2800" dirty="0" smtClean="0"/>
                  <a:t>SST</a:t>
                </a:r>
                <a:endParaRPr lang="en-US" sz="2800" dirty="0"/>
              </a:p>
            </p:txBody>
          </p:sp>
          <p:grpSp>
            <p:nvGrpSpPr>
              <p:cNvPr id="57" name="Group 56"/>
              <p:cNvGrpSpPr/>
              <p:nvPr/>
            </p:nvGrpSpPr>
            <p:grpSpPr>
              <a:xfrm>
                <a:off x="14001453" y="19485051"/>
                <a:ext cx="483863" cy="2447194"/>
                <a:chOff x="13976053" y="19078651"/>
                <a:chExt cx="483863" cy="2447194"/>
              </a:xfrm>
            </p:grpSpPr>
            <p:sp>
              <p:nvSpPr>
                <p:cNvPr id="216" name="TextBox 215"/>
                <p:cNvSpPr txBox="1"/>
                <p:nvPr/>
              </p:nvSpPr>
              <p:spPr>
                <a:xfrm>
                  <a:off x="13980298" y="21156513"/>
                  <a:ext cx="476926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sz="1800" dirty="0" smtClean="0"/>
                    <a:t>0.1</a:t>
                  </a:r>
                  <a:endParaRPr lang="en-US" sz="1800" dirty="0"/>
                </a:p>
              </p:txBody>
            </p:sp>
            <p:sp>
              <p:nvSpPr>
                <p:cNvPr id="217" name="TextBox 216"/>
                <p:cNvSpPr txBox="1"/>
                <p:nvPr/>
              </p:nvSpPr>
              <p:spPr>
                <a:xfrm>
                  <a:off x="13976066" y="20453361"/>
                  <a:ext cx="476926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sz="1800" dirty="0" smtClean="0"/>
                    <a:t>0.2</a:t>
                  </a:r>
                  <a:endParaRPr lang="en-US" sz="1800" dirty="0"/>
                </a:p>
              </p:txBody>
            </p:sp>
            <p:sp>
              <p:nvSpPr>
                <p:cNvPr id="218" name="TextBox 217"/>
                <p:cNvSpPr txBox="1"/>
                <p:nvPr/>
              </p:nvSpPr>
              <p:spPr>
                <a:xfrm>
                  <a:off x="13976053" y="19770594"/>
                  <a:ext cx="476926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sz="1800" dirty="0" smtClean="0"/>
                    <a:t>0.3</a:t>
                  </a:r>
                  <a:endParaRPr lang="en-US" sz="1800" dirty="0"/>
                </a:p>
              </p:txBody>
            </p:sp>
            <p:sp>
              <p:nvSpPr>
                <p:cNvPr id="219" name="TextBox 218"/>
                <p:cNvSpPr txBox="1"/>
                <p:nvPr/>
              </p:nvSpPr>
              <p:spPr>
                <a:xfrm>
                  <a:off x="13980298" y="19078651"/>
                  <a:ext cx="479618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sz="1800" dirty="0" smtClean="0"/>
                    <a:t>0.4</a:t>
                  </a:r>
                  <a:endParaRPr lang="en-US" sz="1800" dirty="0"/>
                </a:p>
              </p:txBody>
            </p:sp>
          </p:grpSp>
          <p:sp>
            <p:nvSpPr>
              <p:cNvPr id="213" name="TextBox 212"/>
              <p:cNvSpPr txBox="1"/>
              <p:nvPr/>
            </p:nvSpPr>
            <p:spPr>
              <a:xfrm>
                <a:off x="14256861" y="22413813"/>
                <a:ext cx="301660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800" dirty="0" smtClean="0"/>
                  <a:t>0</a:t>
                </a:r>
                <a:endParaRPr lang="en-US" sz="1800" dirty="0"/>
              </a:p>
            </p:txBody>
          </p:sp>
          <p:sp>
            <p:nvSpPr>
              <p:cNvPr id="214" name="TextBox 213"/>
              <p:cNvSpPr txBox="1"/>
              <p:nvPr/>
            </p:nvSpPr>
            <p:spPr>
              <a:xfrm>
                <a:off x="14841061" y="22413813"/>
                <a:ext cx="301660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800" dirty="0" smtClean="0"/>
                  <a:t>5</a:t>
                </a:r>
                <a:endParaRPr lang="en-US" sz="1800" dirty="0"/>
              </a:p>
            </p:txBody>
          </p:sp>
          <p:sp>
            <p:nvSpPr>
              <p:cNvPr id="215" name="TextBox 214"/>
              <p:cNvSpPr txBox="1"/>
              <p:nvPr/>
            </p:nvSpPr>
            <p:spPr>
              <a:xfrm>
                <a:off x="15387145" y="22413813"/>
                <a:ext cx="41865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800" dirty="0" smtClean="0"/>
                  <a:t>10</a:t>
                </a:r>
                <a:endParaRPr lang="en-US" sz="1800" dirty="0"/>
              </a:p>
            </p:txBody>
          </p:sp>
          <p:sp>
            <p:nvSpPr>
              <p:cNvPr id="220" name="TextBox 219"/>
              <p:cNvSpPr txBox="1"/>
              <p:nvPr/>
            </p:nvSpPr>
            <p:spPr>
              <a:xfrm>
                <a:off x="15992551" y="22413813"/>
                <a:ext cx="41865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800" dirty="0" smtClean="0"/>
                  <a:t>15</a:t>
                </a:r>
                <a:endParaRPr lang="en-US" sz="1800" dirty="0"/>
              </a:p>
            </p:txBody>
          </p:sp>
          <p:sp>
            <p:nvSpPr>
              <p:cNvPr id="221" name="TextBox 220"/>
              <p:cNvSpPr txBox="1"/>
              <p:nvPr/>
            </p:nvSpPr>
            <p:spPr>
              <a:xfrm>
                <a:off x="16612205" y="22413813"/>
                <a:ext cx="41865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800" dirty="0" smtClean="0"/>
                  <a:t>20</a:t>
                </a:r>
                <a:endParaRPr lang="en-US" sz="1800" dirty="0"/>
              </a:p>
            </p:txBody>
          </p:sp>
          <p:sp>
            <p:nvSpPr>
              <p:cNvPr id="222" name="TextBox 221"/>
              <p:cNvSpPr txBox="1"/>
              <p:nvPr/>
            </p:nvSpPr>
            <p:spPr>
              <a:xfrm>
                <a:off x="17204259" y="22413813"/>
                <a:ext cx="41865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800" dirty="0" smtClean="0"/>
                  <a:t>25</a:t>
                </a:r>
                <a:endParaRPr lang="en-US" sz="1800" dirty="0"/>
              </a:p>
            </p:txBody>
          </p:sp>
          <p:sp>
            <p:nvSpPr>
              <p:cNvPr id="223" name="TextBox 222"/>
              <p:cNvSpPr txBox="1"/>
              <p:nvPr/>
            </p:nvSpPr>
            <p:spPr>
              <a:xfrm>
                <a:off x="17781664" y="22413813"/>
                <a:ext cx="41865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800" dirty="0" smtClean="0"/>
                  <a:t>30</a:t>
                </a:r>
                <a:endParaRPr lang="en-US" sz="1800" dirty="0"/>
              </a:p>
            </p:txBody>
          </p:sp>
          <p:cxnSp>
            <p:nvCxnSpPr>
              <p:cNvPr id="56" name="Straight Connector 55"/>
              <p:cNvCxnSpPr/>
              <p:nvPr/>
            </p:nvCxnSpPr>
            <p:spPr>
              <a:xfrm flipV="1">
                <a:off x="14841061" y="19913600"/>
                <a:ext cx="487839" cy="6350"/>
              </a:xfrm>
              <a:prstGeom prst="line">
                <a:avLst/>
              </a:prstGeom>
              <a:ln>
                <a:solidFill>
                  <a:srgbClr val="FF0000"/>
                </a:solidFill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4" name="Straight Connector 223"/>
              <p:cNvCxnSpPr/>
              <p:nvPr/>
            </p:nvCxnSpPr>
            <p:spPr>
              <a:xfrm flipV="1">
                <a:off x="14841061" y="20176994"/>
                <a:ext cx="487839" cy="6350"/>
              </a:xfrm>
              <a:prstGeom prst="line">
                <a:avLst/>
              </a:prstGeom>
              <a:ln>
                <a:solidFill>
                  <a:srgbClr val="000000"/>
                </a:solidFill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25" name="TextBox 224"/>
              <p:cNvSpPr txBox="1"/>
              <p:nvPr/>
            </p:nvSpPr>
            <p:spPr>
              <a:xfrm>
                <a:off x="15285315" y="19730427"/>
                <a:ext cx="838691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800" dirty="0" smtClean="0"/>
                  <a:t>No SST</a:t>
                </a:r>
                <a:endParaRPr lang="en-US" sz="1800" dirty="0"/>
              </a:p>
            </p:txBody>
          </p:sp>
          <p:sp>
            <p:nvSpPr>
              <p:cNvPr id="226" name="TextBox 225"/>
              <p:cNvSpPr txBox="1"/>
              <p:nvPr/>
            </p:nvSpPr>
            <p:spPr>
              <a:xfrm>
                <a:off x="15272615" y="19998678"/>
                <a:ext cx="1018390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800" dirty="0" smtClean="0"/>
                  <a:t>With SST</a:t>
                </a:r>
                <a:endParaRPr lang="en-US" sz="1800" dirty="0"/>
              </a:p>
            </p:txBody>
          </p:sp>
          <p:sp>
            <p:nvSpPr>
              <p:cNvPr id="227" name="TextBox 226"/>
              <p:cNvSpPr txBox="1"/>
              <p:nvPr/>
            </p:nvSpPr>
            <p:spPr>
              <a:xfrm>
                <a:off x="20311466" y="19128766"/>
                <a:ext cx="1117647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2800" dirty="0" smtClean="0"/>
                  <a:t>IRR</a:t>
                </a:r>
                <a:r>
                  <a:rPr lang="en-US" sz="2800" baseline="-25000" dirty="0" smtClean="0"/>
                  <a:t>MLD</a:t>
                </a:r>
                <a:endParaRPr lang="en-US" sz="2800" baseline="-25000" dirty="0"/>
              </a:p>
            </p:txBody>
          </p:sp>
          <p:grpSp>
            <p:nvGrpSpPr>
              <p:cNvPr id="228" name="Group 227"/>
              <p:cNvGrpSpPr/>
              <p:nvPr/>
            </p:nvGrpSpPr>
            <p:grpSpPr>
              <a:xfrm>
                <a:off x="18446453" y="19445182"/>
                <a:ext cx="483863" cy="2447194"/>
                <a:chOff x="13976053" y="19078651"/>
                <a:chExt cx="483863" cy="2447194"/>
              </a:xfrm>
            </p:grpSpPr>
            <p:sp>
              <p:nvSpPr>
                <p:cNvPr id="229" name="TextBox 228"/>
                <p:cNvSpPr txBox="1"/>
                <p:nvPr/>
              </p:nvSpPr>
              <p:spPr>
                <a:xfrm>
                  <a:off x="13980298" y="21156513"/>
                  <a:ext cx="476926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sz="1800" dirty="0" smtClean="0"/>
                    <a:t>0.1</a:t>
                  </a:r>
                  <a:endParaRPr lang="en-US" sz="1800" dirty="0"/>
                </a:p>
              </p:txBody>
            </p:sp>
            <p:sp>
              <p:nvSpPr>
                <p:cNvPr id="230" name="TextBox 229"/>
                <p:cNvSpPr txBox="1"/>
                <p:nvPr/>
              </p:nvSpPr>
              <p:spPr>
                <a:xfrm>
                  <a:off x="13976066" y="20453361"/>
                  <a:ext cx="476926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sz="1800" dirty="0" smtClean="0"/>
                    <a:t>0.2</a:t>
                  </a:r>
                  <a:endParaRPr lang="en-US" sz="1800" dirty="0"/>
                </a:p>
              </p:txBody>
            </p:sp>
            <p:sp>
              <p:nvSpPr>
                <p:cNvPr id="231" name="TextBox 230"/>
                <p:cNvSpPr txBox="1"/>
                <p:nvPr/>
              </p:nvSpPr>
              <p:spPr>
                <a:xfrm>
                  <a:off x="13976053" y="19770594"/>
                  <a:ext cx="476926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sz="1800" dirty="0" smtClean="0"/>
                    <a:t>0.3</a:t>
                  </a:r>
                  <a:endParaRPr lang="en-US" sz="1800" dirty="0"/>
                </a:p>
              </p:txBody>
            </p:sp>
            <p:sp>
              <p:nvSpPr>
                <p:cNvPr id="232" name="TextBox 231"/>
                <p:cNvSpPr txBox="1"/>
                <p:nvPr/>
              </p:nvSpPr>
              <p:spPr>
                <a:xfrm>
                  <a:off x="13980298" y="19078651"/>
                  <a:ext cx="479618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sz="1800" dirty="0" smtClean="0"/>
                    <a:t>0.4</a:t>
                  </a:r>
                  <a:endParaRPr lang="en-US" sz="1800" dirty="0"/>
                </a:p>
              </p:txBody>
            </p:sp>
          </p:grpSp>
          <p:grpSp>
            <p:nvGrpSpPr>
              <p:cNvPr id="254" name="Group 253"/>
              <p:cNvGrpSpPr/>
              <p:nvPr/>
            </p:nvGrpSpPr>
            <p:grpSpPr>
              <a:xfrm>
                <a:off x="18772680" y="22401316"/>
                <a:ext cx="4018401" cy="369332"/>
                <a:chOff x="18683780" y="21969516"/>
                <a:chExt cx="4018401" cy="369332"/>
              </a:xfrm>
            </p:grpSpPr>
            <p:sp>
              <p:nvSpPr>
                <p:cNvPr id="233" name="TextBox 232"/>
                <p:cNvSpPr txBox="1"/>
                <p:nvPr/>
              </p:nvSpPr>
              <p:spPr>
                <a:xfrm>
                  <a:off x="18683780" y="21969516"/>
                  <a:ext cx="301660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sz="1800" dirty="0" smtClean="0"/>
                    <a:t>0</a:t>
                  </a:r>
                  <a:endParaRPr lang="en-US" sz="1800" dirty="0"/>
                </a:p>
              </p:txBody>
            </p:sp>
            <p:sp>
              <p:nvSpPr>
                <p:cNvPr id="234" name="TextBox 233"/>
                <p:cNvSpPr txBox="1"/>
                <p:nvPr/>
              </p:nvSpPr>
              <p:spPr>
                <a:xfrm>
                  <a:off x="19412990" y="21969516"/>
                  <a:ext cx="301660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sz="1800" dirty="0" smtClean="0"/>
                    <a:t>5</a:t>
                  </a:r>
                  <a:endParaRPr lang="en-US" sz="1800" dirty="0"/>
                </a:p>
              </p:txBody>
            </p:sp>
            <p:sp>
              <p:nvSpPr>
                <p:cNvPr id="235" name="TextBox 234"/>
                <p:cNvSpPr txBox="1"/>
                <p:nvPr/>
              </p:nvSpPr>
              <p:spPr>
                <a:xfrm>
                  <a:off x="20073644" y="21969516"/>
                  <a:ext cx="418654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sz="1800" dirty="0" smtClean="0"/>
                    <a:t>10</a:t>
                  </a:r>
                  <a:endParaRPr lang="en-US" sz="1800" dirty="0"/>
                </a:p>
              </p:txBody>
            </p:sp>
            <p:sp>
              <p:nvSpPr>
                <p:cNvPr id="236" name="TextBox 235"/>
                <p:cNvSpPr txBox="1"/>
                <p:nvPr/>
              </p:nvSpPr>
              <p:spPr>
                <a:xfrm>
                  <a:off x="20811280" y="21969516"/>
                  <a:ext cx="418654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sz="1800" dirty="0" smtClean="0"/>
                    <a:t>15</a:t>
                  </a:r>
                  <a:endParaRPr lang="en-US" sz="1800" dirty="0"/>
                </a:p>
              </p:txBody>
            </p:sp>
            <p:sp>
              <p:nvSpPr>
                <p:cNvPr id="237" name="TextBox 236"/>
                <p:cNvSpPr txBox="1"/>
                <p:nvPr/>
              </p:nvSpPr>
              <p:spPr>
                <a:xfrm>
                  <a:off x="21558240" y="21969516"/>
                  <a:ext cx="418654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sz="1800" dirty="0" smtClean="0"/>
                    <a:t>20</a:t>
                  </a:r>
                  <a:endParaRPr lang="en-US" sz="1800" dirty="0"/>
                </a:p>
              </p:txBody>
            </p:sp>
            <p:sp>
              <p:nvSpPr>
                <p:cNvPr id="238" name="TextBox 237"/>
                <p:cNvSpPr txBox="1"/>
                <p:nvPr/>
              </p:nvSpPr>
              <p:spPr>
                <a:xfrm>
                  <a:off x="22283527" y="21969516"/>
                  <a:ext cx="418654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sz="1800" dirty="0" smtClean="0"/>
                    <a:t>25</a:t>
                  </a:r>
                  <a:endParaRPr lang="en-US" sz="1800" dirty="0"/>
                </a:p>
              </p:txBody>
            </p:sp>
          </p:grpSp>
          <p:sp>
            <p:nvSpPr>
              <p:cNvPr id="239" name="TextBox 238"/>
              <p:cNvSpPr txBox="1"/>
              <p:nvPr/>
            </p:nvSpPr>
            <p:spPr>
              <a:xfrm>
                <a:off x="24645023" y="19074363"/>
                <a:ext cx="772893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2800" dirty="0" smtClean="0"/>
                  <a:t>PAR</a:t>
                </a:r>
                <a:endParaRPr lang="en-US" sz="2800" dirty="0"/>
              </a:p>
            </p:txBody>
          </p:sp>
          <p:grpSp>
            <p:nvGrpSpPr>
              <p:cNvPr id="249" name="Group 248"/>
              <p:cNvGrpSpPr/>
              <p:nvPr/>
            </p:nvGrpSpPr>
            <p:grpSpPr>
              <a:xfrm>
                <a:off x="14005698" y="23070582"/>
                <a:ext cx="483863" cy="2447194"/>
                <a:chOff x="13976053" y="19078651"/>
                <a:chExt cx="483863" cy="2447194"/>
              </a:xfrm>
            </p:grpSpPr>
            <p:sp>
              <p:nvSpPr>
                <p:cNvPr id="250" name="TextBox 249"/>
                <p:cNvSpPr txBox="1"/>
                <p:nvPr/>
              </p:nvSpPr>
              <p:spPr>
                <a:xfrm>
                  <a:off x="13980298" y="21156513"/>
                  <a:ext cx="476926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sz="1800" dirty="0" smtClean="0"/>
                    <a:t>0.1</a:t>
                  </a:r>
                  <a:endParaRPr lang="en-US" sz="1800" dirty="0"/>
                </a:p>
              </p:txBody>
            </p:sp>
            <p:sp>
              <p:nvSpPr>
                <p:cNvPr id="251" name="TextBox 250"/>
                <p:cNvSpPr txBox="1"/>
                <p:nvPr/>
              </p:nvSpPr>
              <p:spPr>
                <a:xfrm>
                  <a:off x="13976066" y="20453361"/>
                  <a:ext cx="476926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sz="1800" dirty="0" smtClean="0"/>
                    <a:t>0.2</a:t>
                  </a:r>
                  <a:endParaRPr lang="en-US" sz="1800" dirty="0"/>
                </a:p>
              </p:txBody>
            </p:sp>
            <p:sp>
              <p:nvSpPr>
                <p:cNvPr id="252" name="TextBox 251"/>
                <p:cNvSpPr txBox="1"/>
                <p:nvPr/>
              </p:nvSpPr>
              <p:spPr>
                <a:xfrm>
                  <a:off x="13976053" y="19770594"/>
                  <a:ext cx="476926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sz="1800" dirty="0" smtClean="0"/>
                    <a:t>0.3</a:t>
                  </a:r>
                  <a:endParaRPr lang="en-US" sz="1800" dirty="0"/>
                </a:p>
              </p:txBody>
            </p:sp>
            <p:sp>
              <p:nvSpPr>
                <p:cNvPr id="253" name="TextBox 252"/>
                <p:cNvSpPr txBox="1"/>
                <p:nvPr/>
              </p:nvSpPr>
              <p:spPr>
                <a:xfrm>
                  <a:off x="13980298" y="19078651"/>
                  <a:ext cx="479618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sz="1800" dirty="0" smtClean="0"/>
                    <a:t>0.4</a:t>
                  </a:r>
                  <a:endParaRPr lang="en-US" sz="1800" dirty="0"/>
                </a:p>
              </p:txBody>
            </p:sp>
          </p:grpSp>
          <p:grpSp>
            <p:nvGrpSpPr>
              <p:cNvPr id="255" name="Group 254"/>
              <p:cNvGrpSpPr/>
              <p:nvPr/>
            </p:nvGrpSpPr>
            <p:grpSpPr>
              <a:xfrm>
                <a:off x="18793108" y="26016517"/>
                <a:ext cx="3980301" cy="382032"/>
                <a:chOff x="18683780" y="21956816"/>
                <a:chExt cx="3980301" cy="382032"/>
              </a:xfrm>
            </p:grpSpPr>
            <p:sp>
              <p:nvSpPr>
                <p:cNvPr id="256" name="TextBox 255"/>
                <p:cNvSpPr txBox="1"/>
                <p:nvPr/>
              </p:nvSpPr>
              <p:spPr>
                <a:xfrm>
                  <a:off x="18683780" y="21956816"/>
                  <a:ext cx="301660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sz="1800" dirty="0" smtClean="0"/>
                    <a:t>0</a:t>
                  </a:r>
                  <a:endParaRPr lang="en-US" sz="1800" dirty="0"/>
                </a:p>
              </p:txBody>
            </p:sp>
            <p:sp>
              <p:nvSpPr>
                <p:cNvPr id="257" name="TextBox 256"/>
                <p:cNvSpPr txBox="1"/>
                <p:nvPr/>
              </p:nvSpPr>
              <p:spPr>
                <a:xfrm>
                  <a:off x="19400290" y="21969516"/>
                  <a:ext cx="301660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sz="1800" dirty="0" smtClean="0"/>
                    <a:t>5</a:t>
                  </a:r>
                  <a:endParaRPr lang="en-US" sz="1800" dirty="0"/>
                </a:p>
              </p:txBody>
            </p:sp>
            <p:sp>
              <p:nvSpPr>
                <p:cNvPr id="258" name="TextBox 257"/>
                <p:cNvSpPr txBox="1"/>
                <p:nvPr/>
              </p:nvSpPr>
              <p:spPr>
                <a:xfrm>
                  <a:off x="20060944" y="21969516"/>
                  <a:ext cx="418654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sz="1800" dirty="0" smtClean="0"/>
                    <a:t>10</a:t>
                  </a:r>
                  <a:endParaRPr lang="en-US" sz="1800" dirty="0"/>
                </a:p>
              </p:txBody>
            </p:sp>
            <p:sp>
              <p:nvSpPr>
                <p:cNvPr id="259" name="TextBox 258"/>
                <p:cNvSpPr txBox="1"/>
                <p:nvPr/>
              </p:nvSpPr>
              <p:spPr>
                <a:xfrm>
                  <a:off x="20823980" y="21969516"/>
                  <a:ext cx="418654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sz="1800" dirty="0" smtClean="0"/>
                    <a:t>15</a:t>
                  </a:r>
                  <a:endParaRPr lang="en-US" sz="1800" dirty="0"/>
                </a:p>
              </p:txBody>
            </p:sp>
            <p:sp>
              <p:nvSpPr>
                <p:cNvPr id="260" name="TextBox 259"/>
                <p:cNvSpPr txBox="1"/>
                <p:nvPr/>
              </p:nvSpPr>
              <p:spPr>
                <a:xfrm>
                  <a:off x="21545540" y="21969516"/>
                  <a:ext cx="418654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sz="1800" dirty="0" smtClean="0"/>
                    <a:t>20</a:t>
                  </a:r>
                  <a:endParaRPr lang="en-US" sz="1800" dirty="0"/>
                </a:p>
              </p:txBody>
            </p:sp>
            <p:sp>
              <p:nvSpPr>
                <p:cNvPr id="261" name="TextBox 260"/>
                <p:cNvSpPr txBox="1"/>
                <p:nvPr/>
              </p:nvSpPr>
              <p:spPr>
                <a:xfrm>
                  <a:off x="22245427" y="21969516"/>
                  <a:ext cx="418654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sz="1800" dirty="0" smtClean="0"/>
                    <a:t>25</a:t>
                  </a:r>
                  <a:endParaRPr lang="en-US" sz="1800" dirty="0"/>
                </a:p>
              </p:txBody>
            </p:sp>
          </p:grpSp>
          <p:grpSp>
            <p:nvGrpSpPr>
              <p:cNvPr id="262" name="Group 261"/>
              <p:cNvGrpSpPr/>
              <p:nvPr/>
            </p:nvGrpSpPr>
            <p:grpSpPr>
              <a:xfrm>
                <a:off x="18532269" y="22974300"/>
                <a:ext cx="483863" cy="2549595"/>
                <a:chOff x="13976053" y="19078651"/>
                <a:chExt cx="483863" cy="2447194"/>
              </a:xfrm>
            </p:grpSpPr>
            <p:sp>
              <p:nvSpPr>
                <p:cNvPr id="263" name="TextBox 262"/>
                <p:cNvSpPr txBox="1"/>
                <p:nvPr/>
              </p:nvSpPr>
              <p:spPr>
                <a:xfrm>
                  <a:off x="13980298" y="21156513"/>
                  <a:ext cx="476926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sz="1800" dirty="0" smtClean="0"/>
                    <a:t>0.1</a:t>
                  </a:r>
                  <a:endParaRPr lang="en-US" sz="1800" dirty="0"/>
                </a:p>
              </p:txBody>
            </p:sp>
            <p:sp>
              <p:nvSpPr>
                <p:cNvPr id="264" name="TextBox 263"/>
                <p:cNvSpPr txBox="1"/>
                <p:nvPr/>
              </p:nvSpPr>
              <p:spPr>
                <a:xfrm>
                  <a:off x="13976066" y="20453361"/>
                  <a:ext cx="476926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sz="1800" dirty="0" smtClean="0"/>
                    <a:t>0.2</a:t>
                  </a:r>
                  <a:endParaRPr lang="en-US" sz="1800" dirty="0"/>
                </a:p>
              </p:txBody>
            </p:sp>
            <p:sp>
              <p:nvSpPr>
                <p:cNvPr id="265" name="TextBox 264"/>
                <p:cNvSpPr txBox="1"/>
                <p:nvPr/>
              </p:nvSpPr>
              <p:spPr>
                <a:xfrm>
                  <a:off x="13976053" y="19770594"/>
                  <a:ext cx="476926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sz="1800" dirty="0" smtClean="0"/>
                    <a:t>0.3</a:t>
                  </a:r>
                  <a:endParaRPr lang="en-US" sz="1800" dirty="0"/>
                </a:p>
              </p:txBody>
            </p:sp>
            <p:sp>
              <p:nvSpPr>
                <p:cNvPr id="266" name="TextBox 265"/>
                <p:cNvSpPr txBox="1"/>
                <p:nvPr/>
              </p:nvSpPr>
              <p:spPr>
                <a:xfrm>
                  <a:off x="13980298" y="19078651"/>
                  <a:ext cx="479618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sz="1800" dirty="0" smtClean="0"/>
                    <a:t>0.4</a:t>
                  </a:r>
                  <a:endParaRPr lang="en-US" sz="1800" dirty="0"/>
                </a:p>
              </p:txBody>
            </p:sp>
          </p:grpSp>
          <p:pic>
            <p:nvPicPr>
              <p:cNvPr id="268" name="Picture 267" descr="fmicro_RMS_by_sst.jpg"/>
              <p:cNvPicPr>
                <a:picLocks noChangeAspect="1"/>
              </p:cNvPicPr>
              <p:nvPr/>
            </p:nvPicPr>
            <p:blipFill rotWithShape="1">
              <a:blip r:embed="rId21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2481" t="6861" r="8764" b="10175"/>
              <a:stretch/>
            </p:blipFill>
            <p:spPr>
              <a:xfrm>
                <a:off x="14400662" y="23183354"/>
                <a:ext cx="3731925" cy="2948942"/>
              </a:xfrm>
              <a:prstGeom prst="rect">
                <a:avLst/>
              </a:prstGeom>
            </p:spPr>
          </p:pic>
          <p:pic>
            <p:nvPicPr>
              <p:cNvPr id="270" name="Picture 269" descr="fmicro_RMS_by_par.jpg"/>
              <p:cNvPicPr>
                <a:picLocks noChangeAspect="1"/>
              </p:cNvPicPr>
              <p:nvPr/>
            </p:nvPicPr>
            <p:blipFill rotWithShape="1">
              <a:blip r:embed="rId2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2566" t="6943" r="8632" b="9904"/>
              <a:stretch/>
            </p:blipFill>
            <p:spPr>
              <a:xfrm>
                <a:off x="23075900" y="23155275"/>
                <a:ext cx="3745058" cy="2964320"/>
              </a:xfrm>
              <a:prstGeom prst="rect">
                <a:avLst/>
              </a:prstGeom>
            </p:spPr>
          </p:pic>
          <p:grpSp>
            <p:nvGrpSpPr>
              <p:cNvPr id="271" name="Group 270"/>
              <p:cNvGrpSpPr/>
              <p:nvPr/>
            </p:nvGrpSpPr>
            <p:grpSpPr>
              <a:xfrm>
                <a:off x="22687287" y="22987001"/>
                <a:ext cx="483863" cy="2530544"/>
                <a:chOff x="13976053" y="19078651"/>
                <a:chExt cx="483863" cy="2447194"/>
              </a:xfrm>
            </p:grpSpPr>
            <p:sp>
              <p:nvSpPr>
                <p:cNvPr id="272" name="TextBox 271"/>
                <p:cNvSpPr txBox="1"/>
                <p:nvPr/>
              </p:nvSpPr>
              <p:spPr>
                <a:xfrm>
                  <a:off x="13980298" y="21156513"/>
                  <a:ext cx="476926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sz="1800" dirty="0" smtClean="0"/>
                    <a:t>0.1</a:t>
                  </a:r>
                  <a:endParaRPr lang="en-US" sz="1800" dirty="0"/>
                </a:p>
              </p:txBody>
            </p:sp>
            <p:sp>
              <p:nvSpPr>
                <p:cNvPr id="273" name="TextBox 272"/>
                <p:cNvSpPr txBox="1"/>
                <p:nvPr/>
              </p:nvSpPr>
              <p:spPr>
                <a:xfrm>
                  <a:off x="13976066" y="20453361"/>
                  <a:ext cx="476926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sz="1800" dirty="0" smtClean="0"/>
                    <a:t>0.2</a:t>
                  </a:r>
                  <a:endParaRPr lang="en-US" sz="1800" dirty="0"/>
                </a:p>
              </p:txBody>
            </p:sp>
            <p:sp>
              <p:nvSpPr>
                <p:cNvPr id="274" name="TextBox 273"/>
                <p:cNvSpPr txBox="1"/>
                <p:nvPr/>
              </p:nvSpPr>
              <p:spPr>
                <a:xfrm>
                  <a:off x="13976053" y="19770594"/>
                  <a:ext cx="476926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sz="1800" dirty="0" smtClean="0"/>
                    <a:t>0.3</a:t>
                  </a:r>
                  <a:endParaRPr lang="en-US" sz="1800" dirty="0"/>
                </a:p>
              </p:txBody>
            </p:sp>
            <p:sp>
              <p:nvSpPr>
                <p:cNvPr id="275" name="TextBox 274"/>
                <p:cNvSpPr txBox="1"/>
                <p:nvPr/>
              </p:nvSpPr>
              <p:spPr>
                <a:xfrm>
                  <a:off x="13980298" y="19078651"/>
                  <a:ext cx="479618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sz="1800" dirty="0" smtClean="0"/>
                    <a:t>0.4</a:t>
                  </a:r>
                  <a:endParaRPr lang="en-US" sz="1800" dirty="0"/>
                </a:p>
              </p:txBody>
            </p:sp>
          </p:grpSp>
          <p:grpSp>
            <p:nvGrpSpPr>
              <p:cNvPr id="276" name="Group 275"/>
              <p:cNvGrpSpPr/>
              <p:nvPr/>
            </p:nvGrpSpPr>
            <p:grpSpPr>
              <a:xfrm>
                <a:off x="22948900" y="26015136"/>
                <a:ext cx="4043801" cy="369332"/>
                <a:chOff x="18683780" y="21969516"/>
                <a:chExt cx="4043801" cy="369332"/>
              </a:xfrm>
            </p:grpSpPr>
            <p:sp>
              <p:nvSpPr>
                <p:cNvPr id="277" name="TextBox 276"/>
                <p:cNvSpPr txBox="1"/>
                <p:nvPr/>
              </p:nvSpPr>
              <p:spPr>
                <a:xfrm>
                  <a:off x="18683780" y="21969516"/>
                  <a:ext cx="418654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sz="1800" dirty="0" smtClean="0"/>
                    <a:t>15</a:t>
                  </a:r>
                  <a:endParaRPr lang="en-US" sz="1800" dirty="0"/>
                </a:p>
              </p:txBody>
            </p:sp>
            <p:sp>
              <p:nvSpPr>
                <p:cNvPr id="278" name="TextBox 277"/>
                <p:cNvSpPr txBox="1"/>
                <p:nvPr/>
              </p:nvSpPr>
              <p:spPr>
                <a:xfrm>
                  <a:off x="19590790" y="21969516"/>
                  <a:ext cx="418654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sz="1800" dirty="0" smtClean="0"/>
                    <a:t>25</a:t>
                  </a:r>
                  <a:endParaRPr lang="en-US" sz="1800" dirty="0"/>
                </a:p>
              </p:txBody>
            </p:sp>
            <p:sp>
              <p:nvSpPr>
                <p:cNvPr id="279" name="TextBox 278"/>
                <p:cNvSpPr txBox="1"/>
                <p:nvPr/>
              </p:nvSpPr>
              <p:spPr>
                <a:xfrm>
                  <a:off x="20429244" y="21969516"/>
                  <a:ext cx="418654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sz="1800" dirty="0" smtClean="0"/>
                    <a:t>35</a:t>
                  </a:r>
                  <a:endParaRPr lang="en-US" sz="1800" dirty="0"/>
                </a:p>
              </p:txBody>
            </p:sp>
            <p:sp>
              <p:nvSpPr>
                <p:cNvPr id="281" name="TextBox 280"/>
                <p:cNvSpPr txBox="1"/>
                <p:nvPr/>
              </p:nvSpPr>
              <p:spPr>
                <a:xfrm>
                  <a:off x="21393140" y="21969516"/>
                  <a:ext cx="418654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sz="1800" dirty="0" smtClean="0"/>
                    <a:t>45</a:t>
                  </a:r>
                  <a:endParaRPr lang="en-US" sz="1800" dirty="0"/>
                </a:p>
              </p:txBody>
            </p:sp>
            <p:sp>
              <p:nvSpPr>
                <p:cNvPr id="282" name="TextBox 281"/>
                <p:cNvSpPr txBox="1"/>
                <p:nvPr/>
              </p:nvSpPr>
              <p:spPr>
                <a:xfrm>
                  <a:off x="22308927" y="21969516"/>
                  <a:ext cx="418654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sz="1800" dirty="0" smtClean="0"/>
                    <a:t>55</a:t>
                  </a:r>
                  <a:endParaRPr lang="en-US" sz="1800" dirty="0"/>
                </a:p>
              </p:txBody>
            </p:sp>
          </p:grpSp>
          <p:pic>
            <p:nvPicPr>
              <p:cNvPr id="77" name="Picture 76" descr="fpico_RMS_by_irr.jpg"/>
              <p:cNvPicPr>
                <a:picLocks noChangeAspect="1"/>
              </p:cNvPicPr>
              <p:nvPr/>
            </p:nvPicPr>
            <p:blipFill rotWithShape="1">
              <a:blip r:embed="rId2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2533" t="7321" r="8732" b="10209"/>
              <a:stretch/>
            </p:blipFill>
            <p:spPr>
              <a:xfrm>
                <a:off x="18881956" y="19631808"/>
                <a:ext cx="3767628" cy="2850174"/>
              </a:xfrm>
              <a:prstGeom prst="rect">
                <a:avLst/>
              </a:prstGeom>
            </p:spPr>
          </p:pic>
          <p:pic>
            <p:nvPicPr>
              <p:cNvPr id="78" name="Picture 77" descr="fpico_RMS_by_par.jpg"/>
              <p:cNvPicPr>
                <a:picLocks noChangeAspect="1"/>
              </p:cNvPicPr>
              <p:nvPr/>
            </p:nvPicPr>
            <p:blipFill rotWithShape="1">
              <a:blip r:embed="rId2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2622" t="6862" r="8714" b="10148"/>
              <a:stretch/>
            </p:blipFill>
            <p:spPr>
              <a:xfrm>
                <a:off x="23066944" y="19601801"/>
                <a:ext cx="3754014" cy="2970725"/>
              </a:xfrm>
              <a:prstGeom prst="rect">
                <a:avLst/>
              </a:prstGeom>
            </p:spPr>
          </p:pic>
          <p:grpSp>
            <p:nvGrpSpPr>
              <p:cNvPr id="465" name="Group 464"/>
              <p:cNvGrpSpPr/>
              <p:nvPr/>
            </p:nvGrpSpPr>
            <p:grpSpPr>
              <a:xfrm>
                <a:off x="22906565" y="22454540"/>
                <a:ext cx="4043801" cy="369332"/>
                <a:chOff x="18683780" y="21969516"/>
                <a:chExt cx="4043801" cy="369332"/>
              </a:xfrm>
            </p:grpSpPr>
            <p:sp>
              <p:nvSpPr>
                <p:cNvPr id="466" name="TextBox 465"/>
                <p:cNvSpPr txBox="1"/>
                <p:nvPr/>
              </p:nvSpPr>
              <p:spPr>
                <a:xfrm>
                  <a:off x="18683780" y="21969516"/>
                  <a:ext cx="418654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sz="1800" dirty="0" smtClean="0"/>
                    <a:t>15</a:t>
                  </a:r>
                  <a:endParaRPr lang="en-US" sz="1800" dirty="0"/>
                </a:p>
              </p:txBody>
            </p:sp>
            <p:sp>
              <p:nvSpPr>
                <p:cNvPr id="467" name="TextBox 466"/>
                <p:cNvSpPr txBox="1"/>
                <p:nvPr/>
              </p:nvSpPr>
              <p:spPr>
                <a:xfrm>
                  <a:off x="19590790" y="21969516"/>
                  <a:ext cx="418654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sz="1800" dirty="0" smtClean="0"/>
                    <a:t>25</a:t>
                  </a:r>
                  <a:endParaRPr lang="en-US" sz="1800" dirty="0"/>
                </a:p>
              </p:txBody>
            </p:sp>
            <p:sp>
              <p:nvSpPr>
                <p:cNvPr id="468" name="TextBox 467"/>
                <p:cNvSpPr txBox="1"/>
                <p:nvPr/>
              </p:nvSpPr>
              <p:spPr>
                <a:xfrm>
                  <a:off x="20429244" y="21969516"/>
                  <a:ext cx="418654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sz="1800" dirty="0" smtClean="0"/>
                    <a:t>35</a:t>
                  </a:r>
                  <a:endParaRPr lang="en-US" sz="1800" dirty="0"/>
                </a:p>
              </p:txBody>
            </p:sp>
            <p:sp>
              <p:nvSpPr>
                <p:cNvPr id="469" name="TextBox 468"/>
                <p:cNvSpPr txBox="1"/>
                <p:nvPr/>
              </p:nvSpPr>
              <p:spPr>
                <a:xfrm>
                  <a:off x="21393140" y="21969516"/>
                  <a:ext cx="418654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sz="1800" dirty="0" smtClean="0"/>
                    <a:t>45</a:t>
                  </a:r>
                  <a:endParaRPr lang="en-US" sz="1800" dirty="0"/>
                </a:p>
              </p:txBody>
            </p:sp>
            <p:sp>
              <p:nvSpPr>
                <p:cNvPr id="470" name="TextBox 469"/>
                <p:cNvSpPr txBox="1"/>
                <p:nvPr/>
              </p:nvSpPr>
              <p:spPr>
                <a:xfrm>
                  <a:off x="22308927" y="21969516"/>
                  <a:ext cx="418654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sz="1800" dirty="0" smtClean="0"/>
                    <a:t>55</a:t>
                  </a:r>
                  <a:endParaRPr lang="en-US" sz="1800" dirty="0"/>
                </a:p>
              </p:txBody>
            </p:sp>
          </p:grpSp>
          <p:sp>
            <p:nvSpPr>
              <p:cNvPr id="471" name="TextBox 470"/>
              <p:cNvSpPr txBox="1"/>
              <p:nvPr/>
            </p:nvSpPr>
            <p:spPr>
              <a:xfrm>
                <a:off x="24638279" y="22635528"/>
                <a:ext cx="569387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800" dirty="0" smtClean="0"/>
                  <a:t>PAR</a:t>
                </a:r>
                <a:endParaRPr lang="en-US" sz="1800" dirty="0"/>
              </a:p>
            </p:txBody>
          </p:sp>
          <p:sp>
            <p:nvSpPr>
              <p:cNvPr id="472" name="TextBox 471"/>
              <p:cNvSpPr txBox="1"/>
              <p:nvPr/>
            </p:nvSpPr>
            <p:spPr>
              <a:xfrm>
                <a:off x="20304113" y="22635528"/>
                <a:ext cx="784440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800" dirty="0" smtClean="0"/>
                  <a:t>IRR</a:t>
                </a:r>
                <a:r>
                  <a:rPr lang="en-US" sz="1800" baseline="-25000" dirty="0" smtClean="0"/>
                  <a:t>MLD </a:t>
                </a:r>
                <a:endParaRPr lang="en-US" sz="1800" baseline="-25000" dirty="0"/>
              </a:p>
            </p:txBody>
          </p:sp>
          <p:sp>
            <p:nvSpPr>
              <p:cNvPr id="473" name="TextBox 472"/>
              <p:cNvSpPr txBox="1"/>
              <p:nvPr/>
            </p:nvSpPr>
            <p:spPr>
              <a:xfrm>
                <a:off x="15857465" y="22635528"/>
                <a:ext cx="762761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800" dirty="0" smtClean="0"/>
                  <a:t>SST °C</a:t>
                </a:r>
                <a:endParaRPr lang="en-US" sz="1800" dirty="0"/>
              </a:p>
            </p:txBody>
          </p:sp>
        </p:grpSp>
      </p:grpSp>
      <p:cxnSp>
        <p:nvCxnSpPr>
          <p:cNvPr id="475" name="Straight Connector 474"/>
          <p:cNvCxnSpPr/>
          <p:nvPr/>
        </p:nvCxnSpPr>
        <p:spPr>
          <a:xfrm>
            <a:off x="20108907" y="16091861"/>
            <a:ext cx="575732" cy="0"/>
          </a:xfrm>
          <a:prstGeom prst="line">
            <a:avLst/>
          </a:prstGeom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76" name="Straight Connector 475"/>
          <p:cNvCxnSpPr/>
          <p:nvPr/>
        </p:nvCxnSpPr>
        <p:spPr>
          <a:xfrm>
            <a:off x="20108907" y="16295060"/>
            <a:ext cx="575732" cy="0"/>
          </a:xfrm>
          <a:prstGeom prst="line">
            <a:avLst/>
          </a:prstGeom>
          <a:ln>
            <a:solidFill>
              <a:schemeClr val="accent6">
                <a:lumMod val="75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77" name="Straight Connector 476"/>
          <p:cNvCxnSpPr/>
          <p:nvPr/>
        </p:nvCxnSpPr>
        <p:spPr>
          <a:xfrm>
            <a:off x="20108907" y="16498259"/>
            <a:ext cx="575732" cy="0"/>
          </a:xfrm>
          <a:prstGeom prst="line">
            <a:avLst/>
          </a:prstGeom>
          <a:ln>
            <a:solidFill>
              <a:srgbClr val="C3BE00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78" name="TextBox 477"/>
          <p:cNvSpPr txBox="1"/>
          <p:nvPr/>
        </p:nvSpPr>
        <p:spPr>
          <a:xfrm>
            <a:off x="20633840" y="15873329"/>
            <a:ext cx="4229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800" dirty="0" smtClean="0"/>
              <a:t>b1</a:t>
            </a:r>
            <a:endParaRPr lang="en-US" sz="1800" dirty="0"/>
          </a:p>
        </p:txBody>
      </p:sp>
      <p:sp>
        <p:nvSpPr>
          <p:cNvPr id="479" name="TextBox 478"/>
          <p:cNvSpPr txBox="1"/>
          <p:nvPr/>
        </p:nvSpPr>
        <p:spPr>
          <a:xfrm>
            <a:off x="20633843" y="16076528"/>
            <a:ext cx="4229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800" dirty="0" smtClean="0"/>
              <a:t>b2</a:t>
            </a:r>
            <a:endParaRPr lang="en-US" sz="1800" dirty="0"/>
          </a:p>
        </p:txBody>
      </p:sp>
      <p:sp>
        <p:nvSpPr>
          <p:cNvPr id="480" name="TextBox 479"/>
          <p:cNvSpPr txBox="1"/>
          <p:nvPr/>
        </p:nvSpPr>
        <p:spPr>
          <a:xfrm>
            <a:off x="20633846" y="16279727"/>
            <a:ext cx="4229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800" dirty="0" smtClean="0"/>
              <a:t>b3</a:t>
            </a:r>
            <a:endParaRPr lang="en-US" sz="1800" dirty="0"/>
          </a:p>
        </p:txBody>
      </p:sp>
      <p:cxnSp>
        <p:nvCxnSpPr>
          <p:cNvPr id="481" name="Straight Connector 480"/>
          <p:cNvCxnSpPr/>
          <p:nvPr/>
        </p:nvCxnSpPr>
        <p:spPr>
          <a:xfrm>
            <a:off x="20108910" y="16684525"/>
            <a:ext cx="575732" cy="0"/>
          </a:xfrm>
          <a:prstGeom prst="line">
            <a:avLst/>
          </a:prstGeom>
          <a:ln>
            <a:solidFill>
              <a:srgbClr val="990ACF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82" name="TextBox 481"/>
          <p:cNvSpPr txBox="1"/>
          <p:nvPr/>
        </p:nvSpPr>
        <p:spPr>
          <a:xfrm>
            <a:off x="20616916" y="16465993"/>
            <a:ext cx="4229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800" dirty="0" smtClean="0"/>
              <a:t>b4</a:t>
            </a:r>
            <a:endParaRPr lang="en-US" sz="1800" dirty="0"/>
          </a:p>
        </p:txBody>
      </p:sp>
    </p:spTree>
    <p:extLst>
      <p:ext uri="{BB962C8B-B14F-4D97-AF65-F5344CB8AC3E}">
        <p14:creationId xmlns:p14="http://schemas.microsoft.com/office/powerpoint/2010/main" val="356688773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7589</TotalTime>
  <Words>1459</Words>
  <Application>Microsoft Macintosh PowerPoint</Application>
  <PresentationFormat>Custom</PresentationFormat>
  <Paragraphs>428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Manager/>
  <Company>UNH</Company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subject/>
  <dc:creator>Tim Moore</dc:creator>
  <cp:keywords/>
  <dc:description/>
  <cp:lastModifiedBy>Chris Brown</cp:lastModifiedBy>
  <cp:revision>159</cp:revision>
  <dcterms:created xsi:type="dcterms:W3CDTF">2016-02-11T17:38:37Z</dcterms:created>
  <dcterms:modified xsi:type="dcterms:W3CDTF">2018-02-09T01:10:46Z</dcterms:modified>
  <cp:category/>
</cp:coreProperties>
</file>