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38404800" cy="29260800"/>
  <p:notesSz cx="6858000" cy="9313863"/>
  <p:defaultTextStyle>
    <a:defPPr>
      <a:defRPr lang="en-US"/>
    </a:defPPr>
    <a:lvl1pPr marL="0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1pPr>
    <a:lvl2pPr marL="1933224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2pPr>
    <a:lvl3pPr marL="3866449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3pPr>
    <a:lvl4pPr marL="5799673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4pPr>
    <a:lvl5pPr marL="7732898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5pPr>
    <a:lvl6pPr marL="9666122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6pPr>
    <a:lvl7pPr marL="11599347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7pPr>
    <a:lvl8pPr marL="13532571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8pPr>
    <a:lvl9pPr marL="15465796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>
          <p15:clr>
            <a:srgbClr val="A4A3A4"/>
          </p15:clr>
        </p15:guide>
        <p15:guide id="2" pos="1209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hn Moore" initials="C" lastIdx="1" clrIdx="0"/>
  <p:cmAuthor id="1" name="Gough, Laura" initials="LG" lastIdx="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1C8904"/>
    <a:srgbClr val="0004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7356" autoAdjust="0"/>
    <p:restoredTop sz="94660"/>
  </p:normalViewPr>
  <p:slideViewPr>
    <p:cSldViewPr>
      <p:cViewPr>
        <p:scale>
          <a:sx n="33" d="100"/>
          <a:sy n="33" d="100"/>
        </p:scale>
        <p:origin x="-78" y="-2826"/>
      </p:cViewPr>
      <p:guideLst>
        <p:guide orient="horz" pos="9216"/>
        <p:guide pos="1209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360" y="9089815"/>
            <a:ext cx="32644080" cy="62721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720" y="16581120"/>
            <a:ext cx="2688336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933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8664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7996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732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666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599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532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465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913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096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3715" y="18802775"/>
            <a:ext cx="32644080" cy="5811520"/>
          </a:xfrm>
        </p:spPr>
        <p:txBody>
          <a:bodyPr anchor="t"/>
          <a:lstStyle>
            <a:lvl1pPr algn="l">
              <a:defRPr sz="169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33715" y="12401978"/>
            <a:ext cx="32644080" cy="6400798"/>
          </a:xfrm>
        </p:spPr>
        <p:txBody>
          <a:bodyPr anchor="b"/>
          <a:lstStyle>
            <a:lvl1pPr marL="0" indent="0">
              <a:buNone/>
              <a:defRPr sz="8500">
                <a:solidFill>
                  <a:schemeClr val="tx1">
                    <a:tint val="75000"/>
                  </a:schemeClr>
                </a:solidFill>
              </a:defRPr>
            </a:lvl1pPr>
            <a:lvl2pPr marL="1933224" indent="0">
              <a:buNone/>
              <a:defRPr sz="7600">
                <a:solidFill>
                  <a:schemeClr val="tx1">
                    <a:tint val="75000"/>
                  </a:schemeClr>
                </a:solidFill>
              </a:defRPr>
            </a:lvl2pPr>
            <a:lvl3pPr marL="3866449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3pPr>
            <a:lvl4pPr marL="5799673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4pPr>
            <a:lvl5pPr marL="7732898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5pPr>
            <a:lvl6pPr marL="9666122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6pPr>
            <a:lvl7pPr marL="11599347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7pPr>
            <a:lvl8pPr marL="13532571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8pPr>
            <a:lvl9pPr marL="15465796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7700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6827522"/>
            <a:ext cx="16962120" cy="19310775"/>
          </a:xfrm>
        </p:spPr>
        <p:txBody>
          <a:bodyPr/>
          <a:lstStyle>
            <a:lvl1pPr>
              <a:defRPr sz="11800"/>
            </a:lvl1pPr>
            <a:lvl2pPr>
              <a:defRPr sz="101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522440" y="6827522"/>
            <a:ext cx="16962120" cy="19310775"/>
          </a:xfrm>
        </p:spPr>
        <p:txBody>
          <a:bodyPr/>
          <a:lstStyle>
            <a:lvl1pPr>
              <a:defRPr sz="11800"/>
            </a:lvl1pPr>
            <a:lvl2pPr>
              <a:defRPr sz="101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758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6549816"/>
            <a:ext cx="16968790" cy="2729651"/>
          </a:xfrm>
        </p:spPr>
        <p:txBody>
          <a:bodyPr anchor="b"/>
          <a:lstStyle>
            <a:lvl1pPr marL="0" indent="0">
              <a:buNone/>
              <a:defRPr sz="10100" b="1"/>
            </a:lvl1pPr>
            <a:lvl2pPr marL="1933224" indent="0">
              <a:buNone/>
              <a:defRPr sz="8500" b="1"/>
            </a:lvl2pPr>
            <a:lvl3pPr marL="3866449" indent="0">
              <a:buNone/>
              <a:defRPr sz="7600" b="1"/>
            </a:lvl3pPr>
            <a:lvl4pPr marL="5799673" indent="0">
              <a:buNone/>
              <a:defRPr sz="6800" b="1"/>
            </a:lvl4pPr>
            <a:lvl5pPr marL="7732898" indent="0">
              <a:buNone/>
              <a:defRPr sz="6800" b="1"/>
            </a:lvl5pPr>
            <a:lvl6pPr marL="9666122" indent="0">
              <a:buNone/>
              <a:defRPr sz="6800" b="1"/>
            </a:lvl6pPr>
            <a:lvl7pPr marL="11599347" indent="0">
              <a:buNone/>
              <a:defRPr sz="6800" b="1"/>
            </a:lvl7pPr>
            <a:lvl8pPr marL="13532571" indent="0">
              <a:buNone/>
              <a:defRPr sz="6800" b="1"/>
            </a:lvl8pPr>
            <a:lvl9pPr marL="15465796" indent="0">
              <a:buNone/>
              <a:defRPr sz="6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0" y="9279467"/>
            <a:ext cx="16968790" cy="16858829"/>
          </a:xfrm>
        </p:spPr>
        <p:txBody>
          <a:bodyPr/>
          <a:lstStyle>
            <a:lvl1pPr>
              <a:defRPr sz="10100"/>
            </a:lvl1pPr>
            <a:lvl2pPr>
              <a:defRPr sz="8500"/>
            </a:lvl2pPr>
            <a:lvl3pPr>
              <a:defRPr sz="7600"/>
            </a:lvl3pPr>
            <a:lvl4pPr>
              <a:defRPr sz="6800"/>
            </a:lvl4pPr>
            <a:lvl5pPr>
              <a:defRPr sz="6800"/>
            </a:lvl5pPr>
            <a:lvl6pPr>
              <a:defRPr sz="6800"/>
            </a:lvl6pPr>
            <a:lvl7pPr>
              <a:defRPr sz="6800"/>
            </a:lvl7pPr>
            <a:lvl8pPr>
              <a:defRPr sz="6800"/>
            </a:lvl8pPr>
            <a:lvl9pPr>
              <a:defRPr sz="6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509107" y="6549816"/>
            <a:ext cx="16975455" cy="2729651"/>
          </a:xfrm>
        </p:spPr>
        <p:txBody>
          <a:bodyPr anchor="b"/>
          <a:lstStyle>
            <a:lvl1pPr marL="0" indent="0">
              <a:buNone/>
              <a:defRPr sz="10100" b="1"/>
            </a:lvl1pPr>
            <a:lvl2pPr marL="1933224" indent="0">
              <a:buNone/>
              <a:defRPr sz="8500" b="1"/>
            </a:lvl2pPr>
            <a:lvl3pPr marL="3866449" indent="0">
              <a:buNone/>
              <a:defRPr sz="7600" b="1"/>
            </a:lvl3pPr>
            <a:lvl4pPr marL="5799673" indent="0">
              <a:buNone/>
              <a:defRPr sz="6800" b="1"/>
            </a:lvl4pPr>
            <a:lvl5pPr marL="7732898" indent="0">
              <a:buNone/>
              <a:defRPr sz="6800" b="1"/>
            </a:lvl5pPr>
            <a:lvl6pPr marL="9666122" indent="0">
              <a:buNone/>
              <a:defRPr sz="6800" b="1"/>
            </a:lvl6pPr>
            <a:lvl7pPr marL="11599347" indent="0">
              <a:buNone/>
              <a:defRPr sz="6800" b="1"/>
            </a:lvl7pPr>
            <a:lvl8pPr marL="13532571" indent="0">
              <a:buNone/>
              <a:defRPr sz="6800" b="1"/>
            </a:lvl8pPr>
            <a:lvl9pPr marL="15465796" indent="0">
              <a:buNone/>
              <a:defRPr sz="6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509107" y="9279467"/>
            <a:ext cx="16975455" cy="16858829"/>
          </a:xfrm>
        </p:spPr>
        <p:txBody>
          <a:bodyPr/>
          <a:lstStyle>
            <a:lvl1pPr>
              <a:defRPr sz="10100"/>
            </a:lvl1pPr>
            <a:lvl2pPr>
              <a:defRPr sz="8500"/>
            </a:lvl2pPr>
            <a:lvl3pPr>
              <a:defRPr sz="7600"/>
            </a:lvl3pPr>
            <a:lvl4pPr>
              <a:defRPr sz="6800"/>
            </a:lvl4pPr>
            <a:lvl5pPr>
              <a:defRPr sz="6800"/>
            </a:lvl5pPr>
            <a:lvl6pPr>
              <a:defRPr sz="6800"/>
            </a:lvl6pPr>
            <a:lvl7pPr>
              <a:defRPr sz="6800"/>
            </a:lvl7pPr>
            <a:lvl8pPr>
              <a:defRPr sz="6800"/>
            </a:lvl8pPr>
            <a:lvl9pPr>
              <a:defRPr sz="6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208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388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97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2" y="1165013"/>
            <a:ext cx="12634915" cy="4958080"/>
          </a:xfrm>
        </p:spPr>
        <p:txBody>
          <a:bodyPr anchor="b"/>
          <a:lstStyle>
            <a:lvl1pPr algn="l">
              <a:defRPr sz="8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15210" y="1165016"/>
            <a:ext cx="21469350" cy="24973282"/>
          </a:xfrm>
        </p:spPr>
        <p:txBody>
          <a:bodyPr/>
          <a:lstStyle>
            <a:lvl1pPr>
              <a:defRPr sz="13500"/>
            </a:lvl1pPr>
            <a:lvl2pPr>
              <a:defRPr sz="11800"/>
            </a:lvl2pPr>
            <a:lvl3pPr>
              <a:defRPr sz="10100"/>
            </a:lvl3pPr>
            <a:lvl4pPr>
              <a:defRPr sz="8500"/>
            </a:lvl4pPr>
            <a:lvl5pPr>
              <a:defRPr sz="8500"/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2" y="6123096"/>
            <a:ext cx="12634915" cy="20015202"/>
          </a:xfrm>
        </p:spPr>
        <p:txBody>
          <a:bodyPr/>
          <a:lstStyle>
            <a:lvl1pPr marL="0" indent="0">
              <a:buNone/>
              <a:defRPr sz="5900"/>
            </a:lvl1pPr>
            <a:lvl2pPr marL="1933224" indent="0">
              <a:buNone/>
              <a:defRPr sz="5100"/>
            </a:lvl2pPr>
            <a:lvl3pPr marL="3866449" indent="0">
              <a:buNone/>
              <a:defRPr sz="4200"/>
            </a:lvl3pPr>
            <a:lvl4pPr marL="5799673" indent="0">
              <a:buNone/>
              <a:defRPr sz="3800"/>
            </a:lvl4pPr>
            <a:lvl5pPr marL="7732898" indent="0">
              <a:buNone/>
              <a:defRPr sz="3800"/>
            </a:lvl5pPr>
            <a:lvl6pPr marL="9666122" indent="0">
              <a:buNone/>
              <a:defRPr sz="3800"/>
            </a:lvl6pPr>
            <a:lvl7pPr marL="11599347" indent="0">
              <a:buNone/>
              <a:defRPr sz="3800"/>
            </a:lvl7pPr>
            <a:lvl8pPr marL="13532571" indent="0">
              <a:buNone/>
              <a:defRPr sz="3800"/>
            </a:lvl8pPr>
            <a:lvl9pPr marL="15465796" indent="0">
              <a:buNone/>
              <a:defRPr sz="3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348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7610" y="20482560"/>
            <a:ext cx="23042880" cy="2418082"/>
          </a:xfrm>
        </p:spPr>
        <p:txBody>
          <a:bodyPr anchor="b"/>
          <a:lstStyle>
            <a:lvl1pPr algn="l">
              <a:defRPr sz="8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527610" y="2614507"/>
            <a:ext cx="23042880" cy="17556480"/>
          </a:xfrm>
        </p:spPr>
        <p:txBody>
          <a:bodyPr/>
          <a:lstStyle>
            <a:lvl1pPr marL="0" indent="0">
              <a:buNone/>
              <a:defRPr sz="13500"/>
            </a:lvl1pPr>
            <a:lvl2pPr marL="1933224" indent="0">
              <a:buNone/>
              <a:defRPr sz="11800"/>
            </a:lvl2pPr>
            <a:lvl3pPr marL="3866449" indent="0">
              <a:buNone/>
              <a:defRPr sz="10100"/>
            </a:lvl3pPr>
            <a:lvl4pPr marL="5799673" indent="0">
              <a:buNone/>
              <a:defRPr sz="8500"/>
            </a:lvl4pPr>
            <a:lvl5pPr marL="7732898" indent="0">
              <a:buNone/>
              <a:defRPr sz="8500"/>
            </a:lvl5pPr>
            <a:lvl6pPr marL="9666122" indent="0">
              <a:buNone/>
              <a:defRPr sz="8500"/>
            </a:lvl6pPr>
            <a:lvl7pPr marL="11599347" indent="0">
              <a:buNone/>
              <a:defRPr sz="8500"/>
            </a:lvl7pPr>
            <a:lvl8pPr marL="13532571" indent="0">
              <a:buNone/>
              <a:defRPr sz="8500"/>
            </a:lvl8pPr>
            <a:lvl9pPr marL="15465796" indent="0">
              <a:buNone/>
              <a:defRPr sz="85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27610" y="22900642"/>
            <a:ext cx="23042880" cy="3434078"/>
          </a:xfrm>
        </p:spPr>
        <p:txBody>
          <a:bodyPr/>
          <a:lstStyle>
            <a:lvl1pPr marL="0" indent="0">
              <a:buNone/>
              <a:defRPr sz="5900"/>
            </a:lvl1pPr>
            <a:lvl2pPr marL="1933224" indent="0">
              <a:buNone/>
              <a:defRPr sz="5100"/>
            </a:lvl2pPr>
            <a:lvl3pPr marL="3866449" indent="0">
              <a:buNone/>
              <a:defRPr sz="4200"/>
            </a:lvl3pPr>
            <a:lvl4pPr marL="5799673" indent="0">
              <a:buNone/>
              <a:defRPr sz="3800"/>
            </a:lvl4pPr>
            <a:lvl5pPr marL="7732898" indent="0">
              <a:buNone/>
              <a:defRPr sz="3800"/>
            </a:lvl5pPr>
            <a:lvl6pPr marL="9666122" indent="0">
              <a:buNone/>
              <a:defRPr sz="3800"/>
            </a:lvl6pPr>
            <a:lvl7pPr marL="11599347" indent="0">
              <a:buNone/>
              <a:defRPr sz="3800"/>
            </a:lvl7pPr>
            <a:lvl8pPr marL="13532571" indent="0">
              <a:buNone/>
              <a:defRPr sz="3800"/>
            </a:lvl8pPr>
            <a:lvl9pPr marL="15465796" indent="0">
              <a:buNone/>
              <a:defRPr sz="3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556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626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843480" y="1171791"/>
            <a:ext cx="8641080" cy="2496650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20240" y="1171791"/>
            <a:ext cx="25283160" cy="249665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7068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1171789"/>
            <a:ext cx="34564320" cy="4876800"/>
          </a:xfrm>
          <a:prstGeom prst="rect">
            <a:avLst/>
          </a:prstGeom>
        </p:spPr>
        <p:txBody>
          <a:bodyPr vert="horz" lIns="386645" tIns="193322" rIns="386645" bIns="193322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6827522"/>
            <a:ext cx="34564320" cy="19310775"/>
          </a:xfrm>
          <a:prstGeom prst="rect">
            <a:avLst/>
          </a:prstGeom>
        </p:spPr>
        <p:txBody>
          <a:bodyPr vert="horz" lIns="386645" tIns="193322" rIns="386645" bIns="19332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20240" y="27120429"/>
            <a:ext cx="8961120" cy="1557867"/>
          </a:xfrm>
          <a:prstGeom prst="rect">
            <a:avLst/>
          </a:prstGeom>
        </p:spPr>
        <p:txBody>
          <a:bodyPr vert="horz" lIns="386645" tIns="193322" rIns="386645" bIns="193322" rtlCol="0" anchor="ctr"/>
          <a:lstStyle>
            <a:lvl1pPr algn="l">
              <a:defRPr sz="5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A2094-14FC-4B14-9A9D-A6277988DB24}" type="datetimeFigureOut">
              <a:rPr lang="en-US" smtClean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121640" y="27120429"/>
            <a:ext cx="12161520" cy="1557867"/>
          </a:xfrm>
          <a:prstGeom prst="rect">
            <a:avLst/>
          </a:prstGeom>
        </p:spPr>
        <p:txBody>
          <a:bodyPr vert="horz" lIns="386645" tIns="193322" rIns="386645" bIns="193322" rtlCol="0" anchor="ctr"/>
          <a:lstStyle>
            <a:lvl1pPr algn="ctr">
              <a:defRPr sz="5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523440" y="27120429"/>
            <a:ext cx="8961120" cy="1557867"/>
          </a:xfrm>
          <a:prstGeom prst="rect">
            <a:avLst/>
          </a:prstGeom>
        </p:spPr>
        <p:txBody>
          <a:bodyPr vert="horz" lIns="386645" tIns="193322" rIns="386645" bIns="193322" rtlCol="0" anchor="ctr"/>
          <a:lstStyle>
            <a:lvl1pPr algn="r">
              <a:defRPr sz="5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554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866449" rtl="0" eaLnBrk="1" latinLnBrk="0" hangingPunct="1">
        <a:spcBef>
          <a:spcPct val="0"/>
        </a:spcBef>
        <a:buNone/>
        <a:defRPr sz="18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49918" indent="-1449918" algn="l" defTabSz="38664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3500" kern="1200">
          <a:solidFill>
            <a:schemeClr val="tx1"/>
          </a:solidFill>
          <a:latin typeface="+mn-lt"/>
          <a:ea typeface="+mn-ea"/>
          <a:cs typeface="+mn-cs"/>
        </a:defRPr>
      </a:lvl1pPr>
      <a:lvl2pPr marL="3141490" indent="-1208265" algn="l" defTabSz="3866449" rtl="0" eaLnBrk="1" latinLnBrk="0" hangingPunct="1">
        <a:spcBef>
          <a:spcPct val="20000"/>
        </a:spcBef>
        <a:buFont typeface="Arial" panose="020B0604020202020204" pitchFamily="34" charset="0"/>
        <a:buChar char="–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4833061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0100" kern="1200">
          <a:solidFill>
            <a:schemeClr val="tx1"/>
          </a:solidFill>
          <a:latin typeface="+mn-lt"/>
          <a:ea typeface="+mn-ea"/>
          <a:cs typeface="+mn-cs"/>
        </a:defRPr>
      </a:lvl3pPr>
      <a:lvl4pPr marL="6766286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–"/>
        <a:defRPr sz="8500" kern="1200">
          <a:solidFill>
            <a:schemeClr val="tx1"/>
          </a:solidFill>
          <a:latin typeface="+mn-lt"/>
          <a:ea typeface="+mn-ea"/>
          <a:cs typeface="+mn-cs"/>
        </a:defRPr>
      </a:lvl4pPr>
      <a:lvl5pPr marL="8699510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»"/>
        <a:defRPr sz="8500" kern="1200">
          <a:solidFill>
            <a:schemeClr val="tx1"/>
          </a:solidFill>
          <a:latin typeface="+mn-lt"/>
          <a:ea typeface="+mn-ea"/>
          <a:cs typeface="+mn-cs"/>
        </a:defRPr>
      </a:lvl5pPr>
      <a:lvl6pPr marL="10632735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6pPr>
      <a:lvl7pPr marL="12565959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7pPr>
      <a:lvl8pPr marL="14499184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8pPr>
      <a:lvl9pPr marL="16432408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1pPr>
      <a:lvl2pPr marL="1933224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2pPr>
      <a:lvl3pPr marL="3866449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3pPr>
      <a:lvl4pPr marL="5799673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4pPr>
      <a:lvl5pPr marL="7732898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5pPr>
      <a:lvl6pPr marL="9666122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6pPr>
      <a:lvl7pPr marL="11599347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7pPr>
      <a:lvl8pPr marL="13532571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8pPr>
      <a:lvl9pPr marL="15465796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jpeg"/><Relationship Id="rId7" Type="http://schemas.openxmlformats.org/officeDocument/2006/relationships/image" Target="../media/image5.gif"/><Relationship Id="rId12" Type="http://schemas.openxmlformats.org/officeDocument/2006/relationships/image" Target="../media/image10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g"/><Relationship Id="rId4" Type="http://schemas.openxmlformats.org/officeDocument/2006/relationships/hyperlink" Target="http://www.uaf.edu/news/featured/04/toolik/images/ToolikLogo.jpg" TargetMode="External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" descr="C:\Users\rod\Pictures\Toolik Jul_Aug 2011\Toolik Jul_Aug 2011 082.jpg"/>
          <p:cNvPicPr>
            <a:picLocks noChangeAspect="1" noChangeArrowheads="1"/>
          </p:cNvPicPr>
          <p:nvPr/>
        </p:nvPicPr>
        <p:blipFill rotWithShape="1">
          <a:blip r:embed="rId2">
            <a:alphaModFix amt="9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" t="86004" r="1064" b="3122"/>
          <a:stretch/>
        </p:blipFill>
        <p:spPr bwMode="auto">
          <a:xfrm>
            <a:off x="0" y="-76200"/>
            <a:ext cx="384048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16649698" y="24079200"/>
            <a:ext cx="21602701" cy="3505200"/>
          </a:xfrm>
          <a:prstGeom prst="rect">
            <a:avLst/>
          </a:prstGeom>
          <a:solidFill>
            <a:srgbClr val="D9D9D9"/>
          </a:solidFill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6658092" y="2473200"/>
            <a:ext cx="21717000" cy="25140834"/>
          </a:xfrm>
          <a:prstGeom prst="rect">
            <a:avLst/>
          </a:prstGeom>
          <a:solidFill>
            <a:srgbClr val="D9D9D9"/>
          </a:solidFill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/>
              <a:t>; </a:t>
            </a:r>
            <a:endParaRPr lang="en-US" sz="300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938" y="4669"/>
            <a:ext cx="38324788" cy="2128931"/>
          </a:xfrm>
          <a:prstGeom prst="rect">
            <a:avLst/>
          </a:prstGeom>
          <a:noFill/>
        </p:spPr>
        <p:txBody>
          <a:bodyPr wrap="square" lIns="96661" tIns="48331" rIns="96661" bIns="48331" rtlCol="0">
            <a:spAutoFit/>
          </a:bodyPr>
          <a:lstStyle/>
          <a:p>
            <a:pPr algn="ctr"/>
            <a:r>
              <a:rPr lang="en-US" sz="4800" dirty="0">
                <a:solidFill>
                  <a:srgbClr val="FFFF00"/>
                </a:solidFill>
              </a:rPr>
              <a:t>Mycorrhizal Type and Rooting Depth Influence N Acquisition Patterns in Moist Tundra in Response to N Fertilization, P Fertilization, and Warming</a:t>
            </a:r>
            <a:endParaRPr lang="en-US" sz="4200" dirty="0">
              <a:solidFill>
                <a:srgbClr val="FFFF00"/>
              </a:solidFill>
            </a:endParaRPr>
          </a:p>
          <a:p>
            <a:pPr algn="ctr"/>
            <a:r>
              <a:rPr lang="en-US" sz="4200" dirty="0">
                <a:solidFill>
                  <a:schemeClr val="bg1"/>
                </a:solidFill>
              </a:rPr>
              <a:t>Erik Hobbie</a:t>
            </a:r>
            <a:r>
              <a:rPr lang="en-US" sz="4200" baseline="30000" dirty="0">
                <a:solidFill>
                  <a:schemeClr val="bg1"/>
                </a:solidFill>
              </a:rPr>
              <a:t>1</a:t>
            </a:r>
            <a:r>
              <a:rPr lang="en-US" sz="4200" dirty="0">
                <a:solidFill>
                  <a:schemeClr val="bg1"/>
                </a:solidFill>
              </a:rPr>
              <a:t>, Laura Gough</a:t>
            </a:r>
            <a:r>
              <a:rPr lang="en-US" sz="4200" baseline="30000" dirty="0">
                <a:solidFill>
                  <a:schemeClr val="bg1"/>
                </a:solidFill>
              </a:rPr>
              <a:t>2</a:t>
            </a:r>
            <a:r>
              <a:rPr lang="en-US" sz="4200" dirty="0">
                <a:solidFill>
                  <a:schemeClr val="bg1"/>
                </a:solidFill>
              </a:rPr>
              <a:t>, Sarah Hobbie</a:t>
            </a:r>
            <a:r>
              <a:rPr lang="en-US" sz="4200" baseline="30000" dirty="0">
                <a:solidFill>
                  <a:schemeClr val="bg1"/>
                </a:solidFill>
              </a:rPr>
              <a:t>3</a:t>
            </a:r>
            <a:r>
              <a:rPr lang="en-US" sz="4200" dirty="0">
                <a:solidFill>
                  <a:schemeClr val="bg1"/>
                </a:solidFill>
              </a:rPr>
              <a:t>, Gaius Shaver</a:t>
            </a:r>
            <a:r>
              <a:rPr lang="en-US" sz="4200" baseline="30000" dirty="0">
                <a:solidFill>
                  <a:schemeClr val="bg1"/>
                </a:solidFill>
              </a:rPr>
              <a:t>4</a:t>
            </a:r>
            <a:endParaRPr lang="en-US" sz="4200" dirty="0">
              <a:solidFill>
                <a:schemeClr val="bg1"/>
              </a:solidFill>
            </a:endParaRPr>
          </a:p>
          <a:p>
            <a:pPr algn="ctr"/>
            <a:r>
              <a:rPr lang="en-US" sz="4200" i="1" baseline="30000" dirty="0">
                <a:solidFill>
                  <a:schemeClr val="bg1"/>
                </a:solidFill>
              </a:rPr>
              <a:t>1</a:t>
            </a:r>
            <a:r>
              <a:rPr lang="en-US" sz="4200" i="1" dirty="0">
                <a:solidFill>
                  <a:schemeClr val="bg1"/>
                </a:solidFill>
              </a:rPr>
              <a:t>University of New Hampshire, </a:t>
            </a:r>
            <a:r>
              <a:rPr lang="en-US" sz="4200" i="1" baseline="30000" dirty="0">
                <a:solidFill>
                  <a:schemeClr val="bg1"/>
                </a:solidFill>
              </a:rPr>
              <a:t>2</a:t>
            </a:r>
            <a:r>
              <a:rPr lang="en-US" sz="4200" i="1" dirty="0">
                <a:solidFill>
                  <a:schemeClr val="bg1"/>
                </a:solidFill>
              </a:rPr>
              <a:t>Towson State University,  </a:t>
            </a:r>
            <a:r>
              <a:rPr lang="en-US" sz="4200" i="1" baseline="30000" dirty="0">
                <a:solidFill>
                  <a:schemeClr val="bg1"/>
                </a:solidFill>
              </a:rPr>
              <a:t>3</a:t>
            </a:r>
            <a:r>
              <a:rPr lang="en-US" sz="4200" i="1" dirty="0">
                <a:solidFill>
                  <a:schemeClr val="bg1"/>
                </a:solidFill>
              </a:rPr>
              <a:t>University of Minnesota, </a:t>
            </a:r>
            <a:r>
              <a:rPr lang="en-US" sz="4200" i="1" baseline="30000" dirty="0">
                <a:solidFill>
                  <a:schemeClr val="bg1"/>
                </a:solidFill>
              </a:rPr>
              <a:t>4</a:t>
            </a:r>
            <a:r>
              <a:rPr lang="en-US" sz="4200" i="1" dirty="0">
                <a:solidFill>
                  <a:schemeClr val="bg1"/>
                </a:solidFill>
              </a:rPr>
              <a:t>Ecosystems Center, Marine Biological Laboratory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2438400"/>
            <a:ext cx="16407262" cy="26689501"/>
          </a:xfrm>
          <a:prstGeom prst="rect">
            <a:avLst/>
          </a:prstGeom>
          <a:noFill/>
        </p:spPr>
        <p:txBody>
          <a:bodyPr wrap="square" lIns="96661" tIns="48331" rIns="96661" bIns="48331" rtlCol="0">
            <a:spAutoFit/>
          </a:bodyPr>
          <a:lstStyle/>
          <a:p>
            <a:pPr algn="ctr"/>
            <a:r>
              <a:rPr lang="en-US" sz="3200" b="1" dirty="0"/>
              <a:t>Introduction</a:t>
            </a:r>
          </a:p>
          <a:p>
            <a:pPr algn="ctr"/>
            <a:endParaRPr lang="en-US" sz="3200" b="1" dirty="0"/>
          </a:p>
          <a:p>
            <a:r>
              <a:rPr lang="en-US" sz="3200" dirty="0"/>
              <a:t>∙ Responses to climate change in the Arctic may be mediated through shifts in nutrient dynamics of plants and the associated </a:t>
            </a:r>
            <a:r>
              <a:rPr lang="en-US" sz="3200" dirty="0" err="1"/>
              <a:t>mycorrhizal</a:t>
            </a:r>
            <a:r>
              <a:rPr lang="en-US" sz="3200" dirty="0"/>
              <a:t> fungi that supply plants with N and P.</a:t>
            </a:r>
          </a:p>
          <a:p>
            <a:r>
              <a:rPr lang="en-US" sz="3200" dirty="0"/>
              <a:t>∙ </a:t>
            </a:r>
            <a:r>
              <a:rPr lang="en-US" sz="3200" dirty="0" err="1"/>
              <a:t>Mycorrhizal</a:t>
            </a:r>
            <a:r>
              <a:rPr lang="en-US" sz="3200" dirty="0"/>
              <a:t> fungi vary in enzymatic abilities and extent of spatial exploration; accordingly, the nutrient resources available for uptake vary among </a:t>
            </a:r>
            <a:r>
              <a:rPr lang="en-US" sz="3200" dirty="0" err="1"/>
              <a:t>nonmycorrhizal</a:t>
            </a:r>
            <a:r>
              <a:rPr lang="en-US" sz="3200" dirty="0"/>
              <a:t> (NON), </a:t>
            </a:r>
            <a:r>
              <a:rPr lang="en-US" sz="3200" dirty="0" err="1"/>
              <a:t>arbuscular</a:t>
            </a:r>
            <a:r>
              <a:rPr lang="en-US" sz="3200" dirty="0"/>
              <a:t> </a:t>
            </a:r>
            <a:r>
              <a:rPr lang="en-US" sz="3200" dirty="0" err="1"/>
              <a:t>mycorrhizal</a:t>
            </a:r>
            <a:r>
              <a:rPr lang="en-US" sz="3200" dirty="0"/>
              <a:t> (AM), ectomycorrhizal (ECM), and ericoid </a:t>
            </a:r>
            <a:r>
              <a:rPr lang="en-US" sz="3200" dirty="0" err="1"/>
              <a:t>mycorrhizal</a:t>
            </a:r>
            <a:r>
              <a:rPr lang="en-US" sz="3200" dirty="0"/>
              <a:t> fungi (ERM).</a:t>
            </a:r>
          </a:p>
          <a:p>
            <a:r>
              <a:rPr lang="en-US" sz="3200" dirty="0"/>
              <a:t>∙ Fertilization changes C allocation patterns in plants and often N and P supply can control allocation to mycorrhizal fungi. </a:t>
            </a:r>
          </a:p>
          <a:p>
            <a:r>
              <a:rPr lang="en-US" sz="3200" dirty="0"/>
              <a:t>∙ N isotope patterns (expressed as δ</a:t>
            </a:r>
            <a:r>
              <a:rPr lang="en-US" sz="3200" baseline="30000" dirty="0"/>
              <a:t>15</a:t>
            </a:r>
            <a:r>
              <a:rPr lang="en-US" sz="3200" dirty="0"/>
              <a:t>N) are influenced by plant N sources and the linked partitioning of C and N in </a:t>
            </a:r>
            <a:r>
              <a:rPr lang="en-US" sz="3200" dirty="0" err="1"/>
              <a:t>mycorrhizal</a:t>
            </a:r>
            <a:r>
              <a:rPr lang="en-US" sz="3200" dirty="0"/>
              <a:t> symbioses.</a:t>
            </a:r>
          </a:p>
          <a:p>
            <a:r>
              <a:rPr lang="en-US" sz="3200" dirty="0"/>
              <a:t>∙ Soil δ</a:t>
            </a:r>
            <a:r>
              <a:rPr lang="en-US" sz="3200" baseline="30000" dirty="0"/>
              <a:t>15</a:t>
            </a:r>
            <a:r>
              <a:rPr lang="en-US" sz="3200" dirty="0"/>
              <a:t>N at Toolik increases with depth (unpublished data, Michelle Mack); rooting depths of taxa are known (Iversen et al. 2015, New </a:t>
            </a:r>
            <a:r>
              <a:rPr lang="en-US" sz="3200" dirty="0" err="1"/>
              <a:t>Phytologist</a:t>
            </a:r>
            <a:r>
              <a:rPr lang="en-US" sz="3200" dirty="0"/>
              <a:t>, 205: 34-58).</a:t>
            </a:r>
          </a:p>
          <a:p>
            <a:r>
              <a:rPr lang="en-US" sz="3200" dirty="0"/>
              <a:t>∙ Based on responses to N fertilization in temperate and boreal regions, we predicted:</a:t>
            </a:r>
          </a:p>
          <a:p>
            <a:pPr marL="514350" indent="-514350">
              <a:buAutoNum type="arabicParenR"/>
            </a:pPr>
            <a:r>
              <a:rPr lang="en-US" sz="3200" dirty="0"/>
              <a:t>δ</a:t>
            </a:r>
            <a:r>
              <a:rPr lang="en-US" sz="3200" baseline="30000" dirty="0"/>
              <a:t>15</a:t>
            </a:r>
            <a:r>
              <a:rPr lang="en-US" sz="3200" dirty="0"/>
              <a:t>N differences between NON and AM plants versus ECM and ERM plants should diminish with fertilization. This reflects decreased C allocation to ECM/ERM fungi, decreased importance of recalcitrant organic matter as a nutrient source, and diminished transfer of </a:t>
            </a:r>
            <a:r>
              <a:rPr lang="en-US" sz="3200" baseline="30000" dirty="0"/>
              <a:t>15</a:t>
            </a:r>
            <a:r>
              <a:rPr lang="en-US" sz="3200" dirty="0"/>
              <a:t>N-depleted N by ECM and ERM fungi. </a:t>
            </a:r>
          </a:p>
          <a:p>
            <a:pPr marL="514350" indent="-514350">
              <a:buAutoNum type="arabicParenR"/>
            </a:pPr>
            <a:r>
              <a:rPr lang="en-US" sz="3200" dirty="0"/>
              <a:t>Warming should increase SOM turnover but nutrient availability may not increase.</a:t>
            </a:r>
          </a:p>
          <a:p>
            <a:pPr marL="514350" indent="-514350">
              <a:buAutoNum type="arabicParenR"/>
            </a:pPr>
            <a:r>
              <a:rPr lang="en-US" sz="3200" dirty="0"/>
              <a:t>δ</a:t>
            </a:r>
            <a:r>
              <a:rPr lang="en-US" sz="3200" baseline="30000" dirty="0"/>
              <a:t>15</a:t>
            </a:r>
            <a:r>
              <a:rPr lang="en-US" sz="3200" dirty="0"/>
              <a:t>N in nonmycorrhizal plants should reflect bioavailable N and the depth of N acquisition.</a:t>
            </a:r>
          </a:p>
          <a:p>
            <a:pPr marL="514350" indent="-514350">
              <a:buAutoNum type="arabicParenR"/>
            </a:pPr>
            <a:r>
              <a:rPr lang="en-US" sz="3200" dirty="0"/>
              <a:t>δ</a:t>
            </a:r>
            <a:r>
              <a:rPr lang="en-US" sz="3200" baseline="30000" dirty="0"/>
              <a:t>15</a:t>
            </a:r>
            <a:r>
              <a:rPr lang="en-US" sz="3200" dirty="0"/>
              <a:t>N should correlate with rooting depth.</a:t>
            </a:r>
          </a:p>
          <a:p>
            <a:r>
              <a:rPr lang="en-US" sz="3200" dirty="0"/>
              <a:t>∙ A warming (greenhouse, GH) and fertilization (N &amp; P) experiment (</a:t>
            </a:r>
            <a:r>
              <a:rPr lang="en-US" sz="3200" dirty="0">
                <a:solidFill>
                  <a:schemeClr val="accent1"/>
                </a:solidFill>
              </a:rPr>
              <a:t>Figure 1</a:t>
            </a:r>
            <a:r>
              <a:rPr lang="en-US" sz="3200" dirty="0"/>
              <a:t>) in moist non-acidic  tussock (MNT; </a:t>
            </a:r>
            <a:r>
              <a:rPr lang="en-US" sz="3200" dirty="0">
                <a:solidFill>
                  <a:schemeClr val="accent1"/>
                </a:solidFill>
              </a:rPr>
              <a:t>Figure 2</a:t>
            </a:r>
            <a:r>
              <a:rPr lang="en-US" sz="3200" dirty="0"/>
              <a:t>) and moist acidic tussock (MAT; </a:t>
            </a:r>
            <a:r>
              <a:rPr lang="en-US" sz="3200" dirty="0">
                <a:solidFill>
                  <a:schemeClr val="accent1"/>
                </a:solidFill>
              </a:rPr>
              <a:t>Figure 3</a:t>
            </a:r>
            <a:r>
              <a:rPr lang="en-US" sz="3200" dirty="0"/>
              <a:t>) tundra began in 1997; N and P were added at 10 g N/m</a:t>
            </a:r>
            <a:r>
              <a:rPr lang="en-US" sz="3200" baseline="30000" dirty="0"/>
              <a:t>2</a:t>
            </a:r>
            <a:r>
              <a:rPr lang="en-US" sz="3200" dirty="0"/>
              <a:t>/</a:t>
            </a:r>
            <a:r>
              <a:rPr lang="en-US" sz="3200" dirty="0" err="1"/>
              <a:t>yr</a:t>
            </a:r>
            <a:r>
              <a:rPr lang="en-US" sz="3200" dirty="0"/>
              <a:t> (δ</a:t>
            </a:r>
            <a:r>
              <a:rPr lang="en-US" sz="3200" baseline="30000" dirty="0"/>
              <a:t>15</a:t>
            </a:r>
            <a:r>
              <a:rPr lang="en-US" sz="3200" dirty="0"/>
              <a:t>N = 2.2‰) or 5 g P/m</a:t>
            </a:r>
            <a:r>
              <a:rPr lang="en-US" sz="3200" baseline="30000" dirty="0"/>
              <a:t>2</a:t>
            </a:r>
            <a:r>
              <a:rPr lang="en-US" sz="3200" dirty="0"/>
              <a:t>/yr.</a:t>
            </a:r>
          </a:p>
          <a:p>
            <a:r>
              <a:rPr lang="en-US" sz="3200" dirty="0"/>
              <a:t>∙ A biomass harvest (pluck) in 2000 (</a:t>
            </a:r>
            <a:r>
              <a:rPr lang="en-US" sz="3200" dirty="0">
                <a:solidFill>
                  <a:schemeClr val="accent1"/>
                </a:solidFill>
              </a:rPr>
              <a:t>Figure 4</a:t>
            </a:r>
            <a:r>
              <a:rPr lang="en-US" sz="3200" dirty="0"/>
              <a:t>) was used to study plant responses to fertilization.</a:t>
            </a:r>
          </a:p>
          <a:p>
            <a:r>
              <a:rPr lang="en-US" sz="3200" dirty="0"/>
              <a:t>∙ Here, we report δ</a:t>
            </a:r>
            <a:r>
              <a:rPr lang="en-US" sz="3200" baseline="30000" dirty="0"/>
              <a:t>15</a:t>
            </a:r>
            <a:r>
              <a:rPr lang="en-US" sz="3200" dirty="0"/>
              <a:t>N patterns across the treatments and species for insights into how warming and fertilization altered C and N dynamics.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</a:p>
          <a:p>
            <a:endParaRPr lang="en-US" sz="3200" dirty="0">
              <a:solidFill>
                <a:srgbClr val="0070C0"/>
              </a:solidFill>
            </a:endParaRPr>
          </a:p>
          <a:p>
            <a:pPr algn="ctr"/>
            <a:r>
              <a:rPr lang="en-US" sz="3200" dirty="0"/>
              <a:t> </a:t>
            </a:r>
            <a:r>
              <a:rPr lang="en-US" sz="3200" b="1" dirty="0"/>
              <a:t>Methods</a:t>
            </a:r>
            <a:endParaRPr lang="en-US" sz="3200" dirty="0"/>
          </a:p>
          <a:p>
            <a:r>
              <a:rPr lang="en-US" sz="3200" dirty="0"/>
              <a:t>∙ Treatments: control, N, P, NP, GH, </a:t>
            </a:r>
            <a:r>
              <a:rPr lang="en-US" sz="3200" dirty="0" err="1"/>
              <a:t>GHxNP</a:t>
            </a:r>
            <a:r>
              <a:rPr lang="en-US" sz="3200" dirty="0"/>
              <a:t> in MNT plots (n=3); control and NP in MAT plots (n=4).</a:t>
            </a:r>
          </a:p>
          <a:p>
            <a:r>
              <a:rPr lang="en-US" sz="3200" dirty="0"/>
              <a:t>∙ Samples classified by tissue type, species, and probable functional/</a:t>
            </a:r>
            <a:r>
              <a:rPr lang="en-US" sz="3200" dirty="0" err="1"/>
              <a:t>mycorrhizal</a:t>
            </a:r>
            <a:r>
              <a:rPr lang="en-US" sz="3200" dirty="0"/>
              <a:t> type (</a:t>
            </a:r>
            <a:r>
              <a:rPr lang="en-US" sz="3200" dirty="0">
                <a:solidFill>
                  <a:srgbClr val="0070C0"/>
                </a:solidFill>
              </a:rPr>
              <a:t>Table 1</a:t>
            </a:r>
            <a:r>
              <a:rPr lang="en-US" sz="3200" dirty="0"/>
              <a:t>). </a:t>
            </a:r>
          </a:p>
          <a:p>
            <a:r>
              <a:rPr lang="en-US" sz="3200" dirty="0"/>
              <a:t>∙ After measurement at KSU, δ</a:t>
            </a:r>
            <a:r>
              <a:rPr lang="en-US" sz="3200" baseline="30000" dirty="0"/>
              <a:t>15</a:t>
            </a:r>
            <a:r>
              <a:rPr lang="en-US" sz="3200" dirty="0"/>
              <a:t>N patterns were analyzed using multiple regression with functional type (ERM/ECM/NON), rooting depth, and treatment (N, P, or warming) as independent variables; interactive effects were included. Tissue and species were random factors.</a:t>
            </a:r>
          </a:p>
          <a:p>
            <a:endParaRPr lang="en-US" sz="3200" dirty="0"/>
          </a:p>
          <a:p>
            <a:pPr algn="ctr"/>
            <a:r>
              <a:rPr lang="en-US" sz="3200" b="1" dirty="0"/>
              <a:t>Results</a:t>
            </a:r>
            <a:endParaRPr lang="en-US" sz="3200" dirty="0"/>
          </a:p>
          <a:p>
            <a:r>
              <a:rPr lang="en-US" sz="3200" dirty="0"/>
              <a:t>∙ The most important controls over plant δ</a:t>
            </a:r>
            <a:r>
              <a:rPr lang="en-US" sz="3200" baseline="30000" dirty="0"/>
              <a:t>15</a:t>
            </a:r>
            <a:r>
              <a:rPr lang="en-US" sz="3200" dirty="0"/>
              <a:t>N were N and functional type, with interactions of 1) rooting depth and N, 2) functional type and P, and 3) functional type and rooting depth of secondary importance (</a:t>
            </a:r>
            <a:r>
              <a:rPr lang="en-US" sz="3200" dirty="0">
                <a:solidFill>
                  <a:srgbClr val="00B0F0"/>
                </a:solidFill>
              </a:rPr>
              <a:t>Table 3</a:t>
            </a:r>
            <a:r>
              <a:rPr lang="en-US" sz="3200" dirty="0"/>
              <a:t>, overall adjusted r</a:t>
            </a:r>
            <a:r>
              <a:rPr lang="en-US" sz="3200" baseline="30000" dirty="0"/>
              <a:t>2</a:t>
            </a:r>
            <a:r>
              <a:rPr lang="en-US" sz="3200" dirty="0"/>
              <a:t> = 0.830). Warming was not a significant factor.</a:t>
            </a:r>
          </a:p>
          <a:p>
            <a:r>
              <a:rPr lang="en-US" sz="3200" dirty="0"/>
              <a:t>ECM and ERM plants were lower in δ</a:t>
            </a:r>
            <a:r>
              <a:rPr lang="en-US" sz="3200" baseline="30000" dirty="0"/>
              <a:t>15</a:t>
            </a:r>
            <a:r>
              <a:rPr lang="en-US" sz="3200" dirty="0"/>
              <a:t>N than NON plants. Added N and P increased δ</a:t>
            </a:r>
            <a:r>
              <a:rPr lang="en-US" sz="3200" baseline="30000" dirty="0"/>
              <a:t>15</a:t>
            </a:r>
            <a:r>
              <a:rPr lang="en-US" sz="3200" dirty="0"/>
              <a:t>N more in ECM plants than other plants (</a:t>
            </a:r>
            <a:r>
              <a:rPr lang="en-US" sz="3200" dirty="0">
                <a:solidFill>
                  <a:srgbClr val="00B0F0"/>
                </a:solidFill>
              </a:rPr>
              <a:t>Tables 2&amp;3</a:t>
            </a:r>
            <a:r>
              <a:rPr lang="en-US" sz="3200" dirty="0"/>
              <a:t>). P fertilization decreased δ</a:t>
            </a:r>
            <a:r>
              <a:rPr lang="en-US" sz="3200" baseline="30000" dirty="0"/>
              <a:t>15</a:t>
            </a:r>
            <a:r>
              <a:rPr lang="en-US" sz="3200" dirty="0"/>
              <a:t>N in NON plants (</a:t>
            </a:r>
            <a:r>
              <a:rPr lang="en-US" sz="3200" dirty="0">
                <a:solidFill>
                  <a:srgbClr val="00B0F0"/>
                </a:solidFill>
              </a:rPr>
              <a:t>Table 3</a:t>
            </a:r>
            <a:r>
              <a:rPr lang="en-US" sz="3200" dirty="0"/>
              <a:t>). </a:t>
            </a:r>
          </a:p>
          <a:p>
            <a:r>
              <a:rPr lang="en-US" sz="3200" dirty="0"/>
              <a:t>∙ Increased rooting depth increased δ15N in ERM plants under ambient conditions and decreased δ</a:t>
            </a:r>
            <a:r>
              <a:rPr lang="en-US" sz="3200" baseline="30000" dirty="0"/>
              <a:t>15</a:t>
            </a:r>
            <a:r>
              <a:rPr lang="en-US" sz="3200" dirty="0"/>
              <a:t>N in ECM and NON plants with N fertilization. </a:t>
            </a:r>
          </a:p>
          <a:p>
            <a:r>
              <a:rPr lang="en-US" sz="3200" dirty="0"/>
              <a:t>In MAT tundra, δ</a:t>
            </a:r>
            <a:r>
              <a:rPr lang="en-US" sz="3200" baseline="30000" dirty="0"/>
              <a:t>15</a:t>
            </a:r>
            <a:r>
              <a:rPr lang="en-US" sz="3200" dirty="0"/>
              <a:t>N of ECM and ERM plants increased similarly with NP fertilization (</a:t>
            </a:r>
            <a:r>
              <a:rPr lang="en-US" sz="3200" dirty="0">
                <a:solidFill>
                  <a:srgbClr val="00B0F0"/>
                </a:solidFill>
              </a:rPr>
              <a:t>Figure 5</a:t>
            </a:r>
            <a:r>
              <a:rPr lang="en-US" sz="3200" dirty="0"/>
              <a:t>).</a:t>
            </a:r>
          </a:p>
          <a:p>
            <a:r>
              <a:rPr lang="en-US" sz="3200" dirty="0"/>
              <a:t>∙ NON plants declined in δ</a:t>
            </a:r>
            <a:r>
              <a:rPr lang="en-US" sz="3200" baseline="30000" dirty="0"/>
              <a:t>15</a:t>
            </a:r>
            <a:r>
              <a:rPr lang="en-US" sz="3200" dirty="0"/>
              <a:t>N with added N.</a:t>
            </a:r>
          </a:p>
          <a:p>
            <a:endParaRPr lang="en-US" sz="3200" dirty="0"/>
          </a:p>
          <a:p>
            <a:pPr algn="ctr"/>
            <a:r>
              <a:rPr lang="en-US" sz="3200" b="1" dirty="0"/>
              <a:t>Discussion/Conclusions</a:t>
            </a:r>
          </a:p>
          <a:p>
            <a:r>
              <a:rPr lang="en-US" sz="3200" dirty="0"/>
              <a:t>∙ Increased δ</a:t>
            </a:r>
            <a:r>
              <a:rPr lang="en-US" sz="3200" baseline="30000" dirty="0"/>
              <a:t>15</a:t>
            </a:r>
            <a:r>
              <a:rPr lang="en-US" sz="3200" dirty="0"/>
              <a:t>N with fertilization in ECM and ERM plants suggests that host plants reduce C flux to their symbionts (as demonstrated in prior culture studies, </a:t>
            </a:r>
            <a:r>
              <a:rPr lang="en-US" sz="3200" dirty="0">
                <a:solidFill>
                  <a:srgbClr val="00B0F0"/>
                </a:solidFill>
              </a:rPr>
              <a:t>Figure 6</a:t>
            </a:r>
            <a:r>
              <a:rPr lang="en-US" sz="3200" dirty="0"/>
              <a:t>). These fungi transfer less </a:t>
            </a:r>
            <a:r>
              <a:rPr lang="en-US" sz="3200" baseline="30000" dirty="0"/>
              <a:t>15</a:t>
            </a:r>
            <a:r>
              <a:rPr lang="en-US" sz="3200" dirty="0"/>
              <a:t>N-depleted N to host plants, and retain less </a:t>
            </a:r>
            <a:r>
              <a:rPr lang="en-US" sz="3200" baseline="30000" dirty="0"/>
              <a:t>15</a:t>
            </a:r>
            <a:r>
              <a:rPr lang="en-US" sz="3200" dirty="0"/>
              <a:t>N-enriched N as their biomass declines. </a:t>
            </a:r>
          </a:p>
          <a:p>
            <a:r>
              <a:rPr lang="en-US" sz="3200" dirty="0"/>
              <a:t>∙ ECM plants were more sensitive than ERM plants to N or P fertilization, suggesting that C flux to partner fungi was more responsive to fertilization in ECM than in ERM plants. ERM δ</a:t>
            </a:r>
            <a:r>
              <a:rPr lang="en-US" sz="3200" baseline="30000" dirty="0"/>
              <a:t>15</a:t>
            </a:r>
            <a:r>
              <a:rPr lang="en-US" sz="3200" dirty="0"/>
              <a:t>N responses to rooting depth under ambient conditions reflect the acquisition of shallow N by these taxa. </a:t>
            </a:r>
          </a:p>
          <a:p>
            <a:r>
              <a:rPr lang="en-US" sz="3200" dirty="0"/>
              <a:t>∙ Graminoid δ</a:t>
            </a:r>
            <a:r>
              <a:rPr lang="en-US" sz="3200" baseline="30000" dirty="0"/>
              <a:t>15</a:t>
            </a:r>
            <a:r>
              <a:rPr lang="en-US" sz="3200" dirty="0"/>
              <a:t>N declined with fertilization, indicating parallel declines in the δ</a:t>
            </a:r>
            <a:r>
              <a:rPr lang="en-US" sz="3200" baseline="30000" dirty="0"/>
              <a:t>15</a:t>
            </a:r>
            <a:r>
              <a:rPr lang="en-US" sz="3200" dirty="0"/>
              <a:t>N of available 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889200" y="19812000"/>
            <a:ext cx="9982200" cy="559271"/>
          </a:xfrm>
          <a:prstGeom prst="rect">
            <a:avLst/>
          </a:prstGeom>
          <a:noFill/>
        </p:spPr>
        <p:txBody>
          <a:bodyPr wrap="square" lIns="96661" tIns="48331" rIns="96661" bIns="48331" rtlCol="0">
            <a:spAutoFit/>
          </a:bodyPr>
          <a:lstStyle/>
          <a:p>
            <a:endParaRPr lang="en-US" sz="3000" dirty="0"/>
          </a:p>
        </p:txBody>
      </p:sp>
      <p:sp>
        <p:nvSpPr>
          <p:cNvPr id="10" name="TextBox 9"/>
          <p:cNvSpPr txBox="1"/>
          <p:nvPr/>
        </p:nvSpPr>
        <p:spPr>
          <a:xfrm>
            <a:off x="16628979" y="15862969"/>
            <a:ext cx="10513857" cy="1482600"/>
          </a:xfrm>
          <a:prstGeom prst="rect">
            <a:avLst/>
          </a:prstGeom>
          <a:noFill/>
        </p:spPr>
        <p:txBody>
          <a:bodyPr wrap="square" lIns="96661" tIns="48331" rIns="96661" bIns="48331" rtlCol="0">
            <a:spAutoFit/>
          </a:bodyPr>
          <a:lstStyle/>
          <a:p>
            <a:r>
              <a:rPr lang="en-US" sz="3000" dirty="0">
                <a:solidFill>
                  <a:srgbClr val="0070C0"/>
                </a:solidFill>
              </a:rPr>
              <a:t>Table 1</a:t>
            </a:r>
            <a:r>
              <a:rPr lang="en-US" sz="3000" dirty="0"/>
              <a:t>. Plants classified by probable functional/</a:t>
            </a:r>
            <a:r>
              <a:rPr lang="en-US" sz="3000" dirty="0" err="1"/>
              <a:t>mycorrhizal</a:t>
            </a:r>
            <a:r>
              <a:rPr lang="en-US" sz="3000" dirty="0"/>
              <a:t> type.</a:t>
            </a:r>
          </a:p>
          <a:p>
            <a:r>
              <a:rPr lang="en-US" sz="3000" dirty="0"/>
              <a:t>(A), in MAT tundra; (N), in MNT tundra; (B), in both tundra types, rooting depth (cm) given after tundra type designation.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6628979" y="22592135"/>
            <a:ext cx="9355221" cy="1020936"/>
          </a:xfrm>
          <a:prstGeom prst="rect">
            <a:avLst/>
          </a:prstGeom>
        </p:spPr>
        <p:txBody>
          <a:bodyPr wrap="square" lIns="96661" tIns="48331" rIns="96661" bIns="48331">
            <a:spAutoFit/>
          </a:bodyPr>
          <a:lstStyle/>
          <a:p>
            <a:pPr lvl="0"/>
            <a:r>
              <a:rPr lang="en-US" sz="3000" dirty="0">
                <a:solidFill>
                  <a:srgbClr val="0070C0"/>
                </a:solidFill>
              </a:rPr>
              <a:t>Table 3</a:t>
            </a:r>
            <a:r>
              <a:rPr lang="en-US" sz="3000" dirty="0">
                <a:solidFill>
                  <a:prstClr val="black"/>
                </a:solidFill>
              </a:rPr>
              <a:t>. Multiple regression analysis of δ</a:t>
            </a:r>
            <a:r>
              <a:rPr lang="en-US" sz="3000" baseline="30000" dirty="0">
                <a:solidFill>
                  <a:prstClr val="black"/>
                </a:solidFill>
              </a:rPr>
              <a:t>15</a:t>
            </a:r>
            <a:r>
              <a:rPr lang="en-US" sz="3000" dirty="0">
                <a:solidFill>
                  <a:prstClr val="black"/>
                </a:solidFill>
              </a:rPr>
              <a:t>N. </a:t>
            </a:r>
            <a:r>
              <a:rPr lang="en-US" sz="3000" dirty="0" err="1">
                <a:solidFill>
                  <a:prstClr val="black"/>
                </a:solidFill>
              </a:rPr>
              <a:t>Lrd</a:t>
            </a:r>
            <a:r>
              <a:rPr lang="en-US" sz="3000" dirty="0">
                <a:solidFill>
                  <a:prstClr val="black"/>
                </a:solidFill>
              </a:rPr>
              <a:t> = Log</a:t>
            </a:r>
            <a:r>
              <a:rPr lang="en-US" sz="3000" baseline="-25000" dirty="0">
                <a:solidFill>
                  <a:prstClr val="black"/>
                </a:solidFill>
              </a:rPr>
              <a:t>e</a:t>
            </a:r>
            <a:r>
              <a:rPr lang="en-US" sz="3000" dirty="0">
                <a:solidFill>
                  <a:prstClr val="black"/>
                </a:solidFill>
              </a:rPr>
              <a:t> rooting depth. Units in </a:t>
            </a:r>
            <a:r>
              <a:rPr lang="en-US" sz="2800" dirty="0"/>
              <a:t>‰</a:t>
            </a:r>
            <a:r>
              <a:rPr lang="en-US" sz="3000" dirty="0">
                <a:solidFill>
                  <a:prstClr val="black"/>
                </a:solidFill>
              </a:rPr>
              <a:t>. Ct = control treatment.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163555" y="3495041"/>
            <a:ext cx="193968" cy="1280351"/>
          </a:xfrm>
          <a:prstGeom prst="rect">
            <a:avLst/>
          </a:prstGeom>
          <a:noFill/>
        </p:spPr>
        <p:txBody>
          <a:bodyPr wrap="none" lIns="96661" tIns="48331" rIns="96661" bIns="48331" rtlCol="0">
            <a:spAutoFit/>
          </a:bodyPr>
          <a:lstStyle/>
          <a:p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27422473" y="22448662"/>
            <a:ext cx="10734138" cy="1020936"/>
          </a:xfrm>
          <a:prstGeom prst="rect">
            <a:avLst/>
          </a:prstGeom>
        </p:spPr>
        <p:txBody>
          <a:bodyPr wrap="square" lIns="96661" tIns="48331" rIns="96661" bIns="48331">
            <a:spAutoFit/>
          </a:bodyPr>
          <a:lstStyle/>
          <a:p>
            <a:r>
              <a:rPr lang="en-US" sz="3000" dirty="0">
                <a:solidFill>
                  <a:srgbClr val="0070C0"/>
                </a:solidFill>
              </a:rPr>
              <a:t>Figure 5. </a:t>
            </a:r>
            <a:r>
              <a:rPr lang="en-US" sz="3000" dirty="0"/>
              <a:t>δ</a:t>
            </a:r>
            <a:r>
              <a:rPr lang="en-US" sz="3000" baseline="30000" dirty="0"/>
              <a:t>15</a:t>
            </a:r>
            <a:r>
              <a:rPr lang="en-US" sz="3000" dirty="0"/>
              <a:t>N values for plant foliage from MAT tundra. Mycorrhizal type: </a:t>
            </a:r>
            <a:r>
              <a:rPr lang="en-US" sz="3000" dirty="0">
                <a:solidFill>
                  <a:srgbClr val="0070C0"/>
                </a:solidFill>
              </a:rPr>
              <a:t>blue, ERM</a:t>
            </a:r>
            <a:r>
              <a:rPr lang="en-US" sz="3000" dirty="0"/>
              <a:t>; </a:t>
            </a:r>
            <a:r>
              <a:rPr lang="en-US" sz="3000" dirty="0">
                <a:solidFill>
                  <a:srgbClr val="FF00FF"/>
                </a:solidFill>
              </a:rPr>
              <a:t>pink, ECM</a:t>
            </a:r>
            <a:r>
              <a:rPr lang="en-US" sz="3000" dirty="0"/>
              <a:t>; </a:t>
            </a:r>
            <a:r>
              <a:rPr lang="en-US" sz="3000" dirty="0">
                <a:solidFill>
                  <a:srgbClr val="00B050"/>
                </a:solidFill>
              </a:rPr>
              <a:t>green, AM</a:t>
            </a:r>
            <a:r>
              <a:rPr lang="en-US" sz="3000" i="1" dirty="0">
                <a:solidFill>
                  <a:srgbClr val="00B050"/>
                </a:solidFill>
              </a:rPr>
              <a:t>/</a:t>
            </a:r>
            <a:r>
              <a:rPr lang="en-US" sz="3000" i="1" dirty="0" err="1">
                <a:solidFill>
                  <a:srgbClr val="00B050"/>
                </a:solidFill>
              </a:rPr>
              <a:t>Polyg</a:t>
            </a:r>
            <a:r>
              <a:rPr lang="en-US" sz="3000" i="1" dirty="0">
                <a:solidFill>
                  <a:srgbClr val="00B050"/>
                </a:solidFill>
              </a:rPr>
              <a:t>.</a:t>
            </a:r>
            <a:r>
              <a:rPr lang="en-US" sz="3000" i="1" dirty="0"/>
              <a:t>;</a:t>
            </a:r>
            <a:r>
              <a:rPr lang="en-US" sz="3000" dirty="0"/>
              <a:t> </a:t>
            </a:r>
            <a:r>
              <a:rPr lang="en-US" sz="3000" dirty="0">
                <a:solidFill>
                  <a:srgbClr val="FF0000"/>
                </a:solidFill>
              </a:rPr>
              <a:t>red, nonmycorrhizal</a:t>
            </a:r>
            <a:r>
              <a:rPr lang="en-US" sz="3000" dirty="0"/>
              <a:t>.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7522" y="2743200"/>
            <a:ext cx="4852060" cy="3696808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17658774" y="27625800"/>
            <a:ext cx="19112786" cy="1421045"/>
          </a:xfrm>
          <a:prstGeom prst="rect">
            <a:avLst/>
          </a:prstGeom>
        </p:spPr>
        <p:txBody>
          <a:bodyPr wrap="square" lIns="96661" tIns="48331" rIns="96661" bIns="48331">
            <a:spAutoFit/>
          </a:bodyPr>
          <a:lstStyle/>
          <a:p>
            <a:pPr algn="ctr"/>
            <a:r>
              <a:rPr lang="en-US" sz="3000" b="1" dirty="0"/>
              <a:t>Acknowledgements</a:t>
            </a:r>
          </a:p>
          <a:p>
            <a:pPr algn="ctr"/>
            <a:r>
              <a:rPr lang="en-US" sz="2800" dirty="0"/>
              <a:t>This study was supported by NSF OPP-1108074, OPP-0909441, OPP-0909507, OPP-0312186, DRL-0832173, and the NSF LTER network. We thank all the volunteer teachers and technicians who participated in the plant harvest.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7728831" y="6771798"/>
            <a:ext cx="6045022" cy="559271"/>
          </a:xfrm>
          <a:prstGeom prst="rect">
            <a:avLst/>
          </a:prstGeom>
        </p:spPr>
        <p:txBody>
          <a:bodyPr wrap="square" lIns="96661" tIns="48331" rIns="96661" bIns="48331">
            <a:spAutoFit/>
          </a:bodyPr>
          <a:lstStyle/>
          <a:p>
            <a:r>
              <a:rPr lang="en-US" sz="3000" dirty="0">
                <a:solidFill>
                  <a:srgbClr val="0070C0"/>
                </a:solidFill>
              </a:rPr>
              <a:t>Figure 1</a:t>
            </a:r>
            <a:r>
              <a:rPr lang="en-US" sz="3000" dirty="0"/>
              <a:t>. Study site, </a:t>
            </a:r>
            <a:r>
              <a:rPr lang="en-US" sz="3000" dirty="0" err="1"/>
              <a:t>Toolik</a:t>
            </a:r>
            <a:r>
              <a:rPr lang="en-US" sz="3000" dirty="0"/>
              <a:t> LTER.</a:t>
            </a:r>
          </a:p>
        </p:txBody>
      </p:sp>
      <p:pic>
        <p:nvPicPr>
          <p:cNvPr id="29" name="Picture 53" descr="Toolik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6800" y="27813000"/>
            <a:ext cx="1385455" cy="137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1" descr="nsfe"/>
          <p:cNvPicPr preferRelativeResize="0"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0" y="27840433"/>
            <a:ext cx="1371600" cy="13441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44" r="6197"/>
          <a:stretch/>
        </p:blipFill>
        <p:spPr>
          <a:xfrm>
            <a:off x="28179852" y="15803035"/>
            <a:ext cx="8591708" cy="659976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23779685" y="8009201"/>
            <a:ext cx="1455680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3000" dirty="0">
                <a:solidFill>
                  <a:schemeClr val="accent1"/>
                </a:solidFill>
                <a:latin typeface="+mj-lt"/>
                <a:ea typeface="Calibri"/>
                <a:cs typeface="Times New Roman"/>
              </a:rPr>
              <a:t>Table 2.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Mean δ</a:t>
            </a:r>
            <a:r>
              <a:rPr lang="en-US" sz="3000" baseline="30000" dirty="0">
                <a:latin typeface="+mj-lt"/>
                <a:ea typeface="Calibri"/>
                <a:cs typeface="Times New Roman"/>
              </a:rPr>
              <a:t>15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N values for foliage of plants from MNT tundra after four years of treatment. </a:t>
            </a:r>
            <a:r>
              <a:rPr lang="en-US" sz="3000" i="1" dirty="0" err="1">
                <a:latin typeface="+mj-lt"/>
                <a:ea typeface="Calibri"/>
                <a:cs typeface="Times New Roman"/>
              </a:rPr>
              <a:t>ulig</a:t>
            </a:r>
            <a:r>
              <a:rPr lang="en-US" sz="3000" i="1" dirty="0">
                <a:latin typeface="+mj-lt"/>
                <a:ea typeface="Calibri"/>
                <a:cs typeface="Times New Roman"/>
              </a:rPr>
              <a:t>.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= </a:t>
            </a:r>
            <a:r>
              <a:rPr lang="en-US" sz="3000" i="1" dirty="0" err="1">
                <a:latin typeface="+mj-lt"/>
                <a:ea typeface="Calibri"/>
                <a:cs typeface="Times New Roman"/>
              </a:rPr>
              <a:t>uligonosum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, </a:t>
            </a:r>
            <a:r>
              <a:rPr lang="en-US" sz="3000" i="1" dirty="0" err="1">
                <a:latin typeface="+mj-lt"/>
                <a:ea typeface="Calibri"/>
                <a:cs typeface="Times New Roman"/>
              </a:rPr>
              <a:t>ang.</a:t>
            </a:r>
            <a:r>
              <a:rPr lang="en-US" sz="3000" i="1" dirty="0">
                <a:latin typeface="+mj-lt"/>
                <a:ea typeface="Calibri"/>
                <a:cs typeface="Times New Roman"/>
              </a:rPr>
              <a:t>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= </a:t>
            </a:r>
            <a:r>
              <a:rPr lang="en-US" sz="3000" i="1" dirty="0" err="1">
                <a:latin typeface="+mj-lt"/>
                <a:ea typeface="Calibri"/>
                <a:cs typeface="Times New Roman"/>
              </a:rPr>
              <a:t>angustifolium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, and </a:t>
            </a:r>
            <a:r>
              <a:rPr lang="en-US" sz="3000" i="1" dirty="0" err="1">
                <a:latin typeface="+mj-lt"/>
                <a:ea typeface="Calibri"/>
                <a:cs typeface="Times New Roman"/>
              </a:rPr>
              <a:t>vag</a:t>
            </a:r>
            <a:r>
              <a:rPr lang="en-US" sz="3000" i="1" dirty="0">
                <a:latin typeface="+mj-lt"/>
                <a:ea typeface="Calibri"/>
                <a:cs typeface="Times New Roman"/>
              </a:rPr>
              <a:t>.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= </a:t>
            </a:r>
            <a:r>
              <a:rPr lang="en-US" sz="3000" i="1" dirty="0" err="1">
                <a:latin typeface="+mj-lt"/>
                <a:ea typeface="Calibri"/>
                <a:cs typeface="Times New Roman"/>
              </a:rPr>
              <a:t>vaginatum</a:t>
            </a:r>
            <a:r>
              <a:rPr lang="en-US" sz="3000" i="1" dirty="0">
                <a:latin typeface="+mj-lt"/>
                <a:ea typeface="Calibri"/>
                <a:cs typeface="Times New Roman"/>
              </a:rPr>
              <a:t>.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Treatments: GH, greenhouse; N, N fertilization; P, P fertilization; NP, fertilization with both. Values are ± SE (‰), </a:t>
            </a:r>
            <a:r>
              <a:rPr lang="en-US" sz="3000" i="1" dirty="0">
                <a:latin typeface="+mj-lt"/>
                <a:ea typeface="Calibri"/>
                <a:cs typeface="Times New Roman"/>
              </a:rPr>
              <a:t>n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 is usually 3. </a:t>
            </a:r>
            <a:r>
              <a:rPr lang="en-US" sz="3000" baseline="30000" dirty="0">
                <a:latin typeface="+mj-lt"/>
                <a:ea typeface="Calibri"/>
                <a:cs typeface="Times New Roman"/>
              </a:rPr>
              <a:t>1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appeared </a:t>
            </a:r>
            <a:r>
              <a:rPr lang="en-US" sz="3000" dirty="0" err="1">
                <a:latin typeface="+mj-lt"/>
                <a:ea typeface="Calibri"/>
                <a:cs typeface="Times New Roman"/>
              </a:rPr>
              <a:t>nonmycorrhizal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 in Denali (</a:t>
            </a:r>
            <a:r>
              <a:rPr lang="en-US" sz="3000" dirty="0" err="1">
                <a:latin typeface="+mj-lt"/>
                <a:ea typeface="Calibri"/>
                <a:cs typeface="Times New Roman"/>
              </a:rPr>
              <a:t>Treu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 et al. 1996).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3678" y="2715626"/>
            <a:ext cx="5881089" cy="37818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5527" y="2755841"/>
            <a:ext cx="4961545" cy="37211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263" y="9168572"/>
            <a:ext cx="5656837" cy="424262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894515" y="6809982"/>
            <a:ext cx="517827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000" dirty="0">
                <a:solidFill>
                  <a:srgbClr val="0070C0"/>
                </a:solidFill>
              </a:rPr>
              <a:t>Figure 3. </a:t>
            </a:r>
            <a:r>
              <a:rPr lang="en-US" sz="3000" dirty="0"/>
              <a:t>MAT tundra, NP plot 1.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458263" y="13591052"/>
            <a:ext cx="61667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solidFill>
                  <a:srgbClr val="0070C0"/>
                </a:solidFill>
              </a:rPr>
              <a:t>Figure 2. </a:t>
            </a:r>
            <a:r>
              <a:rPr lang="en-US" sz="3000" dirty="0">
                <a:solidFill>
                  <a:prstClr val="black"/>
                </a:solidFill>
              </a:rPr>
              <a:t>MNT tundra, NP plot 1.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0779461" y="6800639"/>
            <a:ext cx="773192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000" dirty="0">
                <a:solidFill>
                  <a:srgbClr val="0070C0"/>
                </a:solidFill>
              </a:rPr>
              <a:t>Figure 4. </a:t>
            </a:r>
            <a:r>
              <a:rPr lang="en-US" sz="3000" dirty="0"/>
              <a:t>Happy days during the harvest of 2012.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6508" y="23399346"/>
            <a:ext cx="5326292" cy="4108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1288418" y="26511529"/>
            <a:ext cx="111061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</a:rPr>
              <a:t>Figure 6. </a:t>
            </a:r>
            <a:r>
              <a:rPr lang="en-US" sz="2800" dirty="0"/>
              <a:t>δ</a:t>
            </a:r>
            <a:r>
              <a:rPr lang="en-US" sz="2800" baseline="30000" dirty="0"/>
              <a:t>15</a:t>
            </a:r>
            <a:r>
              <a:rPr lang="en-US" sz="2800" dirty="0"/>
              <a:t>N values for plant foliage correlate with allocation to ECM fungi </a:t>
            </a:r>
          </a:p>
          <a:p>
            <a:r>
              <a:rPr lang="en-US" sz="2800" dirty="0"/>
              <a:t>in culture (Hobbie EA, </a:t>
            </a:r>
            <a:r>
              <a:rPr lang="en-US" sz="2800" dirty="0" err="1"/>
              <a:t>Colpaert</a:t>
            </a:r>
            <a:r>
              <a:rPr lang="en-US" sz="2800" dirty="0"/>
              <a:t> JV. 2003. </a:t>
            </a:r>
            <a:r>
              <a:rPr lang="en-US" sz="2800" i="1" dirty="0"/>
              <a:t>New Phytologist</a:t>
            </a:r>
            <a:r>
              <a:rPr lang="en-US" sz="2800" dirty="0"/>
              <a:t> 157: 115-126).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4767" y="10225192"/>
            <a:ext cx="14856619" cy="5527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555A1637-6309-4E36-96CC-CD50E8FDE1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804981"/>
              </p:ext>
            </p:extLst>
          </p:nvPr>
        </p:nvGraphicFramePr>
        <p:xfrm>
          <a:off x="16853711" y="17305621"/>
          <a:ext cx="9128125" cy="52505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28125">
                  <a:extLst>
                    <a:ext uri="{9D8B030D-6E8A-4147-A177-3AD203B41FA5}">
                      <a16:colId xmlns:a16="http://schemas.microsoft.com/office/drawing/2014/main" val="797629002"/>
                    </a:ext>
                  </a:extLst>
                </a:gridCol>
              </a:tblGrid>
              <a:tr h="1235888">
                <a:tc>
                  <a:txBody>
                    <a:bodyPr/>
                    <a:lstStyle/>
                    <a:p>
                      <a:pPr marL="0" marR="0" indent="0" algn="l" defTabSz="3866449" rtl="0" eaLnBrk="1" fontAlgn="auto" latinLnBrk="0" hangingPunct="1">
                        <a:lnSpc>
                          <a:spcPts val="30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1" u="sng" dirty="0">
                          <a:solidFill>
                            <a:srgbClr val="0070C0"/>
                          </a:solidFill>
                        </a:rPr>
                        <a:t>Ericoid mycorrhizal</a:t>
                      </a:r>
                      <a:r>
                        <a:rPr lang="en-US" sz="3000" u="none" dirty="0">
                          <a:solidFill>
                            <a:srgbClr val="0070C0"/>
                          </a:solidFill>
                        </a:rPr>
                        <a:t>: </a:t>
                      </a:r>
                      <a:r>
                        <a:rPr lang="en-US" sz="3000" b="0" i="1" u="none" dirty="0">
                          <a:solidFill>
                            <a:srgbClr val="0070C0"/>
                          </a:solidFill>
                        </a:rPr>
                        <a:t>Andromeda polifolia </a:t>
                      </a:r>
                      <a:r>
                        <a:rPr lang="en-US" sz="3000" b="0" i="0" u="none" dirty="0">
                          <a:solidFill>
                            <a:srgbClr val="0070C0"/>
                          </a:solidFill>
                        </a:rPr>
                        <a:t>(A, 6), </a:t>
                      </a:r>
                      <a:r>
                        <a:rPr lang="en-US" sz="3000" b="0" i="1" u="none" dirty="0">
                          <a:solidFill>
                            <a:srgbClr val="0070C0"/>
                          </a:solidFill>
                        </a:rPr>
                        <a:t>Cassiope </a:t>
                      </a:r>
                      <a:r>
                        <a:rPr lang="en-US" sz="3000" b="0" i="1" u="none" dirty="0" err="1">
                          <a:solidFill>
                            <a:srgbClr val="0070C0"/>
                          </a:solidFill>
                        </a:rPr>
                        <a:t>tetragona</a:t>
                      </a:r>
                      <a:r>
                        <a:rPr lang="en-US" sz="3000" b="0" i="1" u="none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3000" b="0" i="0" u="none" dirty="0">
                          <a:solidFill>
                            <a:srgbClr val="0070C0"/>
                          </a:solidFill>
                        </a:rPr>
                        <a:t>(B, 10), </a:t>
                      </a:r>
                      <a:r>
                        <a:rPr lang="en-US" sz="3000" b="0" i="1" u="none" dirty="0" err="1">
                          <a:solidFill>
                            <a:srgbClr val="0070C0"/>
                          </a:solidFill>
                        </a:rPr>
                        <a:t>Ledum</a:t>
                      </a:r>
                      <a:r>
                        <a:rPr lang="en-US" sz="3000" b="0" i="1" u="none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3000" b="0" i="1" u="none" dirty="0" err="1">
                          <a:solidFill>
                            <a:srgbClr val="0070C0"/>
                          </a:solidFill>
                        </a:rPr>
                        <a:t>palustre</a:t>
                      </a:r>
                      <a:r>
                        <a:rPr lang="en-US" sz="3000" b="0" i="1" u="none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3000" b="0" i="0" u="none" dirty="0">
                          <a:solidFill>
                            <a:srgbClr val="0070C0"/>
                          </a:solidFill>
                        </a:rPr>
                        <a:t>(A, 10), </a:t>
                      </a:r>
                      <a:r>
                        <a:rPr lang="en-US" sz="3000" b="0" i="1" u="none" dirty="0">
                          <a:solidFill>
                            <a:srgbClr val="0070C0"/>
                          </a:solidFill>
                        </a:rPr>
                        <a:t>Vaccinium </a:t>
                      </a:r>
                      <a:r>
                        <a:rPr lang="en-US" sz="3000" b="0" i="1" u="none" dirty="0" err="1">
                          <a:solidFill>
                            <a:srgbClr val="0070C0"/>
                          </a:solidFill>
                        </a:rPr>
                        <a:t>uligonosum</a:t>
                      </a:r>
                      <a:r>
                        <a:rPr lang="en-US" sz="3000" b="0" i="1" u="none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3000" b="0" i="0" u="none" dirty="0">
                          <a:solidFill>
                            <a:srgbClr val="0070C0"/>
                          </a:solidFill>
                        </a:rPr>
                        <a:t>(B, 10), </a:t>
                      </a:r>
                      <a:r>
                        <a:rPr lang="en-US" sz="3000" b="0" i="1" u="none" dirty="0">
                          <a:solidFill>
                            <a:srgbClr val="0070C0"/>
                          </a:solidFill>
                        </a:rPr>
                        <a:t>V. </a:t>
                      </a:r>
                      <a:r>
                        <a:rPr lang="en-US" sz="3000" b="0" i="1" u="none" dirty="0" err="1">
                          <a:solidFill>
                            <a:srgbClr val="0070C0"/>
                          </a:solidFill>
                        </a:rPr>
                        <a:t>vitis-idaea</a:t>
                      </a:r>
                      <a:r>
                        <a:rPr lang="en-US" sz="3000" b="0" i="1" u="none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3000" b="0" i="0" u="none" dirty="0">
                          <a:solidFill>
                            <a:srgbClr val="0070C0"/>
                          </a:solidFill>
                        </a:rPr>
                        <a:t>(A, 6)</a:t>
                      </a:r>
                      <a:endParaRPr lang="en-US" sz="3000" b="0" i="0" u="none" dirty="0">
                        <a:solidFill>
                          <a:srgbClr val="D81DD5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2411097"/>
                  </a:ext>
                </a:extLst>
              </a:tr>
              <a:tr h="1235888">
                <a:tc>
                  <a:txBody>
                    <a:bodyPr/>
                    <a:lstStyle/>
                    <a:p>
                      <a:pPr marL="0" marR="0" indent="0" algn="l" defTabSz="3866449" rtl="0" eaLnBrk="1" fontAlgn="auto" latinLnBrk="0" hangingPunct="1">
                        <a:lnSpc>
                          <a:spcPts val="30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1" u="sng" dirty="0">
                          <a:solidFill>
                            <a:srgbClr val="D81DD5"/>
                          </a:solidFill>
                        </a:rPr>
                        <a:t>Ectomycorrhizal</a:t>
                      </a:r>
                      <a:r>
                        <a:rPr lang="en-US" sz="3000" u="none" dirty="0">
                          <a:solidFill>
                            <a:srgbClr val="D81DD5"/>
                          </a:solidFill>
                        </a:rPr>
                        <a:t>:</a:t>
                      </a:r>
                      <a:r>
                        <a:rPr lang="en-US" sz="3000" i="1" u="none" dirty="0">
                          <a:solidFill>
                            <a:srgbClr val="D81DD5"/>
                          </a:solidFill>
                        </a:rPr>
                        <a:t> Betula nana </a:t>
                      </a:r>
                      <a:r>
                        <a:rPr lang="en-US" sz="3000" u="none" dirty="0">
                          <a:solidFill>
                            <a:srgbClr val="D81DD5"/>
                          </a:solidFill>
                        </a:rPr>
                        <a:t>(A, 20)</a:t>
                      </a:r>
                      <a:r>
                        <a:rPr lang="en-US" sz="3000" i="1" u="none" dirty="0">
                          <a:solidFill>
                            <a:srgbClr val="D81DD5"/>
                          </a:solidFill>
                        </a:rPr>
                        <a:t>, Salix </a:t>
                      </a:r>
                      <a:r>
                        <a:rPr lang="en-US" sz="3000" i="1" u="none" dirty="0" err="1">
                          <a:solidFill>
                            <a:srgbClr val="D81DD5"/>
                          </a:solidFill>
                        </a:rPr>
                        <a:t>pulchra</a:t>
                      </a:r>
                      <a:r>
                        <a:rPr lang="en-US" sz="3000" i="1" u="none" dirty="0">
                          <a:solidFill>
                            <a:srgbClr val="D81DD5"/>
                          </a:solidFill>
                        </a:rPr>
                        <a:t> </a:t>
                      </a:r>
                      <a:r>
                        <a:rPr lang="en-US" sz="3000" u="none" dirty="0">
                          <a:solidFill>
                            <a:srgbClr val="D81DD5"/>
                          </a:solidFill>
                        </a:rPr>
                        <a:t>(N, 20), </a:t>
                      </a:r>
                      <a:r>
                        <a:rPr lang="en-US" sz="3000" i="1" u="none" dirty="0">
                          <a:solidFill>
                            <a:srgbClr val="D81DD5"/>
                          </a:solidFill>
                        </a:rPr>
                        <a:t>Dryas </a:t>
                      </a:r>
                      <a:r>
                        <a:rPr lang="en-US" sz="3000" i="1" u="none" dirty="0" err="1">
                          <a:solidFill>
                            <a:srgbClr val="D81DD5"/>
                          </a:solidFill>
                        </a:rPr>
                        <a:t>integrifolia</a:t>
                      </a:r>
                      <a:r>
                        <a:rPr lang="en-US" sz="3000" i="1" u="none" dirty="0">
                          <a:solidFill>
                            <a:srgbClr val="D81DD5"/>
                          </a:solidFill>
                        </a:rPr>
                        <a:t> </a:t>
                      </a:r>
                      <a:r>
                        <a:rPr lang="en-US" sz="3000" i="0" u="none" dirty="0">
                          <a:solidFill>
                            <a:srgbClr val="D81DD5"/>
                          </a:solidFill>
                        </a:rPr>
                        <a:t>(N, 10), </a:t>
                      </a:r>
                      <a:r>
                        <a:rPr lang="en-US" sz="3000" i="1" u="none" dirty="0">
                          <a:solidFill>
                            <a:srgbClr val="FF00FF"/>
                          </a:solidFill>
                        </a:rPr>
                        <a:t>Polygonum </a:t>
                      </a:r>
                      <a:r>
                        <a:rPr lang="en-US" sz="3000" i="1" u="none" dirty="0" err="1">
                          <a:solidFill>
                            <a:srgbClr val="FF00FF"/>
                          </a:solidFill>
                        </a:rPr>
                        <a:t>bistorta</a:t>
                      </a:r>
                      <a:r>
                        <a:rPr lang="en-US" sz="3000" i="1" u="none" dirty="0">
                          <a:solidFill>
                            <a:srgbClr val="FF00FF"/>
                          </a:solidFill>
                        </a:rPr>
                        <a:t> </a:t>
                      </a:r>
                      <a:r>
                        <a:rPr lang="en-US" sz="3000" u="none" dirty="0">
                          <a:solidFill>
                            <a:srgbClr val="FF00FF"/>
                          </a:solidFill>
                        </a:rPr>
                        <a:t>(B, 20)</a:t>
                      </a:r>
                      <a:endParaRPr lang="en-US" sz="3000" i="0" u="none" dirty="0">
                        <a:solidFill>
                          <a:srgbClr val="FF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2520997"/>
                  </a:ext>
                </a:extLst>
              </a:tr>
              <a:tr h="2739986">
                <a:tc>
                  <a:txBody>
                    <a:bodyPr/>
                    <a:lstStyle/>
                    <a:p>
                      <a:pPr marL="0" marR="0" indent="0" algn="l" defTabSz="3866449" rtl="0" eaLnBrk="1" fontAlgn="auto" latinLnBrk="0" hangingPunct="1">
                        <a:lnSpc>
                          <a:spcPts val="30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1" u="sng" dirty="0">
                          <a:solidFill>
                            <a:srgbClr val="00B050"/>
                          </a:solidFill>
                        </a:rPr>
                        <a:t>Arbuscular mycorrhizal</a:t>
                      </a:r>
                      <a:r>
                        <a:rPr lang="en-US" sz="3000" u="none" dirty="0">
                          <a:solidFill>
                            <a:srgbClr val="00B050"/>
                          </a:solidFill>
                        </a:rPr>
                        <a:t>: </a:t>
                      </a:r>
                      <a:r>
                        <a:rPr lang="en-US" sz="3000" i="1" u="none" dirty="0" err="1">
                          <a:solidFill>
                            <a:srgbClr val="00B050"/>
                          </a:solidFill>
                        </a:rPr>
                        <a:t>Rubus</a:t>
                      </a:r>
                      <a:r>
                        <a:rPr lang="en-US" sz="3000" i="1" u="none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US" sz="3000" i="1" u="none" dirty="0" err="1">
                          <a:solidFill>
                            <a:srgbClr val="00B050"/>
                          </a:solidFill>
                        </a:rPr>
                        <a:t>chamaemorus</a:t>
                      </a:r>
                      <a:r>
                        <a:rPr lang="en-US" sz="3000" i="1" u="none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US" sz="3000" u="none" dirty="0">
                          <a:solidFill>
                            <a:srgbClr val="00B050"/>
                          </a:solidFill>
                        </a:rPr>
                        <a:t>(A, 20) </a:t>
                      </a:r>
                    </a:p>
                    <a:p>
                      <a:pPr marL="0" marR="0" lvl="0" indent="0" algn="l" defTabSz="3866449" rtl="0" eaLnBrk="1" fontAlgn="auto" latinLnBrk="0" hangingPunct="1">
                        <a:lnSpc>
                          <a:spcPts val="30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1" u="sng" dirty="0">
                          <a:solidFill>
                            <a:srgbClr val="FF0000"/>
                          </a:solidFill>
                        </a:rPr>
                        <a:t>Nonmycorrhizal</a:t>
                      </a:r>
                      <a:r>
                        <a:rPr lang="en-US" sz="3000" u="none" dirty="0">
                          <a:solidFill>
                            <a:srgbClr val="FF0000"/>
                          </a:solidFill>
                        </a:rPr>
                        <a:t>: </a:t>
                      </a:r>
                      <a:r>
                        <a:rPr lang="en-US" sz="3000" i="1" u="none" dirty="0" err="1">
                          <a:solidFill>
                            <a:srgbClr val="FF0000"/>
                          </a:solidFill>
                        </a:rPr>
                        <a:t>Carex</a:t>
                      </a:r>
                      <a:r>
                        <a:rPr lang="en-US" sz="3000" i="1" u="non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i="1" u="none" dirty="0" err="1">
                          <a:solidFill>
                            <a:srgbClr val="FF0000"/>
                          </a:solidFill>
                        </a:rPr>
                        <a:t>bigelowii</a:t>
                      </a:r>
                      <a:r>
                        <a:rPr lang="en-US" sz="3000" i="1" u="non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u="none" dirty="0">
                          <a:solidFill>
                            <a:srgbClr val="FF0000"/>
                          </a:solidFill>
                        </a:rPr>
                        <a:t>(B, 40)</a:t>
                      </a:r>
                      <a:r>
                        <a:rPr lang="en-US" sz="3000" i="1" u="none" dirty="0">
                          <a:solidFill>
                            <a:srgbClr val="FF0000"/>
                          </a:solidFill>
                        </a:rPr>
                        <a:t>, Eriophorum </a:t>
                      </a:r>
                      <a:r>
                        <a:rPr lang="en-US" sz="3000" i="1" u="none" dirty="0" err="1">
                          <a:solidFill>
                            <a:srgbClr val="FF0000"/>
                          </a:solidFill>
                        </a:rPr>
                        <a:t>angustifolium</a:t>
                      </a:r>
                      <a:r>
                        <a:rPr lang="en-US" sz="3000" i="1" u="non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u="none" dirty="0">
                          <a:solidFill>
                            <a:srgbClr val="FF0000"/>
                          </a:solidFill>
                        </a:rPr>
                        <a:t>(B, 30</a:t>
                      </a:r>
                      <a:r>
                        <a:rPr lang="en-US" sz="3000" i="0" u="none" dirty="0">
                          <a:solidFill>
                            <a:srgbClr val="FF0000"/>
                          </a:solidFill>
                        </a:rPr>
                        <a:t>),</a:t>
                      </a:r>
                      <a:r>
                        <a:rPr lang="en-US" sz="3000" i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i="1" u="none" dirty="0">
                          <a:solidFill>
                            <a:srgbClr val="FF0000"/>
                          </a:solidFill>
                        </a:rPr>
                        <a:t>Eriophorum </a:t>
                      </a:r>
                      <a:r>
                        <a:rPr lang="en-US" sz="3000" i="1" u="none" dirty="0" err="1">
                          <a:solidFill>
                            <a:srgbClr val="FF0000"/>
                          </a:solidFill>
                        </a:rPr>
                        <a:t>angustifolium</a:t>
                      </a:r>
                      <a:r>
                        <a:rPr lang="en-US" sz="3000" i="1" u="non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u="none" dirty="0">
                          <a:solidFill>
                            <a:srgbClr val="FF0000"/>
                          </a:solidFill>
                        </a:rPr>
                        <a:t>(A, 30)</a:t>
                      </a:r>
                      <a:r>
                        <a:rPr lang="en-US" sz="3000" i="1" u="none" dirty="0">
                          <a:solidFill>
                            <a:srgbClr val="FF0000"/>
                          </a:solidFill>
                        </a:rPr>
                        <a:t>, Eriophorum </a:t>
                      </a:r>
                      <a:r>
                        <a:rPr lang="en-US" sz="3000" i="1" u="none" dirty="0" err="1">
                          <a:solidFill>
                            <a:srgbClr val="FF0000"/>
                          </a:solidFill>
                        </a:rPr>
                        <a:t>vaginatum</a:t>
                      </a:r>
                      <a:r>
                        <a:rPr lang="en-US" sz="3000" i="1" u="non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u="none" dirty="0">
                          <a:solidFill>
                            <a:srgbClr val="FF0000"/>
                          </a:solidFill>
                        </a:rPr>
                        <a:t>(B, 30) (graminoids)</a:t>
                      </a:r>
                    </a:p>
                    <a:p>
                      <a:pPr marL="0" marR="0" lvl="0" indent="0" algn="l" defTabSz="3866449" rtl="0" eaLnBrk="1" fontAlgn="auto" latinLnBrk="0" hangingPunct="1">
                        <a:lnSpc>
                          <a:spcPts val="30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u="none" dirty="0">
                          <a:solidFill>
                            <a:srgbClr val="7030A0"/>
                          </a:solidFill>
                        </a:rPr>
                        <a:t>Moss: </a:t>
                      </a:r>
                      <a:r>
                        <a:rPr lang="en-US" sz="3200" i="1" u="none" dirty="0" err="1">
                          <a:solidFill>
                            <a:srgbClr val="7030A0"/>
                          </a:solidFill>
                        </a:rPr>
                        <a:t>Tomenthypnum</a:t>
                      </a:r>
                      <a:r>
                        <a:rPr lang="en-US" sz="3200" i="1" u="none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3200" i="0" u="none" dirty="0">
                          <a:solidFill>
                            <a:srgbClr val="7030A0"/>
                          </a:solidFill>
                        </a:rPr>
                        <a:t>(N)</a:t>
                      </a:r>
                      <a:r>
                        <a:rPr lang="en-US" sz="3200" i="1" u="none" dirty="0">
                          <a:solidFill>
                            <a:srgbClr val="7030A0"/>
                          </a:solidFill>
                        </a:rPr>
                        <a:t>,</a:t>
                      </a:r>
                      <a:r>
                        <a:rPr lang="en-US" sz="3200" i="1" u="none" baseline="0" dirty="0">
                          <a:solidFill>
                            <a:srgbClr val="7030A0"/>
                          </a:solidFill>
                        </a:rPr>
                        <a:t> Sphagnum </a:t>
                      </a:r>
                      <a:r>
                        <a:rPr lang="en-US" sz="3200" i="0" u="none" baseline="0" dirty="0">
                          <a:solidFill>
                            <a:srgbClr val="7030A0"/>
                          </a:solidFill>
                        </a:rPr>
                        <a:t>(A), “other moss</a:t>
                      </a:r>
                      <a:r>
                        <a:rPr lang="en-US" sz="3200" i="1" u="none" baseline="0" dirty="0">
                          <a:solidFill>
                            <a:srgbClr val="7030A0"/>
                          </a:solidFill>
                        </a:rPr>
                        <a:t>” </a:t>
                      </a:r>
                      <a:r>
                        <a:rPr lang="en-US" sz="3200" i="0" u="none" baseline="0" dirty="0">
                          <a:solidFill>
                            <a:srgbClr val="7030A0"/>
                          </a:solidFill>
                        </a:rPr>
                        <a:t>(B)</a:t>
                      </a:r>
                      <a:r>
                        <a:rPr lang="en-US" sz="3200" i="0" u="none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. </a:t>
                      </a:r>
                      <a:r>
                        <a:rPr lang="en-US" sz="3200" u="non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Lichens: Mixed (B)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0167640"/>
                  </a:ext>
                </a:extLst>
              </a:tr>
            </a:tbl>
          </a:graphicData>
        </a:graphic>
      </p:graphicFrame>
      <p:sp>
        <p:nvSpPr>
          <p:cNvPr id="33" name="Rectangle 32">
            <a:extLst>
              <a:ext uri="{FF2B5EF4-FFF2-40B4-BE49-F238E27FC236}">
                <a16:creationId xmlns:a16="http://schemas.microsoft.com/office/drawing/2014/main" id="{143FD393-C6C2-4BEB-A54C-927BF097B459}"/>
              </a:ext>
            </a:extLst>
          </p:cNvPr>
          <p:cNvSpPr/>
          <p:nvPr/>
        </p:nvSpPr>
        <p:spPr>
          <a:xfrm>
            <a:off x="16611600" y="23410692"/>
            <a:ext cx="17907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770063"/>
            <a:r>
              <a:rPr lang="en-US" sz="3200" u="sng" dirty="0"/>
              <a:t>Term	</a:t>
            </a:r>
            <a:r>
              <a:rPr lang="en-US" sz="3200" u="sng" dirty="0" err="1"/>
              <a:t>Value±se</a:t>
            </a:r>
            <a:r>
              <a:rPr lang="en-US" sz="3200" u="sng" dirty="0"/>
              <a:t>	P          </a:t>
            </a:r>
            <a:r>
              <a:rPr lang="en-US" sz="2800" u="sng" dirty="0"/>
              <a:t>Term	    </a:t>
            </a:r>
            <a:r>
              <a:rPr lang="en-US" sz="2800" u="sng" dirty="0" err="1"/>
              <a:t>Value±se</a:t>
            </a:r>
            <a:r>
              <a:rPr lang="en-US" sz="2800" u="sng" dirty="0"/>
              <a:t>	     P           Term	</a:t>
            </a:r>
            <a:r>
              <a:rPr lang="en-US" sz="2800" u="sng" dirty="0" err="1"/>
              <a:t>Value±se</a:t>
            </a:r>
            <a:r>
              <a:rPr lang="en-US" sz="2800" u="sng" dirty="0"/>
              <a:t>     P</a:t>
            </a:r>
            <a:r>
              <a:rPr lang="en-US" sz="2800" dirty="0"/>
              <a:t>        </a:t>
            </a:r>
            <a:r>
              <a:rPr lang="en-US" sz="2800" u="sng" dirty="0"/>
              <a:t>       </a:t>
            </a:r>
          </a:p>
          <a:p>
            <a:pPr defTabSz="1770063"/>
            <a:r>
              <a:rPr lang="en-US" sz="2800" dirty="0"/>
              <a:t>Site[MAT]   0.26±0.09	0.007    Log</a:t>
            </a:r>
            <a:r>
              <a:rPr lang="en-US" sz="2800" baseline="-25000" dirty="0"/>
              <a:t>e</a:t>
            </a:r>
            <a:r>
              <a:rPr lang="en-US" sz="2800" dirty="0"/>
              <a:t> rooting depth -0.90±0.70   0.270    </a:t>
            </a:r>
            <a:r>
              <a:rPr lang="en-US" sz="2800" dirty="0" err="1"/>
              <a:t>Ecm</a:t>
            </a:r>
            <a:r>
              <a:rPr lang="en-US" sz="2800" dirty="0"/>
              <a:t> x N[Ct]	-0.31±0.11  0.005</a:t>
            </a:r>
          </a:p>
          <a:p>
            <a:pPr defTabSz="1770063"/>
            <a:r>
              <a:rPr lang="en-US" sz="2800" dirty="0"/>
              <a:t>N[Ct]           -1.02±0.08	&lt;0.001  (Lrd-2.73) x N[Ct]  1.84±0.31    &lt;0.001   </a:t>
            </a:r>
            <a:r>
              <a:rPr lang="en-US" sz="2800" dirty="0" err="1"/>
              <a:t>Erm</a:t>
            </a:r>
            <a:r>
              <a:rPr lang="en-US" sz="2800" dirty="0"/>
              <a:t> x N[Ct]	0.29±0.20   0.152</a:t>
            </a:r>
          </a:p>
          <a:p>
            <a:pPr defTabSz="1770063"/>
            <a:r>
              <a:rPr lang="en-US" sz="2800" dirty="0"/>
              <a:t>P[Ct]            -0.18±0.08	0.017    (Lrd-2.73) x P[Ct]   -1.20±0.31   &lt;0.001  Non x N (Ct)	0.01	</a:t>
            </a:r>
          </a:p>
          <a:p>
            <a:pPr defTabSz="1770063"/>
            <a:r>
              <a:rPr lang="en-US" sz="2800" dirty="0" err="1"/>
              <a:t>Ecm</a:t>
            </a:r>
            <a:r>
              <a:rPr lang="en-US" sz="2800" dirty="0"/>
              <a:t>	-2.19±0.55	0.014    </a:t>
            </a:r>
            <a:r>
              <a:rPr lang="en-US" sz="2800" dirty="0" err="1"/>
              <a:t>Ecm</a:t>
            </a:r>
            <a:r>
              <a:rPr lang="en-US" sz="2800" dirty="0"/>
              <a:t> x (Lrd-2.73)     -1.17±0.84   0.236    </a:t>
            </a:r>
            <a:r>
              <a:rPr lang="en-US" sz="2800" dirty="0" err="1"/>
              <a:t>Ecm</a:t>
            </a:r>
            <a:r>
              <a:rPr lang="en-US" sz="2800" dirty="0"/>
              <a:t> x P[Ct]    -0.71±0.11   &lt;0.001</a:t>
            </a:r>
          </a:p>
          <a:p>
            <a:pPr defTabSz="1770063"/>
            <a:r>
              <a:rPr lang="en-US" sz="2800" dirty="0" err="1"/>
              <a:t>Erm</a:t>
            </a:r>
            <a:r>
              <a:rPr lang="en-US" sz="2800" dirty="0"/>
              <a:t>	-2.04±0.61	0.025    </a:t>
            </a:r>
            <a:r>
              <a:rPr lang="en-US" sz="2800" dirty="0" err="1"/>
              <a:t>Erm</a:t>
            </a:r>
            <a:r>
              <a:rPr lang="en-US" sz="2800" dirty="0"/>
              <a:t> x (Lrd-2.73)	     2.29±0.85   0.051    </a:t>
            </a:r>
            <a:r>
              <a:rPr lang="en-US" sz="2800" dirty="0" err="1"/>
              <a:t>Erm</a:t>
            </a:r>
            <a:r>
              <a:rPr lang="en-US" sz="2800" dirty="0"/>
              <a:t> x P[Ct]    -0.32±0.20    0.112</a:t>
            </a:r>
          </a:p>
          <a:p>
            <a:pPr defTabSz="1770063"/>
            <a:r>
              <a:rPr lang="en-US" sz="2800" dirty="0"/>
              <a:t>Non	4.23	              Non x </a:t>
            </a:r>
            <a:r>
              <a:rPr lang="en-US" sz="2800" dirty="0" err="1"/>
              <a:t>Lrd</a:t>
            </a:r>
            <a:r>
              <a:rPr lang="en-US" sz="2800" dirty="0"/>
              <a:t>]	    -1.13	                  Non x P (Ct)	1.04	</a:t>
            </a:r>
          </a:p>
        </p:txBody>
      </p:sp>
    </p:spTree>
    <p:extLst>
      <p:ext uri="{BB962C8B-B14F-4D97-AF65-F5344CB8AC3E}">
        <p14:creationId xmlns:p14="http://schemas.microsoft.com/office/powerpoint/2010/main" val="3969485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13778</TotalTime>
  <Words>856</Words>
  <Application>Microsoft Office PowerPoint</Application>
  <PresentationFormat>Custom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Erik Hobbie</dc:creator>
  <cp:lastModifiedBy>ehobbie</cp:lastModifiedBy>
  <cp:revision>159</cp:revision>
  <cp:lastPrinted>2018-02-11T20:57:29Z</cp:lastPrinted>
  <dcterms:created xsi:type="dcterms:W3CDTF">2014-02-20T14:28:05Z</dcterms:created>
  <dcterms:modified xsi:type="dcterms:W3CDTF">2018-02-12T16:12:24Z</dcterms:modified>
</cp:coreProperties>
</file>