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76202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3" algn="l" defTabSz="376202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6" algn="l" defTabSz="376202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9" algn="l" defTabSz="376202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52" algn="l" defTabSz="376202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5" algn="l" defTabSz="376202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8" algn="l" defTabSz="376202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91" algn="l" defTabSz="376202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104" algn="l" defTabSz="376202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31D5"/>
    <a:srgbClr val="FFEEB7"/>
    <a:srgbClr val="FFF7DD"/>
    <a:srgbClr val="FFDC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66" autoAdjust="0"/>
    <p:restoredTop sz="98057" autoAdjust="0"/>
  </p:normalViewPr>
  <p:slideViewPr>
    <p:cSldViewPr>
      <p:cViewPr>
        <p:scale>
          <a:sx n="33" d="100"/>
          <a:sy n="33" d="100"/>
        </p:scale>
        <p:origin x="2052" y="510"/>
      </p:cViewPr>
      <p:guideLst>
        <p:guide orient="horz" pos="9216"/>
        <p:guide pos="115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350DB3-7AC1-4BAA-A93F-89C3A072247C}" type="doc">
      <dgm:prSet loTypeId="urn:microsoft.com/office/officeart/2005/8/layout/radial4" loCatId="relationship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667D132-5020-431D-8D04-2A5162506855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400" b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Fast CP simulations</a:t>
          </a:r>
          <a:endParaRPr lang="en-US" sz="2400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079F07-925D-4311-A3DC-E6FD589DB7FF}" type="parTrans" cxnId="{5F6DBDA4-ED78-4BCA-AEF1-8C334797DA08}">
      <dgm:prSet/>
      <dgm:spPr/>
      <dgm:t>
        <a:bodyPr/>
        <a:lstStyle/>
        <a:p>
          <a:endParaRPr lang="en-US"/>
        </a:p>
      </dgm:t>
    </dgm:pt>
    <dgm:pt modelId="{9F6053E8-A0B4-4C85-9100-CE0542191CEC}" type="sibTrans" cxnId="{5F6DBDA4-ED78-4BCA-AEF1-8C334797DA08}">
      <dgm:prSet/>
      <dgm:spPr/>
      <dgm:t>
        <a:bodyPr/>
        <a:lstStyle/>
        <a:p>
          <a:endParaRPr lang="en-US"/>
        </a:p>
      </dgm:t>
    </dgm:pt>
    <dgm:pt modelId="{A03E1E48-A17E-4E01-91B0-F423A80AAB71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Parallel run on cluster of CPUs (Domain decomposition)</a:t>
          </a:r>
          <a:endParaRPr lang="en-US" sz="24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B13C91-9588-4D99-8D8E-C5B0EC6B8068}" type="parTrans" cxnId="{B6F2C013-C6B5-408D-B23D-C7DC22B3FB0D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C7361286-915C-4A9F-8E3C-4372A1F22BB9}" type="sibTrans" cxnId="{B6F2C013-C6B5-408D-B23D-C7DC22B3FB0D}">
      <dgm:prSet/>
      <dgm:spPr/>
      <dgm:t>
        <a:bodyPr/>
        <a:lstStyle/>
        <a:p>
          <a:endParaRPr lang="en-US"/>
        </a:p>
      </dgm:t>
    </dgm:pt>
    <dgm:pt modelId="{44EB2EC2-6BD5-417B-AE74-4E7C627BCBF5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Texture compaction</a:t>
          </a:r>
          <a:endParaRPr lang="en-US" sz="28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55C8F3-A5F2-4F12-8C62-F3A0BE6164C6}" type="parTrans" cxnId="{3B6E4676-5062-46AE-A620-EEA6A7B91811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5A4995D6-CC92-4E7D-A583-E2BB52960C52}" type="sibTrans" cxnId="{3B6E4676-5062-46AE-A620-EEA6A7B91811}">
      <dgm:prSet/>
      <dgm:spPr/>
      <dgm:t>
        <a:bodyPr/>
        <a:lstStyle/>
        <a:p>
          <a:endParaRPr lang="en-US"/>
        </a:p>
      </dgm:t>
    </dgm:pt>
    <dgm:pt modelId="{BF65629A-5EC6-41ED-A013-7FFAD3E97EE2}">
      <dgm:prSet phldrT="[Text]" custT="1"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Parallel run on multiple GPUs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028D17-1D31-4079-B645-42A6475EDB03}" type="parTrans" cxnId="{BB2A31E7-1068-4D37-8A3D-BB666124737B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2C33421C-4441-45DE-888D-F223139E1558}" type="sibTrans" cxnId="{BB2A31E7-1068-4D37-8A3D-BB666124737B}">
      <dgm:prSet/>
      <dgm:spPr/>
      <dgm:t>
        <a:bodyPr/>
        <a:lstStyle/>
        <a:p>
          <a:endParaRPr lang="en-US"/>
        </a:p>
      </dgm:t>
    </dgm:pt>
    <dgm:pt modelId="{E924BB93-30B3-4FF4-B3E3-A5041E99F7AF}">
      <dgm:prSet phldrT="[Text]" custT="1"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Non-iterative spectral solvers (Pre-computed databases)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1767C3-B74B-497A-A2CB-E5F66593E7DA}" type="parTrans" cxnId="{BEB2F73B-C377-49EE-9E5E-1BDF00D169CE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endParaRPr lang="en-US"/>
        </a:p>
      </dgm:t>
    </dgm:pt>
    <dgm:pt modelId="{B0699800-9F44-4CDA-AE8C-0CEE7DD9A79D}" type="sibTrans" cxnId="{BEB2F73B-C377-49EE-9E5E-1BDF00D169CE}">
      <dgm:prSet/>
      <dgm:spPr/>
      <dgm:t>
        <a:bodyPr/>
        <a:lstStyle/>
        <a:p>
          <a:endParaRPr lang="en-US"/>
        </a:p>
      </dgm:t>
    </dgm:pt>
    <dgm:pt modelId="{370B2663-AA82-4164-9C62-B903D30D9DFD}" type="pres">
      <dgm:prSet presAssocID="{E2350DB3-7AC1-4BAA-A93F-89C3A072247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802E5A-3D7E-4CEC-8E6D-4F468736165D}" type="pres">
      <dgm:prSet presAssocID="{3667D132-5020-431D-8D04-2A5162506855}" presName="centerShape" presStyleLbl="node0" presStyleIdx="0" presStyleCnt="1" custLinFactNeighborX="-646" custLinFactNeighborY="-55291"/>
      <dgm:spPr/>
      <dgm:t>
        <a:bodyPr/>
        <a:lstStyle/>
        <a:p>
          <a:endParaRPr lang="en-US"/>
        </a:p>
      </dgm:t>
    </dgm:pt>
    <dgm:pt modelId="{3EDFDCA9-11BD-49C3-9219-6DDE36F2C7EB}" type="pres">
      <dgm:prSet presAssocID="{19B13C91-9588-4D99-8D8E-C5B0EC6B8068}" presName="parTrans" presStyleLbl="bgSibTrans2D1" presStyleIdx="0" presStyleCnt="4"/>
      <dgm:spPr/>
      <dgm:t>
        <a:bodyPr/>
        <a:lstStyle/>
        <a:p>
          <a:endParaRPr lang="en-US"/>
        </a:p>
      </dgm:t>
    </dgm:pt>
    <dgm:pt modelId="{D204185F-D9B2-47E3-A67E-1B79539703BB}" type="pres">
      <dgm:prSet presAssocID="{A03E1E48-A17E-4E01-91B0-F423A80AAB71}" presName="node" presStyleLbl="node1" presStyleIdx="0" presStyleCnt="4" custRadScaleRad="130782" custRadScaleInc="496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DE0B9B-FA40-4764-A1D0-A075BB128FB5}" type="pres">
      <dgm:prSet presAssocID="{4E55C8F3-A5F2-4F12-8C62-F3A0BE6164C6}" presName="parTrans" presStyleLbl="bgSibTrans2D1" presStyleIdx="1" presStyleCnt="4" custScaleX="101745"/>
      <dgm:spPr/>
      <dgm:t>
        <a:bodyPr/>
        <a:lstStyle/>
        <a:p>
          <a:endParaRPr lang="en-US"/>
        </a:p>
      </dgm:t>
    </dgm:pt>
    <dgm:pt modelId="{1332B3AA-1137-4998-8DD8-C3CDCC20D22E}" type="pres">
      <dgm:prSet presAssocID="{44EB2EC2-6BD5-417B-AE74-4E7C627BCBF5}" presName="node" presStyleLbl="node1" presStyleIdx="1" presStyleCnt="4" custRadScaleRad="55073" custRadScaleInc="-1518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285A05-B13D-4D43-AF3F-F53071A733C7}" type="pres">
      <dgm:prSet presAssocID="{57028D17-1D31-4079-B645-42A6475EDB03}" presName="parTrans" presStyleLbl="bgSibTrans2D1" presStyleIdx="2" presStyleCnt="4"/>
      <dgm:spPr/>
      <dgm:t>
        <a:bodyPr/>
        <a:lstStyle/>
        <a:p>
          <a:endParaRPr lang="en-US"/>
        </a:p>
      </dgm:t>
    </dgm:pt>
    <dgm:pt modelId="{9FAA0766-1A9B-4A46-A12D-28E4370BFF60}" type="pres">
      <dgm:prSet presAssocID="{BF65629A-5EC6-41ED-A013-7FFAD3E97EE2}" presName="node" presStyleLbl="node1" presStyleIdx="2" presStyleCnt="4" custRadScaleRad="55158" custRadScaleInc="1535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B9F5D1-B388-4F78-B6AD-165212756941}" type="pres">
      <dgm:prSet presAssocID="{C71767C3-B74B-497A-A2CB-E5F66593E7DA}" presName="parTrans" presStyleLbl="bgSibTrans2D1" presStyleIdx="3" presStyleCnt="4" custScaleX="102592"/>
      <dgm:spPr/>
      <dgm:t>
        <a:bodyPr/>
        <a:lstStyle/>
        <a:p>
          <a:endParaRPr lang="en-US"/>
        </a:p>
      </dgm:t>
    </dgm:pt>
    <dgm:pt modelId="{5AA00138-5B9C-458F-A85F-6DE3F715332B}" type="pres">
      <dgm:prSet presAssocID="{E924BB93-30B3-4FF4-B3E3-A5041E99F7AF}" presName="node" presStyleLbl="node1" presStyleIdx="3" presStyleCnt="4" custRadScaleRad="127510" custRadScaleInc="-529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EB2F73B-C377-49EE-9E5E-1BDF00D169CE}" srcId="{3667D132-5020-431D-8D04-2A5162506855}" destId="{E924BB93-30B3-4FF4-B3E3-A5041E99F7AF}" srcOrd="3" destOrd="0" parTransId="{C71767C3-B74B-497A-A2CB-E5F66593E7DA}" sibTransId="{B0699800-9F44-4CDA-AE8C-0CEE7DD9A79D}"/>
    <dgm:cxn modelId="{B6F2C013-C6B5-408D-B23D-C7DC22B3FB0D}" srcId="{3667D132-5020-431D-8D04-2A5162506855}" destId="{A03E1E48-A17E-4E01-91B0-F423A80AAB71}" srcOrd="0" destOrd="0" parTransId="{19B13C91-9588-4D99-8D8E-C5B0EC6B8068}" sibTransId="{C7361286-915C-4A9F-8E3C-4372A1F22BB9}"/>
    <dgm:cxn modelId="{BB2A31E7-1068-4D37-8A3D-BB666124737B}" srcId="{3667D132-5020-431D-8D04-2A5162506855}" destId="{BF65629A-5EC6-41ED-A013-7FFAD3E97EE2}" srcOrd="2" destOrd="0" parTransId="{57028D17-1D31-4079-B645-42A6475EDB03}" sibTransId="{2C33421C-4441-45DE-888D-F223139E1558}"/>
    <dgm:cxn modelId="{C1040D15-F209-4543-8F33-A9FF02296AE4}" type="presOf" srcId="{44EB2EC2-6BD5-417B-AE74-4E7C627BCBF5}" destId="{1332B3AA-1137-4998-8DD8-C3CDCC20D22E}" srcOrd="0" destOrd="0" presId="urn:microsoft.com/office/officeart/2005/8/layout/radial4"/>
    <dgm:cxn modelId="{6F2FCF90-F3CE-4154-BCF5-835A002ACBD2}" type="presOf" srcId="{BF65629A-5EC6-41ED-A013-7FFAD3E97EE2}" destId="{9FAA0766-1A9B-4A46-A12D-28E4370BFF60}" srcOrd="0" destOrd="0" presId="urn:microsoft.com/office/officeart/2005/8/layout/radial4"/>
    <dgm:cxn modelId="{296FE9F1-6FAA-4CB6-A33F-D7DEADE2F8D5}" type="presOf" srcId="{3667D132-5020-431D-8D04-2A5162506855}" destId="{07802E5A-3D7E-4CEC-8E6D-4F468736165D}" srcOrd="0" destOrd="0" presId="urn:microsoft.com/office/officeart/2005/8/layout/radial4"/>
    <dgm:cxn modelId="{5F6DBDA4-ED78-4BCA-AEF1-8C334797DA08}" srcId="{E2350DB3-7AC1-4BAA-A93F-89C3A072247C}" destId="{3667D132-5020-431D-8D04-2A5162506855}" srcOrd="0" destOrd="0" parTransId="{CB079F07-925D-4311-A3DC-E6FD589DB7FF}" sibTransId="{9F6053E8-A0B4-4C85-9100-CE0542191CEC}"/>
    <dgm:cxn modelId="{17382ED3-EB37-45BF-BA3D-1A91F4A8DDBB}" type="presOf" srcId="{57028D17-1D31-4079-B645-42A6475EDB03}" destId="{F5285A05-B13D-4D43-AF3F-F53071A733C7}" srcOrd="0" destOrd="0" presId="urn:microsoft.com/office/officeart/2005/8/layout/radial4"/>
    <dgm:cxn modelId="{3B6E4676-5062-46AE-A620-EEA6A7B91811}" srcId="{3667D132-5020-431D-8D04-2A5162506855}" destId="{44EB2EC2-6BD5-417B-AE74-4E7C627BCBF5}" srcOrd="1" destOrd="0" parTransId="{4E55C8F3-A5F2-4F12-8C62-F3A0BE6164C6}" sibTransId="{5A4995D6-CC92-4E7D-A583-E2BB52960C52}"/>
    <dgm:cxn modelId="{EE34247E-7938-451C-9576-CCEC1832F449}" type="presOf" srcId="{19B13C91-9588-4D99-8D8E-C5B0EC6B8068}" destId="{3EDFDCA9-11BD-49C3-9219-6DDE36F2C7EB}" srcOrd="0" destOrd="0" presId="urn:microsoft.com/office/officeart/2005/8/layout/radial4"/>
    <dgm:cxn modelId="{1EE9AA1C-CFCF-45BD-8C9B-8AAAA5A0D386}" type="presOf" srcId="{4E55C8F3-A5F2-4F12-8C62-F3A0BE6164C6}" destId="{EBDE0B9B-FA40-4764-A1D0-A075BB128FB5}" srcOrd="0" destOrd="0" presId="urn:microsoft.com/office/officeart/2005/8/layout/radial4"/>
    <dgm:cxn modelId="{0C85CD8D-E9F3-45A1-BFFC-2EED9DDCD768}" type="presOf" srcId="{E2350DB3-7AC1-4BAA-A93F-89C3A072247C}" destId="{370B2663-AA82-4164-9C62-B903D30D9DFD}" srcOrd="0" destOrd="0" presId="urn:microsoft.com/office/officeart/2005/8/layout/radial4"/>
    <dgm:cxn modelId="{194AE3E0-030F-451C-8253-4AEFABD7CEE1}" type="presOf" srcId="{A03E1E48-A17E-4E01-91B0-F423A80AAB71}" destId="{D204185F-D9B2-47E3-A67E-1B79539703BB}" srcOrd="0" destOrd="0" presId="urn:microsoft.com/office/officeart/2005/8/layout/radial4"/>
    <dgm:cxn modelId="{81B2B725-1BD0-460D-A90C-EFB7402FE6F2}" type="presOf" srcId="{C71767C3-B74B-497A-A2CB-E5F66593E7DA}" destId="{63B9F5D1-B388-4F78-B6AD-165212756941}" srcOrd="0" destOrd="0" presId="urn:microsoft.com/office/officeart/2005/8/layout/radial4"/>
    <dgm:cxn modelId="{A1E6BD64-35EB-43A4-A53D-48B03C644F16}" type="presOf" srcId="{E924BB93-30B3-4FF4-B3E3-A5041E99F7AF}" destId="{5AA00138-5B9C-458F-A85F-6DE3F715332B}" srcOrd="0" destOrd="0" presId="urn:microsoft.com/office/officeart/2005/8/layout/radial4"/>
    <dgm:cxn modelId="{6BA96AD3-1407-470D-AF00-17BF92A308E8}" type="presParOf" srcId="{370B2663-AA82-4164-9C62-B903D30D9DFD}" destId="{07802E5A-3D7E-4CEC-8E6D-4F468736165D}" srcOrd="0" destOrd="0" presId="urn:microsoft.com/office/officeart/2005/8/layout/radial4"/>
    <dgm:cxn modelId="{2568809D-BEED-42FF-839F-1D64B062AC33}" type="presParOf" srcId="{370B2663-AA82-4164-9C62-B903D30D9DFD}" destId="{3EDFDCA9-11BD-49C3-9219-6DDE36F2C7EB}" srcOrd="1" destOrd="0" presId="urn:microsoft.com/office/officeart/2005/8/layout/radial4"/>
    <dgm:cxn modelId="{51870A85-E5E7-4264-841D-81AAD319ECEB}" type="presParOf" srcId="{370B2663-AA82-4164-9C62-B903D30D9DFD}" destId="{D204185F-D9B2-47E3-A67E-1B79539703BB}" srcOrd="2" destOrd="0" presId="urn:microsoft.com/office/officeart/2005/8/layout/radial4"/>
    <dgm:cxn modelId="{4F6580EB-62FF-4F7C-B0FD-94A230F6AAD8}" type="presParOf" srcId="{370B2663-AA82-4164-9C62-B903D30D9DFD}" destId="{EBDE0B9B-FA40-4764-A1D0-A075BB128FB5}" srcOrd="3" destOrd="0" presId="urn:microsoft.com/office/officeart/2005/8/layout/radial4"/>
    <dgm:cxn modelId="{F8740A43-6A1D-40B1-9B3B-9CD90FF6F797}" type="presParOf" srcId="{370B2663-AA82-4164-9C62-B903D30D9DFD}" destId="{1332B3AA-1137-4998-8DD8-C3CDCC20D22E}" srcOrd="4" destOrd="0" presId="urn:microsoft.com/office/officeart/2005/8/layout/radial4"/>
    <dgm:cxn modelId="{00F00FDD-5240-4120-AE54-6C0F7AD2D1D7}" type="presParOf" srcId="{370B2663-AA82-4164-9C62-B903D30D9DFD}" destId="{F5285A05-B13D-4D43-AF3F-F53071A733C7}" srcOrd="5" destOrd="0" presId="urn:microsoft.com/office/officeart/2005/8/layout/radial4"/>
    <dgm:cxn modelId="{82D23DDD-857D-4F94-8C14-753F345E572D}" type="presParOf" srcId="{370B2663-AA82-4164-9C62-B903D30D9DFD}" destId="{9FAA0766-1A9B-4A46-A12D-28E4370BFF60}" srcOrd="6" destOrd="0" presId="urn:microsoft.com/office/officeart/2005/8/layout/radial4"/>
    <dgm:cxn modelId="{AA7C4361-A265-457E-B49F-54CB8BF4755D}" type="presParOf" srcId="{370B2663-AA82-4164-9C62-B903D30D9DFD}" destId="{63B9F5D1-B388-4F78-B6AD-165212756941}" srcOrd="7" destOrd="0" presId="urn:microsoft.com/office/officeart/2005/8/layout/radial4"/>
    <dgm:cxn modelId="{74B141E7-34EC-49E6-857D-1916A6D697F7}" type="presParOf" srcId="{370B2663-AA82-4164-9C62-B903D30D9DFD}" destId="{5AA00138-5B9C-458F-A85F-6DE3F715332B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2C5E44-D3B7-4516-AF0E-636DFEBC84BF}" type="doc">
      <dgm:prSet loTypeId="urn:microsoft.com/office/officeart/2005/8/layout/hierarchy6" loCatId="hierarchy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B46463D7-C360-4FC3-8A36-4108428F05CB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2200" b="0" dirty="0" smtClean="0">
              <a:solidFill>
                <a:schemeClr val="bg1"/>
              </a:solidFill>
              <a:latin typeface="Liberation Sans" pitchFamily="18"/>
              <a:ea typeface="DejaVu Sans" pitchFamily="2"/>
              <a:cs typeface="DejaVu Sans" pitchFamily="2"/>
            </a:rPr>
            <a:t>Tools for Parallel computing on CPUs</a:t>
          </a:r>
          <a:endParaRPr lang="en-US" sz="2200" b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F20BF8-8F68-4398-BEE9-1A608278E05E}" type="parTrans" cxnId="{3363FAD8-AEDD-433A-B506-07568A8DB20D}">
      <dgm:prSet/>
      <dgm:spPr/>
      <dgm:t>
        <a:bodyPr/>
        <a:lstStyle/>
        <a:p>
          <a:endParaRPr lang="en-US"/>
        </a:p>
      </dgm:t>
    </dgm:pt>
    <dgm:pt modelId="{2841258A-1D08-4F61-B862-0628F9C842ED}" type="sibTrans" cxnId="{3363FAD8-AEDD-433A-B506-07568A8DB20D}">
      <dgm:prSet/>
      <dgm:spPr/>
      <dgm:t>
        <a:bodyPr/>
        <a:lstStyle/>
        <a:p>
          <a:endParaRPr lang="en-US"/>
        </a:p>
      </dgm:t>
    </dgm:pt>
    <dgm:pt modelId="{8389B3D6-5E53-4A48-858D-A1F4780081E5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2200" b="0" dirty="0" err="1" smtClean="0">
              <a:solidFill>
                <a:schemeClr val="bg1"/>
              </a:solidFill>
              <a:latin typeface="Liberation Sans" pitchFamily="18"/>
              <a:ea typeface="DejaVu Sans" pitchFamily="2"/>
              <a:cs typeface="DejaVu Sans" pitchFamily="2"/>
            </a:rPr>
            <a:t>OpenMP</a:t>
          </a:r>
          <a:endParaRPr lang="en-US" sz="2200" b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5A61AC-E41A-4215-96C2-DF385C71BDE3}" type="parTrans" cxnId="{12151C79-B08F-4687-A35E-77F9FE9FEE7F}">
      <dgm:prSet/>
      <dgm:spPr>
        <a:ln w="34925">
          <a:solidFill>
            <a:schemeClr val="tx1"/>
          </a:solidFill>
          <a:prstDash val="solid"/>
        </a:ln>
      </dgm:spPr>
      <dgm:t>
        <a:bodyPr/>
        <a:lstStyle/>
        <a:p>
          <a:endParaRPr lang="en-US"/>
        </a:p>
      </dgm:t>
    </dgm:pt>
    <dgm:pt modelId="{098DE868-4474-431F-90AB-ED3903C7E4CA}" type="sibTrans" cxnId="{12151C79-B08F-4687-A35E-77F9FE9FEE7F}">
      <dgm:prSet/>
      <dgm:spPr/>
      <dgm:t>
        <a:bodyPr/>
        <a:lstStyle/>
        <a:p>
          <a:endParaRPr lang="en-US"/>
        </a:p>
      </dgm:t>
    </dgm:pt>
    <dgm:pt modelId="{437ABE69-9110-480F-BA49-17341E5446D3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2200" b="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MPI</a:t>
          </a:r>
          <a:endParaRPr lang="en-US" sz="2200" b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2C5622-1717-4A20-B150-2C576968AAA7}" type="parTrans" cxnId="{0B06DEE5-D676-4E88-A91D-546FA0A4E46D}">
      <dgm:prSet/>
      <dgm:spPr>
        <a:ln w="34925"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D37040CE-5637-4DC4-8BAD-874ECB6FB0DC}" type="sibTrans" cxnId="{0B06DEE5-D676-4E88-A91D-546FA0A4E46D}">
      <dgm:prSet/>
      <dgm:spPr/>
      <dgm:t>
        <a:bodyPr/>
        <a:lstStyle/>
        <a:p>
          <a:endParaRPr lang="en-US"/>
        </a:p>
      </dgm:t>
    </dgm:pt>
    <dgm:pt modelId="{1D8F8878-011E-4B6D-BF74-CAB5FC47FDCC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2200" b="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Hybrid </a:t>
          </a:r>
          <a:r>
            <a:rPr lang="en-US" sz="2200" b="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OpenMP</a:t>
          </a:r>
          <a:r>
            <a:rPr lang="en-US" sz="2200" b="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-MPI</a:t>
          </a:r>
          <a:endParaRPr lang="en-US" sz="2200" b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90F613-4936-4D86-914B-9F3671E8CAF7}" type="parTrans" cxnId="{DDD4FDF0-BB8A-47B7-83A0-10073CD4E8B6}">
      <dgm:prSet/>
      <dgm:spPr>
        <a:ln w="34925">
          <a:solidFill>
            <a:schemeClr val="tx1"/>
          </a:solidFill>
          <a:prstDash val="solid"/>
        </a:ln>
      </dgm:spPr>
      <dgm:t>
        <a:bodyPr/>
        <a:lstStyle/>
        <a:p>
          <a:endParaRPr lang="en-US"/>
        </a:p>
      </dgm:t>
    </dgm:pt>
    <dgm:pt modelId="{3F24D9BF-F26E-4C06-A601-BA8F59AEE4D9}" type="sibTrans" cxnId="{DDD4FDF0-BB8A-47B7-83A0-10073CD4E8B6}">
      <dgm:prSet/>
      <dgm:spPr/>
      <dgm:t>
        <a:bodyPr/>
        <a:lstStyle/>
        <a:p>
          <a:endParaRPr lang="en-US"/>
        </a:p>
      </dgm:t>
    </dgm:pt>
    <dgm:pt modelId="{AE5DC9B5-B2A2-4C53-A924-25CABEC1B61C}" type="pres">
      <dgm:prSet presAssocID="{C52C5E44-D3B7-4516-AF0E-636DFEBC84BF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4D2890A-EEED-4F4C-823B-BA510B96CE28}" type="pres">
      <dgm:prSet presAssocID="{C52C5E44-D3B7-4516-AF0E-636DFEBC84BF}" presName="hierFlow" presStyleCnt="0"/>
      <dgm:spPr/>
      <dgm:t>
        <a:bodyPr/>
        <a:lstStyle/>
        <a:p>
          <a:endParaRPr lang="en-US"/>
        </a:p>
      </dgm:t>
    </dgm:pt>
    <dgm:pt modelId="{D826122F-662D-4A27-83BC-B7A388EFD4C0}" type="pres">
      <dgm:prSet presAssocID="{C52C5E44-D3B7-4516-AF0E-636DFEBC84BF}" presName="hierChild1" presStyleCnt="0">
        <dgm:presLayoutVars>
          <dgm:chPref val="1"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C32ECE3B-F7EC-402D-BE31-D1B26DA3C189}" type="pres">
      <dgm:prSet presAssocID="{B46463D7-C360-4FC3-8A36-4108428F05CB}" presName="Name14" presStyleCnt="0"/>
      <dgm:spPr/>
      <dgm:t>
        <a:bodyPr/>
        <a:lstStyle/>
        <a:p>
          <a:endParaRPr lang="en-US"/>
        </a:p>
      </dgm:t>
    </dgm:pt>
    <dgm:pt modelId="{E3D3B9E8-6C6A-4398-910E-F20CEA49DF5B}" type="pres">
      <dgm:prSet presAssocID="{B46463D7-C360-4FC3-8A36-4108428F05CB}" presName="level1Shape" presStyleLbl="node0" presStyleIdx="0" presStyleCnt="1" custScaleX="399821" custScaleY="100706" custLinFactNeighborX="-499" custLinFactNeighborY="13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ABED27A-3BDF-40F4-B6CE-CF06D2F05F89}" type="pres">
      <dgm:prSet presAssocID="{B46463D7-C360-4FC3-8A36-4108428F05CB}" presName="hierChild2" presStyleCnt="0"/>
      <dgm:spPr/>
      <dgm:t>
        <a:bodyPr/>
        <a:lstStyle/>
        <a:p>
          <a:endParaRPr lang="en-US"/>
        </a:p>
      </dgm:t>
    </dgm:pt>
    <dgm:pt modelId="{E104F6B5-F57B-4377-BDEB-2C758FB6AA0E}" type="pres">
      <dgm:prSet presAssocID="{745A61AC-E41A-4215-96C2-DF385C71BDE3}" presName="Name19" presStyleLbl="parChTrans1D2" presStyleIdx="0" presStyleCnt="3"/>
      <dgm:spPr/>
      <dgm:t>
        <a:bodyPr/>
        <a:lstStyle/>
        <a:p>
          <a:endParaRPr lang="en-US"/>
        </a:p>
      </dgm:t>
    </dgm:pt>
    <dgm:pt modelId="{92D708DE-D676-49A8-AC09-DFD4F8E021B1}" type="pres">
      <dgm:prSet presAssocID="{8389B3D6-5E53-4A48-858D-A1F4780081E5}" presName="Name21" presStyleCnt="0"/>
      <dgm:spPr/>
      <dgm:t>
        <a:bodyPr/>
        <a:lstStyle/>
        <a:p>
          <a:endParaRPr lang="en-US"/>
        </a:p>
      </dgm:t>
    </dgm:pt>
    <dgm:pt modelId="{04FE8FB1-84EA-4FFF-BD35-488AB86BEC36}" type="pres">
      <dgm:prSet presAssocID="{8389B3D6-5E53-4A48-858D-A1F4780081E5}" presName="level2Shape" presStyleLbl="node2" presStyleIdx="0" presStyleCnt="3" custScaleX="179023" custScaleY="64823" custLinFactNeighborX="490" custLinFactNeighborY="43288"/>
      <dgm:spPr/>
      <dgm:t>
        <a:bodyPr/>
        <a:lstStyle/>
        <a:p>
          <a:endParaRPr lang="en-US"/>
        </a:p>
      </dgm:t>
    </dgm:pt>
    <dgm:pt modelId="{2D2F5E02-5383-476E-82F4-4A24A8524284}" type="pres">
      <dgm:prSet presAssocID="{8389B3D6-5E53-4A48-858D-A1F4780081E5}" presName="hierChild3" presStyleCnt="0"/>
      <dgm:spPr/>
      <dgm:t>
        <a:bodyPr/>
        <a:lstStyle/>
        <a:p>
          <a:endParaRPr lang="en-US"/>
        </a:p>
      </dgm:t>
    </dgm:pt>
    <dgm:pt modelId="{8ADA3DD4-BE05-4405-BDCC-D04BAAC0526E}" type="pres">
      <dgm:prSet presAssocID="{DA2C5622-1717-4A20-B150-2C576968AAA7}" presName="Name19" presStyleLbl="parChTrans1D2" presStyleIdx="1" presStyleCnt="3"/>
      <dgm:spPr/>
      <dgm:t>
        <a:bodyPr/>
        <a:lstStyle/>
        <a:p>
          <a:endParaRPr lang="en-US"/>
        </a:p>
      </dgm:t>
    </dgm:pt>
    <dgm:pt modelId="{37389BA3-B1E7-44B0-9C29-7E1F09833A39}" type="pres">
      <dgm:prSet presAssocID="{437ABE69-9110-480F-BA49-17341E5446D3}" presName="Name21" presStyleCnt="0"/>
      <dgm:spPr/>
      <dgm:t>
        <a:bodyPr/>
        <a:lstStyle/>
        <a:p>
          <a:endParaRPr lang="en-US"/>
        </a:p>
      </dgm:t>
    </dgm:pt>
    <dgm:pt modelId="{F8DAD7BC-E223-4352-A1CB-4A9ED00C2CC2}" type="pres">
      <dgm:prSet presAssocID="{437ABE69-9110-480F-BA49-17341E5446D3}" presName="level2Shape" presStyleLbl="node2" presStyleIdx="1" presStyleCnt="3" custScaleX="179023" custScaleY="64653" custLinFactNeighborX="-504" custLinFactNeighborY="43288"/>
      <dgm:spPr/>
      <dgm:t>
        <a:bodyPr/>
        <a:lstStyle/>
        <a:p>
          <a:endParaRPr lang="en-US"/>
        </a:p>
      </dgm:t>
    </dgm:pt>
    <dgm:pt modelId="{E4BF235E-B585-403B-92DE-508E2D14AEDC}" type="pres">
      <dgm:prSet presAssocID="{437ABE69-9110-480F-BA49-17341E5446D3}" presName="hierChild3" presStyleCnt="0"/>
      <dgm:spPr/>
      <dgm:t>
        <a:bodyPr/>
        <a:lstStyle/>
        <a:p>
          <a:endParaRPr lang="en-US"/>
        </a:p>
      </dgm:t>
    </dgm:pt>
    <dgm:pt modelId="{2CF38EC1-9696-4C57-BF6E-166CBA2BE77E}" type="pres">
      <dgm:prSet presAssocID="{7490F613-4936-4D86-914B-9F3671E8CAF7}" presName="Name19" presStyleLbl="parChTrans1D2" presStyleIdx="2" presStyleCnt="3"/>
      <dgm:spPr/>
      <dgm:t>
        <a:bodyPr/>
        <a:lstStyle/>
        <a:p>
          <a:endParaRPr lang="en-US"/>
        </a:p>
      </dgm:t>
    </dgm:pt>
    <dgm:pt modelId="{BAD896B2-1611-42C6-8912-54A409952F4F}" type="pres">
      <dgm:prSet presAssocID="{1D8F8878-011E-4B6D-BF74-CAB5FC47FDCC}" presName="Name21" presStyleCnt="0"/>
      <dgm:spPr/>
    </dgm:pt>
    <dgm:pt modelId="{0149E6E1-F26A-4735-A475-7099B2A517E7}" type="pres">
      <dgm:prSet presAssocID="{1D8F8878-011E-4B6D-BF74-CAB5FC47FDCC}" presName="level2Shape" presStyleLbl="node2" presStyleIdx="2" presStyleCnt="3" custScaleX="262904" custScaleY="61399" custLinFactNeighborX="-5963" custLinFactNeighborY="43288"/>
      <dgm:spPr/>
      <dgm:t>
        <a:bodyPr/>
        <a:lstStyle/>
        <a:p>
          <a:endParaRPr lang="en-US"/>
        </a:p>
      </dgm:t>
    </dgm:pt>
    <dgm:pt modelId="{AC1A774A-6766-42BE-8FE0-8130B2B640D2}" type="pres">
      <dgm:prSet presAssocID="{1D8F8878-011E-4B6D-BF74-CAB5FC47FDCC}" presName="hierChild3" presStyleCnt="0"/>
      <dgm:spPr/>
    </dgm:pt>
    <dgm:pt modelId="{6E713AED-EE8F-4E8B-A883-BC117E84B4EC}" type="pres">
      <dgm:prSet presAssocID="{C52C5E44-D3B7-4516-AF0E-636DFEBC84BF}" presName="bgShapesFlow" presStyleCnt="0"/>
      <dgm:spPr/>
      <dgm:t>
        <a:bodyPr/>
        <a:lstStyle/>
        <a:p>
          <a:endParaRPr lang="en-US"/>
        </a:p>
      </dgm:t>
    </dgm:pt>
  </dgm:ptLst>
  <dgm:cxnLst>
    <dgm:cxn modelId="{80D9AC73-EF6C-4E2D-9FD8-888AE047978F}" type="presOf" srcId="{437ABE69-9110-480F-BA49-17341E5446D3}" destId="{F8DAD7BC-E223-4352-A1CB-4A9ED00C2CC2}" srcOrd="0" destOrd="0" presId="urn:microsoft.com/office/officeart/2005/8/layout/hierarchy6"/>
    <dgm:cxn modelId="{3363FAD8-AEDD-433A-B506-07568A8DB20D}" srcId="{C52C5E44-D3B7-4516-AF0E-636DFEBC84BF}" destId="{B46463D7-C360-4FC3-8A36-4108428F05CB}" srcOrd="0" destOrd="0" parTransId="{BFF20BF8-8F68-4398-BEE9-1A608278E05E}" sibTransId="{2841258A-1D08-4F61-B862-0628F9C842ED}"/>
    <dgm:cxn modelId="{12151C79-B08F-4687-A35E-77F9FE9FEE7F}" srcId="{B46463D7-C360-4FC3-8A36-4108428F05CB}" destId="{8389B3D6-5E53-4A48-858D-A1F4780081E5}" srcOrd="0" destOrd="0" parTransId="{745A61AC-E41A-4215-96C2-DF385C71BDE3}" sibTransId="{098DE868-4474-431F-90AB-ED3903C7E4CA}"/>
    <dgm:cxn modelId="{19510138-CE40-44DB-8F5F-16A4154C1CCD}" type="presOf" srcId="{8389B3D6-5E53-4A48-858D-A1F4780081E5}" destId="{04FE8FB1-84EA-4FFF-BD35-488AB86BEC36}" srcOrd="0" destOrd="0" presId="urn:microsoft.com/office/officeart/2005/8/layout/hierarchy6"/>
    <dgm:cxn modelId="{4BB905B7-5140-44FC-ACD5-14D20CABC1DF}" type="presOf" srcId="{1D8F8878-011E-4B6D-BF74-CAB5FC47FDCC}" destId="{0149E6E1-F26A-4735-A475-7099B2A517E7}" srcOrd="0" destOrd="0" presId="urn:microsoft.com/office/officeart/2005/8/layout/hierarchy6"/>
    <dgm:cxn modelId="{C5FC9DD3-8A6D-4235-9D23-215BAA7BAD0A}" type="presOf" srcId="{7490F613-4936-4D86-914B-9F3671E8CAF7}" destId="{2CF38EC1-9696-4C57-BF6E-166CBA2BE77E}" srcOrd="0" destOrd="0" presId="urn:microsoft.com/office/officeart/2005/8/layout/hierarchy6"/>
    <dgm:cxn modelId="{DDD4FDF0-BB8A-47B7-83A0-10073CD4E8B6}" srcId="{B46463D7-C360-4FC3-8A36-4108428F05CB}" destId="{1D8F8878-011E-4B6D-BF74-CAB5FC47FDCC}" srcOrd="2" destOrd="0" parTransId="{7490F613-4936-4D86-914B-9F3671E8CAF7}" sibTransId="{3F24D9BF-F26E-4C06-A601-BA8F59AEE4D9}"/>
    <dgm:cxn modelId="{0B06DEE5-D676-4E88-A91D-546FA0A4E46D}" srcId="{B46463D7-C360-4FC3-8A36-4108428F05CB}" destId="{437ABE69-9110-480F-BA49-17341E5446D3}" srcOrd="1" destOrd="0" parTransId="{DA2C5622-1717-4A20-B150-2C576968AAA7}" sibTransId="{D37040CE-5637-4DC4-8BAD-874ECB6FB0DC}"/>
    <dgm:cxn modelId="{F29AB951-D6B0-47BF-808F-E194F80B5BAF}" type="presOf" srcId="{C52C5E44-D3B7-4516-AF0E-636DFEBC84BF}" destId="{AE5DC9B5-B2A2-4C53-A924-25CABEC1B61C}" srcOrd="0" destOrd="0" presId="urn:microsoft.com/office/officeart/2005/8/layout/hierarchy6"/>
    <dgm:cxn modelId="{67F31E78-3854-47AA-8340-4BCB094DF179}" type="presOf" srcId="{745A61AC-E41A-4215-96C2-DF385C71BDE3}" destId="{E104F6B5-F57B-4377-BDEB-2C758FB6AA0E}" srcOrd="0" destOrd="0" presId="urn:microsoft.com/office/officeart/2005/8/layout/hierarchy6"/>
    <dgm:cxn modelId="{44267390-999B-4BA9-8051-55C4CCD773A0}" type="presOf" srcId="{DA2C5622-1717-4A20-B150-2C576968AAA7}" destId="{8ADA3DD4-BE05-4405-BDCC-D04BAAC0526E}" srcOrd="0" destOrd="0" presId="urn:microsoft.com/office/officeart/2005/8/layout/hierarchy6"/>
    <dgm:cxn modelId="{4BC9828A-6C1C-4921-8F0B-AF98D76BF25D}" type="presOf" srcId="{B46463D7-C360-4FC3-8A36-4108428F05CB}" destId="{E3D3B9E8-6C6A-4398-910E-F20CEA49DF5B}" srcOrd="0" destOrd="0" presId="urn:microsoft.com/office/officeart/2005/8/layout/hierarchy6"/>
    <dgm:cxn modelId="{D2F9E438-A390-4AA7-ABAB-13D516C05255}" type="presParOf" srcId="{AE5DC9B5-B2A2-4C53-A924-25CABEC1B61C}" destId="{A4D2890A-EEED-4F4C-823B-BA510B96CE28}" srcOrd="0" destOrd="0" presId="urn:microsoft.com/office/officeart/2005/8/layout/hierarchy6"/>
    <dgm:cxn modelId="{5C1E5356-2168-453C-A36C-B3AF164B6501}" type="presParOf" srcId="{A4D2890A-EEED-4F4C-823B-BA510B96CE28}" destId="{D826122F-662D-4A27-83BC-B7A388EFD4C0}" srcOrd="0" destOrd="0" presId="urn:microsoft.com/office/officeart/2005/8/layout/hierarchy6"/>
    <dgm:cxn modelId="{7F02911B-0590-4103-9EDC-2FA88536DE01}" type="presParOf" srcId="{D826122F-662D-4A27-83BC-B7A388EFD4C0}" destId="{C32ECE3B-F7EC-402D-BE31-D1B26DA3C189}" srcOrd="0" destOrd="0" presId="urn:microsoft.com/office/officeart/2005/8/layout/hierarchy6"/>
    <dgm:cxn modelId="{11723BC2-E839-44CE-9A7C-D38DC1F0CC1C}" type="presParOf" srcId="{C32ECE3B-F7EC-402D-BE31-D1B26DA3C189}" destId="{E3D3B9E8-6C6A-4398-910E-F20CEA49DF5B}" srcOrd="0" destOrd="0" presId="urn:microsoft.com/office/officeart/2005/8/layout/hierarchy6"/>
    <dgm:cxn modelId="{BCAF7DF3-33B6-4D2E-A178-D600BFE8F972}" type="presParOf" srcId="{C32ECE3B-F7EC-402D-BE31-D1B26DA3C189}" destId="{EABED27A-3BDF-40F4-B6CE-CF06D2F05F89}" srcOrd="1" destOrd="0" presId="urn:microsoft.com/office/officeart/2005/8/layout/hierarchy6"/>
    <dgm:cxn modelId="{1CDC24EE-3EFA-4367-AC8C-E068B5BF172D}" type="presParOf" srcId="{EABED27A-3BDF-40F4-B6CE-CF06D2F05F89}" destId="{E104F6B5-F57B-4377-BDEB-2C758FB6AA0E}" srcOrd="0" destOrd="0" presId="urn:microsoft.com/office/officeart/2005/8/layout/hierarchy6"/>
    <dgm:cxn modelId="{85CA85D3-CB65-4380-AFBB-011B28507D7E}" type="presParOf" srcId="{EABED27A-3BDF-40F4-B6CE-CF06D2F05F89}" destId="{92D708DE-D676-49A8-AC09-DFD4F8E021B1}" srcOrd="1" destOrd="0" presId="urn:microsoft.com/office/officeart/2005/8/layout/hierarchy6"/>
    <dgm:cxn modelId="{3A67B853-C1D9-44AF-9E50-E9DD1B85524A}" type="presParOf" srcId="{92D708DE-D676-49A8-AC09-DFD4F8E021B1}" destId="{04FE8FB1-84EA-4FFF-BD35-488AB86BEC36}" srcOrd="0" destOrd="0" presId="urn:microsoft.com/office/officeart/2005/8/layout/hierarchy6"/>
    <dgm:cxn modelId="{FD2F681D-F5C1-44E4-A31E-19427E7C513E}" type="presParOf" srcId="{92D708DE-D676-49A8-AC09-DFD4F8E021B1}" destId="{2D2F5E02-5383-476E-82F4-4A24A8524284}" srcOrd="1" destOrd="0" presId="urn:microsoft.com/office/officeart/2005/8/layout/hierarchy6"/>
    <dgm:cxn modelId="{24FBA96E-812F-407C-B6DC-756FECA67E66}" type="presParOf" srcId="{EABED27A-3BDF-40F4-B6CE-CF06D2F05F89}" destId="{8ADA3DD4-BE05-4405-BDCC-D04BAAC0526E}" srcOrd="2" destOrd="0" presId="urn:microsoft.com/office/officeart/2005/8/layout/hierarchy6"/>
    <dgm:cxn modelId="{BBE831EB-2252-4B2F-9FE7-566B95FCF8E1}" type="presParOf" srcId="{EABED27A-3BDF-40F4-B6CE-CF06D2F05F89}" destId="{37389BA3-B1E7-44B0-9C29-7E1F09833A39}" srcOrd="3" destOrd="0" presId="urn:microsoft.com/office/officeart/2005/8/layout/hierarchy6"/>
    <dgm:cxn modelId="{F01F5854-3D91-4062-B325-EECFF4B97B27}" type="presParOf" srcId="{37389BA3-B1E7-44B0-9C29-7E1F09833A39}" destId="{F8DAD7BC-E223-4352-A1CB-4A9ED00C2CC2}" srcOrd="0" destOrd="0" presId="urn:microsoft.com/office/officeart/2005/8/layout/hierarchy6"/>
    <dgm:cxn modelId="{090B980C-8F90-4DB0-8744-8935A0807993}" type="presParOf" srcId="{37389BA3-B1E7-44B0-9C29-7E1F09833A39}" destId="{E4BF235E-B585-403B-92DE-508E2D14AEDC}" srcOrd="1" destOrd="0" presId="urn:microsoft.com/office/officeart/2005/8/layout/hierarchy6"/>
    <dgm:cxn modelId="{1D7F79E6-986B-4051-ADCD-3CE1E44D390C}" type="presParOf" srcId="{EABED27A-3BDF-40F4-B6CE-CF06D2F05F89}" destId="{2CF38EC1-9696-4C57-BF6E-166CBA2BE77E}" srcOrd="4" destOrd="0" presId="urn:microsoft.com/office/officeart/2005/8/layout/hierarchy6"/>
    <dgm:cxn modelId="{8F2509EE-8C1A-48FF-9F25-BCCC5C2CD103}" type="presParOf" srcId="{EABED27A-3BDF-40F4-B6CE-CF06D2F05F89}" destId="{BAD896B2-1611-42C6-8912-54A409952F4F}" srcOrd="5" destOrd="0" presId="urn:microsoft.com/office/officeart/2005/8/layout/hierarchy6"/>
    <dgm:cxn modelId="{CF23F79A-CD9E-4804-8992-D0BA6A5E0AEB}" type="presParOf" srcId="{BAD896B2-1611-42C6-8912-54A409952F4F}" destId="{0149E6E1-F26A-4735-A475-7099B2A517E7}" srcOrd="0" destOrd="0" presId="urn:microsoft.com/office/officeart/2005/8/layout/hierarchy6"/>
    <dgm:cxn modelId="{CE0461F7-77F1-4C27-912B-71F538136752}" type="presParOf" srcId="{BAD896B2-1611-42C6-8912-54A409952F4F}" destId="{AC1A774A-6766-42BE-8FE0-8130B2B640D2}" srcOrd="1" destOrd="0" presId="urn:microsoft.com/office/officeart/2005/8/layout/hierarchy6"/>
    <dgm:cxn modelId="{A6E72FF0-F053-4021-A531-CC06570AC946}" type="presParOf" srcId="{AE5DC9B5-B2A2-4C53-A924-25CABEC1B61C}" destId="{6E713AED-EE8F-4E8B-A883-BC117E84B4EC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02E5A-3D7E-4CEC-8E6D-4F468736165D}">
      <dsp:nvSpPr>
        <dsp:cNvPr id="0" name=""/>
        <dsp:cNvSpPr/>
      </dsp:nvSpPr>
      <dsp:spPr>
        <a:xfrm>
          <a:off x="3490897" y="0"/>
          <a:ext cx="2211204" cy="2211204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Fast CP simulations</a:t>
          </a:r>
          <a:endParaRPr lang="en-US" sz="2400" b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14720" y="323823"/>
        <a:ext cx="1563558" cy="1563558"/>
      </dsp:txXfrm>
    </dsp:sp>
    <dsp:sp modelId="{3EDFDCA9-11BD-49C3-9219-6DDE36F2C7EB}">
      <dsp:nvSpPr>
        <dsp:cNvPr id="0" name=""/>
        <dsp:cNvSpPr/>
      </dsp:nvSpPr>
      <dsp:spPr>
        <a:xfrm rot="10732365">
          <a:off x="1674624" y="831108"/>
          <a:ext cx="1716755" cy="630193"/>
        </a:xfrm>
        <a:prstGeom prst="lef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04185F-D9B2-47E3-A67E-1B79539703BB}">
      <dsp:nvSpPr>
        <dsp:cNvPr id="0" name=""/>
        <dsp:cNvSpPr/>
      </dsp:nvSpPr>
      <dsp:spPr>
        <a:xfrm>
          <a:off x="624468" y="322833"/>
          <a:ext cx="2100643" cy="1680515"/>
        </a:xfrm>
        <a:prstGeom prst="roundRect">
          <a:avLst>
            <a:gd name="adj" fmla="val 10000"/>
          </a:avLst>
        </a:prstGeom>
        <a:solidFill>
          <a:schemeClr val="tx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Parallel run on cluster of CPUs (Domain decomposition)</a:t>
          </a:r>
          <a:endParaRPr lang="en-US" sz="24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3689" y="372054"/>
        <a:ext cx="2002201" cy="1582073"/>
      </dsp:txXfrm>
    </dsp:sp>
    <dsp:sp modelId="{EBDE0B9B-FA40-4764-A1D0-A075BB128FB5}">
      <dsp:nvSpPr>
        <dsp:cNvPr id="0" name=""/>
        <dsp:cNvSpPr/>
      </dsp:nvSpPr>
      <dsp:spPr>
        <a:xfrm rot="7345066">
          <a:off x="2672516" y="2500222"/>
          <a:ext cx="1676440" cy="630193"/>
        </a:xfrm>
        <a:prstGeom prst="lef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332B3AA-1137-4998-8DD8-C3CDCC20D22E}">
      <dsp:nvSpPr>
        <dsp:cNvPr id="0" name=""/>
        <dsp:cNvSpPr/>
      </dsp:nvSpPr>
      <dsp:spPr>
        <a:xfrm>
          <a:off x="2018761" y="2670519"/>
          <a:ext cx="2100643" cy="1680515"/>
        </a:xfrm>
        <a:prstGeom prst="roundRect">
          <a:avLst>
            <a:gd name="adj" fmla="val 10000"/>
          </a:avLst>
        </a:prstGeom>
        <a:solidFill>
          <a:schemeClr val="tx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Texture compaction</a:t>
          </a:r>
          <a:endParaRPr lang="en-US" sz="28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67982" y="2719740"/>
        <a:ext cx="2002201" cy="1582073"/>
      </dsp:txXfrm>
    </dsp:sp>
    <dsp:sp modelId="{F5285A05-B13D-4D43-AF3F-F53071A733C7}">
      <dsp:nvSpPr>
        <dsp:cNvPr id="0" name=""/>
        <dsp:cNvSpPr/>
      </dsp:nvSpPr>
      <dsp:spPr>
        <a:xfrm rot="3393993">
          <a:off x="4877939" y="2506402"/>
          <a:ext cx="1702847" cy="630193"/>
        </a:xfrm>
        <a:prstGeom prst="lef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FAA0766-1A9B-4A46-A12D-28E4370BFF60}">
      <dsp:nvSpPr>
        <dsp:cNvPr id="0" name=""/>
        <dsp:cNvSpPr/>
      </dsp:nvSpPr>
      <dsp:spPr>
        <a:xfrm>
          <a:off x="5148149" y="2691777"/>
          <a:ext cx="2100643" cy="1680515"/>
        </a:xfrm>
        <a:prstGeom prst="roundRect">
          <a:avLst>
            <a:gd name="adj" fmla="val 10000"/>
          </a:avLst>
        </a:prstGeom>
        <a:solidFill>
          <a:schemeClr val="tx1">
            <a:lumMod val="95000"/>
            <a:lumOff val="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Parallel run on multiple GPUs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97370" y="2740998"/>
        <a:ext cx="2002201" cy="1582073"/>
      </dsp:txXfrm>
    </dsp:sp>
    <dsp:sp modelId="{63B9F5D1-B388-4F78-B6AD-165212756941}">
      <dsp:nvSpPr>
        <dsp:cNvPr id="0" name=""/>
        <dsp:cNvSpPr/>
      </dsp:nvSpPr>
      <dsp:spPr>
        <a:xfrm rot="47940">
          <a:off x="5777059" y="818853"/>
          <a:ext cx="1704275" cy="630193"/>
        </a:xfrm>
        <a:prstGeom prst="leftArrow">
          <a:avLst>
            <a:gd name="adj1" fmla="val 60000"/>
            <a:gd name="adj2" fmla="val 50000"/>
          </a:avLst>
        </a:prstGeom>
        <a:solidFill>
          <a:schemeClr val="tx1">
            <a:lumMod val="95000"/>
            <a:lumOff val="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AA00138-5B9C-458F-A85F-6DE3F715332B}">
      <dsp:nvSpPr>
        <dsp:cNvPr id="0" name=""/>
        <dsp:cNvSpPr/>
      </dsp:nvSpPr>
      <dsp:spPr>
        <a:xfrm>
          <a:off x="6409402" y="305274"/>
          <a:ext cx="2100643" cy="1680515"/>
        </a:xfrm>
        <a:prstGeom prst="roundRect">
          <a:avLst>
            <a:gd name="adj" fmla="val 10000"/>
          </a:avLst>
        </a:prstGeom>
        <a:solidFill>
          <a:schemeClr val="tx1">
            <a:lumMod val="95000"/>
            <a:lumOff val="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Non-iterative spectral solvers (Pre-computed databases)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58623" y="354495"/>
        <a:ext cx="2002201" cy="15820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D3B9E8-6C6A-4398-910E-F20CEA49DF5B}">
      <dsp:nvSpPr>
        <dsp:cNvPr id="0" name=""/>
        <dsp:cNvSpPr/>
      </dsp:nvSpPr>
      <dsp:spPr>
        <a:xfrm>
          <a:off x="1536980" y="1032986"/>
          <a:ext cx="4378276" cy="735193"/>
        </a:xfrm>
        <a:prstGeom prst="roundRect">
          <a:avLst>
            <a:gd name="adj" fmla="val 10000"/>
          </a:avLst>
        </a:prstGeom>
        <a:solidFill>
          <a:schemeClr val="tx1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bg1"/>
              </a:solidFill>
              <a:latin typeface="Liberation Sans" pitchFamily="18"/>
              <a:ea typeface="DejaVu Sans" pitchFamily="2"/>
              <a:cs typeface="DejaVu Sans" pitchFamily="2"/>
            </a:rPr>
            <a:t>Tools for Parallel computing on CPUs</a:t>
          </a:r>
          <a:endParaRPr lang="en-US" sz="2200" b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58513" y="1054519"/>
        <a:ext cx="4335210" cy="692127"/>
      </dsp:txXfrm>
    </dsp:sp>
    <dsp:sp modelId="{E104F6B5-F57B-4377-BDEB-2C758FB6AA0E}">
      <dsp:nvSpPr>
        <dsp:cNvPr id="0" name=""/>
        <dsp:cNvSpPr/>
      </dsp:nvSpPr>
      <dsp:spPr>
        <a:xfrm>
          <a:off x="988749" y="1768179"/>
          <a:ext cx="2737368" cy="597960"/>
        </a:xfrm>
        <a:custGeom>
          <a:avLst/>
          <a:gdLst/>
          <a:ahLst/>
          <a:cxnLst/>
          <a:rect l="0" t="0" r="0" b="0"/>
          <a:pathLst>
            <a:path>
              <a:moveTo>
                <a:pt x="2737368" y="0"/>
              </a:moveTo>
              <a:lnTo>
                <a:pt x="2737368" y="298980"/>
              </a:lnTo>
              <a:lnTo>
                <a:pt x="0" y="298980"/>
              </a:lnTo>
              <a:lnTo>
                <a:pt x="0" y="597960"/>
              </a:lnTo>
            </a:path>
          </a:pathLst>
        </a:custGeom>
        <a:noFill/>
        <a:ln w="3492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FE8FB1-84EA-4FFF-BD35-488AB86BEC36}">
      <dsp:nvSpPr>
        <dsp:cNvPr id="0" name=""/>
        <dsp:cNvSpPr/>
      </dsp:nvSpPr>
      <dsp:spPr>
        <a:xfrm>
          <a:off x="8545" y="2366140"/>
          <a:ext cx="1960407" cy="473233"/>
        </a:xfrm>
        <a:prstGeom prst="roundRect">
          <a:avLst>
            <a:gd name="adj" fmla="val 10000"/>
          </a:avLst>
        </a:prstGeom>
        <a:solidFill>
          <a:schemeClr val="tx1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err="1" smtClean="0">
              <a:solidFill>
                <a:schemeClr val="bg1"/>
              </a:solidFill>
              <a:latin typeface="Liberation Sans" pitchFamily="18"/>
              <a:ea typeface="DejaVu Sans" pitchFamily="2"/>
              <a:cs typeface="DejaVu Sans" pitchFamily="2"/>
            </a:rPr>
            <a:t>OpenMP</a:t>
          </a:r>
          <a:endParaRPr lang="en-US" sz="2200" b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406" y="2380001"/>
        <a:ext cx="1932685" cy="445511"/>
      </dsp:txXfrm>
    </dsp:sp>
    <dsp:sp modelId="{8ADA3DD4-BE05-4405-BDCC-D04BAAC0526E}">
      <dsp:nvSpPr>
        <dsp:cNvPr id="0" name=""/>
        <dsp:cNvSpPr/>
      </dsp:nvSpPr>
      <dsp:spPr>
        <a:xfrm>
          <a:off x="3266790" y="1768179"/>
          <a:ext cx="459328" cy="597960"/>
        </a:xfrm>
        <a:custGeom>
          <a:avLst/>
          <a:gdLst/>
          <a:ahLst/>
          <a:cxnLst/>
          <a:rect l="0" t="0" r="0" b="0"/>
          <a:pathLst>
            <a:path>
              <a:moveTo>
                <a:pt x="459328" y="0"/>
              </a:moveTo>
              <a:lnTo>
                <a:pt x="459328" y="298980"/>
              </a:lnTo>
              <a:lnTo>
                <a:pt x="0" y="298980"/>
              </a:lnTo>
              <a:lnTo>
                <a:pt x="0" y="597960"/>
              </a:lnTo>
            </a:path>
          </a:pathLst>
        </a:custGeom>
        <a:noFill/>
        <a:ln w="3492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DAD7BC-E223-4352-A1CB-4A9ED00C2CC2}">
      <dsp:nvSpPr>
        <dsp:cNvPr id="0" name=""/>
        <dsp:cNvSpPr/>
      </dsp:nvSpPr>
      <dsp:spPr>
        <a:xfrm>
          <a:off x="2286586" y="2366140"/>
          <a:ext cx="1960407" cy="471992"/>
        </a:xfrm>
        <a:prstGeom prst="roundRect">
          <a:avLst>
            <a:gd name="adj" fmla="val 10000"/>
          </a:avLst>
        </a:prstGeom>
        <a:solidFill>
          <a:schemeClr val="tx1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MPI</a:t>
          </a:r>
          <a:endParaRPr lang="en-US" sz="2200" b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00410" y="2379964"/>
        <a:ext cx="1932759" cy="444344"/>
      </dsp:txXfrm>
    </dsp:sp>
    <dsp:sp modelId="{2CF38EC1-9696-4C57-BF6E-166CBA2BE77E}">
      <dsp:nvSpPr>
        <dsp:cNvPr id="0" name=""/>
        <dsp:cNvSpPr/>
      </dsp:nvSpPr>
      <dsp:spPr>
        <a:xfrm>
          <a:off x="3726118" y="1768179"/>
          <a:ext cx="2229091" cy="597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980"/>
              </a:lnTo>
              <a:lnTo>
                <a:pt x="2229091" y="298980"/>
              </a:lnTo>
              <a:lnTo>
                <a:pt x="2229091" y="597960"/>
              </a:lnTo>
            </a:path>
          </a:pathLst>
        </a:custGeom>
        <a:noFill/>
        <a:ln w="3492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49E6E1-F26A-4735-A475-7099B2A517E7}">
      <dsp:nvSpPr>
        <dsp:cNvPr id="0" name=""/>
        <dsp:cNvSpPr/>
      </dsp:nvSpPr>
      <dsp:spPr>
        <a:xfrm>
          <a:off x="4515733" y="2366140"/>
          <a:ext cx="2878954" cy="448236"/>
        </a:xfrm>
        <a:prstGeom prst="roundRect">
          <a:avLst>
            <a:gd name="adj" fmla="val 10000"/>
          </a:avLst>
        </a:prstGeom>
        <a:solidFill>
          <a:schemeClr val="tx1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Hybrid </a:t>
          </a:r>
          <a:r>
            <a:rPr lang="en-US" sz="2200" b="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OpenMP</a:t>
          </a:r>
          <a:r>
            <a:rPr lang="en-US" sz="2200" b="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-MPI</a:t>
          </a:r>
          <a:endParaRPr lang="en-US" sz="2200" b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28861" y="2379268"/>
        <a:ext cx="2852698" cy="4219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6"/>
            <a:ext cx="31089600" cy="627210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07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1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2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2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3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4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4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5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20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952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1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1" y="12401981"/>
            <a:ext cx="31089600" cy="6400799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0713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1425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213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284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355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427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4984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569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737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087203" y="32769387"/>
            <a:ext cx="78701900" cy="92693068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690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788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5"/>
            <a:ext cx="16160752" cy="2729652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713" indent="0">
              <a:buNone/>
              <a:defRPr sz="8200" b="1"/>
            </a:lvl2pPr>
            <a:lvl3pPr marL="3761425" indent="0">
              <a:buNone/>
              <a:defRPr sz="7400" b="1"/>
            </a:lvl3pPr>
            <a:lvl4pPr marL="5642139" indent="0">
              <a:buNone/>
              <a:defRPr sz="6600" b="1"/>
            </a:lvl4pPr>
            <a:lvl5pPr marL="7522847" indent="0">
              <a:buNone/>
              <a:defRPr sz="6600" b="1"/>
            </a:lvl5pPr>
            <a:lvl6pPr marL="9403559" indent="0">
              <a:buNone/>
              <a:defRPr sz="6600" b="1"/>
            </a:lvl6pPr>
            <a:lvl7pPr marL="11284272" indent="0">
              <a:buNone/>
              <a:defRPr sz="6600" b="1"/>
            </a:lvl7pPr>
            <a:lvl8pPr marL="13164984" indent="0">
              <a:buNone/>
              <a:defRPr sz="6600" b="1"/>
            </a:lvl8pPr>
            <a:lvl9pPr marL="15045697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8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4" y="6549815"/>
            <a:ext cx="16167100" cy="2729652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713" indent="0">
              <a:buNone/>
              <a:defRPr sz="8200" b="1"/>
            </a:lvl2pPr>
            <a:lvl3pPr marL="3761425" indent="0">
              <a:buNone/>
              <a:defRPr sz="7400" b="1"/>
            </a:lvl3pPr>
            <a:lvl4pPr marL="5642139" indent="0">
              <a:buNone/>
              <a:defRPr sz="6600" b="1"/>
            </a:lvl4pPr>
            <a:lvl5pPr marL="7522847" indent="0">
              <a:buNone/>
              <a:defRPr sz="6600" b="1"/>
            </a:lvl5pPr>
            <a:lvl6pPr marL="9403559" indent="0">
              <a:buNone/>
              <a:defRPr sz="6600" b="1"/>
            </a:lvl6pPr>
            <a:lvl7pPr marL="11284272" indent="0">
              <a:buNone/>
              <a:defRPr sz="6600" b="1"/>
            </a:lvl7pPr>
            <a:lvl8pPr marL="13164984" indent="0">
              <a:buNone/>
              <a:defRPr sz="6600" b="1"/>
            </a:lvl8pPr>
            <a:lvl9pPr marL="15045697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4" y="9279467"/>
            <a:ext cx="16167100" cy="16858828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034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6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97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6" y="1165014"/>
            <a:ext cx="12033251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20"/>
            <a:ext cx="20447000" cy="24973281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6" y="6123100"/>
            <a:ext cx="12033251" cy="20015201"/>
          </a:xfrm>
        </p:spPr>
        <p:txBody>
          <a:bodyPr/>
          <a:lstStyle>
            <a:lvl1pPr marL="0" indent="0">
              <a:buNone/>
              <a:defRPr sz="5800"/>
            </a:lvl1pPr>
            <a:lvl2pPr marL="1880713" indent="0">
              <a:buNone/>
              <a:defRPr sz="4900"/>
            </a:lvl2pPr>
            <a:lvl3pPr marL="3761425" indent="0">
              <a:buNone/>
              <a:defRPr sz="4100"/>
            </a:lvl3pPr>
            <a:lvl4pPr marL="5642139" indent="0">
              <a:buNone/>
              <a:defRPr sz="3700"/>
            </a:lvl4pPr>
            <a:lvl5pPr marL="7522847" indent="0">
              <a:buNone/>
              <a:defRPr sz="3700"/>
            </a:lvl5pPr>
            <a:lvl6pPr marL="9403559" indent="0">
              <a:buNone/>
              <a:defRPr sz="3700"/>
            </a:lvl6pPr>
            <a:lvl7pPr marL="11284272" indent="0">
              <a:buNone/>
              <a:defRPr sz="3700"/>
            </a:lvl7pPr>
            <a:lvl8pPr marL="13164984" indent="0">
              <a:buNone/>
              <a:defRPr sz="3700"/>
            </a:lvl8pPr>
            <a:lvl9pPr marL="15045697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600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1"/>
            <a:ext cx="21945600" cy="2418081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6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0713" indent="0">
              <a:buNone/>
              <a:defRPr sz="11500"/>
            </a:lvl2pPr>
            <a:lvl3pPr marL="3761425" indent="0">
              <a:buNone/>
              <a:defRPr sz="9900"/>
            </a:lvl3pPr>
            <a:lvl4pPr marL="5642139" indent="0">
              <a:buNone/>
              <a:defRPr sz="8200"/>
            </a:lvl4pPr>
            <a:lvl5pPr marL="7522847" indent="0">
              <a:buNone/>
              <a:defRPr sz="8200"/>
            </a:lvl5pPr>
            <a:lvl6pPr marL="9403559" indent="0">
              <a:buNone/>
              <a:defRPr sz="8200"/>
            </a:lvl6pPr>
            <a:lvl7pPr marL="11284272" indent="0">
              <a:buNone/>
              <a:defRPr sz="8200"/>
            </a:lvl7pPr>
            <a:lvl8pPr marL="13164984" indent="0">
              <a:buNone/>
              <a:defRPr sz="8200"/>
            </a:lvl8pPr>
            <a:lvl9pPr marL="15045697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9"/>
          </a:xfrm>
        </p:spPr>
        <p:txBody>
          <a:bodyPr/>
          <a:lstStyle>
            <a:lvl1pPr marL="0" indent="0">
              <a:buNone/>
              <a:defRPr sz="5800"/>
            </a:lvl1pPr>
            <a:lvl2pPr marL="1880713" indent="0">
              <a:buNone/>
              <a:defRPr sz="4900"/>
            </a:lvl2pPr>
            <a:lvl3pPr marL="3761425" indent="0">
              <a:buNone/>
              <a:defRPr sz="4100"/>
            </a:lvl3pPr>
            <a:lvl4pPr marL="5642139" indent="0">
              <a:buNone/>
              <a:defRPr sz="3700"/>
            </a:lvl4pPr>
            <a:lvl5pPr marL="7522847" indent="0">
              <a:buNone/>
              <a:defRPr sz="3700"/>
            </a:lvl5pPr>
            <a:lvl6pPr marL="9403559" indent="0">
              <a:buNone/>
              <a:defRPr sz="3700"/>
            </a:lvl6pPr>
            <a:lvl7pPr marL="11284272" indent="0">
              <a:buNone/>
              <a:defRPr sz="3700"/>
            </a:lvl7pPr>
            <a:lvl8pPr marL="13164984" indent="0">
              <a:buNone/>
              <a:defRPr sz="3700"/>
            </a:lvl8pPr>
            <a:lvl9pPr marL="15045697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224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05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285757" y="5621867"/>
            <a:ext cx="39503349" cy="1198405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79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8"/>
            <a:ext cx="32918400" cy="4876800"/>
          </a:xfrm>
          <a:prstGeom prst="rect">
            <a:avLst/>
          </a:prstGeom>
        </p:spPr>
        <p:txBody>
          <a:bodyPr vert="horz" lIns="376141" tIns="188072" rIns="376141" bIns="18807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6"/>
            <a:ext cx="32918400" cy="19310775"/>
          </a:xfrm>
          <a:prstGeom prst="rect">
            <a:avLst/>
          </a:prstGeom>
        </p:spPr>
        <p:txBody>
          <a:bodyPr vert="horz" lIns="376141" tIns="188072" rIns="376141" bIns="18807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6"/>
          </a:xfrm>
          <a:prstGeom prst="rect">
            <a:avLst/>
          </a:prstGeom>
        </p:spPr>
        <p:txBody>
          <a:bodyPr vert="horz" lIns="376141" tIns="188072" rIns="376141" bIns="188072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6"/>
          </a:xfrm>
          <a:prstGeom prst="rect">
            <a:avLst/>
          </a:prstGeom>
        </p:spPr>
        <p:txBody>
          <a:bodyPr vert="horz" lIns="376141" tIns="188072" rIns="376141" bIns="188072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6"/>
          </a:xfrm>
          <a:prstGeom prst="rect">
            <a:avLst/>
          </a:prstGeom>
        </p:spPr>
        <p:txBody>
          <a:bodyPr vert="horz" lIns="376141" tIns="188072" rIns="376141" bIns="188072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 descr="Image result for sheet metal forming cup drawi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" b="47169"/>
          <a:stretch/>
        </p:blipFill>
        <p:spPr bwMode="auto">
          <a:xfrm>
            <a:off x="0" y="-3084048"/>
            <a:ext cx="36612830" cy="3234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609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3761425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534" indent="-1410534" algn="l" defTabSz="3761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157" indent="-1175444" algn="l" defTabSz="3761425" rtl="0" eaLnBrk="1" latinLnBrk="0" hangingPunct="1">
        <a:spcBef>
          <a:spcPct val="20000"/>
        </a:spcBef>
        <a:buFont typeface="Arial" panose="020B0604020202020204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1780" indent="-940354" algn="l" defTabSz="3761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493" indent="-940354" algn="l" defTabSz="3761425" rtl="0" eaLnBrk="1" latinLnBrk="0" hangingPunct="1">
        <a:spcBef>
          <a:spcPct val="20000"/>
        </a:spcBef>
        <a:buFont typeface="Arial" panose="020B0604020202020204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3205" indent="-940354" algn="l" defTabSz="3761425" rtl="0" eaLnBrk="1" latinLnBrk="0" hangingPunct="1">
        <a:spcBef>
          <a:spcPct val="20000"/>
        </a:spcBef>
        <a:buFont typeface="Arial" panose="020B0604020202020204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3917" indent="-940354" algn="l" defTabSz="3761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4630" indent="-940354" algn="l" defTabSz="3761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5339" indent="-940354" algn="l" defTabSz="3761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6051" indent="-940354" algn="l" defTabSz="3761425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142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0713" algn="l" defTabSz="376142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1425" algn="l" defTabSz="376142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2139" algn="l" defTabSz="376142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2847" algn="l" defTabSz="376142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3559" algn="l" defTabSz="376142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4272" algn="l" defTabSz="376142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4984" algn="l" defTabSz="376142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5697" algn="l" defTabSz="3761425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5.wdp"/><Relationship Id="rId18" Type="http://schemas.openxmlformats.org/officeDocument/2006/relationships/diagramQuickStyle" Target="../diagrams/quickStyle1.xml"/><Relationship Id="rId26" Type="http://schemas.openxmlformats.org/officeDocument/2006/relationships/diagramColors" Target="../diagrams/colors2.xml"/><Relationship Id="rId21" Type="http://schemas.openxmlformats.org/officeDocument/2006/relationships/image" Target="../media/image11.png"/><Relationship Id="rId34" Type="http://schemas.microsoft.com/office/2007/relationships/hdphoto" Target="../media/hdphoto9.wdp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openxmlformats.org/officeDocument/2006/relationships/diagramLayout" Target="../diagrams/layout1.xml"/><Relationship Id="rId25" Type="http://schemas.openxmlformats.org/officeDocument/2006/relationships/diagramQuickStyle" Target="../diagrams/quickStyle2.xml"/><Relationship Id="rId33" Type="http://schemas.openxmlformats.org/officeDocument/2006/relationships/image" Target="../media/image15.png"/><Relationship Id="rId2" Type="http://schemas.openxmlformats.org/officeDocument/2006/relationships/image" Target="../media/image2.png"/><Relationship Id="rId16" Type="http://schemas.openxmlformats.org/officeDocument/2006/relationships/diagramData" Target="../diagrams/data1.xml"/><Relationship Id="rId20" Type="http://schemas.microsoft.com/office/2007/relationships/diagramDrawing" Target="../diagrams/drawing1.xml"/><Relationship Id="rId29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24" Type="http://schemas.openxmlformats.org/officeDocument/2006/relationships/diagramLayout" Target="../diagrams/layout2.xml"/><Relationship Id="rId32" Type="http://schemas.microsoft.com/office/2007/relationships/hdphoto" Target="../media/hdphoto8.wdp"/><Relationship Id="rId37" Type="http://schemas.openxmlformats.org/officeDocument/2006/relationships/image" Target="../media/image17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23" Type="http://schemas.openxmlformats.org/officeDocument/2006/relationships/diagramData" Target="../diagrams/data2.xml"/><Relationship Id="rId28" Type="http://schemas.openxmlformats.org/officeDocument/2006/relationships/image" Target="../media/image12.png"/><Relationship Id="rId36" Type="http://schemas.microsoft.com/office/2007/relationships/hdphoto" Target="../media/hdphoto10.wdp"/><Relationship Id="rId10" Type="http://schemas.openxmlformats.org/officeDocument/2006/relationships/image" Target="../media/image7.png"/><Relationship Id="rId19" Type="http://schemas.openxmlformats.org/officeDocument/2006/relationships/diagramColors" Target="../diagrams/colors1.xml"/><Relationship Id="rId31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Relationship Id="rId22" Type="http://schemas.microsoft.com/office/2007/relationships/hdphoto" Target="../media/hdphoto6.wdp"/><Relationship Id="rId27" Type="http://schemas.microsoft.com/office/2007/relationships/diagramDrawing" Target="../diagrams/drawing2.xml"/><Relationship Id="rId30" Type="http://schemas.microsoft.com/office/2007/relationships/hdphoto" Target="../media/hdphoto7.wdp"/><Relationship Id="rId35" Type="http://schemas.openxmlformats.org/officeDocument/2006/relationships/image" Target="../media/image16.png"/><Relationship Id="rId8" Type="http://schemas.microsoft.com/office/2007/relationships/hdphoto" Target="../media/hdphoto3.wdp"/><Relationship Id="rId3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-225823" y="22051234"/>
            <a:ext cx="11213194" cy="7027904"/>
            <a:chOff x="-225823" y="22004298"/>
            <a:chExt cx="11213194" cy="7027904"/>
          </a:xfrm>
        </p:grpSpPr>
        <p:grpSp>
          <p:nvGrpSpPr>
            <p:cNvPr id="199" name="Group 198"/>
            <p:cNvGrpSpPr/>
            <p:nvPr/>
          </p:nvGrpSpPr>
          <p:grpSpPr>
            <a:xfrm>
              <a:off x="187141" y="22004298"/>
              <a:ext cx="10109485" cy="7027904"/>
              <a:chOff x="193672" y="14455548"/>
              <a:chExt cx="10109485" cy="7421721"/>
            </a:xfrm>
          </p:grpSpPr>
          <p:sp>
            <p:nvSpPr>
              <p:cNvPr id="202" name="Text Box 12"/>
              <p:cNvSpPr txBox="1">
                <a:spLocks noChangeArrowheads="1"/>
              </p:cNvSpPr>
              <p:nvPr/>
            </p:nvSpPr>
            <p:spPr bwMode="auto">
              <a:xfrm>
                <a:off x="193672" y="14455548"/>
                <a:ext cx="10109485" cy="7421721"/>
              </a:xfrm>
              <a:prstGeom prst="roundRect">
                <a:avLst>
                  <a:gd name="adj" fmla="val 2145"/>
                </a:avLst>
              </a:prstGeom>
              <a:solidFill>
                <a:schemeClr val="bg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914400" tIns="457200" rIns="914400" bIns="914400"/>
              <a:lstStyle>
                <a:lvl1pPr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43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125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07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4800" b="1" dirty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201" name="Rounded Rectangle 200"/>
              <p:cNvSpPr/>
              <p:nvPr/>
            </p:nvSpPr>
            <p:spPr>
              <a:xfrm>
                <a:off x="289618" y="14564487"/>
                <a:ext cx="473728" cy="359227"/>
              </a:xfrm>
              <a:prstGeom prst="roundRect">
                <a:avLst>
                  <a:gd name="adj" fmla="val 2561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06" name="Rectangle 205"/>
            <p:cNvSpPr/>
            <p:nvPr/>
          </p:nvSpPr>
          <p:spPr>
            <a:xfrm>
              <a:off x="-225823" y="22015928"/>
              <a:ext cx="1121319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EVPFFT domain decomposition </a:t>
              </a:r>
              <a:endPara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047" y="23587458"/>
              <a:ext cx="9097645" cy="5068007"/>
            </a:xfrm>
            <a:prstGeom prst="rect">
              <a:avLst/>
            </a:prstGeom>
          </p:spPr>
        </p:pic>
      </p:grpSp>
      <p:sp>
        <p:nvSpPr>
          <p:cNvPr id="834" name="Text Box 14"/>
          <p:cNvSpPr txBox="1">
            <a:spLocks noChangeArrowheads="1"/>
          </p:cNvSpPr>
          <p:nvPr/>
        </p:nvSpPr>
        <p:spPr bwMode="auto">
          <a:xfrm>
            <a:off x="179190" y="115172"/>
            <a:ext cx="36097108" cy="5757106"/>
          </a:xfrm>
          <a:prstGeom prst="roundRect">
            <a:avLst>
              <a:gd name="adj" fmla="val 5010"/>
            </a:avLst>
          </a:prstGeom>
          <a:solidFill>
            <a:schemeClr val="bg1">
              <a:alpha val="90000"/>
            </a:schemeClr>
          </a:solidFill>
          <a:ln>
            <a:solidFill>
              <a:schemeClr val="tx1"/>
            </a:solidFill>
          </a:ln>
          <a:extLst/>
        </p:spPr>
        <p:txBody>
          <a:bodyPr wrap="square" lIns="274320" tIns="274320" rIns="274320" bIns="27432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en-US" sz="3600" dirty="0">
              <a:latin typeface="Calibri" pitchFamily="34" charset="0"/>
            </a:endParaRPr>
          </a:p>
        </p:txBody>
      </p:sp>
      <p:sp>
        <p:nvSpPr>
          <p:cNvPr id="840" name="Text Box 14"/>
          <p:cNvSpPr txBox="1">
            <a:spLocks noChangeArrowheads="1"/>
          </p:cNvSpPr>
          <p:nvPr/>
        </p:nvSpPr>
        <p:spPr bwMode="auto">
          <a:xfrm>
            <a:off x="4351255" y="0"/>
            <a:ext cx="27831179" cy="5720715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noFill/>
          </a:ln>
          <a:extLst/>
        </p:spPr>
        <p:txBody>
          <a:bodyPr wrap="square" lIns="274320" tIns="274320" rIns="274320" bIns="27432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US" sz="4800" b="1" dirty="0">
                <a:cs typeface="Times New Roman" panose="02020603050405020304" pitchFamily="18" charset="0"/>
              </a:rPr>
              <a:t>A Domain Decomposition Parallel Implementation of an </a:t>
            </a:r>
            <a:r>
              <a:rPr lang="en-US" sz="4800" b="1" dirty="0" err="1">
                <a:cs typeface="Times New Roman" panose="02020603050405020304" pitchFamily="18" charset="0"/>
              </a:rPr>
              <a:t>Elasto-viscoplastic</a:t>
            </a:r>
            <a:r>
              <a:rPr lang="en-US" altLang="en-US" sz="4800" b="1" dirty="0" err="1">
                <a:cs typeface="Times New Roman" panose="02020603050405020304" pitchFamily="18" charset="0"/>
              </a:rPr>
              <a:t>Coupled</a:t>
            </a:r>
            <a:r>
              <a:rPr lang="en-US" altLang="en-US" sz="4800" b="1" dirty="0">
                <a:cs typeface="Times New Roman" panose="02020603050405020304" pitchFamily="18" charset="0"/>
              </a:rPr>
              <a:t> </a:t>
            </a:r>
            <a:r>
              <a:rPr lang="en-US" altLang="en-US" sz="4800" b="1" dirty="0" err="1">
                <a:cs typeface="Times New Roman" panose="02020603050405020304" pitchFamily="18" charset="0"/>
              </a:rPr>
              <a:t>elasto</a:t>
            </a:r>
            <a:r>
              <a:rPr lang="en-US" altLang="en-US" sz="4800" b="1" dirty="0">
                <a:cs typeface="Times New Roman" panose="02020603050405020304" pitchFamily="18" charset="0"/>
              </a:rPr>
              <a:t>-plastic </a:t>
            </a:r>
            <a:r>
              <a:rPr lang="en-US" sz="4800" b="1" dirty="0">
                <a:cs typeface="Times New Roman" panose="02020603050405020304" pitchFamily="18" charset="0"/>
              </a:rPr>
              <a:t>Fast Fourier Transform Micromechanical Solver with Spectral Database Constitutive Representation</a:t>
            </a:r>
            <a:endParaRPr lang="en-US" altLang="en-US" sz="4800" b="1" dirty="0"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3200" b="1" dirty="0" smtClean="0"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200" b="1" dirty="0" smtClean="0">
                <a:cs typeface="Times New Roman" panose="02020603050405020304" pitchFamily="18" charset="0"/>
              </a:rPr>
              <a:t>Adnan </a:t>
            </a:r>
            <a:r>
              <a:rPr lang="en-US" altLang="en-US" sz="3200" b="1" dirty="0" smtClean="0">
                <a:cs typeface="Times New Roman" panose="02020603050405020304" pitchFamily="18" charset="0"/>
              </a:rPr>
              <a:t>Eghtesad, Timothy Barret, Kai </a:t>
            </a:r>
            <a:r>
              <a:rPr lang="en-US" altLang="en-US" sz="3200" b="1" dirty="0" err="1" smtClean="0">
                <a:cs typeface="Times New Roman" panose="02020603050405020304" pitchFamily="18" charset="0"/>
              </a:rPr>
              <a:t>Germaschewski</a:t>
            </a:r>
            <a:r>
              <a:rPr lang="en-US" altLang="en-US" sz="3200" b="1" dirty="0" smtClean="0">
                <a:cs typeface="Times New Roman" panose="02020603050405020304" pitchFamily="18" charset="0"/>
              </a:rPr>
              <a:t>, Ricardo A. </a:t>
            </a:r>
            <a:r>
              <a:rPr lang="en-US" altLang="en-US" sz="3200" b="1" dirty="0" err="1" smtClean="0">
                <a:cs typeface="Times New Roman" panose="02020603050405020304" pitchFamily="18" charset="0"/>
              </a:rPr>
              <a:t>Lebensohn</a:t>
            </a:r>
            <a:r>
              <a:rPr lang="en-US" altLang="en-US" sz="3200" b="1" dirty="0" smtClean="0">
                <a:cs typeface="Times New Roman" panose="02020603050405020304" pitchFamily="18" charset="0"/>
              </a:rPr>
              <a:t>, Rodney J. </a:t>
            </a:r>
            <a:r>
              <a:rPr lang="en-US" altLang="en-US" sz="3200" b="1" dirty="0" err="1" smtClean="0">
                <a:cs typeface="Times New Roman" panose="02020603050405020304" pitchFamily="18" charset="0"/>
              </a:rPr>
              <a:t>Mcabe</a:t>
            </a:r>
            <a:r>
              <a:rPr lang="en-US" altLang="en-US" sz="3200" b="1" dirty="0" smtClean="0">
                <a:cs typeface="Times New Roman" panose="02020603050405020304" pitchFamily="18" charset="0"/>
              </a:rPr>
              <a:t>, and Marko </a:t>
            </a:r>
            <a:r>
              <a:rPr lang="en-US" altLang="en-US" sz="3200" b="1" dirty="0" err="1" smtClean="0">
                <a:cs typeface="Times New Roman" panose="02020603050405020304" pitchFamily="18" charset="0"/>
              </a:rPr>
              <a:t>Knezevic</a:t>
            </a:r>
            <a:endParaRPr lang="en-US" altLang="en-US" sz="3200" b="1" dirty="0" smtClean="0"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800" b="1" dirty="0" smtClean="0"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cs typeface="Times New Roman" panose="02020603050405020304" pitchFamily="18" charset="0"/>
              </a:rPr>
              <a:t/>
            </a:r>
            <a:br>
              <a:rPr lang="en-US" altLang="en-US" sz="2800" b="1" dirty="0" smtClean="0">
                <a:cs typeface="Times New Roman" panose="02020603050405020304" pitchFamily="18" charset="0"/>
              </a:rPr>
            </a:br>
            <a:r>
              <a:rPr lang="en-US" altLang="en-US" sz="2800" dirty="0" smtClean="0">
                <a:cs typeface="Times New Roman" panose="02020603050405020304" pitchFamily="18" charset="0"/>
              </a:rPr>
              <a:t>Department of Mechanical Engineering, University of New Hampshire, Durham, NH  03824, </a:t>
            </a:r>
            <a:r>
              <a:rPr lang="en-US" altLang="en-US" sz="2800" dirty="0" smtClean="0">
                <a:cs typeface="Times New Roman" panose="02020603050405020304" pitchFamily="18" charset="0"/>
              </a:rPr>
              <a:t>USA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sz="2800" dirty="0"/>
              <a:t>Department of Physics, University of New Hampshire, Durham, NH 03824, </a:t>
            </a:r>
            <a:r>
              <a:rPr lang="en-US" sz="2800" dirty="0" smtClean="0"/>
              <a:t>USA</a:t>
            </a:r>
          </a:p>
          <a:p>
            <a:pPr algn="ctr">
              <a:spcBef>
                <a:spcPct val="0"/>
              </a:spcBef>
              <a:buNone/>
            </a:pPr>
            <a:r>
              <a:rPr lang="en-US" sz="2800" dirty="0"/>
              <a:t>Materials Science and Technology Division, Los Alamos National Laboratory, Los Alamos, NM 87544, USA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2800" dirty="0">
              <a:cs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0418931" y="14490920"/>
            <a:ext cx="12480960" cy="7405193"/>
            <a:chOff x="13456679" y="14235391"/>
            <a:chExt cx="12480960" cy="7405193"/>
          </a:xfrm>
        </p:grpSpPr>
        <p:sp>
          <p:nvSpPr>
            <p:cNvPr id="137" name="Text Box 12"/>
            <p:cNvSpPr txBox="1">
              <a:spLocks noChangeArrowheads="1"/>
            </p:cNvSpPr>
            <p:nvPr/>
          </p:nvSpPr>
          <p:spPr bwMode="auto">
            <a:xfrm>
              <a:off x="13456679" y="14235391"/>
              <a:ext cx="12431098" cy="7405193"/>
            </a:xfrm>
            <a:prstGeom prst="roundRect">
              <a:avLst>
                <a:gd name="adj" fmla="val 2145"/>
              </a:avLst>
            </a:prstGeom>
            <a:solidFill>
              <a:schemeClr val="bg1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lIns="914400" tIns="457200" rIns="914400" bIns="914400"/>
            <a:lstStyle>
              <a:lvl1pPr eaLnBrk="0" hangingPunct="0">
                <a:spcBef>
                  <a:spcPct val="20000"/>
                </a:spcBef>
                <a:buChar char="•"/>
                <a:tabLst>
                  <a:tab pos="500063" algn="l"/>
                </a:tabLst>
                <a:defRPr sz="143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tabLst>
                  <a:tab pos="500063" algn="l"/>
                </a:tabLst>
                <a:defRPr sz="125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tabLst>
                  <a:tab pos="500063" algn="l"/>
                </a:tabLst>
                <a:defRPr sz="107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endParaRPr lang="en-US" altLang="en-US" sz="4800" b="1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Title 1"/>
            <p:cNvSpPr txBox="1"/>
            <p:nvPr/>
          </p:nvSpPr>
          <p:spPr>
            <a:xfrm>
              <a:off x="13745639" y="14666404"/>
              <a:ext cx="12192000" cy="327509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 defTabSz="829544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3200" b="1" dirty="0" smtClean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MPI (Message Passing Interface</a:t>
              </a:r>
              <a:r>
                <a:rPr lang="en-US" sz="3200" b="1" dirty="0" smtClean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)</a:t>
              </a:r>
              <a:endParaRPr lang="en-US" sz="3200" b="1" dirty="0" smtClean="0">
                <a:solidFill>
                  <a:srgbClr val="000000"/>
                </a:solidFill>
                <a:latin typeface="Liberation Sans" pitchFamily="18"/>
                <a:ea typeface="DejaVu Sans" pitchFamily="2"/>
                <a:cs typeface="DejaVu Sans" pitchFamily="2"/>
              </a:endParaRPr>
            </a:p>
            <a:p>
              <a:pPr algn="ctr" defTabSz="829544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3200" b="1" dirty="0" smtClean="0">
                <a:solidFill>
                  <a:srgbClr val="000000"/>
                </a:solidFill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14610720" y="14859586"/>
              <a:ext cx="1055853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29544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000" b="1" dirty="0" smtClean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* Facilitates </a:t>
              </a:r>
              <a:r>
                <a:rPr lang="en-US" sz="2000" b="1" dirty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communication among nodes of a cluster connected through high speed </a:t>
              </a:r>
              <a:r>
                <a:rPr lang="en-US" sz="2000" b="1" dirty="0" smtClean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network *</a:t>
              </a:r>
              <a:endParaRPr lang="en-US" sz="2000" b="1" dirty="0">
                <a:solidFill>
                  <a:srgbClr val="000000"/>
                </a:solidFill>
                <a:latin typeface="Liberation Sans" pitchFamily="18"/>
                <a:ea typeface="DejaVu Sans" pitchFamily="2"/>
                <a:cs typeface="DejaVu Sans" pitchFamily="2"/>
              </a:endParaRPr>
            </a:p>
            <a:p>
              <a:pPr algn="ctr" defTabSz="829544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000" b="1" dirty="0" smtClean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* MPI </a:t>
              </a:r>
              <a:r>
                <a:rPr lang="en-US" sz="2000" b="1" dirty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uses domain decomposition for </a:t>
              </a:r>
              <a:r>
                <a:rPr lang="en-US" sz="2000" b="1" dirty="0" smtClean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parallelization *</a:t>
              </a:r>
              <a:endParaRPr lang="en-US" sz="2000" b="1" dirty="0">
                <a:solidFill>
                  <a:srgbClr val="000000"/>
                </a:solidFill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29197" y="15905966"/>
              <a:ext cx="12368551" cy="5629579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689839" y="231969"/>
            <a:ext cx="3661416" cy="5297869"/>
            <a:chOff x="1348562" y="155531"/>
            <a:chExt cx="3661416" cy="5297869"/>
          </a:xfrm>
        </p:grpSpPr>
        <p:pic>
          <p:nvPicPr>
            <p:cNvPr id="144" name="Picture 7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348562" y="155531"/>
              <a:ext cx="3661416" cy="366141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>
              <a:grayscl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250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738536" y="4059342"/>
              <a:ext cx="2755709" cy="1394058"/>
            </a:xfrm>
            <a:prstGeom prst="rect">
              <a:avLst/>
            </a:prstGeom>
          </p:spPr>
        </p:pic>
      </p:grpSp>
      <p:grpSp>
        <p:nvGrpSpPr>
          <p:cNvPr id="156" name="Group 155"/>
          <p:cNvGrpSpPr/>
          <p:nvPr/>
        </p:nvGrpSpPr>
        <p:grpSpPr>
          <a:xfrm>
            <a:off x="32247653" y="293663"/>
            <a:ext cx="3661416" cy="5297869"/>
            <a:chOff x="1348562" y="155531"/>
            <a:chExt cx="3661416" cy="5297869"/>
          </a:xfrm>
        </p:grpSpPr>
        <p:pic>
          <p:nvPicPr>
            <p:cNvPr id="157" name="Picture 7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348562" y="155531"/>
              <a:ext cx="3661416" cy="366141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58" name="Picture 157"/>
            <p:cNvPicPr>
              <a:picLocks noChangeAspect="1"/>
            </p:cNvPicPr>
            <p:nvPr/>
          </p:nvPicPr>
          <p:blipFill>
            <a:blip r:embed="rId7">
              <a:grayscl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250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738536" y="4059342"/>
              <a:ext cx="2755709" cy="1394058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179190" y="6008931"/>
            <a:ext cx="12527051" cy="8322798"/>
            <a:chOff x="179190" y="5961995"/>
            <a:chExt cx="12527051" cy="8322798"/>
          </a:xfrm>
        </p:grpSpPr>
        <p:grpSp>
          <p:nvGrpSpPr>
            <p:cNvPr id="10" name="Group 9"/>
            <p:cNvGrpSpPr/>
            <p:nvPr/>
          </p:nvGrpSpPr>
          <p:grpSpPr>
            <a:xfrm>
              <a:off x="179190" y="5961995"/>
              <a:ext cx="12527051" cy="8322798"/>
              <a:chOff x="1024123" y="6173193"/>
              <a:chExt cx="12527051" cy="8322798"/>
            </a:xfrm>
          </p:grpSpPr>
          <p:sp>
            <p:nvSpPr>
              <p:cNvPr id="836" name="Text Box 12"/>
              <p:cNvSpPr txBox="1">
                <a:spLocks noChangeArrowheads="1"/>
              </p:cNvSpPr>
              <p:nvPr/>
            </p:nvSpPr>
            <p:spPr bwMode="auto">
              <a:xfrm>
                <a:off x="1024123" y="6173193"/>
                <a:ext cx="12527051" cy="8322798"/>
              </a:xfrm>
              <a:prstGeom prst="roundRect">
                <a:avLst>
                  <a:gd name="adj" fmla="val 2145"/>
                </a:avLst>
              </a:prstGeom>
              <a:solidFill>
                <a:schemeClr val="bg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914400" tIns="457200" rIns="914400" bIns="914400"/>
              <a:lstStyle>
                <a:lvl1pPr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43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125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07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4800" b="1" dirty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31" name="Title 1"/>
              <p:cNvSpPr txBox="1"/>
              <p:nvPr/>
            </p:nvSpPr>
            <p:spPr>
              <a:xfrm>
                <a:off x="1990266" y="7953574"/>
                <a:ext cx="11144338" cy="56728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0" tIns="0" rIns="0" bIns="0" anchor="ctr" anchorCtr="1" compatLnSpc="1">
                <a:noAutofit/>
              </a:bodyPr>
              <a:lstStyle/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2800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A </a:t>
                </a:r>
                <a:r>
                  <a:rPr lang="en-US" sz="2800" b="1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multiscale</a:t>
                </a:r>
                <a:r>
                  <a:rPr lang="en-US" sz="2800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plasticity approach which explicitly models discrete </a:t>
                </a:r>
                <a:r>
                  <a:rPr lang="en-US" sz="2800" b="1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grains</a:t>
                </a:r>
                <a:r>
                  <a:rPr lang="en-US" sz="2800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and slip systems to capture the microstructure </a:t>
                </a:r>
                <a:r>
                  <a:rPr lang="en-US" sz="2800" b="1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anisotropy</a:t>
                </a:r>
                <a:r>
                  <a:rPr lang="en-US" sz="2800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of material</a:t>
                </a:r>
                <a:endParaRPr lang="en-US" sz="2800" kern="0" dirty="0">
                  <a:solidFill>
                    <a:srgbClr val="92D050"/>
                  </a:solidFill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32" name="Title 1"/>
              <p:cNvSpPr txBox="1"/>
              <p:nvPr/>
            </p:nvSpPr>
            <p:spPr>
              <a:xfrm>
                <a:off x="3546196" y="6483317"/>
                <a:ext cx="8229630" cy="56728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0" tIns="0" rIns="0" bIns="0" anchor="ctr" anchorCtr="1" compatLnSpc="1">
                <a:noAutofit/>
              </a:bodyPr>
              <a:lstStyle/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3600" b="1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What is </a:t>
                </a:r>
                <a:r>
                  <a:rPr lang="en-US" sz="3600" b="1" kern="0" dirty="0" smtClean="0">
                    <a:solidFill>
                      <a:srgbClr val="2200F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crystal plasticity</a:t>
                </a:r>
                <a:r>
                  <a:rPr lang="en-US" sz="3600" b="1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?</a:t>
                </a:r>
                <a:br>
                  <a:rPr lang="en-US" sz="3600" b="1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</a:br>
                <a:endParaRPr lang="en-US" sz="3600" b="1" kern="0" dirty="0">
                  <a:solidFill>
                    <a:srgbClr val="92D050"/>
                  </a:solidFill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33" name="Title 1"/>
              <p:cNvSpPr txBox="1"/>
              <p:nvPr/>
            </p:nvSpPr>
            <p:spPr>
              <a:xfrm>
                <a:off x="9872190" y="13462583"/>
                <a:ext cx="1715475" cy="56728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0" tIns="0" rIns="0" bIns="0" anchor="ctr" anchorCtr="1" compatLnSpc="1">
                <a:noAutofit/>
              </a:bodyPr>
              <a:lstStyle/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2000" b="1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Slip systems</a:t>
                </a:r>
                <a:endParaRPr lang="en-US" sz="2000" b="1" kern="0" dirty="0">
                  <a:solidFill>
                    <a:srgbClr val="92D050"/>
                  </a:solidFill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grpSp>
            <p:nvGrpSpPr>
              <p:cNvPr id="34" name="Group 33"/>
              <p:cNvGrpSpPr/>
              <p:nvPr/>
            </p:nvGrpSpPr>
            <p:grpSpPr>
              <a:xfrm>
                <a:off x="1061375" y="9134182"/>
                <a:ext cx="12395879" cy="4640336"/>
                <a:chOff x="-233252" y="2484681"/>
                <a:chExt cx="12395879" cy="4640336"/>
              </a:xfrm>
            </p:grpSpPr>
            <p:grpSp>
              <p:nvGrpSpPr>
                <p:cNvPr id="35" name="Group 34"/>
                <p:cNvGrpSpPr/>
                <p:nvPr/>
              </p:nvGrpSpPr>
              <p:grpSpPr>
                <a:xfrm>
                  <a:off x="-233252" y="2484681"/>
                  <a:ext cx="12395879" cy="4640336"/>
                  <a:chOff x="-392002" y="2357681"/>
                  <a:chExt cx="12395879" cy="4640336"/>
                </a:xfrm>
              </p:grpSpPr>
              <p:pic>
                <p:nvPicPr>
                  <p:cNvPr id="45" name="Picture 4" descr="E:\!SLIPSYS.TIF"/>
                  <p:cNvPicPr preferRelativeResize="0">
                    <a:picLocks noChangeAspect="1" noChangeArrowheads="1"/>
                  </p:cNvPicPr>
                  <p:nvPr/>
                </p:nvPicPr>
                <p:blipFill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6588355" y="5234744"/>
                    <a:ext cx="5415522" cy="156705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grpSp>
                <p:nvGrpSpPr>
                  <p:cNvPr id="39" name="Group 38"/>
                  <p:cNvGrpSpPr/>
                  <p:nvPr/>
                </p:nvGrpSpPr>
                <p:grpSpPr>
                  <a:xfrm>
                    <a:off x="-392002" y="2357681"/>
                    <a:ext cx="3913848" cy="2199527"/>
                    <a:chOff x="-347552" y="2417608"/>
                    <a:chExt cx="3913848" cy="2199527"/>
                  </a:xfrm>
                </p:grpSpPr>
                <p:pic>
                  <p:nvPicPr>
                    <p:cNvPr id="51" name="Picture 2" descr="I:\Thesis\Final Presentation for the degree of M.S\Pictures\car_impact.jpg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0">
                      <a:extLst>
                        <a:ext uri="{BEBA8EAE-BF5A-486C-A8C5-ECC9F3942E4B}">
                          <a14:imgProps xmlns:a14="http://schemas.microsoft.com/office/drawing/2010/main">
                            <a14:imgLayer r:embed="rId11">
                              <a14:imgEffect>
                                <a14:saturation sat="0"/>
                              </a14:imgEffect>
                              <a14:imgEffect>
                                <a14:brightnessContrast contrast="40000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167777" y="2417608"/>
                      <a:ext cx="3398519" cy="2199527"/>
                    </a:xfrm>
                    <a:prstGeom prst="rect">
                      <a:avLst/>
                    </a:prstGeom>
                    <a:noFill/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</p:pic>
                <p:sp>
                  <p:nvSpPr>
                    <p:cNvPr id="52" name="Title 1"/>
                    <p:cNvSpPr txBox="1"/>
                    <p:nvPr/>
                  </p:nvSpPr>
                  <p:spPr>
                    <a:xfrm rot="1569321">
                      <a:off x="-347552" y="3931464"/>
                      <a:ext cx="3509499" cy="567280"/>
                    </a:xfrm>
                    <a:prstGeom prst="rect">
                      <a:avLst/>
                    </a:prstGeom>
                    <a:noFill/>
                    <a:ln cap="flat">
                      <a:noFill/>
                    </a:ln>
                  </p:spPr>
                  <p:txBody>
                    <a:bodyPr vert="horz" wrap="square" lIns="0" tIns="0" rIns="0" bIns="0" anchor="ctr" anchorCtr="1" compatLnSpc="1">
                      <a:noAutofit/>
                    </a:bodyPr>
                    <a:lstStyle/>
                    <a:p>
                      <a:pPr algn="ctr" defTabSz="829544" hangingPunct="0">
                        <a:defRPr sz="1800" b="0" i="0" u="none" strike="noStrike" kern="0" cap="none" spc="0" baseline="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en-US" sz="2000" b="1" kern="0" dirty="0" smtClean="0">
                          <a:solidFill>
                            <a:srgbClr val="000000"/>
                          </a:solidFill>
                          <a:latin typeface="Liberation Sans" pitchFamily="18"/>
                          <a:ea typeface="DejaVu Sans" pitchFamily="2"/>
                          <a:cs typeface="DejaVu Sans" pitchFamily="2"/>
                        </a:rPr>
                        <a:t>Macroscale homogenized model</a:t>
                      </a:r>
                      <a:endParaRPr lang="en-US" sz="2000" b="1" kern="0" dirty="0">
                        <a:solidFill>
                          <a:srgbClr val="92D050"/>
                        </a:solidFill>
                        <a:latin typeface="Liberation Sans" pitchFamily="18"/>
                        <a:ea typeface="DejaVu Sans" pitchFamily="2"/>
                        <a:cs typeface="DejaVu Sans" pitchFamily="2"/>
                      </a:endParaRPr>
                    </a:p>
                  </p:txBody>
                </p:sp>
              </p:grpSp>
              <p:grpSp>
                <p:nvGrpSpPr>
                  <p:cNvPr id="40" name="Group 39"/>
                  <p:cNvGrpSpPr/>
                  <p:nvPr/>
                </p:nvGrpSpPr>
                <p:grpSpPr>
                  <a:xfrm>
                    <a:off x="5134870" y="5558251"/>
                    <a:ext cx="1715475" cy="935818"/>
                    <a:chOff x="5585899" y="5542038"/>
                    <a:chExt cx="1715475" cy="935818"/>
                  </a:xfrm>
                </p:grpSpPr>
                <p:pic>
                  <p:nvPicPr>
                    <p:cNvPr id="49" name="Picture 48" descr="C:\Users\Adnan\Pictures\Screenpresso\2016-09-03_17h03_592.tif"/>
                    <p:cNvPicPr/>
                    <p:nvPr/>
                  </p:nvPicPr>
                  <p:blipFill>
                    <a:blip r:embed="rId12" cstate="print">
                      <a:extLst>
                        <a:ext uri="{BEBA8EAE-BF5A-486C-A8C5-ECC9F3942E4B}">
                          <a14:imgProps xmlns:a14="http://schemas.microsoft.com/office/drawing/2010/main">
                            <a14:imgLayer r:embed="rId13">
                              <a14:imgEffect>
                                <a14:sharpenSoften amount="50000"/>
                              </a14:imgEffect>
                              <a14:imgEffect>
                                <a14:brightnessContrast contrast="40000"/>
                              </a14:imgEffect>
                            </a14:imgLayer>
                          </a14:imgProps>
                        </a:ex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536713">
                      <a:off x="5909181" y="5542038"/>
                      <a:ext cx="888623" cy="483886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50" name="Title 1"/>
                    <p:cNvSpPr txBox="1"/>
                    <p:nvPr/>
                  </p:nvSpPr>
                  <p:spPr>
                    <a:xfrm>
                      <a:off x="5585899" y="5910576"/>
                      <a:ext cx="1715475" cy="567280"/>
                    </a:xfrm>
                    <a:prstGeom prst="rect">
                      <a:avLst/>
                    </a:prstGeom>
                    <a:noFill/>
                    <a:ln cap="flat">
                      <a:noFill/>
                    </a:ln>
                  </p:spPr>
                  <p:txBody>
                    <a:bodyPr vert="horz" wrap="square" lIns="0" tIns="0" rIns="0" bIns="0" anchor="ctr" anchorCtr="1" compatLnSpc="1">
                      <a:noAutofit/>
                    </a:bodyPr>
                    <a:lstStyle/>
                    <a:p>
                      <a:pPr algn="ctr" defTabSz="829544" hangingPunct="0">
                        <a:defRPr sz="1800" b="0" i="0" u="none" strike="noStrike" kern="0" cap="none" spc="0" baseline="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en-US" sz="2000" b="1" kern="0" dirty="0" smtClean="0">
                          <a:solidFill>
                            <a:srgbClr val="000000"/>
                          </a:solidFill>
                          <a:latin typeface="Liberation Sans" pitchFamily="18"/>
                          <a:ea typeface="DejaVu Sans" pitchFamily="2"/>
                          <a:cs typeface="DejaVu Sans" pitchFamily="2"/>
                        </a:rPr>
                        <a:t>Grain</a:t>
                      </a:r>
                      <a:endParaRPr lang="en-US" sz="2000" b="1" kern="0" dirty="0">
                        <a:solidFill>
                          <a:srgbClr val="92D050"/>
                        </a:solidFill>
                        <a:latin typeface="Liberation Sans" pitchFamily="18"/>
                        <a:ea typeface="DejaVu Sans" pitchFamily="2"/>
                        <a:cs typeface="DejaVu Sans" pitchFamily="2"/>
                      </a:endParaRPr>
                    </a:p>
                  </p:txBody>
                </p:sp>
              </p:grpSp>
              <p:sp>
                <p:nvSpPr>
                  <p:cNvPr id="41" name="Frame 40"/>
                  <p:cNvSpPr/>
                  <p:nvPr/>
                </p:nvSpPr>
                <p:spPr>
                  <a:xfrm>
                    <a:off x="2670593" y="3777957"/>
                    <a:ext cx="190500" cy="160198"/>
                  </a:xfrm>
                  <a:prstGeom prst="frame">
                    <a:avLst>
                      <a:gd name="adj1" fmla="val 2381"/>
                    </a:avLst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  <a:prstDash val="solid"/>
                  </a:ln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42" name="Curved Connector 41"/>
                  <p:cNvCxnSpPr/>
                  <p:nvPr/>
                </p:nvCxnSpPr>
                <p:spPr>
                  <a:xfrm>
                    <a:off x="5077944" y="5703699"/>
                    <a:ext cx="510192" cy="137751"/>
                  </a:xfrm>
                  <a:prstGeom prst="curvedConnector3">
                    <a:avLst>
                      <a:gd name="adj1" fmla="val 50000"/>
                    </a:avLst>
                  </a:prstGeom>
                  <a:ln w="12700">
                    <a:solidFill>
                      <a:schemeClr val="tx1"/>
                    </a:solidFill>
                    <a:prstDash val="dash"/>
                    <a:tailEnd type="stealth" w="med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Curved Connector 42"/>
                  <p:cNvCxnSpPr/>
                  <p:nvPr/>
                </p:nvCxnSpPr>
                <p:spPr>
                  <a:xfrm>
                    <a:off x="6207634" y="5845887"/>
                    <a:ext cx="550385" cy="195192"/>
                  </a:xfrm>
                  <a:prstGeom prst="curvedConnector3">
                    <a:avLst>
                      <a:gd name="adj1" fmla="val 43078"/>
                    </a:avLst>
                  </a:prstGeom>
                  <a:ln w="12700">
                    <a:solidFill>
                      <a:schemeClr val="tx1"/>
                    </a:solidFill>
                    <a:prstDash val="dash"/>
                    <a:tailEnd type="stealth" w="med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44" name="Group 43"/>
                  <p:cNvGrpSpPr/>
                  <p:nvPr/>
                </p:nvGrpSpPr>
                <p:grpSpPr>
                  <a:xfrm>
                    <a:off x="2720272" y="4583867"/>
                    <a:ext cx="2599155" cy="2414150"/>
                    <a:chOff x="2679780" y="4568369"/>
                    <a:chExt cx="2599155" cy="2414150"/>
                  </a:xfrm>
                </p:grpSpPr>
                <p:pic>
                  <p:nvPicPr>
                    <p:cNvPr id="47" name="Picture 46"/>
                    <p:cNvPicPr>
                      <a:picLocks noChangeAspect="1"/>
                    </p:cNvPicPr>
                    <p:nvPr/>
                  </p:nvPicPr>
                  <p:blipFill>
                    <a:blip r:embed="rId14"/>
                    <a:stretch>
                      <a:fillRect/>
                    </a:stretch>
                  </p:blipFill>
                  <p:spPr>
                    <a:xfrm>
                      <a:off x="3291227" y="4568369"/>
                      <a:ext cx="1884853" cy="1887300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48" name="Title 1"/>
                    <p:cNvSpPr txBox="1"/>
                    <p:nvPr/>
                  </p:nvSpPr>
                  <p:spPr>
                    <a:xfrm rot="630316">
                      <a:off x="2679780" y="6415239"/>
                      <a:ext cx="2599155" cy="567280"/>
                    </a:xfrm>
                    <a:prstGeom prst="rect">
                      <a:avLst/>
                    </a:prstGeom>
                    <a:noFill/>
                    <a:ln cap="flat">
                      <a:noFill/>
                    </a:ln>
                  </p:spPr>
                  <p:txBody>
                    <a:bodyPr vert="horz" wrap="square" lIns="0" tIns="0" rIns="0" bIns="0" anchor="ctr" anchorCtr="1" compatLnSpc="1">
                      <a:noAutofit/>
                    </a:bodyPr>
                    <a:lstStyle/>
                    <a:p>
                      <a:pPr algn="ctr" defTabSz="829544" hangingPunct="0">
                        <a:defRPr sz="1800" b="0" i="0" u="none" strike="noStrike" kern="0" cap="none" spc="0" baseline="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en-US" sz="2000" b="1" kern="0" dirty="0" smtClean="0">
                          <a:solidFill>
                            <a:srgbClr val="000000"/>
                          </a:solidFill>
                          <a:latin typeface="Liberation Sans" pitchFamily="18"/>
                          <a:ea typeface="DejaVu Sans" pitchFamily="2"/>
                          <a:cs typeface="DejaVu Sans" pitchFamily="2"/>
                        </a:rPr>
                        <a:t>Microstructure RVE </a:t>
                      </a:r>
                    </a:p>
                    <a:p>
                      <a:pPr algn="ctr" defTabSz="829544" hangingPunct="0">
                        <a:defRPr sz="1800" b="0" i="0" u="none" strike="noStrike" kern="0" cap="none" spc="0" baseline="0">
                          <a:solidFill>
                            <a:srgbClr val="000000"/>
                          </a:solidFill>
                          <a:uFillTx/>
                        </a:defRPr>
                      </a:pPr>
                      <a:r>
                        <a:rPr lang="en-US" sz="2000" b="1" kern="0" dirty="0" smtClean="0">
                          <a:solidFill>
                            <a:srgbClr val="000000"/>
                          </a:solidFill>
                          <a:latin typeface="Liberation Sans" pitchFamily="18"/>
                          <a:ea typeface="DejaVu Sans" pitchFamily="2"/>
                          <a:cs typeface="DejaVu Sans" pitchFamily="2"/>
                        </a:rPr>
                        <a:t>(Polycrystalline)</a:t>
                      </a:r>
                      <a:endParaRPr lang="en-US" sz="2000" b="1" kern="0" dirty="0">
                        <a:solidFill>
                          <a:srgbClr val="92D050"/>
                        </a:solidFill>
                        <a:latin typeface="Liberation Sans" pitchFamily="18"/>
                        <a:ea typeface="DejaVu Sans" pitchFamily="2"/>
                        <a:cs typeface="DejaVu Sans" pitchFamily="2"/>
                      </a:endParaRPr>
                    </a:p>
                  </p:txBody>
                </p:sp>
              </p:grpSp>
              <p:cxnSp>
                <p:nvCxnSpPr>
                  <p:cNvPr id="46" name="Curved Connector 45"/>
                  <p:cNvCxnSpPr>
                    <a:stCxn id="41" idx="2"/>
                  </p:cNvCxnSpPr>
                  <p:nvPr/>
                </p:nvCxnSpPr>
                <p:spPr>
                  <a:xfrm rot="16200000" flipH="1">
                    <a:off x="2731219" y="3972778"/>
                    <a:ext cx="814256" cy="745009"/>
                  </a:xfrm>
                  <a:prstGeom prst="curvedConnector3">
                    <a:avLst>
                      <a:gd name="adj1" fmla="val 96012"/>
                    </a:avLst>
                  </a:prstGeom>
                  <a:ln w="1270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chemeClr val="tx1"/>
                        </a:gs>
                      </a:gsLst>
                      <a:lin ang="5400000" scaled="1"/>
                    </a:gradFill>
                    <a:prstDash val="dash"/>
                    <a:tailEnd type="stealth" w="med" len="lg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6" name="Curved Connector 35"/>
                <p:cNvCxnSpPr/>
                <p:nvPr/>
              </p:nvCxnSpPr>
              <p:spPr>
                <a:xfrm rot="5400000" flipH="1" flipV="1">
                  <a:off x="8305293" y="4371776"/>
                  <a:ext cx="1083593" cy="1002767"/>
                </a:xfrm>
                <a:prstGeom prst="curvedConnector3">
                  <a:avLst>
                    <a:gd name="adj1" fmla="val 11323"/>
                  </a:avLst>
                </a:prstGeom>
                <a:ln w="12700">
                  <a:solidFill>
                    <a:schemeClr val="tx1"/>
                  </a:solidFill>
                  <a:prstDash val="dash"/>
                  <a:tailEnd type="stealth" w="med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37" name="Picture 36"/>
                <p:cNvPicPr>
                  <a:picLocks noChangeAspect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40533" y="3178592"/>
                  <a:ext cx="7820657" cy="892647"/>
                </a:xfrm>
                <a:prstGeom prst="rect">
                  <a:avLst/>
                </a:prstGeom>
              </p:spPr>
            </p:pic>
            <p:sp>
              <p:nvSpPr>
                <p:cNvPr id="38" name="Title 1"/>
                <p:cNvSpPr txBox="1"/>
                <p:nvPr/>
              </p:nvSpPr>
              <p:spPr>
                <a:xfrm>
                  <a:off x="7001783" y="3787644"/>
                  <a:ext cx="4838194" cy="705246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  <p:txBody>
                <a:bodyPr vert="horz" wrap="square" lIns="0" tIns="0" rIns="0" bIns="0" anchor="ctr" anchorCtr="1" compatLnSpc="1">
                  <a:noAutofit/>
                </a:bodyPr>
                <a:lstStyle/>
                <a:p>
                  <a:pPr algn="ctr" defTabSz="829544" hangingPunct="0"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r>
                    <a:rPr lang="en-US" sz="2000" b="1" kern="0" dirty="0" smtClean="0">
                      <a:solidFill>
                        <a:srgbClr val="000000"/>
                      </a:solidFill>
                      <a:latin typeface="Liberation Sans" pitchFamily="18"/>
                      <a:ea typeface="DejaVu Sans" pitchFamily="2"/>
                      <a:cs typeface="DejaVu Sans" pitchFamily="2"/>
                    </a:rPr>
                    <a:t>Crystal plasticity constitutive framework</a:t>
                  </a:r>
                  <a:endParaRPr lang="en-US" sz="2000" b="1" kern="0" dirty="0">
                    <a:solidFill>
                      <a:srgbClr val="92D050"/>
                    </a:solidFill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</p:grpSp>
        <p:sp>
          <p:nvSpPr>
            <p:cNvPr id="17" name="Rounded Rectangle 16"/>
            <p:cNvSpPr/>
            <p:nvPr/>
          </p:nvSpPr>
          <p:spPr>
            <a:xfrm>
              <a:off x="289618" y="6060755"/>
              <a:ext cx="473728" cy="359227"/>
            </a:xfrm>
            <a:prstGeom prst="roundRect">
              <a:avLst>
                <a:gd name="adj" fmla="val 25615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2875878" y="6009602"/>
            <a:ext cx="9999315" cy="9081581"/>
            <a:chOff x="12875878" y="5962666"/>
            <a:chExt cx="9999315" cy="9081581"/>
          </a:xfrm>
        </p:grpSpPr>
        <p:grpSp>
          <p:nvGrpSpPr>
            <p:cNvPr id="12" name="Group 11"/>
            <p:cNvGrpSpPr/>
            <p:nvPr/>
          </p:nvGrpSpPr>
          <p:grpSpPr>
            <a:xfrm>
              <a:off x="12875878" y="5962666"/>
              <a:ext cx="9999315" cy="9081581"/>
              <a:chOff x="13931895" y="6189523"/>
              <a:chExt cx="8880400" cy="9081581"/>
            </a:xfrm>
          </p:grpSpPr>
          <p:sp>
            <p:nvSpPr>
              <p:cNvPr id="54" name="Text Box 12"/>
              <p:cNvSpPr txBox="1">
                <a:spLocks noChangeArrowheads="1"/>
              </p:cNvSpPr>
              <p:nvPr/>
            </p:nvSpPr>
            <p:spPr bwMode="auto">
              <a:xfrm>
                <a:off x="13931895" y="6189523"/>
                <a:ext cx="8880400" cy="8322798"/>
              </a:xfrm>
              <a:prstGeom prst="roundRect">
                <a:avLst>
                  <a:gd name="adj" fmla="val 2145"/>
                </a:avLst>
              </a:prstGeom>
              <a:solidFill>
                <a:schemeClr val="bg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914400" tIns="457200" rIns="914400" bIns="914400"/>
              <a:lstStyle>
                <a:lvl1pPr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43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125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07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4800" b="1" dirty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55" name="Title 1"/>
              <p:cNvSpPr txBox="1"/>
              <p:nvPr/>
            </p:nvSpPr>
            <p:spPr>
              <a:xfrm>
                <a:off x="14326126" y="6243729"/>
                <a:ext cx="8229630" cy="56728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0" tIns="0" rIns="0" bIns="0" anchor="ctr" anchorCtr="1" compatLnSpc="1">
                <a:noAutofit/>
              </a:bodyPr>
              <a:lstStyle/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3600" b="1" kern="0" dirty="0" smtClean="0">
                    <a:solidFill>
                      <a:srgbClr val="FF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Computational</a:t>
                </a:r>
                <a:r>
                  <a:rPr lang="en-US" sz="3600" b="1" kern="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crystal plasticity</a:t>
                </a:r>
                <a:endParaRPr lang="en-US" sz="3600" b="1" kern="0" dirty="0">
                  <a:solidFill>
                    <a:srgbClr val="92D050"/>
                  </a:solidFill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14586082" y="7532643"/>
                <a:ext cx="7468158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240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Crystal plasticity simulations are more </a:t>
                </a:r>
                <a:r>
                  <a:rPr lang="en-US" sz="2400" b="1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accurate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, </a:t>
                </a:r>
                <a:r>
                  <a:rPr lang="en-US" sz="2400" b="1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predictive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and </a:t>
                </a:r>
                <a:r>
                  <a:rPr lang="en-US" sz="2400" b="1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robust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comparing to macroscale plasticity but </a:t>
                </a:r>
                <a:r>
                  <a:rPr lang="en-US" sz="2400" b="1" dirty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slow</a:t>
                </a:r>
                <a:r>
                  <a:rPr lang="en-US" sz="2400" dirty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! 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One needs to </a:t>
                </a:r>
                <a:r>
                  <a:rPr lang="en-US" sz="2400" b="1" dirty="0" smtClean="0">
                    <a:solidFill>
                      <a:srgbClr val="2200F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accelerate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them to facilitate further </a:t>
                </a:r>
                <a:r>
                  <a:rPr lang="en-US" sz="2400" b="1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efficient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research into this field</a:t>
                </a:r>
                <a:endParaRPr lang="en-US" sz="2400" dirty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endParaRPr>
              </a:p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2400" dirty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endParaRPr>
              </a:p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2400" dirty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endParaRPr>
              </a:p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2400" b="1" kern="0" dirty="0" smtClean="0">
                    <a:solidFill>
                      <a:srgbClr val="0070C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</a:t>
                </a:r>
                <a:endParaRPr lang="en-US" sz="2400" kern="0" dirty="0">
                  <a:solidFill>
                    <a:srgbClr val="92D050"/>
                  </a:solidFill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grpSp>
            <p:nvGrpSpPr>
              <p:cNvPr id="58" name="Group 57"/>
              <p:cNvGrpSpPr/>
              <p:nvPr/>
            </p:nvGrpSpPr>
            <p:grpSpPr>
              <a:xfrm>
                <a:off x="14326156" y="9689295"/>
                <a:ext cx="8229600" cy="5581809"/>
                <a:chOff x="1873865" y="1844357"/>
                <a:chExt cx="8229600" cy="5581809"/>
              </a:xfrm>
            </p:grpSpPr>
            <p:grpSp>
              <p:nvGrpSpPr>
                <p:cNvPr id="59" name="Group 58"/>
                <p:cNvGrpSpPr/>
                <p:nvPr/>
              </p:nvGrpSpPr>
              <p:grpSpPr>
                <a:xfrm>
                  <a:off x="1873865" y="1844357"/>
                  <a:ext cx="8229600" cy="5581809"/>
                  <a:chOff x="2460575" y="1669097"/>
                  <a:chExt cx="8229600" cy="5581809"/>
                </a:xfrm>
              </p:grpSpPr>
              <p:graphicFrame>
                <p:nvGraphicFramePr>
                  <p:cNvPr id="61" name="Content Placeholder 4"/>
                  <p:cNvGraphicFramePr>
                    <a:graphicFrameLocks/>
                  </p:cNvGraphicFramePr>
                  <p:nvPr>
                    <p:extLst>
                      <p:ext uri="{D42A27DB-BD31-4B8C-83A1-F6EECF244321}">
                        <p14:modId xmlns:p14="http://schemas.microsoft.com/office/powerpoint/2010/main" val="357658948"/>
                      </p:ext>
                    </p:extLst>
                  </p:nvPr>
                </p:nvGraphicFramePr>
                <p:xfrm>
                  <a:off x="2460575" y="1669097"/>
                  <a:ext cx="8229600" cy="4525963"/>
                </p:xfrm>
                <a:graphic>
                  <a:graphicData uri="http://schemas.openxmlformats.org/drawingml/2006/diagram">
                    <dgm:relIds xmlns:dgm="http://schemas.openxmlformats.org/drawingml/2006/diagram" xmlns:r="http://schemas.openxmlformats.org/officeDocument/2006/relationships" r:dm="rId16" r:lo="rId17" r:qs="rId18" r:cs="rId19"/>
                  </a:graphicData>
                </a:graphic>
              </p:graphicFrame>
              <p:sp>
                <p:nvSpPr>
                  <p:cNvPr id="63" name="Rectangle 62"/>
                  <p:cNvSpPr/>
                  <p:nvPr/>
                </p:nvSpPr>
                <p:spPr>
                  <a:xfrm>
                    <a:off x="4966629" y="6019800"/>
                    <a:ext cx="184731" cy="1231106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algn="ctr">
                      <a:spcAft>
                        <a:spcPts val="600"/>
                      </a:spcAft>
                    </a:pPr>
                    <a:endParaRPr lang="en-US" b="1" kern="0" dirty="0">
                      <a:latin typeface="Times New Roman" pitchFamily="18"/>
                      <a:ea typeface="MS Mincho"/>
                      <a:cs typeface="Times New Roman" pitchFamily="18"/>
                    </a:endParaRPr>
                  </a:p>
                </p:txBody>
              </p:sp>
              <p:sp>
                <p:nvSpPr>
                  <p:cNvPr id="64" name="Rectangle 63"/>
                  <p:cNvSpPr/>
                  <p:nvPr/>
                </p:nvSpPr>
                <p:spPr>
                  <a:xfrm>
                    <a:off x="8106077" y="6019800"/>
                    <a:ext cx="184730" cy="1231106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algn="ctr">
                      <a:spcAft>
                        <a:spcPts val="600"/>
                      </a:spcAft>
                    </a:pPr>
                    <a:endParaRPr lang="en-US" b="1" kern="0" dirty="0">
                      <a:latin typeface="Times New Roman" pitchFamily="18"/>
                      <a:ea typeface="MS Mincho"/>
                      <a:cs typeface="Times New Roman" pitchFamily="18"/>
                    </a:endParaRPr>
                  </a:p>
                </p:txBody>
              </p:sp>
            </p:grpSp>
            <p:sp>
              <p:nvSpPr>
                <p:cNvPr id="60" name="Rectangle 59"/>
                <p:cNvSpPr/>
                <p:nvPr/>
              </p:nvSpPr>
              <p:spPr>
                <a:xfrm>
                  <a:off x="8775480" y="3824664"/>
                  <a:ext cx="184731" cy="123110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>
                    <a:spcAft>
                      <a:spcPts val="600"/>
                    </a:spcAft>
                  </a:pPr>
                  <a:endParaRPr lang="en-US" b="1" kern="0" dirty="0">
                    <a:latin typeface="Times New Roman" pitchFamily="18"/>
                    <a:ea typeface="MS Mincho"/>
                    <a:cs typeface="Times New Roman" pitchFamily="18"/>
                  </a:endParaRPr>
                </a:p>
              </p:txBody>
            </p:sp>
          </p:grpSp>
        </p:grpSp>
        <p:sp>
          <p:nvSpPr>
            <p:cNvPr id="188" name="Rounded Rectangle 187"/>
            <p:cNvSpPr/>
            <p:nvPr/>
          </p:nvSpPr>
          <p:spPr>
            <a:xfrm>
              <a:off x="12979238" y="6060755"/>
              <a:ext cx="473728" cy="359227"/>
            </a:xfrm>
            <a:prstGeom prst="roundRect">
              <a:avLst>
                <a:gd name="adj" fmla="val 25615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3061703" y="6023353"/>
            <a:ext cx="13214595" cy="8322798"/>
            <a:chOff x="23061703" y="5976417"/>
            <a:chExt cx="13214595" cy="8322798"/>
          </a:xfrm>
        </p:grpSpPr>
        <p:grpSp>
          <p:nvGrpSpPr>
            <p:cNvPr id="11" name="Group 10"/>
            <p:cNvGrpSpPr/>
            <p:nvPr/>
          </p:nvGrpSpPr>
          <p:grpSpPr>
            <a:xfrm>
              <a:off x="23061703" y="5976417"/>
              <a:ext cx="13214595" cy="8322798"/>
              <a:chOff x="22981920" y="6189523"/>
              <a:chExt cx="13012975" cy="8322798"/>
            </a:xfrm>
          </p:grpSpPr>
          <p:sp>
            <p:nvSpPr>
              <p:cNvPr id="65" name="Text Box 12"/>
              <p:cNvSpPr txBox="1">
                <a:spLocks noChangeArrowheads="1"/>
              </p:cNvSpPr>
              <p:nvPr/>
            </p:nvSpPr>
            <p:spPr bwMode="auto">
              <a:xfrm>
                <a:off x="22981920" y="6189523"/>
                <a:ext cx="13012975" cy="8322798"/>
              </a:xfrm>
              <a:prstGeom prst="roundRect">
                <a:avLst>
                  <a:gd name="adj" fmla="val 2145"/>
                </a:avLst>
              </a:prstGeom>
              <a:solidFill>
                <a:schemeClr val="bg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914400" tIns="457200" rIns="914400" bIns="914400"/>
              <a:lstStyle>
                <a:lvl1pPr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43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125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07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4800" b="1" dirty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pic>
            <p:nvPicPr>
              <p:cNvPr id="66" name="Content Placeholder 4"/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461269" y="7462985"/>
                <a:ext cx="12197485" cy="4663981"/>
              </a:xfrm>
              <a:prstGeom prst="rect">
                <a:avLst/>
              </a:prstGeom>
            </p:spPr>
          </p:pic>
          <p:sp>
            <p:nvSpPr>
              <p:cNvPr id="67" name="Rectangle 66"/>
              <p:cNvSpPr/>
              <p:nvPr/>
            </p:nvSpPr>
            <p:spPr>
              <a:xfrm>
                <a:off x="25555495" y="11135649"/>
                <a:ext cx="883285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800" dirty="0">
                    <a:latin typeface="Courier New" panose="02070309020205020404" pitchFamily="49" charset="0"/>
                    <a:cs typeface="Courier New" panose="02070309020205020404" pitchFamily="49" charset="0"/>
                  </a:rPr>
                  <a:t>https://www.hec.nasa.gov/news/features/2011/sbus_042111.html</a:t>
                </a:r>
              </a:p>
            </p:txBody>
          </p:sp>
          <p:sp>
            <p:nvSpPr>
              <p:cNvPr id="68" name="Title 1"/>
              <p:cNvSpPr txBox="1">
                <a:spLocks/>
              </p:cNvSpPr>
              <p:nvPr/>
            </p:nvSpPr>
            <p:spPr>
              <a:xfrm>
                <a:off x="23314881" y="6919115"/>
                <a:ext cx="12511385" cy="506628"/>
              </a:xfrm>
              <a:prstGeom prst="rect">
                <a:avLst/>
              </a:prstGeom>
            </p:spPr>
            <p:txBody>
              <a:bodyPr vert="horz" lIns="376141" tIns="188072" rIns="376141" bIns="188072" rtlCol="0" anchor="ctr">
                <a:noAutofit/>
              </a:bodyPr>
              <a:lstStyle>
                <a:lvl1pPr algn="ctr" defTabSz="3761425" rtl="0" eaLnBrk="1" latinLnBrk="0" hangingPunct="1">
                  <a:spcBef>
                    <a:spcPct val="0"/>
                  </a:spcBef>
                  <a:buNone/>
                  <a:defRPr sz="181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Nasa advanced super computing (NAS) cluster with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29,368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computing cores</a:t>
                </a:r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9" name="Title 1"/>
              <p:cNvSpPr txBox="1"/>
              <p:nvPr/>
            </p:nvSpPr>
            <p:spPr>
              <a:xfrm>
                <a:off x="25445197" y="6243729"/>
                <a:ext cx="8229630" cy="56728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0" tIns="0" rIns="0" bIns="0" anchor="ctr" anchorCtr="1" compatLnSpc="1">
                <a:noAutofit/>
              </a:bodyPr>
              <a:lstStyle/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3600" b="1" kern="0" dirty="0" smtClean="0">
                    <a:latin typeface="Liberation Sans" pitchFamily="18"/>
                    <a:ea typeface="DejaVu Sans" pitchFamily="2"/>
                    <a:cs typeface="DejaVu Sans" pitchFamily="2"/>
                  </a:rPr>
                  <a:t>High Performance Computing (</a:t>
                </a:r>
                <a:r>
                  <a:rPr lang="en-US" sz="3600" b="1" kern="0" dirty="0">
                    <a:solidFill>
                      <a:srgbClr val="2200F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HPC</a:t>
                </a:r>
                <a:r>
                  <a:rPr lang="en-US" sz="3600" b="1" kern="0" dirty="0" smtClean="0">
                    <a:latin typeface="Liberation Sans" pitchFamily="18"/>
                    <a:ea typeface="DejaVu Sans" pitchFamily="2"/>
                    <a:cs typeface="DejaVu Sans" pitchFamily="2"/>
                  </a:rPr>
                  <a:t>)</a:t>
                </a:r>
                <a:endParaRPr lang="en-US" sz="3600" b="1" kern="0" dirty="0"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graphicFrame>
            <p:nvGraphicFramePr>
              <p:cNvPr id="70" name="Content Placeholder 5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42262966"/>
                  </p:ext>
                </p:extLst>
              </p:nvPr>
            </p:nvGraphicFramePr>
            <p:xfrm>
              <a:off x="26325529" y="10961907"/>
              <a:ext cx="7349298" cy="3546266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3" r:lo="rId24" r:qs="rId25" r:cs="rId26"/>
              </a:graphicData>
            </a:graphic>
          </p:graphicFrame>
        </p:grpSp>
        <p:sp>
          <p:nvSpPr>
            <p:cNvPr id="191" name="Rounded Rectangle 190"/>
            <p:cNvSpPr/>
            <p:nvPr/>
          </p:nvSpPr>
          <p:spPr>
            <a:xfrm>
              <a:off x="23162959" y="6088081"/>
              <a:ext cx="473728" cy="359227"/>
            </a:xfrm>
            <a:prstGeom prst="roundRect">
              <a:avLst>
                <a:gd name="adj" fmla="val 25615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93672" y="14482892"/>
            <a:ext cx="10549060" cy="7441313"/>
            <a:chOff x="193672" y="14435956"/>
            <a:chExt cx="10549060" cy="7441313"/>
          </a:xfrm>
        </p:grpSpPr>
        <p:grpSp>
          <p:nvGrpSpPr>
            <p:cNvPr id="7" name="Group 6"/>
            <p:cNvGrpSpPr/>
            <p:nvPr/>
          </p:nvGrpSpPr>
          <p:grpSpPr>
            <a:xfrm>
              <a:off x="193672" y="14435956"/>
              <a:ext cx="10549060" cy="7441313"/>
              <a:chOff x="584208" y="14199270"/>
              <a:chExt cx="10549060" cy="7441313"/>
            </a:xfrm>
          </p:grpSpPr>
          <p:sp>
            <p:nvSpPr>
              <p:cNvPr id="72" name="Text Box 12"/>
              <p:cNvSpPr txBox="1">
                <a:spLocks noChangeArrowheads="1"/>
              </p:cNvSpPr>
              <p:nvPr/>
            </p:nvSpPr>
            <p:spPr bwMode="auto">
              <a:xfrm>
                <a:off x="584208" y="14218862"/>
                <a:ext cx="10109485" cy="7421721"/>
              </a:xfrm>
              <a:prstGeom prst="roundRect">
                <a:avLst>
                  <a:gd name="adj" fmla="val 2145"/>
                </a:avLst>
              </a:prstGeom>
              <a:solidFill>
                <a:schemeClr val="bg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914400" tIns="457200" rIns="914400" bIns="914400"/>
              <a:lstStyle>
                <a:lvl1pPr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43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125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07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4800" b="1" dirty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73" name="Title 1"/>
              <p:cNvSpPr txBox="1"/>
              <p:nvPr/>
            </p:nvSpPr>
            <p:spPr>
              <a:xfrm>
                <a:off x="659583" y="14199270"/>
                <a:ext cx="10473685" cy="703727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0" tIns="0" rIns="0" bIns="0" anchor="ctr" anchorCtr="1" compatLnSpc="1">
                <a:noAutofit/>
              </a:bodyPr>
              <a:lstStyle/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3200" b="1" dirty="0" err="1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OpenMP</a:t>
                </a:r>
                <a:r>
                  <a:rPr lang="en-US" sz="3200" b="1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(Shared memory parallel programming)</a:t>
                </a:r>
                <a:endParaRPr lang="en-US" sz="3200" b="1" dirty="0" smtClean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4" name="Title 1"/>
              <p:cNvSpPr txBox="1"/>
              <p:nvPr/>
            </p:nvSpPr>
            <p:spPr>
              <a:xfrm>
                <a:off x="980589" y="15105200"/>
                <a:ext cx="9359409" cy="703727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0" tIns="0" rIns="0" bIns="0" anchor="ctr" anchorCtr="1" compatLnSpc="1">
                <a:noAutofit/>
              </a:bodyPr>
              <a:lstStyle/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2400" b="1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* Supports multi-threaded parallel programming on shared memory * </a:t>
                </a:r>
              </a:p>
              <a:p>
                <a:pPr algn="ctr" defTabSz="829544" hangingPunct="0"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US" sz="2400" b="1" dirty="0" smtClean="0">
                    <a:solidFill>
                      <a:srgbClr val="000000"/>
                    </a:solidFill>
                    <a:latin typeface="Liberation Sans" pitchFamily="18"/>
                    <a:ea typeface="DejaVu Sans" pitchFamily="2"/>
                    <a:cs typeface="DejaVu Sans" pitchFamily="2"/>
                  </a:rPr>
                  <a:t> * Uses directives around loops to parallelize them *</a:t>
                </a:r>
              </a:p>
            </p:txBody>
          </p:sp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2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24498" y="16808222"/>
                <a:ext cx="7671589" cy="3857651"/>
              </a:xfrm>
              <a:prstGeom prst="rect">
                <a:avLst/>
              </a:prstGeom>
            </p:spPr>
          </p:pic>
        </p:grpSp>
        <p:sp>
          <p:nvSpPr>
            <p:cNvPr id="192" name="Rounded Rectangle 191"/>
            <p:cNvSpPr/>
            <p:nvPr/>
          </p:nvSpPr>
          <p:spPr>
            <a:xfrm>
              <a:off x="289618" y="14564487"/>
              <a:ext cx="473728" cy="359227"/>
            </a:xfrm>
            <a:prstGeom prst="roundRect">
              <a:avLst>
                <a:gd name="adj" fmla="val 25615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95" name="Rounded Rectangle 194"/>
          <p:cNvSpPr/>
          <p:nvPr/>
        </p:nvSpPr>
        <p:spPr>
          <a:xfrm>
            <a:off x="10513643" y="14581107"/>
            <a:ext cx="473728" cy="359227"/>
          </a:xfrm>
          <a:prstGeom prst="roundRect">
            <a:avLst>
              <a:gd name="adj" fmla="val 25615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23089127" y="14502880"/>
            <a:ext cx="13187171" cy="7413456"/>
            <a:chOff x="22894243" y="14475980"/>
            <a:chExt cx="13310495" cy="7413456"/>
          </a:xfrm>
        </p:grpSpPr>
        <p:sp>
          <p:nvSpPr>
            <p:cNvPr id="149" name="Text Box 12"/>
            <p:cNvSpPr txBox="1">
              <a:spLocks noChangeArrowheads="1"/>
            </p:cNvSpPr>
            <p:nvPr/>
          </p:nvSpPr>
          <p:spPr bwMode="auto">
            <a:xfrm>
              <a:off x="22894243" y="14475980"/>
              <a:ext cx="13310495" cy="7413456"/>
            </a:xfrm>
            <a:prstGeom prst="roundRect">
              <a:avLst>
                <a:gd name="adj" fmla="val 2145"/>
              </a:avLst>
            </a:prstGeom>
            <a:solidFill>
              <a:schemeClr val="bg1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lIns="914400" tIns="457200" rIns="914400" bIns="914400"/>
            <a:lstStyle>
              <a:lvl1pPr eaLnBrk="0" hangingPunct="0">
                <a:spcBef>
                  <a:spcPct val="20000"/>
                </a:spcBef>
                <a:buChar char="•"/>
                <a:tabLst>
                  <a:tab pos="500063" algn="l"/>
                </a:tabLst>
                <a:defRPr sz="143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tabLst>
                  <a:tab pos="500063" algn="l"/>
                </a:tabLst>
                <a:defRPr sz="125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tabLst>
                  <a:tab pos="500063" algn="l"/>
                </a:tabLst>
                <a:defRPr sz="107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500063" algn="l"/>
                </a:tabLst>
                <a:defRPr sz="89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endParaRPr lang="en-US" altLang="en-US" sz="4800" b="1" dirty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51" name="Title 1"/>
            <p:cNvSpPr txBox="1"/>
            <p:nvPr/>
          </p:nvSpPr>
          <p:spPr>
            <a:xfrm>
              <a:off x="23276254" y="14613725"/>
              <a:ext cx="12785491" cy="330777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 defTabSz="829544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800" b="1" dirty="0" smtClean="0">
                  <a:solidFill>
                    <a:srgbClr val="00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EVPFFT (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Elasto-viscoplastic</a:t>
              </a:r>
              <a:r>
                <a:rPr lang="en-US" alt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Coupled</a:t>
              </a:r>
              <a:r>
                <a: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elasto</a:t>
              </a:r>
              <a:r>
                <a: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-plastic 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Fast Fourier </a:t>
              </a:r>
              <a:r>
                <a: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Transform)</a:t>
              </a:r>
              <a:endParaRPr lang="en-US" sz="2400" b="1" dirty="0" smtClean="0">
                <a:solidFill>
                  <a:srgbClr val="000000"/>
                </a:solidFill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9">
              <a:extLst>
                <a:ext uri="{BEBA8EAE-BF5A-486C-A8C5-ECC9F3942E4B}">
                  <a14:imgProps xmlns:a14="http://schemas.microsoft.com/office/drawing/2010/main">
                    <a14:imgLayer r:embed="rId30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3603376" y="15068179"/>
              <a:ext cx="12131246" cy="6775288"/>
            </a:xfrm>
            <a:prstGeom prst="rect">
              <a:avLst/>
            </a:prstGeom>
          </p:spPr>
        </p:pic>
        <p:sp>
          <p:nvSpPr>
            <p:cNvPr id="196" name="Rounded Rectangle 195"/>
            <p:cNvSpPr/>
            <p:nvPr/>
          </p:nvSpPr>
          <p:spPr>
            <a:xfrm>
              <a:off x="23003192" y="14578347"/>
              <a:ext cx="473728" cy="359227"/>
            </a:xfrm>
            <a:prstGeom prst="roundRect">
              <a:avLst>
                <a:gd name="adj" fmla="val 25615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endPara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9" name="Group 208"/>
          <p:cNvGrpSpPr/>
          <p:nvPr/>
        </p:nvGrpSpPr>
        <p:grpSpPr>
          <a:xfrm>
            <a:off x="9981830" y="22051234"/>
            <a:ext cx="11213194" cy="7027904"/>
            <a:chOff x="-225823" y="22004298"/>
            <a:chExt cx="11213194" cy="7027904"/>
          </a:xfrm>
        </p:grpSpPr>
        <p:grpSp>
          <p:nvGrpSpPr>
            <p:cNvPr id="210" name="Group 209"/>
            <p:cNvGrpSpPr/>
            <p:nvPr/>
          </p:nvGrpSpPr>
          <p:grpSpPr>
            <a:xfrm>
              <a:off x="187141" y="22004298"/>
              <a:ext cx="10109485" cy="7027904"/>
              <a:chOff x="193672" y="14455548"/>
              <a:chExt cx="10109485" cy="7421721"/>
            </a:xfrm>
          </p:grpSpPr>
          <p:sp>
            <p:nvSpPr>
              <p:cNvPr id="213" name="Text Box 12"/>
              <p:cNvSpPr txBox="1">
                <a:spLocks noChangeArrowheads="1"/>
              </p:cNvSpPr>
              <p:nvPr/>
            </p:nvSpPr>
            <p:spPr bwMode="auto">
              <a:xfrm>
                <a:off x="193672" y="14455548"/>
                <a:ext cx="10109485" cy="7421721"/>
              </a:xfrm>
              <a:prstGeom prst="roundRect">
                <a:avLst>
                  <a:gd name="adj" fmla="val 2145"/>
                </a:avLst>
              </a:prstGeom>
              <a:solidFill>
                <a:schemeClr val="bg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914400" tIns="457200" rIns="914400" bIns="914400"/>
              <a:lstStyle>
                <a:lvl1pPr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43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125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07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4800" b="1" dirty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214" name="Rounded Rectangle 213"/>
              <p:cNvSpPr/>
              <p:nvPr/>
            </p:nvSpPr>
            <p:spPr>
              <a:xfrm>
                <a:off x="289618" y="14564487"/>
                <a:ext cx="473728" cy="359227"/>
              </a:xfrm>
              <a:prstGeom prst="roundRect">
                <a:avLst>
                  <a:gd name="adj" fmla="val 2561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11" name="Rectangle 210"/>
            <p:cNvSpPr/>
            <p:nvPr/>
          </p:nvSpPr>
          <p:spPr>
            <a:xfrm>
              <a:off x="-225823" y="22015928"/>
              <a:ext cx="1121319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Profile the code (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Performance Profiler</a:t>
              </a:r>
              <a:r>
                <a: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5" name="Group 214"/>
          <p:cNvGrpSpPr/>
          <p:nvPr/>
        </p:nvGrpSpPr>
        <p:grpSpPr>
          <a:xfrm>
            <a:off x="20212386" y="22030463"/>
            <a:ext cx="17125614" cy="7027904"/>
            <a:chOff x="-225823" y="22004298"/>
            <a:chExt cx="11213194" cy="7027904"/>
          </a:xfrm>
        </p:grpSpPr>
        <p:grpSp>
          <p:nvGrpSpPr>
            <p:cNvPr id="216" name="Group 215"/>
            <p:cNvGrpSpPr/>
            <p:nvPr/>
          </p:nvGrpSpPr>
          <p:grpSpPr>
            <a:xfrm>
              <a:off x="71839" y="22004298"/>
              <a:ext cx="10224787" cy="7027904"/>
              <a:chOff x="78370" y="14455548"/>
              <a:chExt cx="10224787" cy="7421721"/>
            </a:xfrm>
          </p:grpSpPr>
          <p:sp>
            <p:nvSpPr>
              <p:cNvPr id="219" name="Text Box 12"/>
              <p:cNvSpPr txBox="1">
                <a:spLocks noChangeArrowheads="1"/>
              </p:cNvSpPr>
              <p:nvPr/>
            </p:nvSpPr>
            <p:spPr bwMode="auto">
              <a:xfrm>
                <a:off x="78370" y="14455548"/>
                <a:ext cx="10224787" cy="7421721"/>
              </a:xfrm>
              <a:prstGeom prst="roundRect">
                <a:avLst>
                  <a:gd name="adj" fmla="val 2145"/>
                </a:avLst>
              </a:prstGeom>
              <a:solidFill>
                <a:schemeClr val="bg1"/>
              </a:solidFill>
              <a:ln w="381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lIns="914400" tIns="457200" rIns="914400" bIns="914400"/>
              <a:lstStyle>
                <a:lvl1pPr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43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125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tabLst>
                    <a:tab pos="500063" algn="l"/>
                  </a:tabLst>
                  <a:defRPr sz="107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tabLst>
                    <a:tab pos="500063" algn="l"/>
                  </a:tabLst>
                  <a:defRPr sz="8900">
                    <a:solidFill>
                      <a:schemeClr val="tx1"/>
                    </a:solidFill>
                    <a:latin typeface="Times New Roman" pitchFamily="18" charset="0"/>
                    <a:ea typeface="MS PGothic" pitchFamily="34" charset="-128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4800" b="1" dirty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220" name="Rounded Rectangle 219"/>
              <p:cNvSpPr/>
              <p:nvPr/>
            </p:nvSpPr>
            <p:spPr>
              <a:xfrm>
                <a:off x="160080" y="14564487"/>
                <a:ext cx="356327" cy="381161"/>
              </a:xfrm>
              <a:prstGeom prst="roundRect">
                <a:avLst>
                  <a:gd name="adj" fmla="val 2561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</a:t>
                </a:r>
              </a:p>
            </p:txBody>
          </p:sp>
        </p:grpSp>
        <p:sp>
          <p:nvSpPr>
            <p:cNvPr id="217" name="Rectangle 216"/>
            <p:cNvSpPr/>
            <p:nvPr/>
          </p:nvSpPr>
          <p:spPr>
            <a:xfrm>
              <a:off x="-225823" y="22015928"/>
              <a:ext cx="1121319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Up to </a:t>
              </a:r>
              <a:r>
                <a:rPr lang="en-US" sz="32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95x</a:t>
              </a:r>
              <a:r>
                <a:rPr lang="en-US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Speedup on only 64 CPUs!</a:t>
              </a:r>
              <a:endPara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0884" y="23084992"/>
            <a:ext cx="6535062" cy="58301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057712" y="22812977"/>
            <a:ext cx="7159830" cy="622274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841973" y="22876620"/>
            <a:ext cx="7266427" cy="5910114"/>
          </a:xfrm>
          <a:prstGeom prst="rect">
            <a:avLst/>
          </a:prstGeom>
        </p:spPr>
      </p:pic>
      <p:pic>
        <p:nvPicPr>
          <p:cNvPr id="896" name="Picture 895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10557512" y="27402736"/>
            <a:ext cx="1010171" cy="1512369"/>
          </a:xfrm>
          <a:prstGeom prst="rect">
            <a:avLst/>
          </a:prstGeom>
        </p:spPr>
      </p:pic>
      <p:pic>
        <p:nvPicPr>
          <p:cNvPr id="226" name="Picture 225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20728360" y="27479524"/>
            <a:ext cx="1010171" cy="151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94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9892</TotalTime>
  <Words>264</Words>
  <Application>Microsoft Office PowerPoint</Application>
  <PresentationFormat>Custom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MS PGothic</vt:lpstr>
      <vt:lpstr>Arial</vt:lpstr>
      <vt:lpstr>Calibri</vt:lpstr>
      <vt:lpstr>Courier New</vt:lpstr>
      <vt:lpstr>DejaVu Sans</vt:lpstr>
      <vt:lpstr>Liberation Sans</vt:lpstr>
      <vt:lpstr>MS Mincho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Milovan</dc:creator>
  <cp:lastModifiedBy>Windows User</cp:lastModifiedBy>
  <cp:revision>196</cp:revision>
  <dcterms:created xsi:type="dcterms:W3CDTF">2006-08-16T00:00:00Z</dcterms:created>
  <dcterms:modified xsi:type="dcterms:W3CDTF">2018-03-06T00:35:09Z</dcterms:modified>
</cp:coreProperties>
</file>