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9601200" cy="7315200"/>
  <p:defaultTextStyle>
    <a:defPPr>
      <a:defRPr lang="en-US"/>
    </a:defPPr>
    <a:lvl1pPr algn="l" defTabSz="2192841" rtl="0" fontAlgn="base">
      <a:spcBef>
        <a:spcPct val="0"/>
      </a:spcBef>
      <a:spcAft>
        <a:spcPct val="0"/>
      </a:spcAft>
      <a:defRPr sz="8621" kern="1200">
        <a:solidFill>
          <a:schemeClr val="tx1"/>
        </a:solidFill>
        <a:latin typeface="Arial" charset="0"/>
        <a:ea typeface="ＭＳ Ｐゴシック" charset="-128"/>
        <a:cs typeface="ＭＳ Ｐゴシック" charset="-128"/>
      </a:defRPr>
    </a:lvl1pPr>
    <a:lvl2pPr marL="2192841" indent="-1735865" algn="l" defTabSz="2192841" rtl="0" fontAlgn="base">
      <a:spcBef>
        <a:spcPct val="0"/>
      </a:spcBef>
      <a:spcAft>
        <a:spcPct val="0"/>
      </a:spcAft>
      <a:defRPr sz="8621" kern="1200">
        <a:solidFill>
          <a:schemeClr val="tx1"/>
        </a:solidFill>
        <a:latin typeface="Arial" charset="0"/>
        <a:ea typeface="ＭＳ Ｐゴシック" charset="-128"/>
        <a:cs typeface="ＭＳ Ｐゴシック" charset="-128"/>
      </a:defRPr>
    </a:lvl2pPr>
    <a:lvl3pPr marL="4385677" indent="-3471730" algn="l" defTabSz="2192841" rtl="0" fontAlgn="base">
      <a:spcBef>
        <a:spcPct val="0"/>
      </a:spcBef>
      <a:spcAft>
        <a:spcPct val="0"/>
      </a:spcAft>
      <a:defRPr sz="8621" kern="1200">
        <a:solidFill>
          <a:schemeClr val="tx1"/>
        </a:solidFill>
        <a:latin typeface="Arial" charset="0"/>
        <a:ea typeface="ＭＳ Ｐゴシック" charset="-128"/>
        <a:cs typeface="ＭＳ Ｐゴシック" charset="-128"/>
      </a:defRPr>
    </a:lvl3pPr>
    <a:lvl4pPr marL="6580102" indent="-5209184" algn="l" defTabSz="2192841" rtl="0" fontAlgn="base">
      <a:spcBef>
        <a:spcPct val="0"/>
      </a:spcBef>
      <a:spcAft>
        <a:spcPct val="0"/>
      </a:spcAft>
      <a:defRPr sz="8621" kern="1200">
        <a:solidFill>
          <a:schemeClr val="tx1"/>
        </a:solidFill>
        <a:latin typeface="Arial" charset="0"/>
        <a:ea typeface="ＭＳ Ｐゴシック" charset="-128"/>
        <a:cs typeface="ＭＳ Ｐゴシック" charset="-128"/>
      </a:defRPr>
    </a:lvl4pPr>
    <a:lvl5pPr marL="8772938" indent="-6945045" algn="l" defTabSz="2192841" rtl="0" fontAlgn="base">
      <a:spcBef>
        <a:spcPct val="0"/>
      </a:spcBef>
      <a:spcAft>
        <a:spcPct val="0"/>
      </a:spcAft>
      <a:defRPr sz="8621" kern="1200">
        <a:solidFill>
          <a:schemeClr val="tx1"/>
        </a:solidFill>
        <a:latin typeface="Arial" charset="0"/>
        <a:ea typeface="ＭＳ Ｐゴシック" charset="-128"/>
        <a:cs typeface="ＭＳ Ｐゴシック" charset="-128"/>
      </a:defRPr>
    </a:lvl5pPr>
    <a:lvl6pPr marL="2284865" algn="l" defTabSz="456971" rtl="0" eaLnBrk="1" latinLnBrk="0" hangingPunct="1">
      <a:defRPr sz="8621" kern="1200">
        <a:solidFill>
          <a:schemeClr val="tx1"/>
        </a:solidFill>
        <a:latin typeface="Arial" charset="0"/>
        <a:ea typeface="ＭＳ Ｐゴシック" charset="-128"/>
        <a:cs typeface="ＭＳ Ｐゴシック" charset="-128"/>
      </a:defRPr>
    </a:lvl6pPr>
    <a:lvl7pPr marL="2741841" algn="l" defTabSz="456971" rtl="0" eaLnBrk="1" latinLnBrk="0" hangingPunct="1">
      <a:defRPr sz="8621" kern="1200">
        <a:solidFill>
          <a:schemeClr val="tx1"/>
        </a:solidFill>
        <a:latin typeface="Arial" charset="0"/>
        <a:ea typeface="ＭＳ Ｐゴシック" charset="-128"/>
        <a:cs typeface="ＭＳ Ｐゴシック" charset="-128"/>
      </a:defRPr>
    </a:lvl7pPr>
    <a:lvl8pPr marL="3198817" algn="l" defTabSz="456971" rtl="0" eaLnBrk="1" latinLnBrk="0" hangingPunct="1">
      <a:defRPr sz="8621" kern="1200">
        <a:solidFill>
          <a:schemeClr val="tx1"/>
        </a:solidFill>
        <a:latin typeface="Arial" charset="0"/>
        <a:ea typeface="ＭＳ Ｐゴシック" charset="-128"/>
        <a:cs typeface="ＭＳ Ｐゴシック" charset="-128"/>
      </a:defRPr>
    </a:lvl8pPr>
    <a:lvl9pPr marL="3655788" algn="l" defTabSz="456971" rtl="0" eaLnBrk="1" latinLnBrk="0" hangingPunct="1">
      <a:defRPr sz="8621" kern="1200">
        <a:solidFill>
          <a:schemeClr val="tx1"/>
        </a:solidFill>
        <a:latin typeface="Arial" charset="0"/>
        <a:ea typeface="ＭＳ Ｐゴシック" charset="-128"/>
        <a:cs typeface="ＭＳ Ｐゴシック" charset="-128"/>
      </a:defRPr>
    </a:lvl9pPr>
  </p:defaultTextStyle>
  <p:extLst>
    <p:ext uri="{EFAFB233-063F-42B5-8137-9DF3F51BA10A}">
      <p15:sldGuideLst xmlns:p15="http://schemas.microsoft.com/office/powerpoint/2012/main">
        <p15:guide id="1" orient="horz" pos="2897" userDrawn="1">
          <p15:clr>
            <a:srgbClr val="A4A3A4"/>
          </p15:clr>
        </p15:guide>
        <p15:guide id="2" pos="329" userDrawn="1">
          <p15:clr>
            <a:srgbClr val="A4A3A4"/>
          </p15:clr>
        </p15:guide>
      </p15:sldGuideLst>
    </p:ext>
    <p:ext uri="{2D200454-40CA-4A62-9FC3-DE9A4176ACB9}">
      <p15:notesGuideLst xmlns:p15="http://schemas.microsoft.com/office/powerpoint/2012/main">
        <p15:guide id="1" orient="horz" pos="2304">
          <p15:clr>
            <a:srgbClr val="A4A3A4"/>
          </p15:clr>
        </p15:guide>
        <p15:guide id="2" pos="302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F9C"/>
    <a:srgbClr val="0584FF"/>
    <a:srgbClr val="002C5E"/>
    <a:srgbClr val="FFFB00"/>
    <a:srgbClr val="33FB00"/>
    <a:srgbClr val="FFD6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6417" autoAdjust="0"/>
    <p:restoredTop sz="50000" autoAdjust="0"/>
  </p:normalViewPr>
  <p:slideViewPr>
    <p:cSldViewPr snapToObjects="1">
      <p:cViewPr>
        <p:scale>
          <a:sx n="25" d="100"/>
          <a:sy n="25" d="100"/>
        </p:scale>
        <p:origin x="930" y="24"/>
      </p:cViewPr>
      <p:guideLst>
        <p:guide orient="horz" pos="2897"/>
        <p:guide pos="329"/>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130" d="100"/>
          <a:sy n="130" d="100"/>
        </p:scale>
        <p:origin x="-1768" y="-104"/>
      </p:cViewPr>
      <p:guideLst>
        <p:guide orient="horz" pos="2304"/>
        <p:guide pos="3024"/>
      </p:guideLst>
    </p:cSldViewPr>
  </p:notes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2"/>
            <a:ext cx="4160520" cy="365760"/>
          </a:xfrm>
          <a:prstGeom prst="rect">
            <a:avLst/>
          </a:prstGeom>
        </p:spPr>
        <p:txBody>
          <a:bodyPr vert="horz" lIns="96621" tIns="48311" rIns="96621" bIns="48311" rtlCol="0"/>
          <a:lstStyle>
            <a:lvl1pPr algn="l" defTabSz="2318926" fontAlgn="auto">
              <a:spcBef>
                <a:spcPts val="0"/>
              </a:spcBef>
              <a:spcAft>
                <a:spcPts val="0"/>
              </a:spcAft>
              <a:defRPr sz="1400" smtClean="0">
                <a:latin typeface="+mn-lt"/>
                <a:ea typeface="+mn-ea"/>
                <a:cs typeface="+mn-cs"/>
              </a:defRPr>
            </a:lvl1pPr>
          </a:lstStyle>
          <a:p>
            <a:pPr>
              <a:defRPr/>
            </a:pPr>
            <a:endParaRPr lang="en-US" dirty="0"/>
          </a:p>
        </p:txBody>
      </p:sp>
      <p:sp>
        <p:nvSpPr>
          <p:cNvPr id="3" name="Date Placeholder 2"/>
          <p:cNvSpPr>
            <a:spLocks noGrp="1"/>
          </p:cNvSpPr>
          <p:nvPr>
            <p:ph type="dt" idx="1"/>
          </p:nvPr>
        </p:nvSpPr>
        <p:spPr>
          <a:xfrm>
            <a:off x="5438461" y="2"/>
            <a:ext cx="4160520" cy="365760"/>
          </a:xfrm>
          <a:prstGeom prst="rect">
            <a:avLst/>
          </a:prstGeom>
        </p:spPr>
        <p:txBody>
          <a:bodyPr vert="horz" lIns="96621" tIns="48311" rIns="96621" bIns="48311" rtlCol="0"/>
          <a:lstStyle>
            <a:lvl1pPr algn="r" defTabSz="2318926" fontAlgn="auto">
              <a:spcBef>
                <a:spcPts val="0"/>
              </a:spcBef>
              <a:spcAft>
                <a:spcPts val="0"/>
              </a:spcAft>
              <a:defRPr sz="1400" smtClean="0">
                <a:latin typeface="+mn-lt"/>
                <a:ea typeface="+mn-ea"/>
                <a:cs typeface="+mn-cs"/>
              </a:defRPr>
            </a:lvl1pPr>
          </a:lstStyle>
          <a:p>
            <a:pPr>
              <a:defRPr/>
            </a:pPr>
            <a:fld id="{1055E99C-6FD9-2640-9293-B4203B5D2BE6}" type="datetime1">
              <a:rPr lang="en-US"/>
              <a:pPr>
                <a:defRPr/>
              </a:pPr>
              <a:t>3/10/2018</a:t>
            </a:fld>
            <a:endParaRPr lang="en-US" dirty="0"/>
          </a:p>
        </p:txBody>
      </p:sp>
      <p:sp>
        <p:nvSpPr>
          <p:cNvPr id="4" name="Slide Image Placeholder 3"/>
          <p:cNvSpPr>
            <a:spLocks noGrp="1" noRot="1" noChangeAspect="1"/>
          </p:cNvSpPr>
          <p:nvPr>
            <p:ph type="sldImg" idx="2"/>
          </p:nvPr>
        </p:nvSpPr>
        <p:spPr>
          <a:xfrm>
            <a:off x="2971800" y="549275"/>
            <a:ext cx="3657600" cy="2743200"/>
          </a:xfrm>
          <a:prstGeom prst="rect">
            <a:avLst/>
          </a:prstGeom>
          <a:noFill/>
          <a:ln w="12700">
            <a:solidFill>
              <a:prstClr val="black"/>
            </a:solidFill>
          </a:ln>
        </p:spPr>
        <p:txBody>
          <a:bodyPr vert="horz" lIns="96621" tIns="48311" rIns="96621" bIns="48311" rtlCol="0" anchor="ctr"/>
          <a:lstStyle/>
          <a:p>
            <a:pPr lvl="0"/>
            <a:endParaRPr lang="en-US" noProof="0" dirty="0"/>
          </a:p>
        </p:txBody>
      </p:sp>
      <p:sp>
        <p:nvSpPr>
          <p:cNvPr id="5" name="Notes Placeholder 4"/>
          <p:cNvSpPr>
            <a:spLocks noGrp="1"/>
          </p:cNvSpPr>
          <p:nvPr>
            <p:ph type="body" sz="quarter" idx="3"/>
          </p:nvPr>
        </p:nvSpPr>
        <p:spPr>
          <a:xfrm>
            <a:off x="960120" y="3474721"/>
            <a:ext cx="7680960" cy="3291840"/>
          </a:xfrm>
          <a:prstGeom prst="rect">
            <a:avLst/>
          </a:prstGeom>
        </p:spPr>
        <p:txBody>
          <a:bodyPr vert="horz" lIns="96621" tIns="48311" rIns="96621" bIns="48311"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3" y="6948171"/>
            <a:ext cx="4160520" cy="365760"/>
          </a:xfrm>
          <a:prstGeom prst="rect">
            <a:avLst/>
          </a:prstGeom>
        </p:spPr>
        <p:txBody>
          <a:bodyPr vert="horz" lIns="96621" tIns="48311" rIns="96621" bIns="48311" rtlCol="0" anchor="b"/>
          <a:lstStyle>
            <a:lvl1pPr algn="l" defTabSz="2318926" fontAlgn="auto">
              <a:spcBef>
                <a:spcPts val="0"/>
              </a:spcBef>
              <a:spcAft>
                <a:spcPts val="0"/>
              </a:spcAft>
              <a:defRPr sz="1400" smtClean="0">
                <a:latin typeface="+mn-lt"/>
                <a:ea typeface="+mn-ea"/>
                <a:cs typeface="+mn-cs"/>
              </a:defRPr>
            </a:lvl1pPr>
          </a:lstStyle>
          <a:p>
            <a:pPr>
              <a:defRPr/>
            </a:pPr>
            <a:endParaRPr lang="en-US" dirty="0"/>
          </a:p>
        </p:txBody>
      </p:sp>
      <p:sp>
        <p:nvSpPr>
          <p:cNvPr id="7" name="Slide Number Placeholder 6"/>
          <p:cNvSpPr>
            <a:spLocks noGrp="1"/>
          </p:cNvSpPr>
          <p:nvPr>
            <p:ph type="sldNum" sz="quarter" idx="5"/>
          </p:nvPr>
        </p:nvSpPr>
        <p:spPr>
          <a:xfrm>
            <a:off x="5438461" y="6948171"/>
            <a:ext cx="4160520" cy="365760"/>
          </a:xfrm>
          <a:prstGeom prst="rect">
            <a:avLst/>
          </a:prstGeom>
        </p:spPr>
        <p:txBody>
          <a:bodyPr vert="horz" lIns="96621" tIns="48311" rIns="96621" bIns="48311" rtlCol="0" anchor="b"/>
          <a:lstStyle>
            <a:lvl1pPr algn="r" defTabSz="2318926" fontAlgn="auto">
              <a:spcBef>
                <a:spcPts val="0"/>
              </a:spcBef>
              <a:spcAft>
                <a:spcPts val="0"/>
              </a:spcAft>
              <a:defRPr sz="1400" smtClean="0">
                <a:latin typeface="+mn-lt"/>
                <a:ea typeface="+mn-ea"/>
                <a:cs typeface="+mn-cs"/>
              </a:defRPr>
            </a:lvl1pPr>
          </a:lstStyle>
          <a:p>
            <a:pPr>
              <a:defRPr/>
            </a:pPr>
            <a:fld id="{EB019361-41C5-444F-A51E-629F429A4903}" type="slidenum">
              <a:rPr lang="en-US"/>
              <a:pPr>
                <a:defRPr/>
              </a:pPr>
              <a:t>‹#›</a:t>
            </a:fld>
            <a:endParaRPr lang="en-US" dirty="0"/>
          </a:p>
        </p:txBody>
      </p:sp>
    </p:spTree>
    <p:extLst>
      <p:ext uri="{BB962C8B-B14F-4D97-AF65-F5344CB8AC3E}">
        <p14:creationId xmlns:p14="http://schemas.microsoft.com/office/powerpoint/2010/main" val="3071415785"/>
      </p:ext>
    </p:extLst>
  </p:cSld>
  <p:clrMap bg1="lt1" tx1="dk1" bg2="lt2" tx2="dk2" accent1="accent1" accent2="accent2" accent3="accent3" accent4="accent4" accent5="accent5" accent6="accent6" hlink="hlink" folHlink="folHlink"/>
  <p:notesStyle>
    <a:lvl1pPr algn="l" defTabSz="2192841" rtl="0" fontAlgn="base">
      <a:spcBef>
        <a:spcPct val="30000"/>
      </a:spcBef>
      <a:spcAft>
        <a:spcPct val="0"/>
      </a:spcAft>
      <a:defRPr sz="5747" kern="1200">
        <a:solidFill>
          <a:schemeClr val="tx1"/>
        </a:solidFill>
        <a:latin typeface="+mn-lt"/>
        <a:ea typeface="ＭＳ Ｐゴシック" charset="-128"/>
        <a:cs typeface="ＭＳ Ｐゴシック" charset="-128"/>
      </a:defRPr>
    </a:lvl1pPr>
    <a:lvl2pPr marL="2192841" algn="l" defTabSz="2192841" rtl="0" fontAlgn="base">
      <a:spcBef>
        <a:spcPct val="30000"/>
      </a:spcBef>
      <a:spcAft>
        <a:spcPct val="0"/>
      </a:spcAft>
      <a:defRPr sz="5747" kern="1200">
        <a:solidFill>
          <a:schemeClr val="tx1"/>
        </a:solidFill>
        <a:latin typeface="+mn-lt"/>
        <a:ea typeface="ＭＳ Ｐゴシック" charset="-128"/>
        <a:cs typeface="+mn-cs"/>
      </a:defRPr>
    </a:lvl2pPr>
    <a:lvl3pPr marL="4385677" algn="l" defTabSz="2192841" rtl="0" fontAlgn="base">
      <a:spcBef>
        <a:spcPct val="30000"/>
      </a:spcBef>
      <a:spcAft>
        <a:spcPct val="0"/>
      </a:spcAft>
      <a:defRPr sz="5747" kern="1200">
        <a:solidFill>
          <a:schemeClr val="tx1"/>
        </a:solidFill>
        <a:latin typeface="+mn-lt"/>
        <a:ea typeface="ＭＳ Ｐゴシック" charset="-128"/>
        <a:cs typeface="+mn-cs"/>
      </a:defRPr>
    </a:lvl3pPr>
    <a:lvl4pPr marL="6580102" algn="l" defTabSz="2192841" rtl="0" fontAlgn="base">
      <a:spcBef>
        <a:spcPct val="30000"/>
      </a:spcBef>
      <a:spcAft>
        <a:spcPct val="0"/>
      </a:spcAft>
      <a:defRPr sz="5747" kern="1200">
        <a:solidFill>
          <a:schemeClr val="tx1"/>
        </a:solidFill>
        <a:latin typeface="+mn-lt"/>
        <a:ea typeface="ＭＳ Ｐゴシック" charset="-128"/>
        <a:cs typeface="+mn-cs"/>
      </a:defRPr>
    </a:lvl4pPr>
    <a:lvl5pPr marL="8772938" algn="l" defTabSz="2192841" rtl="0" fontAlgn="base">
      <a:spcBef>
        <a:spcPct val="30000"/>
      </a:spcBef>
      <a:spcAft>
        <a:spcPct val="0"/>
      </a:spcAft>
      <a:defRPr sz="5747" kern="1200">
        <a:solidFill>
          <a:schemeClr val="tx1"/>
        </a:solidFill>
        <a:latin typeface="+mn-lt"/>
        <a:ea typeface="ＭＳ Ｐゴシック" charset="-128"/>
        <a:cs typeface="+mn-cs"/>
      </a:defRPr>
    </a:lvl5pPr>
    <a:lvl6pPr marL="10967364" algn="l" defTabSz="2193475" rtl="0" eaLnBrk="1" latinLnBrk="0" hangingPunct="1">
      <a:defRPr sz="5747" kern="1200">
        <a:solidFill>
          <a:schemeClr val="tx1"/>
        </a:solidFill>
        <a:latin typeface="+mn-lt"/>
        <a:ea typeface="+mn-ea"/>
        <a:cs typeface="+mn-cs"/>
      </a:defRPr>
    </a:lvl6pPr>
    <a:lvl7pPr marL="13160838" algn="l" defTabSz="2193475" rtl="0" eaLnBrk="1" latinLnBrk="0" hangingPunct="1">
      <a:defRPr sz="5747" kern="1200">
        <a:solidFill>
          <a:schemeClr val="tx1"/>
        </a:solidFill>
        <a:latin typeface="+mn-lt"/>
        <a:ea typeface="+mn-ea"/>
        <a:cs typeface="+mn-cs"/>
      </a:defRPr>
    </a:lvl7pPr>
    <a:lvl8pPr marL="15354313" algn="l" defTabSz="2193475" rtl="0" eaLnBrk="1" latinLnBrk="0" hangingPunct="1">
      <a:defRPr sz="5747" kern="1200">
        <a:solidFill>
          <a:schemeClr val="tx1"/>
        </a:solidFill>
        <a:latin typeface="+mn-lt"/>
        <a:ea typeface="+mn-ea"/>
        <a:cs typeface="+mn-cs"/>
      </a:defRPr>
    </a:lvl8pPr>
    <a:lvl9pPr marL="17547782" algn="l" defTabSz="2193475" rtl="0" eaLnBrk="1" latinLnBrk="0" hangingPunct="1">
      <a:defRPr sz="574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71800" y="549275"/>
            <a:ext cx="3657600" cy="2743200"/>
          </a:xfrm>
        </p:spPr>
      </p:sp>
      <p:sp>
        <p:nvSpPr>
          <p:cNvPr id="3" name="Notes Placeholder 2"/>
          <p:cNvSpPr>
            <a:spLocks noGrp="1"/>
          </p:cNvSpPr>
          <p:nvPr>
            <p:ph type="body" idx="1"/>
          </p:nvPr>
        </p:nvSpPr>
        <p:spPr/>
        <p:txBody>
          <a:bodyPr/>
          <a:lstStyle/>
          <a:p>
            <a:pPr marL="0" indent="0">
              <a:buNone/>
            </a:pPr>
            <a:endParaRPr lang="en-US" baseline="0" dirty="0"/>
          </a:p>
        </p:txBody>
      </p:sp>
      <p:sp>
        <p:nvSpPr>
          <p:cNvPr id="4" name="Slide Number Placeholder 3"/>
          <p:cNvSpPr>
            <a:spLocks noGrp="1"/>
          </p:cNvSpPr>
          <p:nvPr>
            <p:ph type="sldNum" sz="quarter" idx="10"/>
          </p:nvPr>
        </p:nvSpPr>
        <p:spPr/>
        <p:txBody>
          <a:bodyPr/>
          <a:lstStyle/>
          <a:p>
            <a:pPr>
              <a:defRPr/>
            </a:pPr>
            <a:fld id="{EB019361-41C5-444F-A51E-629F429A4903}" type="slidenum">
              <a:rPr lang="en-US" smtClean="0"/>
              <a:pPr>
                <a:defRPr/>
              </a:pPr>
              <a:t>1</a:t>
            </a:fld>
            <a:endParaRPr lang="en-US" dirty="0"/>
          </a:p>
        </p:txBody>
      </p:sp>
    </p:spTree>
    <p:extLst>
      <p:ext uri="{BB962C8B-B14F-4D97-AF65-F5344CB8AC3E}">
        <p14:creationId xmlns:p14="http://schemas.microsoft.com/office/powerpoint/2010/main" val="3244526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8"/>
            <a:ext cx="37307520" cy="7056120"/>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1984686" indent="0" algn="ctr">
              <a:buNone/>
              <a:defRPr>
                <a:solidFill>
                  <a:schemeClr val="tx1">
                    <a:tint val="75000"/>
                  </a:schemeClr>
                </a:solidFill>
              </a:defRPr>
            </a:lvl2pPr>
            <a:lvl3pPr marL="3969367" indent="0" algn="ctr">
              <a:buNone/>
              <a:defRPr>
                <a:solidFill>
                  <a:schemeClr val="tx1">
                    <a:tint val="75000"/>
                  </a:schemeClr>
                </a:solidFill>
              </a:defRPr>
            </a:lvl3pPr>
            <a:lvl4pPr marL="5954053" indent="0" algn="ctr">
              <a:buNone/>
              <a:defRPr>
                <a:solidFill>
                  <a:schemeClr val="tx1">
                    <a:tint val="75000"/>
                  </a:schemeClr>
                </a:solidFill>
              </a:defRPr>
            </a:lvl4pPr>
            <a:lvl5pPr marL="7938738" indent="0" algn="ctr">
              <a:buNone/>
              <a:defRPr>
                <a:solidFill>
                  <a:schemeClr val="tx1">
                    <a:tint val="75000"/>
                  </a:schemeClr>
                </a:solidFill>
              </a:defRPr>
            </a:lvl5pPr>
            <a:lvl6pPr marL="9923420" indent="0" algn="ctr">
              <a:buNone/>
              <a:defRPr>
                <a:solidFill>
                  <a:schemeClr val="tx1">
                    <a:tint val="75000"/>
                  </a:schemeClr>
                </a:solidFill>
              </a:defRPr>
            </a:lvl6pPr>
            <a:lvl7pPr marL="11908105" indent="0" algn="ctr">
              <a:buNone/>
              <a:defRPr>
                <a:solidFill>
                  <a:schemeClr val="tx1">
                    <a:tint val="75000"/>
                  </a:schemeClr>
                </a:solidFill>
              </a:defRPr>
            </a:lvl7pPr>
            <a:lvl8pPr marL="13892791" indent="0" algn="ctr">
              <a:buNone/>
              <a:defRPr>
                <a:solidFill>
                  <a:schemeClr val="tx1">
                    <a:tint val="75000"/>
                  </a:schemeClr>
                </a:solidFill>
              </a:defRPr>
            </a:lvl8pPr>
            <a:lvl9pPr marL="1587747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F2168374-A040-0C4E-9E0C-5048BC470C4B}" type="datetime1">
              <a:rPr lang="en-US"/>
              <a:pPr>
                <a:defRPr/>
              </a:pPr>
              <a:t>3/10/2018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9AFD41A2-E6E3-B145-B878-864797D5CC34}"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87F311B-35E2-D940-8029-56672A0FB54D}" type="datetime1">
              <a:rPr lang="en-US"/>
              <a:pPr>
                <a:defRPr/>
              </a:pPr>
              <a:t>3/10/2018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C1330917-DE1C-9548-BB35-55143C624369}"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7"/>
            <a:ext cx="37307520" cy="6537960"/>
          </a:xfrm>
        </p:spPr>
        <p:txBody>
          <a:bodyPr anchor="t"/>
          <a:lstStyle>
            <a:lvl1pPr algn="l">
              <a:defRPr sz="17400" b="1" cap="all"/>
            </a:lvl1pPr>
          </a:lstStyle>
          <a:p>
            <a:r>
              <a:rPr lang="en-US"/>
              <a:t>Click to edit Master title style</a:t>
            </a:r>
          </a:p>
        </p:txBody>
      </p:sp>
      <p:sp>
        <p:nvSpPr>
          <p:cNvPr id="3" name="Text Placeholder 2"/>
          <p:cNvSpPr>
            <a:spLocks noGrp="1"/>
          </p:cNvSpPr>
          <p:nvPr>
            <p:ph type="body" idx="1"/>
          </p:nvPr>
        </p:nvSpPr>
        <p:spPr>
          <a:xfrm>
            <a:off x="3467103" y="13952225"/>
            <a:ext cx="37307520" cy="7200898"/>
          </a:xfrm>
        </p:spPr>
        <p:txBody>
          <a:bodyPr anchor="b"/>
          <a:lstStyle>
            <a:lvl1pPr marL="0" indent="0">
              <a:buNone/>
              <a:defRPr sz="8700">
                <a:solidFill>
                  <a:schemeClr val="tx1">
                    <a:tint val="75000"/>
                  </a:schemeClr>
                </a:solidFill>
              </a:defRPr>
            </a:lvl1pPr>
            <a:lvl2pPr marL="1984686" indent="0">
              <a:buNone/>
              <a:defRPr sz="7800">
                <a:solidFill>
                  <a:schemeClr val="tx1">
                    <a:tint val="75000"/>
                  </a:schemeClr>
                </a:solidFill>
              </a:defRPr>
            </a:lvl2pPr>
            <a:lvl3pPr marL="3969367" indent="0">
              <a:buNone/>
              <a:defRPr sz="6900">
                <a:solidFill>
                  <a:schemeClr val="tx1">
                    <a:tint val="75000"/>
                  </a:schemeClr>
                </a:solidFill>
              </a:defRPr>
            </a:lvl3pPr>
            <a:lvl4pPr marL="5954053" indent="0">
              <a:buNone/>
              <a:defRPr sz="6100">
                <a:solidFill>
                  <a:schemeClr val="tx1">
                    <a:tint val="75000"/>
                  </a:schemeClr>
                </a:solidFill>
              </a:defRPr>
            </a:lvl4pPr>
            <a:lvl5pPr marL="7938738" indent="0">
              <a:buNone/>
              <a:defRPr sz="6100">
                <a:solidFill>
                  <a:schemeClr val="tx1">
                    <a:tint val="75000"/>
                  </a:schemeClr>
                </a:solidFill>
              </a:defRPr>
            </a:lvl5pPr>
            <a:lvl6pPr marL="9923420" indent="0">
              <a:buNone/>
              <a:defRPr sz="6100">
                <a:solidFill>
                  <a:schemeClr val="tx1">
                    <a:tint val="75000"/>
                  </a:schemeClr>
                </a:solidFill>
              </a:defRPr>
            </a:lvl6pPr>
            <a:lvl7pPr marL="11908105" indent="0">
              <a:buNone/>
              <a:defRPr sz="6100">
                <a:solidFill>
                  <a:schemeClr val="tx1">
                    <a:tint val="75000"/>
                  </a:schemeClr>
                </a:solidFill>
              </a:defRPr>
            </a:lvl7pPr>
            <a:lvl8pPr marL="13892791" indent="0">
              <a:buNone/>
              <a:defRPr sz="6100">
                <a:solidFill>
                  <a:schemeClr val="tx1">
                    <a:tint val="75000"/>
                  </a:schemeClr>
                </a:solidFill>
              </a:defRPr>
            </a:lvl8pPr>
            <a:lvl9pPr marL="15877472" indent="0">
              <a:buNone/>
              <a:defRPr sz="6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3805BDA-E397-224C-AD12-B8ACD9297065}" type="datetime1">
              <a:rPr lang="en-US"/>
              <a:pPr>
                <a:defRPr/>
              </a:pPr>
              <a:t>3/10/2018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ED2234B-D84F-324B-867B-3875B247D0C6}"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901948" y="49156623"/>
            <a:ext cx="70736457" cy="139042137"/>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9369927" y="49156623"/>
            <a:ext cx="70736463" cy="139042137"/>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EDCF91E7-8F23-784B-9608-D5B07A59489F}" type="datetime1">
              <a:rPr lang="en-US"/>
              <a:pPr>
                <a:defRPr/>
              </a:pPr>
              <a:t>3/10/2018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65796211-2888-1145-BB96-DF094E472276}"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3"/>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5" y="7368543"/>
            <a:ext cx="19392903" cy="3070857"/>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a:t>Click to edit Master text styles</a:t>
            </a:r>
          </a:p>
        </p:txBody>
      </p:sp>
      <p:sp>
        <p:nvSpPr>
          <p:cNvPr id="4" name="Content Placeholder 3"/>
          <p:cNvSpPr>
            <a:spLocks noGrp="1"/>
          </p:cNvSpPr>
          <p:nvPr>
            <p:ph sz="half" idx="2"/>
          </p:nvPr>
        </p:nvSpPr>
        <p:spPr>
          <a:xfrm>
            <a:off x="2194565" y="10439400"/>
            <a:ext cx="19392903" cy="18966183"/>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7" y="7368543"/>
            <a:ext cx="19400520" cy="3070857"/>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a:t>Click to edit Master text styles</a:t>
            </a:r>
          </a:p>
        </p:txBody>
      </p:sp>
      <p:sp>
        <p:nvSpPr>
          <p:cNvPr id="6" name="Content Placeholder 5"/>
          <p:cNvSpPr>
            <a:spLocks noGrp="1"/>
          </p:cNvSpPr>
          <p:nvPr>
            <p:ph sz="quarter" idx="4"/>
          </p:nvPr>
        </p:nvSpPr>
        <p:spPr>
          <a:xfrm>
            <a:off x="22296127" y="10439400"/>
            <a:ext cx="19400520" cy="18966183"/>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A407D019-A846-DD47-852F-A6F8B5897D57}" type="datetime1">
              <a:rPr lang="en-US"/>
              <a:pPr>
                <a:defRPr/>
              </a:pPr>
              <a:t>3/10/2018</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FB26ECB8-3A0F-174B-A8DA-466E3CCCEE6E}"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4CF94736-78FA-0942-8D96-145A14CC2794}" type="datetime1">
              <a:rPr lang="en-US"/>
              <a:pPr>
                <a:defRPr/>
              </a:pPr>
              <a:t>3/10/2018</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AACACF7D-A932-9142-A09E-F927489D7439}"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EA664FD-87A2-934D-9DAF-D2CED7142553}" type="datetime1">
              <a:rPr lang="en-US"/>
              <a:pPr>
                <a:defRPr/>
              </a:pPr>
              <a:t>3/10/2018</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0D638B6B-95AB-7147-A721-A456ADA9656F}"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3" cy="5577840"/>
          </a:xfrm>
        </p:spPr>
        <p:txBody>
          <a:bodyPr anchor="b"/>
          <a:lstStyle>
            <a:lvl1pPr algn="l">
              <a:defRPr sz="8700" b="1"/>
            </a:lvl1pPr>
          </a:lstStyle>
          <a:p>
            <a:r>
              <a:rPr lang="en-US"/>
              <a:t>Click to edit Master title style</a:t>
            </a:r>
          </a:p>
        </p:txBody>
      </p:sp>
      <p:sp>
        <p:nvSpPr>
          <p:cNvPr id="3" name="Content Placeholder 2"/>
          <p:cNvSpPr>
            <a:spLocks noGrp="1"/>
          </p:cNvSpPr>
          <p:nvPr>
            <p:ph idx="1"/>
          </p:nvPr>
        </p:nvSpPr>
        <p:spPr>
          <a:xfrm>
            <a:off x="17160240" y="1310643"/>
            <a:ext cx="24536400" cy="28094942"/>
          </a:xfrm>
        </p:spPr>
        <p:txBody>
          <a:bodyPr/>
          <a:lstStyle>
            <a:lvl1pPr>
              <a:defRPr sz="13900"/>
            </a:lvl1pPr>
            <a:lvl2pPr>
              <a:defRPr sz="12200"/>
            </a:lvl2pPr>
            <a:lvl3pPr>
              <a:defRPr sz="10400"/>
            </a:lvl3pPr>
            <a:lvl4pPr>
              <a:defRPr sz="8700"/>
            </a:lvl4pPr>
            <a:lvl5pPr>
              <a:defRPr sz="8700"/>
            </a:lvl5pPr>
            <a:lvl6pPr>
              <a:defRPr sz="8700"/>
            </a:lvl6pPr>
            <a:lvl7pPr>
              <a:defRPr sz="8700"/>
            </a:lvl7pPr>
            <a:lvl8pPr>
              <a:defRPr sz="8700"/>
            </a:lvl8pPr>
            <a:lvl9pPr>
              <a:defRPr sz="8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7" y="6888483"/>
            <a:ext cx="14439903" cy="22517102"/>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31EDD80-4EBF-604D-93DD-D1E9962F1AF5}" type="datetime1">
              <a:rPr lang="en-US"/>
              <a:pPr>
                <a:defRPr/>
              </a:pPr>
              <a:t>3/10/2018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9E69E147-F1ED-584B-AEC4-68D382F8AB43}"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0"/>
            <a:ext cx="26334720" cy="2720342"/>
          </a:xfrm>
        </p:spPr>
        <p:txBody>
          <a:bodyPr anchor="b"/>
          <a:lstStyle>
            <a:lvl1pPr algn="l">
              <a:defRPr sz="8700" b="1"/>
            </a:lvl1pPr>
          </a:lstStyle>
          <a:p>
            <a:r>
              <a:rPr lang="en-US"/>
              <a:t>Click to edit Master title style</a:t>
            </a:r>
          </a:p>
        </p:txBody>
      </p:sp>
      <p:sp>
        <p:nvSpPr>
          <p:cNvPr id="3" name="Picture Placeholder 2"/>
          <p:cNvSpPr>
            <a:spLocks noGrp="1"/>
          </p:cNvSpPr>
          <p:nvPr>
            <p:ph type="pic" idx="1"/>
          </p:nvPr>
        </p:nvSpPr>
        <p:spPr>
          <a:xfrm>
            <a:off x="8602983" y="2941320"/>
            <a:ext cx="26334720" cy="19751040"/>
          </a:xfrm>
        </p:spPr>
        <p:txBody>
          <a:bodyPr rtlCol="0">
            <a:normAutofit/>
          </a:bodyPr>
          <a:lstStyle>
            <a:lvl1pPr marL="0" indent="0">
              <a:buNone/>
              <a:defRPr sz="13900"/>
            </a:lvl1pPr>
            <a:lvl2pPr marL="1984686" indent="0">
              <a:buNone/>
              <a:defRPr sz="12200"/>
            </a:lvl2pPr>
            <a:lvl3pPr marL="3969367" indent="0">
              <a:buNone/>
              <a:defRPr sz="10400"/>
            </a:lvl3pPr>
            <a:lvl4pPr marL="5954053" indent="0">
              <a:buNone/>
              <a:defRPr sz="8700"/>
            </a:lvl4pPr>
            <a:lvl5pPr marL="7938738" indent="0">
              <a:buNone/>
              <a:defRPr sz="8700"/>
            </a:lvl5pPr>
            <a:lvl6pPr marL="9923420" indent="0">
              <a:buNone/>
              <a:defRPr sz="8700"/>
            </a:lvl6pPr>
            <a:lvl7pPr marL="11908105" indent="0">
              <a:buNone/>
              <a:defRPr sz="8700"/>
            </a:lvl7pPr>
            <a:lvl8pPr marL="13892791" indent="0">
              <a:buNone/>
              <a:defRPr sz="8700"/>
            </a:lvl8pPr>
            <a:lvl9pPr marL="15877472" indent="0">
              <a:buNone/>
              <a:defRPr sz="8700"/>
            </a:lvl9pPr>
          </a:lstStyle>
          <a:p>
            <a:pPr lvl="0"/>
            <a:endParaRPr lang="en-US" noProof="0" dirty="0"/>
          </a:p>
        </p:txBody>
      </p:sp>
      <p:sp>
        <p:nvSpPr>
          <p:cNvPr id="4" name="Text Placeholder 3"/>
          <p:cNvSpPr>
            <a:spLocks noGrp="1"/>
          </p:cNvSpPr>
          <p:nvPr>
            <p:ph type="body" sz="half" idx="2"/>
          </p:nvPr>
        </p:nvSpPr>
        <p:spPr>
          <a:xfrm>
            <a:off x="8602983" y="25763222"/>
            <a:ext cx="26334720" cy="3863338"/>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2640C6A-9240-8D4F-B35E-22D6DBC6ABE1}" type="datetime1">
              <a:rPr lang="en-US"/>
              <a:pPr>
                <a:defRPr/>
              </a:pPr>
              <a:t>3/10/2018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647A716F-4D13-984B-AC58-3D9F70F0B32C}"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FF0C64B-009A-D84D-9DD4-26078246F43C}" type="datetime1">
              <a:rPr lang="en-US"/>
              <a:pPr>
                <a:defRPr/>
              </a:pPr>
              <a:t>3/10/2018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3BACE2E9-987C-DE46-8CE6-E6AE4EB97936}"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4559085" y="8435342"/>
            <a:ext cx="35547303" cy="17976341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901950" y="8435342"/>
            <a:ext cx="105925617" cy="17976341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00BFDF26-AB4F-C745-8B38-6BFDC7B3F00E}" type="datetime1">
              <a:rPr lang="en-US"/>
              <a:pPr>
                <a:defRPr/>
              </a:pPr>
              <a:t>3/10/2018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31D4077B-C4B5-1347-9823-514F2DB23ED1}"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2193930" y="1317624"/>
            <a:ext cx="39503352" cy="5486400"/>
          </a:xfrm>
          <a:prstGeom prst="rect">
            <a:avLst/>
          </a:prstGeom>
          <a:noFill/>
          <a:ln w="9525">
            <a:noFill/>
            <a:miter lim="800000"/>
            <a:headEnd/>
            <a:tailEnd/>
          </a:ln>
        </p:spPr>
        <p:txBody>
          <a:bodyPr vert="horz" wrap="square" lIns="396936" tIns="198470" rIns="396936" bIns="19847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2193930" y="7680329"/>
            <a:ext cx="39503352" cy="21724939"/>
          </a:xfrm>
          <a:prstGeom prst="rect">
            <a:avLst/>
          </a:prstGeom>
          <a:noFill/>
          <a:ln w="9525">
            <a:noFill/>
            <a:miter lim="800000"/>
            <a:headEnd/>
            <a:tailEnd/>
          </a:ln>
        </p:spPr>
        <p:txBody>
          <a:bodyPr vert="horz" wrap="square" lIns="396936" tIns="198470" rIns="396936" bIns="19847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3930" y="30510167"/>
            <a:ext cx="10242552" cy="1752600"/>
          </a:xfrm>
          <a:prstGeom prst="rect">
            <a:avLst/>
          </a:prstGeom>
        </p:spPr>
        <p:txBody>
          <a:bodyPr vert="horz" lIns="396936" tIns="198470" rIns="396936" bIns="198470" rtlCol="0" anchor="ctr"/>
          <a:lstStyle>
            <a:lvl1pPr algn="l"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882AFA65-AC44-4E45-A604-97A4ED4522D4}" type="datetime1">
              <a:rPr lang="en-US"/>
              <a:pPr>
                <a:defRPr/>
              </a:pPr>
              <a:t>3/10/2018</a:t>
            </a:fld>
            <a:endParaRPr lang="en-US" dirty="0"/>
          </a:p>
        </p:txBody>
      </p:sp>
      <p:sp>
        <p:nvSpPr>
          <p:cNvPr id="5" name="Footer Placeholder 4"/>
          <p:cNvSpPr>
            <a:spLocks noGrp="1"/>
          </p:cNvSpPr>
          <p:nvPr>
            <p:ph type="ftr" sz="quarter" idx="3"/>
          </p:nvPr>
        </p:nvSpPr>
        <p:spPr>
          <a:xfrm>
            <a:off x="14995530" y="30510167"/>
            <a:ext cx="13900152" cy="1752600"/>
          </a:xfrm>
          <a:prstGeom prst="rect">
            <a:avLst/>
          </a:prstGeom>
        </p:spPr>
        <p:txBody>
          <a:bodyPr vert="horz" lIns="396936" tIns="198470" rIns="396936" bIns="198470" rtlCol="0" anchor="ctr"/>
          <a:lstStyle>
            <a:lvl1pPr algn="ct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endParaRPr lang="en-US" dirty="0"/>
          </a:p>
        </p:txBody>
      </p:sp>
      <p:sp>
        <p:nvSpPr>
          <p:cNvPr id="6" name="Slide Number Placeholder 5"/>
          <p:cNvSpPr>
            <a:spLocks noGrp="1"/>
          </p:cNvSpPr>
          <p:nvPr>
            <p:ph type="sldNum" sz="quarter" idx="4"/>
          </p:nvPr>
        </p:nvSpPr>
        <p:spPr>
          <a:xfrm>
            <a:off x="31454730" y="30510167"/>
            <a:ext cx="10242552" cy="1752600"/>
          </a:xfrm>
          <a:prstGeom prst="rect">
            <a:avLst/>
          </a:prstGeom>
        </p:spPr>
        <p:txBody>
          <a:bodyPr vert="horz" lIns="396936" tIns="198470" rIns="396936" bIns="198470" rtlCol="0" anchor="ctr"/>
          <a:lstStyle>
            <a:lvl1pPr algn="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6FE509B3-B61B-7A40-A76C-1E8E2FB4D6F8}"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984112" rtl="0" fontAlgn="base">
        <a:spcBef>
          <a:spcPct val="0"/>
        </a:spcBef>
        <a:spcAft>
          <a:spcPct val="0"/>
        </a:spcAft>
        <a:defRPr sz="19100" kern="1200">
          <a:solidFill>
            <a:schemeClr val="tx1"/>
          </a:solidFill>
          <a:latin typeface="+mj-lt"/>
          <a:ea typeface="ＭＳ Ｐゴシック" charset="-128"/>
          <a:cs typeface="ＭＳ Ｐゴシック" charset="-128"/>
        </a:defRPr>
      </a:lvl1pPr>
      <a:lvl2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2pPr>
      <a:lvl3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3pPr>
      <a:lvl4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4pPr>
      <a:lvl5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5pPr>
      <a:lvl6pPr marL="413474"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6pPr>
      <a:lvl7pPr marL="826952"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7pPr>
      <a:lvl8pPr marL="1240425"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8pPr>
      <a:lvl9pPr marL="1653903"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9pPr>
    </p:titleStyle>
    <p:bodyStyle>
      <a:lvl1pPr marL="1487366" indent="-1487366" algn="l" defTabSz="1984112" rtl="0" fontAlgn="base">
        <a:spcBef>
          <a:spcPct val="20000"/>
        </a:spcBef>
        <a:spcAft>
          <a:spcPct val="0"/>
        </a:spcAft>
        <a:buFont typeface="Arial" charset="0"/>
        <a:buChar char="•"/>
        <a:defRPr sz="13900" kern="1200">
          <a:solidFill>
            <a:schemeClr val="tx1"/>
          </a:solidFill>
          <a:latin typeface="+mn-lt"/>
          <a:ea typeface="ＭＳ Ｐゴシック" charset="-128"/>
          <a:cs typeface="ＭＳ Ｐゴシック" charset="-128"/>
        </a:defRPr>
      </a:lvl1pPr>
      <a:lvl2pPr marL="3224538" indent="-1240425" algn="l" defTabSz="1984112" rtl="0" fontAlgn="base">
        <a:spcBef>
          <a:spcPct val="20000"/>
        </a:spcBef>
        <a:spcAft>
          <a:spcPct val="0"/>
        </a:spcAft>
        <a:buFont typeface="Arial" charset="0"/>
        <a:buChar char="–"/>
        <a:defRPr sz="12200" kern="1200">
          <a:solidFill>
            <a:schemeClr val="tx1"/>
          </a:solidFill>
          <a:latin typeface="+mn-lt"/>
          <a:ea typeface="ＭＳ Ｐゴシック" charset="-128"/>
          <a:cs typeface="+mn-cs"/>
        </a:defRPr>
      </a:lvl2pPr>
      <a:lvl3pPr marL="4961710" indent="-992056" algn="l" defTabSz="1984112" rtl="0" fontAlgn="base">
        <a:spcBef>
          <a:spcPct val="20000"/>
        </a:spcBef>
        <a:spcAft>
          <a:spcPct val="0"/>
        </a:spcAft>
        <a:buFont typeface="Arial" charset="0"/>
        <a:buChar char="•"/>
        <a:defRPr sz="10400" kern="1200">
          <a:solidFill>
            <a:schemeClr val="tx1"/>
          </a:solidFill>
          <a:latin typeface="+mn-lt"/>
          <a:ea typeface="ＭＳ Ｐゴシック" charset="-128"/>
          <a:cs typeface="+mn-cs"/>
        </a:defRPr>
      </a:lvl3pPr>
      <a:lvl4pPr marL="6945818"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4pPr>
      <a:lvl5pPr marL="8929930"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5pPr>
      <a:lvl6pPr marL="10915762" indent="-992343" algn="l" defTabSz="1984686" rtl="0" eaLnBrk="1" latinLnBrk="0" hangingPunct="1">
        <a:spcBef>
          <a:spcPct val="20000"/>
        </a:spcBef>
        <a:buFont typeface="Arial"/>
        <a:buChar char="•"/>
        <a:defRPr sz="8700" kern="1200">
          <a:solidFill>
            <a:schemeClr val="tx1"/>
          </a:solidFill>
          <a:latin typeface="+mn-lt"/>
          <a:ea typeface="+mn-ea"/>
          <a:cs typeface="+mn-cs"/>
        </a:defRPr>
      </a:lvl6pPr>
      <a:lvl7pPr marL="12900448" indent="-992343" algn="l" defTabSz="1984686" rtl="0" eaLnBrk="1" latinLnBrk="0" hangingPunct="1">
        <a:spcBef>
          <a:spcPct val="20000"/>
        </a:spcBef>
        <a:buFont typeface="Arial"/>
        <a:buChar char="•"/>
        <a:defRPr sz="8700" kern="1200">
          <a:solidFill>
            <a:schemeClr val="tx1"/>
          </a:solidFill>
          <a:latin typeface="+mn-lt"/>
          <a:ea typeface="+mn-ea"/>
          <a:cs typeface="+mn-cs"/>
        </a:defRPr>
      </a:lvl7pPr>
      <a:lvl8pPr marL="14885129" indent="-992343" algn="l" defTabSz="1984686" rtl="0" eaLnBrk="1" latinLnBrk="0" hangingPunct="1">
        <a:spcBef>
          <a:spcPct val="20000"/>
        </a:spcBef>
        <a:buFont typeface="Arial"/>
        <a:buChar char="•"/>
        <a:defRPr sz="8700" kern="1200">
          <a:solidFill>
            <a:schemeClr val="tx1"/>
          </a:solidFill>
          <a:latin typeface="+mn-lt"/>
          <a:ea typeface="+mn-ea"/>
          <a:cs typeface="+mn-cs"/>
        </a:defRPr>
      </a:lvl8pPr>
      <a:lvl9pPr marL="16869815" indent="-992343" algn="l" defTabSz="1984686" rtl="0" eaLnBrk="1" latinLnBrk="0" hangingPunct="1">
        <a:spcBef>
          <a:spcPct val="20000"/>
        </a:spcBef>
        <a:buFont typeface="Arial"/>
        <a:buChar char="•"/>
        <a:defRPr sz="8700" kern="1200">
          <a:solidFill>
            <a:schemeClr val="tx1"/>
          </a:solidFill>
          <a:latin typeface="+mn-lt"/>
          <a:ea typeface="+mn-ea"/>
          <a:cs typeface="+mn-cs"/>
        </a:defRPr>
      </a:lvl9pPr>
    </p:bodyStyle>
    <p:otherStyle>
      <a:defPPr>
        <a:defRPr lang="en-US"/>
      </a:defPPr>
      <a:lvl1pPr marL="0" algn="l" defTabSz="1984686" rtl="0" eaLnBrk="1" latinLnBrk="0" hangingPunct="1">
        <a:defRPr sz="7800" kern="1200">
          <a:solidFill>
            <a:schemeClr val="tx1"/>
          </a:solidFill>
          <a:latin typeface="+mn-lt"/>
          <a:ea typeface="+mn-ea"/>
          <a:cs typeface="+mn-cs"/>
        </a:defRPr>
      </a:lvl1pPr>
      <a:lvl2pPr marL="1984686" algn="l" defTabSz="1984686" rtl="0" eaLnBrk="1" latinLnBrk="0" hangingPunct="1">
        <a:defRPr sz="7800" kern="1200">
          <a:solidFill>
            <a:schemeClr val="tx1"/>
          </a:solidFill>
          <a:latin typeface="+mn-lt"/>
          <a:ea typeface="+mn-ea"/>
          <a:cs typeface="+mn-cs"/>
        </a:defRPr>
      </a:lvl2pPr>
      <a:lvl3pPr marL="3969367" algn="l" defTabSz="1984686" rtl="0" eaLnBrk="1" latinLnBrk="0" hangingPunct="1">
        <a:defRPr sz="7800" kern="1200">
          <a:solidFill>
            <a:schemeClr val="tx1"/>
          </a:solidFill>
          <a:latin typeface="+mn-lt"/>
          <a:ea typeface="+mn-ea"/>
          <a:cs typeface="+mn-cs"/>
        </a:defRPr>
      </a:lvl3pPr>
      <a:lvl4pPr marL="5954053" algn="l" defTabSz="1984686" rtl="0" eaLnBrk="1" latinLnBrk="0" hangingPunct="1">
        <a:defRPr sz="7800" kern="1200">
          <a:solidFill>
            <a:schemeClr val="tx1"/>
          </a:solidFill>
          <a:latin typeface="+mn-lt"/>
          <a:ea typeface="+mn-ea"/>
          <a:cs typeface="+mn-cs"/>
        </a:defRPr>
      </a:lvl4pPr>
      <a:lvl5pPr marL="7938738" algn="l" defTabSz="1984686" rtl="0" eaLnBrk="1" latinLnBrk="0" hangingPunct="1">
        <a:defRPr sz="7800" kern="1200">
          <a:solidFill>
            <a:schemeClr val="tx1"/>
          </a:solidFill>
          <a:latin typeface="+mn-lt"/>
          <a:ea typeface="+mn-ea"/>
          <a:cs typeface="+mn-cs"/>
        </a:defRPr>
      </a:lvl5pPr>
      <a:lvl6pPr marL="9923420" algn="l" defTabSz="1984686" rtl="0" eaLnBrk="1" latinLnBrk="0" hangingPunct="1">
        <a:defRPr sz="7800" kern="1200">
          <a:solidFill>
            <a:schemeClr val="tx1"/>
          </a:solidFill>
          <a:latin typeface="+mn-lt"/>
          <a:ea typeface="+mn-ea"/>
          <a:cs typeface="+mn-cs"/>
        </a:defRPr>
      </a:lvl6pPr>
      <a:lvl7pPr marL="11908105" algn="l" defTabSz="1984686" rtl="0" eaLnBrk="1" latinLnBrk="0" hangingPunct="1">
        <a:defRPr sz="7800" kern="1200">
          <a:solidFill>
            <a:schemeClr val="tx1"/>
          </a:solidFill>
          <a:latin typeface="+mn-lt"/>
          <a:ea typeface="+mn-ea"/>
          <a:cs typeface="+mn-cs"/>
        </a:defRPr>
      </a:lvl7pPr>
      <a:lvl8pPr marL="13892791" algn="l" defTabSz="1984686" rtl="0" eaLnBrk="1" latinLnBrk="0" hangingPunct="1">
        <a:defRPr sz="7800" kern="1200">
          <a:solidFill>
            <a:schemeClr val="tx1"/>
          </a:solidFill>
          <a:latin typeface="+mn-lt"/>
          <a:ea typeface="+mn-ea"/>
          <a:cs typeface="+mn-cs"/>
        </a:defRPr>
      </a:lvl8pPr>
      <a:lvl9pPr marL="15877472" algn="l" defTabSz="1984686" rtl="0" eaLnBrk="1" latinLnBrk="0" hangingPunct="1">
        <a:defRPr sz="7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tiff"/><Relationship Id="rId21" Type="http://schemas.openxmlformats.org/officeDocument/2006/relationships/image" Target="../media/image19.png"/><Relationship Id="rId7" Type="http://schemas.openxmlformats.org/officeDocument/2006/relationships/image" Target="../media/image5.emf"/><Relationship Id="rId12" Type="http://schemas.openxmlformats.org/officeDocument/2006/relationships/image" Target="../media/image10.png"/><Relationship Id="rId17" Type="http://schemas.openxmlformats.org/officeDocument/2006/relationships/image" Target="../media/image15.emf"/><Relationship Id="rId2" Type="http://schemas.openxmlformats.org/officeDocument/2006/relationships/notesSlide" Target="../notesSlides/notesSlide1.xml"/><Relationship Id="rId16" Type="http://schemas.openxmlformats.org/officeDocument/2006/relationships/image" Target="../media/image14.emf"/><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emf"/><Relationship Id="rId15" Type="http://schemas.openxmlformats.org/officeDocument/2006/relationships/image" Target="../media/image13.emf"/><Relationship Id="rId23" Type="http://schemas.openxmlformats.org/officeDocument/2006/relationships/image" Target="../media/image21.emf"/><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emf"/><Relationship Id="rId9" Type="http://schemas.openxmlformats.org/officeDocument/2006/relationships/image" Target="../media/image7.png"/><Relationship Id="rId14" Type="http://schemas.openxmlformats.org/officeDocument/2006/relationships/image" Target="../media/image12.emf"/><Relationship Id="rId22" Type="http://schemas.openxmlformats.org/officeDocument/2006/relationships/image" Target="../media/image20.em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004F9C"/>
        </a:solidFill>
        <a:effectLst/>
      </p:bgPr>
    </p:bg>
    <p:spTree>
      <p:nvGrpSpPr>
        <p:cNvPr id="1" name=""/>
        <p:cNvGrpSpPr/>
        <p:nvPr/>
      </p:nvGrpSpPr>
      <p:grpSpPr>
        <a:xfrm>
          <a:off x="0" y="0"/>
          <a:ext cx="0" cy="0"/>
          <a:chOff x="0" y="0"/>
          <a:chExt cx="0" cy="0"/>
        </a:xfrm>
      </p:grpSpPr>
      <p:sp>
        <p:nvSpPr>
          <p:cNvPr id="21" name="Frame 20"/>
          <p:cNvSpPr/>
          <p:nvPr/>
        </p:nvSpPr>
        <p:spPr>
          <a:xfrm>
            <a:off x="1" y="946"/>
            <a:ext cx="43891199" cy="32916509"/>
          </a:xfrm>
          <a:prstGeom prst="frame">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65" name="Frame 64"/>
          <p:cNvSpPr/>
          <p:nvPr/>
        </p:nvSpPr>
        <p:spPr>
          <a:xfrm>
            <a:off x="254776" y="277803"/>
            <a:ext cx="43434000" cy="32461200"/>
          </a:xfrm>
          <a:prstGeom prst="frame">
            <a:avLst/>
          </a:prstGeom>
          <a:solidFill>
            <a:srgbClr val="004F9C"/>
          </a:solidFill>
          <a:ln>
            <a:solidFill>
              <a:srgbClr val="004F9C"/>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solidFill>
                <a:schemeClr val="tx1"/>
              </a:solidFill>
            </a:endParaRPr>
          </a:p>
        </p:txBody>
      </p:sp>
      <p:sp>
        <p:nvSpPr>
          <p:cNvPr id="49" name="TextBox 48"/>
          <p:cNvSpPr txBox="1"/>
          <p:nvPr/>
        </p:nvSpPr>
        <p:spPr>
          <a:xfrm>
            <a:off x="1371600" y="1443841"/>
            <a:ext cx="41148000" cy="3970318"/>
          </a:xfrm>
          <a:prstGeom prst="rect">
            <a:avLst/>
          </a:prstGeom>
          <a:solidFill>
            <a:schemeClr val="bg1"/>
          </a:solidFill>
          <a:ln w="76200">
            <a:solidFill>
              <a:schemeClr val="tx1"/>
            </a:solidFill>
          </a:ln>
        </p:spPr>
        <p:txBody>
          <a:bodyPr wrap="square" tIns="228600" bIns="228600" rtlCol="0" anchor="ctr" anchorCtr="0">
            <a:spAutoFit/>
          </a:bodyPr>
          <a:lstStyle/>
          <a:p>
            <a:pPr algn="ctr"/>
            <a:r>
              <a:rPr lang="en-US" sz="6600" dirty="0">
                <a:latin typeface="Times New Roman" charset="0"/>
                <a:ea typeface="Times New Roman" charset="0"/>
                <a:cs typeface="Times New Roman" charset="0"/>
              </a:rPr>
              <a:t>Synthesis of </a:t>
            </a:r>
            <a:r>
              <a:rPr lang="en-US" sz="6600" i="1" dirty="0">
                <a:latin typeface="Times New Roman" charset="0"/>
                <a:ea typeface="Times New Roman" charset="0"/>
                <a:cs typeface="Times New Roman" charset="0"/>
              </a:rPr>
              <a:t>p</a:t>
            </a:r>
            <a:r>
              <a:rPr lang="en-US" sz="6600" dirty="0">
                <a:latin typeface="Times New Roman" charset="0"/>
                <a:ea typeface="Times New Roman" charset="0"/>
                <a:cs typeface="Times New Roman" charset="0"/>
              </a:rPr>
              <a:t>-xylene diisocyanide and Polymerization </a:t>
            </a:r>
          </a:p>
          <a:p>
            <a:pPr algn="ctr"/>
            <a:r>
              <a:rPr lang="en-US" sz="6600" dirty="0">
                <a:latin typeface="Times New Roman" charset="0"/>
                <a:ea typeface="Times New Roman" charset="0"/>
                <a:cs typeface="Times New Roman" charset="0"/>
              </a:rPr>
              <a:t>to Form Poly(2,4-pyrrole-alt-</a:t>
            </a:r>
            <a:r>
              <a:rPr lang="en-US" sz="6600" i="1" dirty="0">
                <a:latin typeface="Times New Roman" charset="0"/>
                <a:ea typeface="Times New Roman" charset="0"/>
                <a:cs typeface="Times New Roman" charset="0"/>
              </a:rPr>
              <a:t>p</a:t>
            </a:r>
            <a:r>
              <a:rPr lang="en-US" sz="6600" dirty="0">
                <a:latin typeface="Times New Roman" charset="0"/>
                <a:ea typeface="Times New Roman" charset="0"/>
                <a:cs typeface="Times New Roman" charset="0"/>
              </a:rPr>
              <a:t>-phenylene) </a:t>
            </a:r>
          </a:p>
          <a:p>
            <a:pPr algn="ctr"/>
            <a:r>
              <a:rPr lang="en-US" sz="4800" u="sng" dirty="0">
                <a:latin typeface="Times New Roman" charset="0"/>
                <a:ea typeface="Times New Roman" charset="0"/>
                <a:cs typeface="Times New Roman" charset="0"/>
              </a:rPr>
              <a:t>Joseph Mancinelli</a:t>
            </a:r>
            <a:r>
              <a:rPr lang="en-US" sz="4800" dirty="0">
                <a:latin typeface="Times New Roman" charset="0"/>
                <a:ea typeface="Times New Roman" charset="0"/>
                <a:cs typeface="Times New Roman" charset="0"/>
              </a:rPr>
              <a:t>, Justin Cole, and Erik Berda; Department of Chemistry, University of New Hampshire </a:t>
            </a:r>
            <a:br>
              <a:rPr lang="en-US" sz="4800" dirty="0">
                <a:latin typeface="Times New Roman" charset="0"/>
                <a:ea typeface="Times New Roman" charset="0"/>
                <a:cs typeface="Times New Roman" charset="0"/>
              </a:rPr>
            </a:br>
            <a:r>
              <a:rPr lang="en-US" sz="4800" dirty="0">
                <a:latin typeface="Times New Roman" charset="0"/>
                <a:ea typeface="Times New Roman" charset="0"/>
                <a:cs typeface="Times New Roman" charset="0"/>
              </a:rPr>
              <a:t>jpm2006@wildcats.unh.edu</a:t>
            </a:r>
          </a:p>
        </p:txBody>
      </p:sp>
      <p:sp>
        <p:nvSpPr>
          <p:cNvPr id="3" name="TextBox 2"/>
          <p:cNvSpPr txBox="1"/>
          <p:nvPr/>
        </p:nvSpPr>
        <p:spPr>
          <a:xfrm>
            <a:off x="1406000" y="6186195"/>
            <a:ext cx="13258800" cy="914400"/>
          </a:xfrm>
          <a:prstGeom prst="rect">
            <a:avLst/>
          </a:prstGeom>
          <a:solidFill>
            <a:srgbClr val="002C5E"/>
          </a:solidFill>
          <a:ln w="57150">
            <a:solidFill>
              <a:schemeClr val="tx1"/>
            </a:solidFill>
          </a:ln>
        </p:spPr>
        <p:txBody>
          <a:bodyPr wrap="square" lIns="75508" tIns="37752" rIns="75508" bIns="37752" rtlCol="0" anchor="ctr">
            <a:spAutoFit/>
          </a:bodyPr>
          <a:lstStyle/>
          <a:p>
            <a:pPr algn="ctr"/>
            <a:r>
              <a:rPr lang="en-US" sz="5400" b="1" dirty="0">
                <a:ln>
                  <a:solidFill>
                    <a:schemeClr val="tx1"/>
                  </a:solidFill>
                </a:ln>
                <a:solidFill>
                  <a:schemeClr val="bg1"/>
                </a:solidFill>
                <a:latin typeface="Times New Roman" charset="0"/>
                <a:ea typeface="Times New Roman" charset="0"/>
                <a:cs typeface="Times New Roman" charset="0"/>
              </a:rPr>
              <a:t>Introduction</a:t>
            </a:r>
          </a:p>
        </p:txBody>
      </p:sp>
      <p:pic>
        <p:nvPicPr>
          <p:cNvPr id="41" name="Picture 40"/>
          <p:cNvPicPr>
            <a:picLocks noChangeAspect="1"/>
          </p:cNvPicPr>
          <p:nvPr/>
        </p:nvPicPr>
        <p:blipFill rotWithShape="1">
          <a:blip r:embed="rId3"/>
          <a:srcRect t="16805"/>
          <a:stretch/>
        </p:blipFill>
        <p:spPr>
          <a:xfrm>
            <a:off x="36998685" y="1485543"/>
            <a:ext cx="4671210" cy="3886200"/>
          </a:xfrm>
          <a:prstGeom prst="rect">
            <a:avLst/>
          </a:prstGeom>
        </p:spPr>
      </p:pic>
      <p:pic>
        <p:nvPicPr>
          <p:cNvPr id="42" name="Picture 41"/>
          <p:cNvPicPr>
            <a:picLocks noChangeAspect="1"/>
          </p:cNvPicPr>
          <p:nvPr/>
        </p:nvPicPr>
        <p:blipFill rotWithShape="1">
          <a:blip r:embed="rId3"/>
          <a:srcRect t="16805"/>
          <a:stretch/>
        </p:blipFill>
        <p:spPr>
          <a:xfrm>
            <a:off x="2262991" y="1481328"/>
            <a:ext cx="4671209" cy="3886200"/>
          </a:xfrm>
          <a:prstGeom prst="rect">
            <a:avLst/>
          </a:prstGeom>
        </p:spPr>
      </p:pic>
      <p:sp>
        <p:nvSpPr>
          <p:cNvPr id="14" name="TextBox 13"/>
          <p:cNvSpPr txBox="1"/>
          <p:nvPr/>
        </p:nvSpPr>
        <p:spPr>
          <a:xfrm>
            <a:off x="1406000" y="7100595"/>
            <a:ext cx="13258800" cy="16158270"/>
          </a:xfrm>
          <a:prstGeom prst="rect">
            <a:avLst/>
          </a:prstGeom>
          <a:solidFill>
            <a:schemeClr val="bg1"/>
          </a:solidFill>
          <a:ln w="57150">
            <a:solidFill>
              <a:schemeClr val="tx1"/>
            </a:solidFill>
          </a:ln>
        </p:spPr>
        <p:txBody>
          <a:bodyPr wrap="square" lIns="457200" tIns="228600" rIns="457200" bIns="228600" rtlCol="0" anchor="ctr" anchorCtr="0">
            <a:spAutoFit/>
          </a:bodyPr>
          <a:lstStyle/>
          <a:p>
            <a:pPr algn="just"/>
            <a:r>
              <a:rPr lang="en-US" sz="3600" dirty="0">
                <a:latin typeface="Times New Roman" charset="0"/>
                <a:ea typeface="Times New Roman" charset="0"/>
                <a:cs typeface="Times New Roman" charset="0"/>
              </a:rPr>
              <a:t>Polypyrrole is a conjugated organic polymer that has many practical applications, including use in organic solar cells, batteries, and chemical sensors</a:t>
            </a:r>
            <a:r>
              <a:rPr lang="en-US" sz="3600" baseline="30000" dirty="0">
                <a:latin typeface="Times New Roman" charset="0"/>
                <a:ea typeface="Times New Roman" charset="0"/>
                <a:cs typeface="Times New Roman" charset="0"/>
              </a:rPr>
              <a:t>1</a:t>
            </a:r>
            <a:r>
              <a:rPr lang="en-US" sz="3600" dirty="0">
                <a:latin typeface="Times New Roman" charset="0"/>
                <a:ea typeface="Times New Roman" charset="0"/>
                <a:cs typeface="Times New Roman" charset="0"/>
              </a:rPr>
              <a:t>. The scope of the research is the promise of new organo-electronics that will replace archaic, outdated materials. This experiment used a novel synthetic route to a new 2,4 substituted polypyrrole (Figure 1a). </a:t>
            </a: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endParaRPr lang="en-US" sz="3600" dirty="0">
              <a:latin typeface="Times New Roman" charset="0"/>
              <a:ea typeface="Times New Roman" charset="0"/>
              <a:cs typeface="Times New Roman" charset="0"/>
            </a:endParaRPr>
          </a:p>
          <a:p>
            <a:endParaRPr lang="en-US" sz="3600" dirty="0">
              <a:latin typeface="Times New Roman" charset="0"/>
              <a:ea typeface="Times New Roman" charset="0"/>
              <a:cs typeface="Times New Roman" charset="0"/>
            </a:endParaRPr>
          </a:p>
          <a:p>
            <a:pPr algn="just"/>
            <a:r>
              <a:rPr lang="en-US" sz="3600" dirty="0">
                <a:latin typeface="Times New Roman" charset="0"/>
                <a:ea typeface="Times New Roman" charset="0"/>
                <a:cs typeface="Times New Roman" charset="0"/>
              </a:rPr>
              <a:t>There are many reported ways of making 2,5 substituted polypyrroles, however synthetic routes to achieve 2,4 substituted polypyrrole have not been reported in the literature. The classic structure of polypyrrole is shown in the 2,5 substituted conformer (Figure 1b). This experiment utilized an efficient two-step synthesis to synthesize the monomer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diisocyanide. The monomer was synthesized by first formylating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diiamine to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diformamide and then dehydrating to afford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diisocyanide. The p-xylene diisocyanide would then be  polymerized using cycloaddition polymerization to afford the target polypyrrole (Scheme 1). </a:t>
            </a:r>
            <a:endParaRPr lang="en-US" sz="1200" dirty="0">
              <a:latin typeface="Times New Roman" charset="0"/>
              <a:ea typeface="Times New Roman" charset="0"/>
              <a:cs typeface="Times New Roman" charset="0"/>
            </a:endParaRPr>
          </a:p>
          <a:p>
            <a:endParaRPr lang="en-US" sz="12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p:txBody>
      </p:sp>
      <p:sp>
        <p:nvSpPr>
          <p:cNvPr id="44" name="TextBox 43"/>
          <p:cNvSpPr txBox="1"/>
          <p:nvPr/>
        </p:nvSpPr>
        <p:spPr>
          <a:xfrm>
            <a:off x="15347693" y="7086599"/>
            <a:ext cx="13258800" cy="21513582"/>
          </a:xfrm>
          <a:prstGeom prst="rect">
            <a:avLst/>
          </a:prstGeom>
          <a:solidFill>
            <a:schemeClr val="bg1"/>
          </a:solidFill>
          <a:ln w="57150">
            <a:solidFill>
              <a:schemeClr val="tx1"/>
            </a:solidFill>
          </a:ln>
        </p:spPr>
        <p:txBody>
          <a:bodyPr wrap="square" lIns="457200" tIns="228600" rIns="457200" bIns="228600" rtlCol="0">
            <a:spAutoFit/>
          </a:bodyPr>
          <a:lstStyle/>
          <a:p>
            <a:pPr algn="just"/>
            <a:r>
              <a:rPr lang="en-US" sz="3600" u="sng" dirty="0">
                <a:latin typeface="Times New Roman" charset="0"/>
                <a:ea typeface="Times New Roman" charset="0"/>
                <a:cs typeface="Times New Roman" charset="0"/>
              </a:rPr>
              <a:t>Step 1</a:t>
            </a:r>
            <a:r>
              <a:rPr lang="en-US" sz="3600" dirty="0">
                <a:latin typeface="Times New Roman" charset="0"/>
                <a:ea typeface="Times New Roman" charset="0"/>
                <a:cs typeface="Times New Roman" charset="0"/>
              </a:rPr>
              <a:t>: The formylation of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diiamine to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diformamide was conclusive based on </a:t>
            </a:r>
            <a:r>
              <a:rPr lang="en-US" sz="3600" baseline="30000" dirty="0">
                <a:latin typeface="Times New Roman" charset="0"/>
                <a:ea typeface="Times New Roman" charset="0"/>
                <a:cs typeface="Times New Roman" charset="0"/>
              </a:rPr>
              <a:t>1</a:t>
            </a:r>
            <a:r>
              <a:rPr lang="en-US" sz="3600" dirty="0">
                <a:latin typeface="Times New Roman" charset="0"/>
                <a:ea typeface="Times New Roman" charset="0"/>
                <a:cs typeface="Times New Roman" charset="0"/>
              </a:rPr>
              <a:t>H NMR (Figure 2 below). </a:t>
            </a:r>
          </a:p>
          <a:p>
            <a:pPr algn="just"/>
            <a:endParaRPr lang="en-US" sz="3600" u="sng" dirty="0">
              <a:latin typeface="Times New Roman" charset="0"/>
              <a:ea typeface="Times New Roman" charset="0"/>
              <a:cs typeface="Times New Roman" charset="0"/>
            </a:endParaRPr>
          </a:p>
          <a:p>
            <a:pPr algn="just"/>
            <a:endParaRPr lang="en-US" sz="3600" u="sng" dirty="0">
              <a:latin typeface="Times New Roman" charset="0"/>
              <a:ea typeface="Times New Roman" charset="0"/>
              <a:cs typeface="Times New Roman" charset="0"/>
            </a:endParaRPr>
          </a:p>
          <a:p>
            <a:pPr algn="just"/>
            <a:endParaRPr lang="en-US" sz="3600" u="sng" dirty="0">
              <a:latin typeface="Times New Roman" charset="0"/>
              <a:ea typeface="Times New Roman" charset="0"/>
              <a:cs typeface="Times New Roman" charset="0"/>
            </a:endParaRPr>
          </a:p>
          <a:p>
            <a:pPr algn="just"/>
            <a:endParaRPr lang="en-US" sz="3600" u="sng" dirty="0">
              <a:latin typeface="Times New Roman" charset="0"/>
              <a:ea typeface="Times New Roman" charset="0"/>
              <a:cs typeface="Times New Roman" charset="0"/>
            </a:endParaRPr>
          </a:p>
          <a:p>
            <a:pPr algn="just"/>
            <a:endParaRPr lang="en-US" sz="3600" u="sng" dirty="0">
              <a:latin typeface="Times New Roman" charset="0"/>
              <a:ea typeface="Times New Roman" charset="0"/>
              <a:cs typeface="Times New Roman" charset="0"/>
            </a:endParaRPr>
          </a:p>
          <a:p>
            <a:pPr algn="just"/>
            <a:endParaRPr lang="en-US" sz="3600" u="sng" dirty="0">
              <a:latin typeface="Times New Roman" charset="0"/>
              <a:ea typeface="Times New Roman" charset="0"/>
              <a:cs typeface="Times New Roman" charset="0"/>
            </a:endParaRPr>
          </a:p>
          <a:p>
            <a:pPr algn="just"/>
            <a:endParaRPr lang="en-US" sz="3600" u="sng" dirty="0">
              <a:latin typeface="Times New Roman" charset="0"/>
              <a:ea typeface="Times New Roman" charset="0"/>
              <a:cs typeface="Times New Roman" charset="0"/>
            </a:endParaRPr>
          </a:p>
          <a:p>
            <a:pPr algn="just"/>
            <a:endParaRPr lang="en-US" sz="3600" u="sng" dirty="0">
              <a:latin typeface="Times New Roman" charset="0"/>
              <a:ea typeface="Times New Roman" charset="0"/>
              <a:cs typeface="Times New Roman" charset="0"/>
            </a:endParaRPr>
          </a:p>
          <a:p>
            <a:pPr algn="just"/>
            <a:endParaRPr lang="en-US" sz="3600" u="sng" dirty="0">
              <a:latin typeface="Times New Roman" charset="0"/>
              <a:ea typeface="Times New Roman" charset="0"/>
              <a:cs typeface="Times New Roman" charset="0"/>
            </a:endParaRPr>
          </a:p>
          <a:p>
            <a:pPr algn="just"/>
            <a:endParaRPr lang="en-US" sz="3600" u="sng" dirty="0">
              <a:latin typeface="Times New Roman" charset="0"/>
              <a:ea typeface="Times New Roman" charset="0"/>
              <a:cs typeface="Times New Roman" charset="0"/>
            </a:endParaRPr>
          </a:p>
          <a:p>
            <a:pPr algn="just"/>
            <a:r>
              <a:rPr lang="en-US" sz="3600" u="sng" dirty="0">
                <a:latin typeface="Times New Roman" charset="0"/>
                <a:ea typeface="Times New Roman" charset="0"/>
                <a:cs typeface="Times New Roman" charset="0"/>
              </a:rPr>
              <a:t>Step 2</a:t>
            </a:r>
            <a:r>
              <a:rPr lang="en-US" sz="3600" dirty="0">
                <a:latin typeface="Times New Roman" charset="0"/>
                <a:ea typeface="Times New Roman" charset="0"/>
                <a:cs typeface="Times New Roman" charset="0"/>
              </a:rPr>
              <a:t>: The dehydration of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diformamide to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diisocyanide was conclusive based on </a:t>
            </a:r>
            <a:r>
              <a:rPr lang="en-US" sz="3600" baseline="30000" dirty="0">
                <a:latin typeface="Times New Roman" charset="0"/>
                <a:ea typeface="Times New Roman" charset="0"/>
                <a:cs typeface="Times New Roman" charset="0"/>
              </a:rPr>
              <a:t>1</a:t>
            </a:r>
            <a:r>
              <a:rPr lang="en-US" sz="3600" dirty="0">
                <a:latin typeface="Times New Roman" charset="0"/>
                <a:ea typeface="Times New Roman" charset="0"/>
                <a:cs typeface="Times New Roman" charset="0"/>
              </a:rPr>
              <a:t>H NMR (Figure 3 below).</a:t>
            </a: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r>
              <a:rPr lang="en-US" sz="3600" u="sng" dirty="0">
                <a:latin typeface="Times New Roman" charset="0"/>
                <a:ea typeface="Times New Roman" charset="0"/>
                <a:cs typeface="Times New Roman" charset="0"/>
              </a:rPr>
              <a:t>Step 3</a:t>
            </a:r>
            <a:r>
              <a:rPr lang="en-US" sz="3600" dirty="0">
                <a:latin typeface="Times New Roman" charset="0"/>
                <a:ea typeface="Times New Roman" charset="0"/>
                <a:cs typeface="Times New Roman" charset="0"/>
              </a:rPr>
              <a:t>: The cycloaddition polymerization of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diisocyanide and diethynlbenzene was attempted, however </a:t>
            </a:r>
            <a:r>
              <a:rPr lang="en-US" sz="3600" baseline="30000" dirty="0">
                <a:latin typeface="Times New Roman" charset="0"/>
                <a:ea typeface="Times New Roman" charset="0"/>
                <a:cs typeface="Times New Roman" charset="0"/>
              </a:rPr>
              <a:t>1</a:t>
            </a:r>
            <a:r>
              <a:rPr lang="en-US" sz="3600" dirty="0">
                <a:latin typeface="Times New Roman" charset="0"/>
                <a:ea typeface="Times New Roman" charset="0"/>
                <a:cs typeface="Times New Roman" charset="0"/>
              </a:rPr>
              <a:t>H NMR data (Figure 4 below) was inconclusive due to an absence of broadening in the spectrum.</a:t>
            </a: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a:p>
            <a:pPr algn="just"/>
            <a:endParaRPr lang="en-US" sz="3600" dirty="0">
              <a:latin typeface="Times New Roman" charset="0"/>
              <a:ea typeface="Times New Roman" charset="0"/>
              <a:cs typeface="Times New Roman" charset="0"/>
            </a:endParaRPr>
          </a:p>
        </p:txBody>
      </p:sp>
      <p:sp>
        <p:nvSpPr>
          <p:cNvPr id="45" name="TextBox 44"/>
          <p:cNvSpPr txBox="1"/>
          <p:nvPr/>
        </p:nvSpPr>
        <p:spPr>
          <a:xfrm>
            <a:off x="29260800" y="6172200"/>
            <a:ext cx="13258800" cy="914400"/>
          </a:xfrm>
          <a:prstGeom prst="rect">
            <a:avLst/>
          </a:prstGeom>
          <a:solidFill>
            <a:srgbClr val="002C5E"/>
          </a:solidFill>
          <a:ln w="57150">
            <a:solidFill>
              <a:schemeClr val="tx1"/>
            </a:solidFill>
          </a:ln>
        </p:spPr>
        <p:txBody>
          <a:bodyPr wrap="square" lIns="75508" tIns="37752" rIns="75508" bIns="37752" rtlCol="0" anchor="ctr">
            <a:spAutoFit/>
          </a:bodyPr>
          <a:lstStyle/>
          <a:p>
            <a:pPr algn="ctr"/>
            <a:r>
              <a:rPr lang="en-US" sz="5400" b="1" dirty="0">
                <a:ln>
                  <a:solidFill>
                    <a:schemeClr val="tx1"/>
                  </a:solidFill>
                </a:ln>
                <a:solidFill>
                  <a:schemeClr val="bg1"/>
                </a:solidFill>
                <a:latin typeface="Times New Roman" charset="0"/>
                <a:ea typeface="Times New Roman" charset="0"/>
                <a:cs typeface="Times New Roman" charset="0"/>
              </a:rPr>
              <a:t>Conclusion</a:t>
            </a:r>
            <a:endParaRPr lang="en-US" sz="5400" b="1" dirty="0">
              <a:ln>
                <a:solidFill>
                  <a:schemeClr val="tx1"/>
                </a:solidFill>
              </a:ln>
              <a:solidFill>
                <a:schemeClr val="bg1"/>
              </a:solidFill>
              <a:latin typeface="+mj-lt"/>
            </a:endParaRPr>
          </a:p>
        </p:txBody>
      </p:sp>
      <p:sp>
        <p:nvSpPr>
          <p:cNvPr id="46" name="TextBox 45"/>
          <p:cNvSpPr txBox="1"/>
          <p:nvPr/>
        </p:nvSpPr>
        <p:spPr>
          <a:xfrm>
            <a:off x="29271625" y="7044495"/>
            <a:ext cx="13258800" cy="5447645"/>
          </a:xfrm>
          <a:prstGeom prst="rect">
            <a:avLst/>
          </a:prstGeom>
          <a:solidFill>
            <a:schemeClr val="bg1"/>
          </a:solidFill>
          <a:ln w="57150">
            <a:solidFill>
              <a:schemeClr val="tx1"/>
            </a:solidFill>
          </a:ln>
        </p:spPr>
        <p:txBody>
          <a:bodyPr wrap="square" lIns="457200" tIns="228600" rIns="457200" bIns="228600" rtlCol="0" anchor="ctr" anchorCtr="0">
            <a:spAutoFit/>
          </a:bodyPr>
          <a:lstStyle/>
          <a:p>
            <a:pPr algn="just"/>
            <a:r>
              <a:rPr lang="en-US" sz="3600" dirty="0">
                <a:latin typeface="Times New Roman" charset="0"/>
                <a:ea typeface="Times New Roman" charset="0"/>
                <a:cs typeface="Times New Roman" charset="0"/>
              </a:rPr>
              <a:t>Synthesis of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diformamide was conclusive based on </a:t>
            </a:r>
            <a:r>
              <a:rPr lang="en-US" sz="3600" baseline="30000" dirty="0">
                <a:latin typeface="Times New Roman" charset="0"/>
                <a:ea typeface="Times New Roman" charset="0"/>
                <a:cs typeface="Times New Roman" charset="0"/>
              </a:rPr>
              <a:t>1</a:t>
            </a:r>
            <a:r>
              <a:rPr lang="en-US" sz="3600" dirty="0">
                <a:latin typeface="Times New Roman" charset="0"/>
                <a:ea typeface="Times New Roman" charset="0"/>
                <a:cs typeface="Times New Roman" charset="0"/>
              </a:rPr>
              <a:t>H NMR spectroscopy and was isolated in considerable yield. Synthesis of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diisocyanide was also conclusive by </a:t>
            </a:r>
            <a:r>
              <a:rPr lang="en-US" sz="3600" baseline="30000" dirty="0">
                <a:latin typeface="Times New Roman" charset="0"/>
                <a:ea typeface="Times New Roman" charset="0"/>
                <a:cs typeface="Times New Roman" charset="0"/>
              </a:rPr>
              <a:t>1</a:t>
            </a:r>
            <a:r>
              <a:rPr lang="en-US" sz="3600" dirty="0">
                <a:latin typeface="Times New Roman" charset="0"/>
                <a:ea typeface="Times New Roman" charset="0"/>
                <a:cs typeface="Times New Roman" charset="0"/>
              </a:rPr>
              <a:t>H NMR spectroscopy; however, it is was isolated in considerably low yields (2.2%). Further experimentation is needed to synthesize the target polypyrrole, Poly(2,4-pyrrole-alt-</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-phenylene). </a:t>
            </a:r>
            <a:r>
              <a:rPr lang="en-US" sz="3600" baseline="30000" dirty="0">
                <a:latin typeface="Times New Roman" charset="0"/>
                <a:ea typeface="Times New Roman" charset="0"/>
                <a:cs typeface="Times New Roman" charset="0"/>
              </a:rPr>
              <a:t>1</a:t>
            </a:r>
            <a:r>
              <a:rPr lang="en-US" sz="3600" dirty="0">
                <a:latin typeface="Times New Roman" charset="0"/>
                <a:ea typeface="Times New Roman" charset="0"/>
                <a:cs typeface="Times New Roman" charset="0"/>
              </a:rPr>
              <a:t>H NMR data showed no broadening of the peaks between the monomer spectrum and the spectrum taken 24 hours into the polymerization. This indicated no conversion of monomer into polymer. </a:t>
            </a:r>
          </a:p>
        </p:txBody>
      </p:sp>
      <p:sp>
        <p:nvSpPr>
          <p:cNvPr id="18" name="Rectangle 289"/>
          <p:cNvSpPr>
            <a:spLocks noChangeArrowheads="1"/>
          </p:cNvSpPr>
          <p:nvPr/>
        </p:nvSpPr>
        <p:spPr bwMode="auto">
          <a:xfrm>
            <a:off x="2743201" y="281111"/>
            <a:ext cx="184731" cy="1418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51" name="TextBox 50"/>
          <p:cNvSpPr txBox="1"/>
          <p:nvPr/>
        </p:nvSpPr>
        <p:spPr>
          <a:xfrm>
            <a:off x="1444100" y="24173265"/>
            <a:ext cx="13258800" cy="914400"/>
          </a:xfrm>
          <a:prstGeom prst="rect">
            <a:avLst/>
          </a:prstGeom>
          <a:solidFill>
            <a:srgbClr val="002C5E"/>
          </a:solidFill>
          <a:ln w="57150">
            <a:solidFill>
              <a:schemeClr val="tx1"/>
            </a:solidFill>
          </a:ln>
        </p:spPr>
        <p:txBody>
          <a:bodyPr wrap="square" lIns="75508" tIns="37752" rIns="75508" bIns="37752" rtlCol="0" anchor="ctr">
            <a:spAutoFit/>
          </a:bodyPr>
          <a:lstStyle/>
          <a:p>
            <a:pPr algn="ctr"/>
            <a:r>
              <a:rPr lang="en-US" sz="5400" b="1" dirty="0">
                <a:ln>
                  <a:solidFill>
                    <a:schemeClr val="tx1"/>
                  </a:solidFill>
                </a:ln>
                <a:solidFill>
                  <a:schemeClr val="bg1"/>
                </a:solidFill>
                <a:latin typeface="Times New Roman" charset="0"/>
                <a:ea typeface="Times New Roman" charset="0"/>
                <a:cs typeface="Times New Roman" charset="0"/>
              </a:rPr>
              <a:t>Experimental Design</a:t>
            </a:r>
            <a:endParaRPr lang="en-US" sz="5400" b="1" dirty="0">
              <a:ln>
                <a:solidFill>
                  <a:schemeClr val="tx1"/>
                </a:solidFill>
              </a:ln>
              <a:solidFill>
                <a:schemeClr val="bg1"/>
              </a:solidFill>
              <a:latin typeface="+mj-lt"/>
            </a:endParaRPr>
          </a:p>
        </p:txBody>
      </p:sp>
      <p:sp>
        <p:nvSpPr>
          <p:cNvPr id="52" name="TextBox 51"/>
          <p:cNvSpPr txBox="1"/>
          <p:nvPr/>
        </p:nvSpPr>
        <p:spPr>
          <a:xfrm>
            <a:off x="1444100" y="25052325"/>
            <a:ext cx="13258800" cy="6492240"/>
          </a:xfrm>
          <a:prstGeom prst="rect">
            <a:avLst/>
          </a:prstGeom>
          <a:solidFill>
            <a:schemeClr val="bg1"/>
          </a:solidFill>
          <a:ln w="57150">
            <a:solidFill>
              <a:schemeClr val="tx1"/>
            </a:solidFill>
          </a:ln>
        </p:spPr>
        <p:txBody>
          <a:bodyPr wrap="square" rtlCol="0">
            <a:spAutoFit/>
          </a:bodyPr>
          <a:lstStyle/>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200" dirty="0">
              <a:latin typeface="Times New Roman" charset="0"/>
              <a:ea typeface="Times New Roman" charset="0"/>
              <a:cs typeface="Times New Roman" charset="0"/>
            </a:endParaRPr>
          </a:p>
          <a:p>
            <a:endParaRPr lang="en-US" sz="3400" dirty="0">
              <a:latin typeface="Times New Roman" charset="0"/>
              <a:ea typeface="Times New Roman" charset="0"/>
              <a:cs typeface="Times New Roman" charset="0"/>
            </a:endParaRPr>
          </a:p>
          <a:p>
            <a:endParaRPr lang="en-US" sz="3400" dirty="0">
              <a:latin typeface="Times New Roman" charset="0"/>
              <a:ea typeface="Times New Roman" charset="0"/>
              <a:cs typeface="Times New Roman" charset="0"/>
            </a:endParaRPr>
          </a:p>
          <a:p>
            <a:endParaRPr lang="en-US" sz="3400" dirty="0">
              <a:latin typeface="Times New Roman" charset="0"/>
              <a:ea typeface="Times New Roman" charset="0"/>
              <a:cs typeface="Times New Roman" charset="0"/>
            </a:endParaRPr>
          </a:p>
          <a:p>
            <a:endParaRPr lang="en-US" sz="3400" dirty="0">
              <a:latin typeface="Times New Roman" charset="0"/>
              <a:ea typeface="Times New Roman" charset="0"/>
              <a:cs typeface="Times New Roman" charset="0"/>
            </a:endParaRPr>
          </a:p>
          <a:p>
            <a:endParaRPr lang="en-US" sz="3400" dirty="0">
              <a:latin typeface="Times New Roman" charset="0"/>
              <a:ea typeface="Times New Roman" charset="0"/>
              <a:cs typeface="Times New Roman" charset="0"/>
            </a:endParaRPr>
          </a:p>
          <a:p>
            <a:endParaRPr lang="en-US" sz="3400" dirty="0">
              <a:latin typeface="Times New Roman" charset="0"/>
              <a:ea typeface="Times New Roman" charset="0"/>
              <a:cs typeface="Times New Roman" charset="0"/>
            </a:endParaRPr>
          </a:p>
          <a:p>
            <a:endParaRPr lang="en-US" sz="3400" dirty="0">
              <a:latin typeface="Times New Roman" charset="0"/>
              <a:ea typeface="Times New Roman" charset="0"/>
              <a:cs typeface="Times New Roman" charset="0"/>
            </a:endParaRPr>
          </a:p>
          <a:p>
            <a:endParaRPr lang="en-US" sz="3400" dirty="0">
              <a:latin typeface="Times New Roman" charset="0"/>
              <a:ea typeface="Times New Roman" charset="0"/>
              <a:cs typeface="Times New Roman" charset="0"/>
            </a:endParaRPr>
          </a:p>
        </p:txBody>
      </p:sp>
      <p:sp>
        <p:nvSpPr>
          <p:cNvPr id="53" name="TextBox 52"/>
          <p:cNvSpPr txBox="1"/>
          <p:nvPr/>
        </p:nvSpPr>
        <p:spPr>
          <a:xfrm>
            <a:off x="29260800" y="13326299"/>
            <a:ext cx="13258800" cy="914400"/>
          </a:xfrm>
          <a:prstGeom prst="rect">
            <a:avLst/>
          </a:prstGeom>
          <a:solidFill>
            <a:srgbClr val="002C5E"/>
          </a:solidFill>
          <a:ln w="57150">
            <a:solidFill>
              <a:schemeClr val="tx1"/>
            </a:solidFill>
          </a:ln>
        </p:spPr>
        <p:txBody>
          <a:bodyPr wrap="square" lIns="75508" tIns="37752" rIns="75508" bIns="37752" rtlCol="0" anchor="ctr">
            <a:spAutoFit/>
          </a:bodyPr>
          <a:lstStyle/>
          <a:p>
            <a:pPr algn="ctr"/>
            <a:r>
              <a:rPr lang="en-US" sz="5400" b="1" dirty="0">
                <a:ln>
                  <a:solidFill>
                    <a:schemeClr val="tx1"/>
                  </a:solidFill>
                </a:ln>
                <a:solidFill>
                  <a:schemeClr val="bg1"/>
                </a:solidFill>
                <a:latin typeface="Times New Roman" charset="0"/>
                <a:ea typeface="Times New Roman" charset="0"/>
                <a:cs typeface="Times New Roman" charset="0"/>
              </a:rPr>
              <a:t>Future Work</a:t>
            </a:r>
            <a:endParaRPr lang="en-US" sz="5400" b="1" dirty="0">
              <a:ln>
                <a:solidFill>
                  <a:schemeClr val="tx1"/>
                </a:solidFill>
              </a:ln>
              <a:solidFill>
                <a:schemeClr val="bg1"/>
              </a:solidFill>
              <a:latin typeface="+mj-lt"/>
            </a:endParaRPr>
          </a:p>
        </p:txBody>
      </p:sp>
      <p:sp>
        <p:nvSpPr>
          <p:cNvPr id="54" name="TextBox 53"/>
          <p:cNvSpPr txBox="1"/>
          <p:nvPr/>
        </p:nvSpPr>
        <p:spPr>
          <a:xfrm>
            <a:off x="29251889" y="14222512"/>
            <a:ext cx="13258800" cy="12095619"/>
          </a:xfrm>
          <a:prstGeom prst="rect">
            <a:avLst/>
          </a:prstGeom>
          <a:solidFill>
            <a:schemeClr val="bg1"/>
          </a:solidFill>
          <a:ln w="57150">
            <a:solidFill>
              <a:schemeClr val="tx1"/>
            </a:solidFill>
          </a:ln>
        </p:spPr>
        <p:txBody>
          <a:bodyPr wrap="square" lIns="457200" tIns="228600" rIns="457200" bIns="228600" rtlCol="0" anchor="ctr" anchorCtr="0">
            <a:spAutoFit/>
          </a:bodyPr>
          <a:lstStyle/>
          <a:p>
            <a:pPr algn="just"/>
            <a:r>
              <a:rPr lang="en-US" sz="3600" dirty="0">
                <a:latin typeface="Times New Roman" charset="0"/>
                <a:ea typeface="Times New Roman" charset="0"/>
                <a:cs typeface="Times New Roman" charset="0"/>
              </a:rPr>
              <a:t>The two-step synthesis used to make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diisocyanide will continue to be used as it was proven to be efficient and successful. The cycloaddition polymerization of diethynyl benzene and </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-xylene diisocyanide to afford poly(2,4-pyrrole-alt-</a:t>
            </a:r>
            <a:r>
              <a:rPr lang="en-US" sz="3600" i="1" dirty="0">
                <a:latin typeface="Times New Roman" charset="0"/>
                <a:ea typeface="Times New Roman" charset="0"/>
                <a:cs typeface="Times New Roman" charset="0"/>
              </a:rPr>
              <a:t>p</a:t>
            </a:r>
            <a:r>
              <a:rPr lang="en-US" sz="3600" dirty="0">
                <a:latin typeface="Times New Roman" charset="0"/>
                <a:ea typeface="Times New Roman" charset="0"/>
                <a:cs typeface="Times New Roman" charset="0"/>
              </a:rPr>
              <a:t>-phenylene) will continue to be used for future polymerizations with hopefully better results. Characteristics of the polymerization can be altered that could potentially increase the success rate of the reaction. For example, a ligand other than phenanthroline (Figure 5a.) can be used, such as 2,2-bipyridine (Figure 5b.)</a:t>
            </a:r>
          </a:p>
          <a:p>
            <a:endParaRPr lang="en-US" sz="3600" dirty="0">
              <a:latin typeface="Times New Roman" charset="0"/>
              <a:ea typeface="Times New Roman" charset="0"/>
              <a:cs typeface="Times New Roman" charset="0"/>
            </a:endParaRPr>
          </a:p>
          <a:p>
            <a:endParaRPr lang="en-US" sz="3600" dirty="0">
              <a:latin typeface="Times New Roman" charset="0"/>
              <a:ea typeface="Times New Roman" charset="0"/>
              <a:cs typeface="Times New Roman" charset="0"/>
            </a:endParaRPr>
          </a:p>
          <a:p>
            <a:endParaRPr lang="en-US" sz="3600" dirty="0">
              <a:latin typeface="Times New Roman" charset="0"/>
              <a:ea typeface="Times New Roman" charset="0"/>
              <a:cs typeface="Times New Roman" charset="0"/>
            </a:endParaRPr>
          </a:p>
          <a:p>
            <a:endParaRPr lang="en-US" sz="3600" dirty="0">
              <a:latin typeface="Times New Roman" charset="0"/>
              <a:ea typeface="Times New Roman" charset="0"/>
              <a:cs typeface="Times New Roman" charset="0"/>
            </a:endParaRPr>
          </a:p>
          <a:p>
            <a:endParaRPr lang="en-US" sz="3600" dirty="0">
              <a:latin typeface="Times New Roman" charset="0"/>
              <a:ea typeface="Times New Roman" charset="0"/>
              <a:cs typeface="Times New Roman" charset="0"/>
            </a:endParaRPr>
          </a:p>
          <a:p>
            <a:pPr algn="just"/>
            <a:r>
              <a:rPr lang="en-US" sz="3600" dirty="0">
                <a:latin typeface="Times New Roman" charset="0"/>
                <a:ea typeface="Times New Roman" charset="0"/>
                <a:cs typeface="Times New Roman" charset="0"/>
              </a:rPr>
              <a:t>Both of these ligands are bidentate nitrogen ligands, and as such will have similar complexing characteristics. However, the slight difference in structure for 2,2-bipyridine could make the reaction a success. Another alteration is the addition of an electron-withdrawing group to the monomer. The presence of an electron-withdrawing group (for example, an NO</a:t>
            </a:r>
            <a:r>
              <a:rPr lang="en-US" sz="3600" baseline="-25000" dirty="0">
                <a:latin typeface="Times New Roman" charset="0"/>
                <a:ea typeface="Times New Roman" charset="0"/>
                <a:cs typeface="Times New Roman" charset="0"/>
              </a:rPr>
              <a:t>2 </a:t>
            </a:r>
            <a:r>
              <a:rPr lang="en-US" sz="3600" dirty="0">
                <a:latin typeface="Times New Roman" charset="0"/>
                <a:ea typeface="Times New Roman" charset="0"/>
                <a:cs typeface="Times New Roman" charset="0"/>
              </a:rPr>
              <a:t>group) increases the favorability of annulation of the isocyanide group</a:t>
            </a:r>
            <a:r>
              <a:rPr lang="en-US" sz="3600" baseline="30000" dirty="0">
                <a:latin typeface="Times New Roman" charset="0"/>
                <a:ea typeface="Times New Roman" charset="0"/>
                <a:cs typeface="Times New Roman" charset="0"/>
              </a:rPr>
              <a:t>3</a:t>
            </a:r>
            <a:r>
              <a:rPr lang="en-US" sz="3600" dirty="0">
                <a:latin typeface="Times New Roman" charset="0"/>
                <a:ea typeface="Times New Roman" charset="0"/>
                <a:cs typeface="Times New Roman" charset="0"/>
              </a:rPr>
              <a:t>.</a:t>
            </a:r>
          </a:p>
        </p:txBody>
      </p:sp>
      <p:sp>
        <p:nvSpPr>
          <p:cNvPr id="55" name="TextBox 54"/>
          <p:cNvSpPr txBox="1"/>
          <p:nvPr/>
        </p:nvSpPr>
        <p:spPr>
          <a:xfrm>
            <a:off x="15354212" y="28876556"/>
            <a:ext cx="13258800" cy="914400"/>
          </a:xfrm>
          <a:prstGeom prst="rect">
            <a:avLst/>
          </a:prstGeom>
          <a:solidFill>
            <a:srgbClr val="002C5E"/>
          </a:solidFill>
          <a:ln w="57150">
            <a:solidFill>
              <a:schemeClr val="tx1"/>
            </a:solidFill>
          </a:ln>
        </p:spPr>
        <p:txBody>
          <a:bodyPr wrap="square" lIns="75508" tIns="37752" rIns="75508" bIns="37752" rtlCol="0" anchor="ctr">
            <a:spAutoFit/>
          </a:bodyPr>
          <a:lstStyle/>
          <a:p>
            <a:pPr algn="ctr"/>
            <a:r>
              <a:rPr lang="en-US" sz="5400" b="1" dirty="0">
                <a:ln>
                  <a:solidFill>
                    <a:schemeClr val="tx1"/>
                  </a:solidFill>
                </a:ln>
                <a:solidFill>
                  <a:schemeClr val="bg1"/>
                </a:solidFill>
                <a:latin typeface="Times New Roman" charset="0"/>
                <a:ea typeface="Times New Roman" charset="0"/>
                <a:cs typeface="Times New Roman" charset="0"/>
              </a:rPr>
              <a:t>Acknowledgements</a:t>
            </a:r>
            <a:endParaRPr lang="en-US" sz="5400" b="1" dirty="0">
              <a:ln>
                <a:solidFill>
                  <a:schemeClr val="tx1"/>
                </a:solidFill>
              </a:ln>
              <a:solidFill>
                <a:schemeClr val="bg1"/>
              </a:solidFill>
              <a:latin typeface="+mj-lt"/>
            </a:endParaRPr>
          </a:p>
        </p:txBody>
      </p:sp>
      <p:sp>
        <p:nvSpPr>
          <p:cNvPr id="56" name="TextBox 55"/>
          <p:cNvSpPr txBox="1"/>
          <p:nvPr/>
        </p:nvSpPr>
        <p:spPr>
          <a:xfrm>
            <a:off x="15354212" y="29790239"/>
            <a:ext cx="13258800" cy="1754326"/>
          </a:xfrm>
          <a:prstGeom prst="rect">
            <a:avLst/>
          </a:prstGeom>
          <a:solidFill>
            <a:schemeClr val="bg1"/>
          </a:solidFill>
          <a:ln w="57150">
            <a:solidFill>
              <a:schemeClr val="tx1"/>
            </a:solidFill>
          </a:ln>
        </p:spPr>
        <p:txBody>
          <a:bodyPr wrap="square" lIns="457200" tIns="228600" rIns="457200" bIns="228600" rtlCol="0" anchor="ctr" anchorCtr="0">
            <a:spAutoFit/>
          </a:bodyPr>
          <a:lstStyle/>
          <a:p>
            <a:pPr marL="20638" marR="0" lvl="0" indent="-20638" algn="just" defTabSz="914400" eaLnBrk="1" fontAlgn="auto" latinLnBrk="0" hangingPunct="1">
              <a:lnSpc>
                <a:spcPct val="100000"/>
              </a:lnSpc>
              <a:spcBef>
                <a:spcPts val="0"/>
              </a:spcBef>
              <a:spcAft>
                <a:spcPts val="0"/>
              </a:spcAft>
              <a:buClrTx/>
              <a:buSzTx/>
              <a:buFontTx/>
              <a:buNone/>
              <a:defRPr/>
            </a:pPr>
            <a:r>
              <a:rPr lang="en-US" sz="2800" dirty="0">
                <a:latin typeface="Times New Roman" charset="0"/>
                <a:ea typeface="Times New Roman" charset="0"/>
                <a:cs typeface="Times New Roman" charset="0"/>
              </a:rPr>
              <a:t>I would like to thank the University of New Hampshire Chemistry Department, Dr. Justin Cole, Dr. Erik Berda, and the Berda Research Group. I would also like to extend a special thank you to Matthew Currier for letting me use his poster format.</a:t>
            </a:r>
          </a:p>
        </p:txBody>
      </p:sp>
      <p:sp>
        <p:nvSpPr>
          <p:cNvPr id="11" name="TextBox 10"/>
          <p:cNvSpPr txBox="1"/>
          <p:nvPr/>
        </p:nvSpPr>
        <p:spPr>
          <a:xfrm>
            <a:off x="1183985" y="14637549"/>
            <a:ext cx="13252216" cy="1015663"/>
          </a:xfrm>
          <a:prstGeom prst="rect">
            <a:avLst/>
          </a:prstGeom>
          <a:noFill/>
        </p:spPr>
        <p:txBody>
          <a:bodyPr wrap="square" rtlCol="0">
            <a:spAutoFit/>
          </a:bodyPr>
          <a:lstStyle/>
          <a:p>
            <a:pPr algn="ctr"/>
            <a:r>
              <a:rPr lang="en-US" sz="3000" b="1" dirty="0">
                <a:latin typeface="Times New Roman" charset="0"/>
                <a:ea typeface="Times New Roman" charset="0"/>
                <a:cs typeface="Times New Roman" charset="0"/>
              </a:rPr>
              <a:t>Figure 1a .</a:t>
            </a:r>
            <a:r>
              <a:rPr lang="en-US" sz="3000" dirty="0">
                <a:latin typeface="Times New Roman" charset="0"/>
                <a:ea typeface="Times New Roman" charset="0"/>
                <a:cs typeface="Times New Roman" charset="0"/>
              </a:rPr>
              <a:t> Structure of the target polypyrrole, Poly(2,4-pyrrole-alt-</a:t>
            </a:r>
            <a:r>
              <a:rPr lang="en-US" sz="3000" i="1" dirty="0">
                <a:latin typeface="Times New Roman" charset="0"/>
                <a:ea typeface="Times New Roman" charset="0"/>
                <a:cs typeface="Times New Roman" charset="0"/>
              </a:rPr>
              <a:t>p</a:t>
            </a:r>
            <a:r>
              <a:rPr lang="en-US" sz="3000" dirty="0">
                <a:latin typeface="Times New Roman" charset="0"/>
                <a:ea typeface="Times New Roman" charset="0"/>
                <a:cs typeface="Times New Roman" charset="0"/>
              </a:rPr>
              <a:t>-phenylene). </a:t>
            </a:r>
            <a:r>
              <a:rPr lang="en-US" sz="3000" b="1" dirty="0">
                <a:latin typeface="Times New Roman" charset="0"/>
                <a:ea typeface="Times New Roman" charset="0"/>
                <a:cs typeface="Times New Roman" charset="0"/>
              </a:rPr>
              <a:t>Figure 1b.</a:t>
            </a:r>
            <a:r>
              <a:rPr lang="en-US" sz="3000" dirty="0">
                <a:latin typeface="Times New Roman" charset="0"/>
                <a:ea typeface="Times New Roman" charset="0"/>
                <a:cs typeface="Times New Roman" charset="0"/>
              </a:rPr>
              <a:t> Typical 2,5 structure for polypyrrole. </a:t>
            </a:r>
          </a:p>
        </p:txBody>
      </p:sp>
      <p:sp>
        <p:nvSpPr>
          <p:cNvPr id="58" name="TextBox 57"/>
          <p:cNvSpPr txBox="1"/>
          <p:nvPr/>
        </p:nvSpPr>
        <p:spPr>
          <a:xfrm>
            <a:off x="1523287" y="30052713"/>
            <a:ext cx="13254698" cy="553998"/>
          </a:xfrm>
          <a:prstGeom prst="rect">
            <a:avLst/>
          </a:prstGeom>
          <a:noFill/>
          <a:ln>
            <a:noFill/>
          </a:ln>
        </p:spPr>
        <p:txBody>
          <a:bodyPr wrap="square" rtlCol="0">
            <a:spAutoFit/>
          </a:bodyPr>
          <a:lstStyle/>
          <a:p>
            <a:pPr algn="ctr"/>
            <a:r>
              <a:rPr lang="en-US" sz="2800" b="1" dirty="0">
                <a:latin typeface="Times New Roman" charset="0"/>
                <a:ea typeface="Times New Roman" charset="0"/>
                <a:cs typeface="Times New Roman" charset="0"/>
              </a:rPr>
              <a:t>Scheme 1.</a:t>
            </a:r>
            <a:r>
              <a:rPr lang="en-US" sz="2800" dirty="0">
                <a:latin typeface="Times New Roman" charset="0"/>
                <a:ea typeface="Times New Roman" charset="0"/>
                <a:cs typeface="Times New Roman" charset="0"/>
              </a:rPr>
              <a:t> Proposed synthetic route to synthesize Poly(2,4-pyrrole-alt-</a:t>
            </a:r>
            <a:r>
              <a:rPr lang="en-US" sz="2800" i="1" dirty="0">
                <a:latin typeface="Times New Roman" charset="0"/>
                <a:ea typeface="Times New Roman" charset="0"/>
                <a:cs typeface="Times New Roman" charset="0"/>
              </a:rPr>
              <a:t>p</a:t>
            </a:r>
            <a:r>
              <a:rPr lang="en-US" sz="2800" dirty="0">
                <a:latin typeface="Times New Roman" charset="0"/>
                <a:ea typeface="Times New Roman" charset="0"/>
                <a:cs typeface="Times New Roman" charset="0"/>
              </a:rPr>
              <a:t>-phenylene</a:t>
            </a:r>
            <a:r>
              <a:rPr lang="en-US" sz="2800" baseline="30000" dirty="0">
                <a:latin typeface="Times New Roman" charset="0"/>
                <a:ea typeface="Times New Roman" charset="0"/>
                <a:cs typeface="Times New Roman" charset="0"/>
              </a:rPr>
              <a:t>2</a:t>
            </a:r>
            <a:r>
              <a:rPr lang="en-US" sz="3000" dirty="0">
                <a:latin typeface="Times New Roman" charset="0"/>
                <a:ea typeface="Times New Roman" charset="0"/>
                <a:cs typeface="Times New Roman" charset="0"/>
              </a:rPr>
              <a:t>).</a:t>
            </a:r>
            <a:endParaRPr lang="en-US" sz="3000" baseline="30000" dirty="0">
              <a:latin typeface="Times New Roman" charset="0"/>
              <a:ea typeface="Times New Roman" charset="0"/>
              <a:cs typeface="Times New Roman" charset="0"/>
            </a:endParaRPr>
          </a:p>
        </p:txBody>
      </p:sp>
      <p:sp>
        <p:nvSpPr>
          <p:cNvPr id="63" name="TextBox 62"/>
          <p:cNvSpPr txBox="1"/>
          <p:nvPr/>
        </p:nvSpPr>
        <p:spPr>
          <a:xfrm>
            <a:off x="37994694" y="25752225"/>
            <a:ext cx="184731" cy="1418978"/>
          </a:xfrm>
          <a:prstGeom prst="rect">
            <a:avLst/>
          </a:prstGeom>
          <a:noFill/>
        </p:spPr>
        <p:txBody>
          <a:bodyPr wrap="none" rtlCol="0">
            <a:spAutoFit/>
          </a:bodyPr>
          <a:lstStyle/>
          <a:p>
            <a:endParaRPr lang="en-US" dirty="0"/>
          </a:p>
        </p:txBody>
      </p:sp>
      <p:sp>
        <p:nvSpPr>
          <p:cNvPr id="89" name="TextBox 88"/>
          <p:cNvSpPr txBox="1"/>
          <p:nvPr/>
        </p:nvSpPr>
        <p:spPr>
          <a:xfrm>
            <a:off x="15268540" y="19529258"/>
            <a:ext cx="13245668" cy="553998"/>
          </a:xfrm>
          <a:prstGeom prst="rect">
            <a:avLst/>
          </a:prstGeom>
          <a:noFill/>
        </p:spPr>
        <p:txBody>
          <a:bodyPr wrap="square" lIns="228600" rIns="228600" rtlCol="0" anchor="ctr" anchorCtr="0">
            <a:spAutoFit/>
          </a:bodyPr>
          <a:lstStyle/>
          <a:p>
            <a:pPr algn="ctr"/>
            <a:r>
              <a:rPr lang="en-US" sz="3000" b="1" dirty="0">
                <a:latin typeface="Times New Roman" charset="0"/>
                <a:ea typeface="Times New Roman" charset="0"/>
                <a:cs typeface="Times New Roman" charset="0"/>
              </a:rPr>
              <a:t>Figure 3:</a:t>
            </a:r>
            <a:r>
              <a:rPr lang="en-US" sz="3000" dirty="0">
                <a:latin typeface="Times New Roman" charset="0"/>
                <a:ea typeface="Times New Roman" charset="0"/>
                <a:cs typeface="Times New Roman" charset="0"/>
              </a:rPr>
              <a:t> </a:t>
            </a:r>
            <a:r>
              <a:rPr lang="en-US" sz="3000" baseline="30000" dirty="0">
                <a:latin typeface="Times New Roman" charset="0"/>
                <a:ea typeface="Times New Roman" charset="0"/>
                <a:cs typeface="Times New Roman" charset="0"/>
              </a:rPr>
              <a:t>1</a:t>
            </a:r>
            <a:r>
              <a:rPr lang="en-US" sz="3000" dirty="0">
                <a:latin typeface="Times New Roman" charset="0"/>
                <a:ea typeface="Times New Roman" charset="0"/>
                <a:cs typeface="Times New Roman" charset="0"/>
              </a:rPr>
              <a:t>H NMR of isolated </a:t>
            </a:r>
            <a:r>
              <a:rPr lang="en-US" sz="3000" i="1" dirty="0">
                <a:latin typeface="Times New Roman" charset="0"/>
                <a:ea typeface="Times New Roman" charset="0"/>
                <a:cs typeface="Times New Roman" charset="0"/>
              </a:rPr>
              <a:t>p</a:t>
            </a:r>
            <a:r>
              <a:rPr lang="en-US" sz="3000" dirty="0">
                <a:latin typeface="Times New Roman" charset="0"/>
                <a:ea typeface="Times New Roman" charset="0"/>
                <a:cs typeface="Times New Roman" charset="0"/>
              </a:rPr>
              <a:t>-xylene diisocyanide. </a:t>
            </a:r>
            <a:endParaRPr lang="en-US" sz="3000" b="1" dirty="0">
              <a:latin typeface="Times New Roman" charset="0"/>
              <a:ea typeface="Times New Roman" charset="0"/>
              <a:cs typeface="Times New Roman" charset="0"/>
            </a:endParaRPr>
          </a:p>
        </p:txBody>
      </p:sp>
      <p:sp>
        <p:nvSpPr>
          <p:cNvPr id="92" name="TextBox 91"/>
          <p:cNvSpPr txBox="1"/>
          <p:nvPr/>
        </p:nvSpPr>
        <p:spPr>
          <a:xfrm>
            <a:off x="16037210" y="12869817"/>
            <a:ext cx="11813460" cy="553998"/>
          </a:xfrm>
          <a:prstGeom prst="rect">
            <a:avLst/>
          </a:prstGeom>
          <a:noFill/>
        </p:spPr>
        <p:txBody>
          <a:bodyPr wrap="square" rtlCol="0" anchor="ctr" anchorCtr="0">
            <a:spAutoFit/>
          </a:bodyPr>
          <a:lstStyle/>
          <a:p>
            <a:pPr algn="ctr"/>
            <a:r>
              <a:rPr lang="en-US" sz="3000" b="1" dirty="0">
                <a:latin typeface="Times New Roman" charset="0"/>
                <a:ea typeface="Times New Roman" charset="0"/>
                <a:cs typeface="Times New Roman" charset="0"/>
              </a:rPr>
              <a:t>Figure 2:</a:t>
            </a:r>
            <a:r>
              <a:rPr lang="en-US" sz="3000" dirty="0">
                <a:latin typeface="Times New Roman" charset="0"/>
                <a:ea typeface="Times New Roman" charset="0"/>
                <a:cs typeface="Times New Roman" charset="0"/>
              </a:rPr>
              <a:t> </a:t>
            </a:r>
            <a:r>
              <a:rPr lang="en-US" sz="3000" baseline="30000" dirty="0">
                <a:latin typeface="Times New Roman" charset="0"/>
                <a:ea typeface="Times New Roman" charset="0"/>
                <a:cs typeface="Times New Roman" charset="0"/>
              </a:rPr>
              <a:t>1</a:t>
            </a:r>
            <a:r>
              <a:rPr lang="en-US" sz="3000" dirty="0">
                <a:latin typeface="Times New Roman" charset="0"/>
                <a:ea typeface="Times New Roman" charset="0"/>
                <a:cs typeface="Times New Roman" charset="0"/>
              </a:rPr>
              <a:t>H NMR of isolated </a:t>
            </a:r>
            <a:r>
              <a:rPr lang="en-US" sz="3000" i="1" dirty="0">
                <a:latin typeface="Times New Roman" charset="0"/>
                <a:ea typeface="Times New Roman" charset="0"/>
                <a:cs typeface="Times New Roman" charset="0"/>
              </a:rPr>
              <a:t>p-</a:t>
            </a:r>
            <a:r>
              <a:rPr lang="en-US" sz="3000" dirty="0">
                <a:latin typeface="Times New Roman" charset="0"/>
                <a:ea typeface="Times New Roman" charset="0"/>
                <a:cs typeface="Times New Roman" charset="0"/>
              </a:rPr>
              <a:t>xylene diformamide.</a:t>
            </a:r>
            <a:endParaRPr lang="en-US" sz="3000" b="1" dirty="0">
              <a:latin typeface="Times New Roman" charset="0"/>
              <a:ea typeface="Times New Roman" charset="0"/>
              <a:cs typeface="Times New Roman" charset="0"/>
            </a:endParaRPr>
          </a:p>
        </p:txBody>
      </p:sp>
      <p:sp>
        <p:nvSpPr>
          <p:cNvPr id="99" name="TextBox 98"/>
          <p:cNvSpPr txBox="1"/>
          <p:nvPr/>
        </p:nvSpPr>
        <p:spPr>
          <a:xfrm>
            <a:off x="15369500" y="26936174"/>
            <a:ext cx="13258736" cy="1015663"/>
          </a:xfrm>
          <a:prstGeom prst="rect">
            <a:avLst/>
          </a:prstGeom>
          <a:noFill/>
        </p:spPr>
        <p:txBody>
          <a:bodyPr wrap="square" lIns="228600" rIns="228600" rtlCol="0" anchor="ctr" anchorCtr="0">
            <a:spAutoFit/>
          </a:bodyPr>
          <a:lstStyle/>
          <a:p>
            <a:pPr algn="ctr"/>
            <a:r>
              <a:rPr lang="en-US" sz="3000" b="1" dirty="0">
                <a:latin typeface="Times New Roman" charset="0"/>
                <a:ea typeface="Times New Roman" charset="0"/>
                <a:cs typeface="Times New Roman" charset="0"/>
              </a:rPr>
              <a:t>Figure 4:</a:t>
            </a:r>
            <a:r>
              <a:rPr lang="en-US" sz="3000" dirty="0">
                <a:latin typeface="Times New Roman" charset="0"/>
                <a:ea typeface="Times New Roman" charset="0"/>
                <a:cs typeface="Times New Roman" charset="0"/>
              </a:rPr>
              <a:t> </a:t>
            </a:r>
            <a:r>
              <a:rPr lang="en-US" sz="3000" baseline="30000" dirty="0">
                <a:latin typeface="Times New Roman" charset="0"/>
                <a:ea typeface="Times New Roman" charset="0"/>
                <a:cs typeface="Times New Roman" charset="0"/>
              </a:rPr>
              <a:t>1</a:t>
            </a:r>
            <a:r>
              <a:rPr lang="en-US" sz="3000" dirty="0">
                <a:latin typeface="Times New Roman" charset="0"/>
                <a:ea typeface="Times New Roman" charset="0"/>
                <a:cs typeface="Times New Roman" charset="0"/>
              </a:rPr>
              <a:t>H NMR of cycloaddition polymerization of </a:t>
            </a:r>
            <a:r>
              <a:rPr lang="en-US" sz="3000" i="1" dirty="0">
                <a:latin typeface="Times New Roman" charset="0"/>
                <a:ea typeface="Times New Roman" charset="0"/>
                <a:cs typeface="Times New Roman" charset="0"/>
              </a:rPr>
              <a:t>p</a:t>
            </a:r>
            <a:r>
              <a:rPr lang="en-US" sz="3000" dirty="0">
                <a:latin typeface="Times New Roman" charset="0"/>
                <a:ea typeface="Times New Roman" charset="0"/>
                <a:cs typeface="Times New Roman" charset="0"/>
              </a:rPr>
              <a:t>-xylene diisocyanide and diethynlbenzene. No broadening is present, indicating no conversion to polymer.</a:t>
            </a:r>
            <a:endParaRPr lang="en-US" sz="3000" b="1" dirty="0">
              <a:latin typeface="Times New Roman" charset="0"/>
              <a:ea typeface="Times New Roman" charset="0"/>
              <a:cs typeface="Times New Roman" charset="0"/>
            </a:endParaRPr>
          </a:p>
        </p:txBody>
      </p:sp>
      <p:sp>
        <p:nvSpPr>
          <p:cNvPr id="43" name="TextBox 42"/>
          <p:cNvSpPr txBox="1"/>
          <p:nvPr/>
        </p:nvSpPr>
        <p:spPr>
          <a:xfrm>
            <a:off x="15347693" y="6204900"/>
            <a:ext cx="13258800" cy="914400"/>
          </a:xfrm>
          <a:prstGeom prst="rect">
            <a:avLst/>
          </a:prstGeom>
          <a:solidFill>
            <a:srgbClr val="002C5E"/>
          </a:solidFill>
          <a:ln w="57150">
            <a:solidFill>
              <a:schemeClr val="tx1"/>
            </a:solidFill>
          </a:ln>
        </p:spPr>
        <p:txBody>
          <a:bodyPr wrap="square" lIns="75508" tIns="37752" rIns="75508" bIns="37752" rtlCol="0" anchor="ctr">
            <a:spAutoFit/>
          </a:bodyPr>
          <a:lstStyle/>
          <a:p>
            <a:pPr algn="ctr"/>
            <a:r>
              <a:rPr lang="en-US" sz="5400" b="1" dirty="0">
                <a:ln>
                  <a:solidFill>
                    <a:schemeClr val="tx1"/>
                  </a:solidFill>
                </a:ln>
                <a:solidFill>
                  <a:schemeClr val="bg1"/>
                </a:solidFill>
                <a:latin typeface="Times New Roman" charset="0"/>
                <a:ea typeface="Times New Roman" charset="0"/>
                <a:cs typeface="Times New Roman" charset="0"/>
              </a:rPr>
              <a:t>Results &amp; Discussion </a:t>
            </a:r>
            <a:endParaRPr lang="en-US" sz="5400" b="1" dirty="0">
              <a:ln>
                <a:solidFill>
                  <a:schemeClr val="tx1"/>
                </a:solidFill>
              </a:ln>
              <a:solidFill>
                <a:schemeClr val="bg1"/>
              </a:solidFill>
              <a:latin typeface="+mj-lt"/>
            </a:endParaRPr>
          </a:p>
        </p:txBody>
      </p:sp>
      <p:cxnSp>
        <p:nvCxnSpPr>
          <p:cNvPr id="16" name="Straight Connector 15"/>
          <p:cNvCxnSpPr/>
          <p:nvPr/>
        </p:nvCxnSpPr>
        <p:spPr>
          <a:xfrm>
            <a:off x="15772586" y="13639800"/>
            <a:ext cx="12344400" cy="0"/>
          </a:xfrm>
          <a:prstGeom prst="line">
            <a:avLst/>
          </a:prstGeom>
          <a:ln>
            <a:solidFill>
              <a:schemeClr val="tx1"/>
            </a:solidFill>
          </a:ln>
          <a:effectLst/>
        </p:spPr>
        <p:style>
          <a:lnRef idx="2">
            <a:schemeClr val="dk1"/>
          </a:lnRef>
          <a:fillRef idx="0">
            <a:schemeClr val="dk1"/>
          </a:fillRef>
          <a:effectRef idx="1">
            <a:schemeClr val="dk1"/>
          </a:effectRef>
          <a:fontRef idx="minor">
            <a:schemeClr val="tx1"/>
          </a:fontRef>
        </p:style>
      </p:cxnSp>
      <p:cxnSp>
        <p:nvCxnSpPr>
          <p:cNvPr id="59" name="Straight Connector 58"/>
          <p:cNvCxnSpPr/>
          <p:nvPr/>
        </p:nvCxnSpPr>
        <p:spPr>
          <a:xfrm>
            <a:off x="15672452" y="20252592"/>
            <a:ext cx="12344400" cy="0"/>
          </a:xfrm>
          <a:prstGeom prst="line">
            <a:avLst/>
          </a:prstGeom>
          <a:ln>
            <a:solidFill>
              <a:schemeClr val="tx1"/>
            </a:solidFill>
          </a:ln>
          <a:effectLst/>
        </p:spPr>
        <p:style>
          <a:lnRef idx="2">
            <a:schemeClr val="dk1"/>
          </a:lnRef>
          <a:fillRef idx="0">
            <a:schemeClr val="dk1"/>
          </a:fillRef>
          <a:effectRef idx="1">
            <a:schemeClr val="dk1"/>
          </a:effectRef>
          <a:fontRef idx="minor">
            <a:schemeClr val="tx1"/>
          </a:fontRef>
        </p:style>
      </p:cxnSp>
      <p:grpSp>
        <p:nvGrpSpPr>
          <p:cNvPr id="15" name="Group 14">
            <a:extLst>
              <a:ext uri="{FF2B5EF4-FFF2-40B4-BE49-F238E27FC236}">
                <a16:creationId xmlns:a16="http://schemas.microsoft.com/office/drawing/2014/main" id="{B94E4BC5-3F95-4FA0-B22B-606282F28763}"/>
              </a:ext>
            </a:extLst>
          </p:cNvPr>
          <p:cNvGrpSpPr/>
          <p:nvPr/>
        </p:nvGrpSpPr>
        <p:grpSpPr>
          <a:xfrm>
            <a:off x="3144639" y="11480820"/>
            <a:ext cx="8971161" cy="2430035"/>
            <a:chOff x="2867111" y="11311757"/>
            <a:chExt cx="9252612" cy="2538954"/>
          </a:xfrm>
          <a:noFill/>
        </p:grpSpPr>
        <p:pic>
          <p:nvPicPr>
            <p:cNvPr id="4" name="Picture 3">
              <a:extLst>
                <a:ext uri="{FF2B5EF4-FFF2-40B4-BE49-F238E27FC236}">
                  <a16:creationId xmlns:a16="http://schemas.microsoft.com/office/drawing/2014/main" id="{B6D3336D-933F-4FBE-A12A-9CA7F43A1C9B}"/>
                </a:ext>
              </a:extLst>
            </p:cNvPr>
            <p:cNvPicPr>
              <a:picLocks noChangeAspect="1"/>
            </p:cNvPicPr>
            <p:nvPr/>
          </p:nvPicPr>
          <p:blipFill>
            <a:blip r:embed="rId4"/>
            <a:stretch>
              <a:fillRect/>
            </a:stretch>
          </p:blipFill>
          <p:spPr>
            <a:xfrm>
              <a:off x="2867111" y="11311757"/>
              <a:ext cx="3521653" cy="2305104"/>
            </a:xfrm>
            <a:prstGeom prst="rect">
              <a:avLst/>
            </a:prstGeom>
            <a:grpFill/>
            <a:ln>
              <a:noFill/>
            </a:ln>
          </p:spPr>
        </p:pic>
        <p:pic>
          <p:nvPicPr>
            <p:cNvPr id="5" name="Picture 4">
              <a:extLst>
                <a:ext uri="{FF2B5EF4-FFF2-40B4-BE49-F238E27FC236}">
                  <a16:creationId xmlns:a16="http://schemas.microsoft.com/office/drawing/2014/main" id="{E60D3F3A-374C-4DCF-A239-CF0287E7FB83}"/>
                </a:ext>
              </a:extLst>
            </p:cNvPr>
            <p:cNvPicPr>
              <a:picLocks noChangeAspect="1"/>
            </p:cNvPicPr>
            <p:nvPr/>
          </p:nvPicPr>
          <p:blipFill>
            <a:blip r:embed="rId5"/>
            <a:stretch>
              <a:fillRect/>
            </a:stretch>
          </p:blipFill>
          <p:spPr>
            <a:xfrm>
              <a:off x="7904267" y="11692739"/>
              <a:ext cx="3463470" cy="1588918"/>
            </a:xfrm>
            <a:prstGeom prst="rect">
              <a:avLst/>
            </a:prstGeom>
            <a:grpFill/>
            <a:ln>
              <a:noFill/>
            </a:ln>
          </p:spPr>
        </p:pic>
        <p:sp>
          <p:nvSpPr>
            <p:cNvPr id="6" name="TextBox 5">
              <a:extLst>
                <a:ext uri="{FF2B5EF4-FFF2-40B4-BE49-F238E27FC236}">
                  <a16:creationId xmlns:a16="http://schemas.microsoft.com/office/drawing/2014/main" id="{7EF14342-ED4B-44FB-8074-729B5F2292B1}"/>
                </a:ext>
              </a:extLst>
            </p:cNvPr>
            <p:cNvSpPr txBox="1"/>
            <p:nvPr/>
          </p:nvSpPr>
          <p:spPr>
            <a:xfrm>
              <a:off x="5621922" y="13293697"/>
              <a:ext cx="1224042" cy="553998"/>
            </a:xfrm>
            <a:prstGeom prst="rect">
              <a:avLst/>
            </a:prstGeom>
            <a:grpFill/>
            <a:ln>
              <a:noFill/>
            </a:ln>
          </p:spPr>
          <p:txBody>
            <a:bodyPr wrap="square" lIns="0" rIns="91440" rtlCol="0">
              <a:spAutoFit/>
            </a:bodyPr>
            <a:lstStyle/>
            <a:p>
              <a:r>
                <a:rPr lang="en-US" sz="3000" b="1" dirty="0">
                  <a:latin typeface="Times New Roman" panose="02020603050405020304" pitchFamily="18" charset="0"/>
                  <a:cs typeface="Times New Roman" panose="02020603050405020304" pitchFamily="18" charset="0"/>
                </a:rPr>
                <a:t>1a.</a:t>
              </a:r>
            </a:p>
          </p:txBody>
        </p:sp>
        <p:sp>
          <p:nvSpPr>
            <p:cNvPr id="50" name="TextBox 49">
              <a:extLst>
                <a:ext uri="{FF2B5EF4-FFF2-40B4-BE49-F238E27FC236}">
                  <a16:creationId xmlns:a16="http://schemas.microsoft.com/office/drawing/2014/main" id="{28A0A97B-8549-4476-9805-A8BE40D903CD}"/>
                </a:ext>
              </a:extLst>
            </p:cNvPr>
            <p:cNvSpPr txBox="1"/>
            <p:nvPr/>
          </p:nvSpPr>
          <p:spPr>
            <a:xfrm>
              <a:off x="11195290" y="13296713"/>
              <a:ext cx="924433" cy="553998"/>
            </a:xfrm>
            <a:prstGeom prst="rect">
              <a:avLst/>
            </a:prstGeom>
            <a:grpFill/>
            <a:ln>
              <a:noFill/>
            </a:ln>
          </p:spPr>
          <p:txBody>
            <a:bodyPr wrap="square" lIns="0" rIns="91440" rtlCol="0">
              <a:spAutoFit/>
            </a:bodyPr>
            <a:lstStyle/>
            <a:p>
              <a:r>
                <a:rPr lang="en-US" sz="3000" b="1" dirty="0">
                  <a:latin typeface="Times New Roman" panose="02020603050405020304" pitchFamily="18" charset="0"/>
                  <a:cs typeface="Times New Roman" panose="02020603050405020304" pitchFamily="18" charset="0"/>
                </a:rPr>
                <a:t>1b.</a:t>
              </a:r>
              <a:endParaRPr lang="en-US" sz="3000" dirty="0">
                <a:latin typeface="Times New Roman" panose="02020603050405020304" pitchFamily="18" charset="0"/>
                <a:cs typeface="Times New Roman" panose="02020603050405020304" pitchFamily="18" charset="0"/>
              </a:endParaRPr>
            </a:p>
          </p:txBody>
        </p:sp>
      </p:grpSp>
      <p:pic>
        <p:nvPicPr>
          <p:cNvPr id="13" name="Picture 12">
            <a:extLst>
              <a:ext uri="{FF2B5EF4-FFF2-40B4-BE49-F238E27FC236}">
                <a16:creationId xmlns:a16="http://schemas.microsoft.com/office/drawing/2014/main" id="{6876EAAF-8C4B-4831-9B05-C7B9606388FD}"/>
              </a:ext>
            </a:extLst>
          </p:cNvPr>
          <p:cNvPicPr>
            <a:picLocks noChangeAspect="1"/>
          </p:cNvPicPr>
          <p:nvPr/>
        </p:nvPicPr>
        <p:blipFill>
          <a:blip r:embed="rId6"/>
          <a:stretch>
            <a:fillRect/>
          </a:stretch>
        </p:blipFill>
        <p:spPr>
          <a:xfrm>
            <a:off x="1865071" y="25744036"/>
            <a:ext cx="12571130" cy="3786931"/>
          </a:xfrm>
          <a:prstGeom prst="rect">
            <a:avLst/>
          </a:prstGeom>
        </p:spPr>
      </p:pic>
      <p:pic>
        <p:nvPicPr>
          <p:cNvPr id="139" name="Picture 138">
            <a:extLst>
              <a:ext uri="{FF2B5EF4-FFF2-40B4-BE49-F238E27FC236}">
                <a16:creationId xmlns:a16="http://schemas.microsoft.com/office/drawing/2014/main" id="{974E3CC8-1856-4826-A60F-1A2286F50AE3}"/>
              </a:ext>
            </a:extLst>
          </p:cNvPr>
          <p:cNvPicPr>
            <a:picLocks noChangeAspect="1"/>
          </p:cNvPicPr>
          <p:nvPr/>
        </p:nvPicPr>
        <p:blipFill>
          <a:blip r:embed="rId7"/>
          <a:stretch>
            <a:fillRect/>
          </a:stretch>
        </p:blipFill>
        <p:spPr>
          <a:xfrm>
            <a:off x="15760094" y="8599874"/>
            <a:ext cx="5991328" cy="4153550"/>
          </a:xfrm>
          <a:prstGeom prst="rect">
            <a:avLst/>
          </a:prstGeom>
          <a:ln>
            <a:solidFill>
              <a:schemeClr val="tx1"/>
            </a:solidFill>
          </a:ln>
        </p:spPr>
      </p:pic>
      <p:pic>
        <p:nvPicPr>
          <p:cNvPr id="140" name="Picture 139">
            <a:extLst>
              <a:ext uri="{FF2B5EF4-FFF2-40B4-BE49-F238E27FC236}">
                <a16:creationId xmlns:a16="http://schemas.microsoft.com/office/drawing/2014/main" id="{DEF45165-01B7-45E9-80D0-67FD5D8BE8CE}"/>
              </a:ext>
            </a:extLst>
          </p:cNvPr>
          <p:cNvPicPr>
            <a:picLocks noChangeAspect="1"/>
          </p:cNvPicPr>
          <p:nvPr/>
        </p:nvPicPr>
        <p:blipFill>
          <a:blip r:embed="rId8"/>
          <a:stretch>
            <a:fillRect/>
          </a:stretch>
        </p:blipFill>
        <p:spPr>
          <a:xfrm>
            <a:off x="21970105" y="8602048"/>
            <a:ext cx="6022462" cy="4151376"/>
          </a:xfrm>
          <a:prstGeom prst="rect">
            <a:avLst/>
          </a:prstGeom>
          <a:ln>
            <a:solidFill>
              <a:schemeClr val="tx1"/>
            </a:solidFill>
          </a:ln>
        </p:spPr>
      </p:pic>
      <p:pic>
        <p:nvPicPr>
          <p:cNvPr id="141" name="Picture 140">
            <a:extLst>
              <a:ext uri="{FF2B5EF4-FFF2-40B4-BE49-F238E27FC236}">
                <a16:creationId xmlns:a16="http://schemas.microsoft.com/office/drawing/2014/main" id="{53A3614D-F63E-42A7-9761-DAE5675C055A}"/>
              </a:ext>
            </a:extLst>
          </p:cNvPr>
          <p:cNvPicPr>
            <a:picLocks noChangeAspect="1"/>
          </p:cNvPicPr>
          <p:nvPr/>
        </p:nvPicPr>
        <p:blipFill>
          <a:blip r:embed="rId9"/>
          <a:stretch>
            <a:fillRect/>
          </a:stretch>
        </p:blipFill>
        <p:spPr>
          <a:xfrm>
            <a:off x="19021072" y="8642621"/>
            <a:ext cx="2651046" cy="1262962"/>
          </a:xfrm>
          <a:prstGeom prst="rect">
            <a:avLst/>
          </a:prstGeom>
        </p:spPr>
      </p:pic>
      <p:pic>
        <p:nvPicPr>
          <p:cNvPr id="142" name="Picture 141">
            <a:extLst>
              <a:ext uri="{FF2B5EF4-FFF2-40B4-BE49-F238E27FC236}">
                <a16:creationId xmlns:a16="http://schemas.microsoft.com/office/drawing/2014/main" id="{335377FC-B630-4FE8-BDF1-B07F0D8D325F}"/>
              </a:ext>
            </a:extLst>
          </p:cNvPr>
          <p:cNvPicPr>
            <a:picLocks noChangeAspect="1"/>
          </p:cNvPicPr>
          <p:nvPr/>
        </p:nvPicPr>
        <p:blipFill>
          <a:blip r:embed="rId10"/>
          <a:stretch>
            <a:fillRect/>
          </a:stretch>
        </p:blipFill>
        <p:spPr>
          <a:xfrm>
            <a:off x="16228700" y="11605682"/>
            <a:ext cx="349478" cy="421165"/>
          </a:xfrm>
          <a:prstGeom prst="rect">
            <a:avLst/>
          </a:prstGeom>
        </p:spPr>
      </p:pic>
      <p:pic>
        <p:nvPicPr>
          <p:cNvPr id="143" name="Picture 142">
            <a:extLst>
              <a:ext uri="{FF2B5EF4-FFF2-40B4-BE49-F238E27FC236}">
                <a16:creationId xmlns:a16="http://schemas.microsoft.com/office/drawing/2014/main" id="{A5B58470-EEF4-49B1-8581-2EE5CFC0B900}"/>
              </a:ext>
            </a:extLst>
          </p:cNvPr>
          <p:cNvPicPr>
            <a:picLocks noChangeAspect="1"/>
          </p:cNvPicPr>
          <p:nvPr/>
        </p:nvPicPr>
        <p:blipFill>
          <a:blip r:embed="rId11"/>
          <a:stretch>
            <a:fillRect/>
          </a:stretch>
        </p:blipFill>
        <p:spPr>
          <a:xfrm>
            <a:off x="16442472" y="10676749"/>
            <a:ext cx="376460" cy="393192"/>
          </a:xfrm>
          <a:prstGeom prst="rect">
            <a:avLst/>
          </a:prstGeom>
        </p:spPr>
      </p:pic>
      <p:pic>
        <p:nvPicPr>
          <p:cNvPr id="144" name="Picture 143">
            <a:extLst>
              <a:ext uri="{FF2B5EF4-FFF2-40B4-BE49-F238E27FC236}">
                <a16:creationId xmlns:a16="http://schemas.microsoft.com/office/drawing/2014/main" id="{95C02F0E-D9AE-446F-836D-2CDFA41AA19A}"/>
              </a:ext>
            </a:extLst>
          </p:cNvPr>
          <p:cNvPicPr>
            <a:picLocks noChangeAspect="1"/>
          </p:cNvPicPr>
          <p:nvPr/>
        </p:nvPicPr>
        <p:blipFill>
          <a:blip r:embed="rId12"/>
          <a:stretch>
            <a:fillRect/>
          </a:stretch>
        </p:blipFill>
        <p:spPr>
          <a:xfrm>
            <a:off x="16872227" y="8876249"/>
            <a:ext cx="376461" cy="393192"/>
          </a:xfrm>
          <a:prstGeom prst="rect">
            <a:avLst/>
          </a:prstGeom>
        </p:spPr>
      </p:pic>
      <p:pic>
        <p:nvPicPr>
          <p:cNvPr id="145" name="Picture 144">
            <a:extLst>
              <a:ext uri="{FF2B5EF4-FFF2-40B4-BE49-F238E27FC236}">
                <a16:creationId xmlns:a16="http://schemas.microsoft.com/office/drawing/2014/main" id="{E7541C06-C4A0-4210-A7EC-4E152E225DC5}"/>
              </a:ext>
            </a:extLst>
          </p:cNvPr>
          <p:cNvPicPr>
            <a:picLocks noChangeAspect="1"/>
          </p:cNvPicPr>
          <p:nvPr/>
        </p:nvPicPr>
        <p:blipFill>
          <a:blip r:embed="rId13"/>
          <a:stretch>
            <a:fillRect/>
          </a:stretch>
        </p:blipFill>
        <p:spPr>
          <a:xfrm>
            <a:off x="18509696" y="9666186"/>
            <a:ext cx="372167" cy="388709"/>
          </a:xfrm>
          <a:prstGeom prst="rect">
            <a:avLst/>
          </a:prstGeom>
        </p:spPr>
      </p:pic>
      <p:pic>
        <p:nvPicPr>
          <p:cNvPr id="146" name="Picture 145">
            <a:extLst>
              <a:ext uri="{FF2B5EF4-FFF2-40B4-BE49-F238E27FC236}">
                <a16:creationId xmlns:a16="http://schemas.microsoft.com/office/drawing/2014/main" id="{968AC4D2-9970-48F5-968E-1E955827516A}"/>
              </a:ext>
            </a:extLst>
          </p:cNvPr>
          <p:cNvPicPr>
            <a:picLocks noChangeAspect="1"/>
          </p:cNvPicPr>
          <p:nvPr/>
        </p:nvPicPr>
        <p:blipFill>
          <a:blip r:embed="rId14"/>
          <a:stretch>
            <a:fillRect/>
          </a:stretch>
        </p:blipFill>
        <p:spPr>
          <a:xfrm>
            <a:off x="15757873" y="15120375"/>
            <a:ext cx="5989320" cy="4152159"/>
          </a:xfrm>
          <a:prstGeom prst="rect">
            <a:avLst/>
          </a:prstGeom>
          <a:ln>
            <a:solidFill>
              <a:schemeClr val="tx1"/>
            </a:solidFill>
          </a:ln>
        </p:spPr>
      </p:pic>
      <p:pic>
        <p:nvPicPr>
          <p:cNvPr id="147" name="Picture 146">
            <a:extLst>
              <a:ext uri="{FF2B5EF4-FFF2-40B4-BE49-F238E27FC236}">
                <a16:creationId xmlns:a16="http://schemas.microsoft.com/office/drawing/2014/main" id="{2DAFDCEB-A1F5-4F09-B478-EBBC4B3BE08E}"/>
              </a:ext>
            </a:extLst>
          </p:cNvPr>
          <p:cNvPicPr>
            <a:picLocks noChangeAspect="1"/>
          </p:cNvPicPr>
          <p:nvPr/>
        </p:nvPicPr>
        <p:blipFill>
          <a:blip r:embed="rId15"/>
          <a:stretch>
            <a:fillRect/>
          </a:stretch>
        </p:blipFill>
        <p:spPr>
          <a:xfrm>
            <a:off x="21971776" y="15116285"/>
            <a:ext cx="5989320" cy="4152159"/>
          </a:xfrm>
          <a:prstGeom prst="rect">
            <a:avLst/>
          </a:prstGeom>
          <a:ln>
            <a:solidFill>
              <a:schemeClr val="tx1"/>
            </a:solidFill>
          </a:ln>
        </p:spPr>
      </p:pic>
      <p:pic>
        <p:nvPicPr>
          <p:cNvPr id="148" name="Picture 147">
            <a:extLst>
              <a:ext uri="{FF2B5EF4-FFF2-40B4-BE49-F238E27FC236}">
                <a16:creationId xmlns:a16="http://schemas.microsoft.com/office/drawing/2014/main" id="{0D3DED30-7B2A-48FF-9438-72E8A8618F67}"/>
              </a:ext>
            </a:extLst>
          </p:cNvPr>
          <p:cNvPicPr>
            <a:picLocks noChangeAspect="1"/>
          </p:cNvPicPr>
          <p:nvPr/>
        </p:nvPicPr>
        <p:blipFill>
          <a:blip r:embed="rId16"/>
          <a:stretch>
            <a:fillRect/>
          </a:stretch>
        </p:blipFill>
        <p:spPr>
          <a:xfrm>
            <a:off x="15763231" y="22745700"/>
            <a:ext cx="5988191" cy="4151376"/>
          </a:xfrm>
          <a:prstGeom prst="rect">
            <a:avLst/>
          </a:prstGeom>
          <a:ln>
            <a:solidFill>
              <a:schemeClr val="tx1"/>
            </a:solidFill>
          </a:ln>
        </p:spPr>
      </p:pic>
      <p:pic>
        <p:nvPicPr>
          <p:cNvPr id="149" name="Picture 148">
            <a:extLst>
              <a:ext uri="{FF2B5EF4-FFF2-40B4-BE49-F238E27FC236}">
                <a16:creationId xmlns:a16="http://schemas.microsoft.com/office/drawing/2014/main" id="{445E51DA-0FD7-401E-B8F2-F7D28742A0B3}"/>
              </a:ext>
            </a:extLst>
          </p:cNvPr>
          <p:cNvPicPr>
            <a:picLocks noChangeAspect="1"/>
          </p:cNvPicPr>
          <p:nvPr/>
        </p:nvPicPr>
        <p:blipFill>
          <a:blip r:embed="rId17"/>
          <a:stretch>
            <a:fillRect/>
          </a:stretch>
        </p:blipFill>
        <p:spPr>
          <a:xfrm>
            <a:off x="22011013" y="22745700"/>
            <a:ext cx="5989320" cy="4152159"/>
          </a:xfrm>
          <a:prstGeom prst="rect">
            <a:avLst/>
          </a:prstGeom>
          <a:ln>
            <a:solidFill>
              <a:schemeClr val="tx1"/>
            </a:solidFill>
          </a:ln>
        </p:spPr>
      </p:pic>
      <p:pic>
        <p:nvPicPr>
          <p:cNvPr id="150" name="Picture 149">
            <a:extLst>
              <a:ext uri="{FF2B5EF4-FFF2-40B4-BE49-F238E27FC236}">
                <a16:creationId xmlns:a16="http://schemas.microsoft.com/office/drawing/2014/main" id="{5DF8F5B7-C919-4F87-B176-205A559A92A3}"/>
              </a:ext>
            </a:extLst>
          </p:cNvPr>
          <p:cNvPicPr>
            <a:picLocks noChangeAspect="1"/>
          </p:cNvPicPr>
          <p:nvPr/>
        </p:nvPicPr>
        <p:blipFill>
          <a:blip r:embed="rId18"/>
          <a:stretch>
            <a:fillRect/>
          </a:stretch>
        </p:blipFill>
        <p:spPr>
          <a:xfrm>
            <a:off x="18335282" y="15246531"/>
            <a:ext cx="2581930" cy="1261872"/>
          </a:xfrm>
          <a:prstGeom prst="rect">
            <a:avLst/>
          </a:prstGeom>
        </p:spPr>
      </p:pic>
      <p:pic>
        <p:nvPicPr>
          <p:cNvPr id="151" name="Picture 150">
            <a:extLst>
              <a:ext uri="{FF2B5EF4-FFF2-40B4-BE49-F238E27FC236}">
                <a16:creationId xmlns:a16="http://schemas.microsoft.com/office/drawing/2014/main" id="{0970D180-F5CE-4497-B4B6-A33086DB5E96}"/>
              </a:ext>
            </a:extLst>
          </p:cNvPr>
          <p:cNvPicPr>
            <a:picLocks noChangeAspect="1"/>
          </p:cNvPicPr>
          <p:nvPr/>
        </p:nvPicPr>
        <p:blipFill>
          <a:blip r:embed="rId19"/>
          <a:stretch>
            <a:fillRect/>
          </a:stretch>
        </p:blipFill>
        <p:spPr>
          <a:xfrm>
            <a:off x="16578178" y="16122359"/>
            <a:ext cx="349028" cy="420624"/>
          </a:xfrm>
          <a:prstGeom prst="rect">
            <a:avLst/>
          </a:prstGeom>
        </p:spPr>
      </p:pic>
      <p:pic>
        <p:nvPicPr>
          <p:cNvPr id="152" name="Picture 151">
            <a:extLst>
              <a:ext uri="{FF2B5EF4-FFF2-40B4-BE49-F238E27FC236}">
                <a16:creationId xmlns:a16="http://schemas.microsoft.com/office/drawing/2014/main" id="{4E728A3C-EE71-42F1-8A67-3CBF97538C41}"/>
              </a:ext>
            </a:extLst>
          </p:cNvPr>
          <p:cNvPicPr>
            <a:picLocks noChangeAspect="1"/>
          </p:cNvPicPr>
          <p:nvPr/>
        </p:nvPicPr>
        <p:blipFill>
          <a:blip r:embed="rId20"/>
          <a:stretch>
            <a:fillRect/>
          </a:stretch>
        </p:blipFill>
        <p:spPr>
          <a:xfrm>
            <a:off x="18109002" y="17712268"/>
            <a:ext cx="347472" cy="429768"/>
          </a:xfrm>
          <a:prstGeom prst="rect">
            <a:avLst/>
          </a:prstGeom>
        </p:spPr>
      </p:pic>
      <p:pic>
        <p:nvPicPr>
          <p:cNvPr id="153" name="Picture 152">
            <a:extLst>
              <a:ext uri="{FF2B5EF4-FFF2-40B4-BE49-F238E27FC236}">
                <a16:creationId xmlns:a16="http://schemas.microsoft.com/office/drawing/2014/main" id="{1BA5C990-13D3-40E3-B15D-BCF4250E0E45}"/>
              </a:ext>
            </a:extLst>
          </p:cNvPr>
          <p:cNvPicPr>
            <a:picLocks noChangeAspect="1"/>
          </p:cNvPicPr>
          <p:nvPr/>
        </p:nvPicPr>
        <p:blipFill>
          <a:blip r:embed="rId21"/>
          <a:stretch>
            <a:fillRect/>
          </a:stretch>
        </p:blipFill>
        <p:spPr>
          <a:xfrm>
            <a:off x="19582661" y="22978762"/>
            <a:ext cx="2053014" cy="1261872"/>
          </a:xfrm>
          <a:prstGeom prst="rect">
            <a:avLst/>
          </a:prstGeom>
        </p:spPr>
      </p:pic>
      <p:pic>
        <p:nvPicPr>
          <p:cNvPr id="155" name="Picture 154">
            <a:extLst>
              <a:ext uri="{FF2B5EF4-FFF2-40B4-BE49-F238E27FC236}">
                <a16:creationId xmlns:a16="http://schemas.microsoft.com/office/drawing/2014/main" id="{7E2C88B4-6534-4890-B801-3BC1818B6680}"/>
              </a:ext>
            </a:extLst>
          </p:cNvPr>
          <p:cNvPicPr>
            <a:picLocks noChangeAspect="1"/>
          </p:cNvPicPr>
          <p:nvPr/>
        </p:nvPicPr>
        <p:blipFill>
          <a:blip r:embed="rId22"/>
          <a:stretch>
            <a:fillRect/>
          </a:stretch>
        </p:blipFill>
        <p:spPr>
          <a:xfrm>
            <a:off x="31195245" y="19493647"/>
            <a:ext cx="2535374" cy="1517889"/>
          </a:xfrm>
          <a:prstGeom prst="rect">
            <a:avLst/>
          </a:prstGeom>
        </p:spPr>
      </p:pic>
      <p:sp>
        <p:nvSpPr>
          <p:cNvPr id="156" name="TextBox 155">
            <a:extLst>
              <a:ext uri="{FF2B5EF4-FFF2-40B4-BE49-F238E27FC236}">
                <a16:creationId xmlns:a16="http://schemas.microsoft.com/office/drawing/2014/main" id="{CEF86652-F56F-4660-A40E-D67440D6DAE9}"/>
              </a:ext>
            </a:extLst>
          </p:cNvPr>
          <p:cNvSpPr txBox="1"/>
          <p:nvPr/>
        </p:nvSpPr>
        <p:spPr>
          <a:xfrm>
            <a:off x="33686635" y="20633420"/>
            <a:ext cx="1194945"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5a.</a:t>
            </a:r>
          </a:p>
        </p:txBody>
      </p:sp>
      <p:sp>
        <p:nvSpPr>
          <p:cNvPr id="157" name="TextBox 156">
            <a:extLst>
              <a:ext uri="{FF2B5EF4-FFF2-40B4-BE49-F238E27FC236}">
                <a16:creationId xmlns:a16="http://schemas.microsoft.com/office/drawing/2014/main" id="{5CE84B07-B311-4CBB-AA55-11AE80BB6877}"/>
              </a:ext>
            </a:extLst>
          </p:cNvPr>
          <p:cNvSpPr txBox="1"/>
          <p:nvPr/>
        </p:nvSpPr>
        <p:spPr>
          <a:xfrm>
            <a:off x="39048958" y="20532699"/>
            <a:ext cx="1194945"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5b.</a:t>
            </a:r>
          </a:p>
        </p:txBody>
      </p:sp>
      <p:pic>
        <p:nvPicPr>
          <p:cNvPr id="159" name="Picture 158">
            <a:extLst>
              <a:ext uri="{FF2B5EF4-FFF2-40B4-BE49-F238E27FC236}">
                <a16:creationId xmlns:a16="http://schemas.microsoft.com/office/drawing/2014/main" id="{9A6278FB-BE87-4096-8704-5E1178D67A73}"/>
              </a:ext>
            </a:extLst>
          </p:cNvPr>
          <p:cNvPicPr>
            <a:picLocks noChangeAspect="1"/>
          </p:cNvPicPr>
          <p:nvPr/>
        </p:nvPicPr>
        <p:blipFill>
          <a:blip r:embed="rId23"/>
          <a:stretch>
            <a:fillRect/>
          </a:stretch>
        </p:blipFill>
        <p:spPr>
          <a:xfrm>
            <a:off x="36598175" y="19655170"/>
            <a:ext cx="2508361" cy="1083206"/>
          </a:xfrm>
          <a:prstGeom prst="rect">
            <a:avLst/>
          </a:prstGeom>
        </p:spPr>
      </p:pic>
      <p:sp>
        <p:nvSpPr>
          <p:cNvPr id="160" name="TextBox 159">
            <a:extLst>
              <a:ext uri="{FF2B5EF4-FFF2-40B4-BE49-F238E27FC236}">
                <a16:creationId xmlns:a16="http://schemas.microsoft.com/office/drawing/2014/main" id="{237E7C3D-4123-4ABB-92BD-F6C01D04835D}"/>
              </a:ext>
            </a:extLst>
          </p:cNvPr>
          <p:cNvSpPr txBox="1"/>
          <p:nvPr/>
        </p:nvSpPr>
        <p:spPr>
          <a:xfrm>
            <a:off x="29614505" y="21086697"/>
            <a:ext cx="6425930"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Figure 5a. </a:t>
            </a:r>
            <a:r>
              <a:rPr lang="en-US" sz="3000" dirty="0">
                <a:latin typeface="Times New Roman" panose="02020603050405020304" pitchFamily="18" charset="0"/>
                <a:cs typeface="Times New Roman" panose="02020603050405020304" pitchFamily="18" charset="0"/>
              </a:rPr>
              <a:t>Structure of phenanthroline.</a:t>
            </a:r>
          </a:p>
        </p:txBody>
      </p:sp>
      <p:sp>
        <p:nvSpPr>
          <p:cNvPr id="161" name="TextBox 160">
            <a:extLst>
              <a:ext uri="{FF2B5EF4-FFF2-40B4-BE49-F238E27FC236}">
                <a16:creationId xmlns:a16="http://schemas.microsoft.com/office/drawing/2014/main" id="{60B7F7AA-C464-4EAD-84AE-94CF77FEE46E}"/>
              </a:ext>
            </a:extLst>
          </p:cNvPr>
          <p:cNvSpPr txBox="1"/>
          <p:nvPr/>
        </p:nvSpPr>
        <p:spPr>
          <a:xfrm>
            <a:off x="36116617" y="21074284"/>
            <a:ext cx="7473861"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Figure 5b. </a:t>
            </a:r>
            <a:r>
              <a:rPr lang="en-US" sz="3000" dirty="0">
                <a:latin typeface="Times New Roman" panose="02020603050405020304" pitchFamily="18" charset="0"/>
                <a:cs typeface="Times New Roman" panose="02020603050405020304" pitchFamily="18" charset="0"/>
              </a:rPr>
              <a:t>Structure of 2,2-bipyridine.</a:t>
            </a:r>
            <a:endParaRPr lang="en-US" sz="3000" b="1" dirty="0">
              <a:latin typeface="Times New Roman" panose="02020603050405020304" pitchFamily="18" charset="0"/>
              <a:cs typeface="Times New Roman" panose="02020603050405020304" pitchFamily="18" charset="0"/>
            </a:endParaRPr>
          </a:p>
        </p:txBody>
      </p:sp>
      <p:sp>
        <p:nvSpPr>
          <p:cNvPr id="162" name="TextBox 161">
            <a:extLst>
              <a:ext uri="{FF2B5EF4-FFF2-40B4-BE49-F238E27FC236}">
                <a16:creationId xmlns:a16="http://schemas.microsoft.com/office/drawing/2014/main" id="{AF796642-83A5-4507-BCCA-0369C57178CE}"/>
              </a:ext>
            </a:extLst>
          </p:cNvPr>
          <p:cNvSpPr txBox="1"/>
          <p:nvPr/>
        </p:nvSpPr>
        <p:spPr>
          <a:xfrm>
            <a:off x="29260800" y="27639299"/>
            <a:ext cx="13258800" cy="3908762"/>
          </a:xfrm>
          <a:prstGeom prst="rect">
            <a:avLst/>
          </a:prstGeom>
          <a:solidFill>
            <a:schemeClr val="bg1"/>
          </a:solidFill>
          <a:ln w="57150">
            <a:solidFill>
              <a:schemeClr val="tx1"/>
            </a:solidFill>
          </a:ln>
        </p:spPr>
        <p:txBody>
          <a:bodyPr wrap="square" lIns="457200" tIns="228600" rIns="457200" bIns="228600" rtlCol="0" anchor="ctr" anchorCtr="0">
            <a:spAutoFit/>
          </a:bodyPr>
          <a:lstStyle/>
          <a:p>
            <a:pPr marL="742950" indent="-742950" algn="just">
              <a:buFont typeface="+mj-lt"/>
              <a:buAutoNum type="arabicPeriod"/>
            </a:pPr>
            <a:r>
              <a:rPr lang="en-US" sz="2800" dirty="0">
                <a:latin typeface="Times New Roman" panose="02020603050405020304" pitchFamily="18" charset="0"/>
                <a:cs typeface="Times New Roman" panose="02020603050405020304" pitchFamily="18" charset="0"/>
              </a:rPr>
              <a:t>1. Lange, U.; Roznyatovskaya, N. V.; Mirsky, V. M. Conducting polymers in chemical sensors and arrays. </a:t>
            </a:r>
            <a:r>
              <a:rPr lang="en-US" sz="2800" i="1" dirty="0">
                <a:latin typeface="Times New Roman" panose="02020603050405020304" pitchFamily="18" charset="0"/>
                <a:cs typeface="Times New Roman" panose="02020603050405020304" pitchFamily="18" charset="0"/>
              </a:rPr>
              <a:t>Analytica Chimica Acta. </a:t>
            </a:r>
            <a:r>
              <a:rPr lang="en-US" sz="2800" b="1" dirty="0">
                <a:latin typeface="Times New Roman" panose="02020603050405020304" pitchFamily="18" charset="0"/>
                <a:cs typeface="Times New Roman" panose="02020603050405020304" pitchFamily="18" charset="0"/>
              </a:rPr>
              <a:t>2008</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614</a:t>
            </a:r>
            <a:r>
              <a:rPr lang="en-US" sz="2800" dirty="0">
                <a:latin typeface="Times New Roman" panose="02020603050405020304" pitchFamily="18" charset="0"/>
                <a:cs typeface="Times New Roman" panose="02020603050405020304" pitchFamily="18" charset="0"/>
              </a:rPr>
              <a:t>, 1-26.</a:t>
            </a:r>
          </a:p>
          <a:p>
            <a:pPr marL="742950" indent="-742950" algn="just">
              <a:buFont typeface="+mj-lt"/>
              <a:buAutoNum type="arabicPeriod"/>
            </a:pPr>
            <a:r>
              <a:rPr lang="en-US" sz="2800" dirty="0">
                <a:latin typeface="Times New Roman" panose="02020603050405020304" pitchFamily="18" charset="0"/>
                <a:cs typeface="Times New Roman" panose="02020603050405020304" pitchFamily="18" charset="0"/>
              </a:rPr>
              <a:t>2. Daniel G. Rivera, DGR.; and Ludger A. Wessjohann, LAW. </a:t>
            </a:r>
            <a:r>
              <a:rPr lang="en-US" sz="2800" i="1" dirty="0">
                <a:latin typeface="Times New Roman" panose="02020603050405020304" pitchFamily="18" charset="0"/>
                <a:cs typeface="Times New Roman" panose="02020603050405020304" pitchFamily="18" charset="0"/>
              </a:rPr>
              <a:t>J. Am. Chem. Soc. </a:t>
            </a:r>
            <a:r>
              <a:rPr lang="en-US" sz="2800" b="1" dirty="0">
                <a:latin typeface="Times New Roman" panose="02020603050405020304" pitchFamily="18" charset="0"/>
                <a:cs typeface="Times New Roman" panose="02020603050405020304" pitchFamily="18" charset="0"/>
              </a:rPr>
              <a:t>2006</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128</a:t>
            </a:r>
            <a:r>
              <a:rPr lang="en-US" sz="2800" dirty="0">
                <a:latin typeface="Times New Roman" panose="02020603050405020304" pitchFamily="18" charset="0"/>
                <a:cs typeface="Times New Roman" panose="02020603050405020304" pitchFamily="18" charset="0"/>
              </a:rPr>
              <a:t>, 7122-7123.</a:t>
            </a:r>
          </a:p>
          <a:p>
            <a:pPr marL="742950" indent="-742950" algn="just">
              <a:buFont typeface="+mj-lt"/>
              <a:buAutoNum type="arabicPeriod"/>
            </a:pPr>
            <a:r>
              <a:rPr lang="en-US" sz="2800" dirty="0">
                <a:latin typeface="Times New Roman" panose="02020603050405020304" pitchFamily="18" charset="0"/>
                <a:cs typeface="Times New Roman" panose="02020603050405020304" pitchFamily="18" charset="0"/>
              </a:rPr>
              <a:t>Hironaga, H.; Kuwano, K.; Ogawa, T.; Ono, K.; Ono, N.; and Simizu, K.; Synthesis of Pyrroles annulated with Polycyclic Aromatic Compounds; Precursor Molecules for Low Band Gap Polymers. </a:t>
            </a:r>
            <a:r>
              <a:rPr lang="en-US" sz="2800" i="1" dirty="0">
                <a:latin typeface="Times New Roman" panose="02020603050405020304" pitchFamily="18" charset="0"/>
                <a:cs typeface="Times New Roman" panose="02020603050405020304" pitchFamily="18" charset="0"/>
              </a:rPr>
              <a:t>J. Chem. Soc. Chem. Commun. </a:t>
            </a:r>
            <a:r>
              <a:rPr lang="en-US" sz="2800" b="1" dirty="0">
                <a:latin typeface="Times New Roman" panose="02020603050405020304" pitchFamily="18" charset="0"/>
                <a:cs typeface="Times New Roman" panose="02020603050405020304" pitchFamily="18" charset="0"/>
              </a:rPr>
              <a:t>1994</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0</a:t>
            </a:r>
            <a:r>
              <a:rPr lang="en-US" sz="2800" dirty="0">
                <a:latin typeface="Times New Roman" panose="02020603050405020304" pitchFamily="18" charset="0"/>
                <a:cs typeface="Times New Roman" panose="02020603050405020304" pitchFamily="18" charset="0"/>
              </a:rPr>
              <a:t>, 1019-1020.</a:t>
            </a:r>
          </a:p>
        </p:txBody>
      </p:sp>
      <p:sp>
        <p:nvSpPr>
          <p:cNvPr id="163" name="TextBox 162">
            <a:extLst>
              <a:ext uri="{FF2B5EF4-FFF2-40B4-BE49-F238E27FC236}">
                <a16:creationId xmlns:a16="http://schemas.microsoft.com/office/drawing/2014/main" id="{3BC65CB8-81A5-4E72-97A3-143A9B026F8A}"/>
              </a:ext>
            </a:extLst>
          </p:cNvPr>
          <p:cNvSpPr txBox="1"/>
          <p:nvPr/>
        </p:nvSpPr>
        <p:spPr>
          <a:xfrm>
            <a:off x="29251889" y="26880981"/>
            <a:ext cx="13258800" cy="914400"/>
          </a:xfrm>
          <a:prstGeom prst="rect">
            <a:avLst/>
          </a:prstGeom>
          <a:solidFill>
            <a:srgbClr val="002C5E"/>
          </a:solidFill>
          <a:ln w="57150">
            <a:solidFill>
              <a:schemeClr val="tx1"/>
            </a:solidFill>
          </a:ln>
        </p:spPr>
        <p:txBody>
          <a:bodyPr wrap="square" lIns="75508" tIns="37752" rIns="75508" bIns="37752" rtlCol="0" anchor="ctr">
            <a:spAutoFit/>
          </a:bodyPr>
          <a:lstStyle/>
          <a:p>
            <a:pPr algn="ctr"/>
            <a:r>
              <a:rPr lang="en-US" sz="5400" b="1" dirty="0">
                <a:ln>
                  <a:solidFill>
                    <a:schemeClr val="tx1"/>
                  </a:solidFill>
                </a:ln>
                <a:solidFill>
                  <a:schemeClr val="bg1"/>
                </a:solidFill>
                <a:latin typeface="Times New Roman" charset="0"/>
                <a:cs typeface="Times New Roman" charset="0"/>
              </a:rPr>
              <a:t>References</a:t>
            </a:r>
            <a:endParaRPr lang="en-US" sz="5400" b="1" dirty="0">
              <a:ln>
                <a:solidFill>
                  <a:schemeClr val="tx1"/>
                </a:solidFill>
              </a:ln>
              <a:solidFill>
                <a:schemeClr val="bg1"/>
              </a:solidFill>
              <a:latin typeface="+mj-lt"/>
            </a:endParaRPr>
          </a:p>
        </p:txBody>
      </p:sp>
      <p:pic>
        <p:nvPicPr>
          <p:cNvPr id="60" name="Picture 59">
            <a:extLst>
              <a:ext uri="{FF2B5EF4-FFF2-40B4-BE49-F238E27FC236}">
                <a16:creationId xmlns:a16="http://schemas.microsoft.com/office/drawing/2014/main" id="{DA84FDCD-AD49-43A1-8BA4-6D2EB5A16A09}"/>
              </a:ext>
            </a:extLst>
          </p:cNvPr>
          <p:cNvPicPr>
            <a:picLocks noChangeAspect="1"/>
          </p:cNvPicPr>
          <p:nvPr/>
        </p:nvPicPr>
        <p:blipFill>
          <a:blip r:embed="rId10"/>
          <a:stretch>
            <a:fillRect/>
          </a:stretch>
        </p:blipFill>
        <p:spPr>
          <a:xfrm>
            <a:off x="22396215" y="11531450"/>
            <a:ext cx="349478" cy="421165"/>
          </a:xfrm>
          <a:prstGeom prst="rect">
            <a:avLst/>
          </a:prstGeom>
        </p:spPr>
      </p:pic>
      <p:pic>
        <p:nvPicPr>
          <p:cNvPr id="61" name="Picture 60">
            <a:extLst>
              <a:ext uri="{FF2B5EF4-FFF2-40B4-BE49-F238E27FC236}">
                <a16:creationId xmlns:a16="http://schemas.microsoft.com/office/drawing/2014/main" id="{593CBD95-5C24-428F-AD26-3BAEF0D96DA6}"/>
              </a:ext>
            </a:extLst>
          </p:cNvPr>
          <p:cNvPicPr>
            <a:picLocks noChangeAspect="1"/>
          </p:cNvPicPr>
          <p:nvPr/>
        </p:nvPicPr>
        <p:blipFill>
          <a:blip r:embed="rId11"/>
          <a:stretch>
            <a:fillRect/>
          </a:stretch>
        </p:blipFill>
        <p:spPr>
          <a:xfrm>
            <a:off x="23795383" y="10539906"/>
            <a:ext cx="376460" cy="393192"/>
          </a:xfrm>
          <a:prstGeom prst="rect">
            <a:avLst/>
          </a:prstGeom>
        </p:spPr>
      </p:pic>
      <p:pic>
        <p:nvPicPr>
          <p:cNvPr id="62" name="Picture 61">
            <a:extLst>
              <a:ext uri="{FF2B5EF4-FFF2-40B4-BE49-F238E27FC236}">
                <a16:creationId xmlns:a16="http://schemas.microsoft.com/office/drawing/2014/main" id="{0E0E4B00-E7DA-4A5F-B1C8-08A0F21F04AF}"/>
              </a:ext>
            </a:extLst>
          </p:cNvPr>
          <p:cNvPicPr>
            <a:picLocks noChangeAspect="1"/>
          </p:cNvPicPr>
          <p:nvPr/>
        </p:nvPicPr>
        <p:blipFill>
          <a:blip r:embed="rId12"/>
          <a:stretch>
            <a:fillRect/>
          </a:stretch>
        </p:blipFill>
        <p:spPr>
          <a:xfrm>
            <a:off x="26974800" y="8805521"/>
            <a:ext cx="376461" cy="393192"/>
          </a:xfrm>
          <a:prstGeom prst="rect">
            <a:avLst/>
          </a:prstGeom>
        </p:spPr>
      </p:pic>
      <p:pic>
        <p:nvPicPr>
          <p:cNvPr id="64" name="Picture 63">
            <a:extLst>
              <a:ext uri="{FF2B5EF4-FFF2-40B4-BE49-F238E27FC236}">
                <a16:creationId xmlns:a16="http://schemas.microsoft.com/office/drawing/2014/main" id="{C8E1E093-1DD8-4EAF-ABF7-2ECF71D9E34D}"/>
              </a:ext>
            </a:extLst>
          </p:cNvPr>
          <p:cNvPicPr>
            <a:picLocks noChangeAspect="1"/>
          </p:cNvPicPr>
          <p:nvPr/>
        </p:nvPicPr>
        <p:blipFill>
          <a:blip r:embed="rId20"/>
          <a:stretch>
            <a:fillRect/>
          </a:stretch>
        </p:blipFill>
        <p:spPr>
          <a:xfrm>
            <a:off x="26989294" y="17683379"/>
            <a:ext cx="347472" cy="429768"/>
          </a:xfrm>
          <a:prstGeom prst="rect">
            <a:avLst/>
          </a:prstGeom>
        </p:spPr>
      </p:pic>
      <p:pic>
        <p:nvPicPr>
          <p:cNvPr id="66" name="Picture 65">
            <a:extLst>
              <a:ext uri="{FF2B5EF4-FFF2-40B4-BE49-F238E27FC236}">
                <a16:creationId xmlns:a16="http://schemas.microsoft.com/office/drawing/2014/main" id="{DECE7325-88B0-4C41-8CA8-3FEC9764AD4E}"/>
              </a:ext>
            </a:extLst>
          </p:cNvPr>
          <p:cNvPicPr>
            <a:picLocks noChangeAspect="1"/>
          </p:cNvPicPr>
          <p:nvPr/>
        </p:nvPicPr>
        <p:blipFill>
          <a:blip r:embed="rId19"/>
          <a:stretch>
            <a:fillRect/>
          </a:stretch>
        </p:blipFill>
        <p:spPr>
          <a:xfrm>
            <a:off x="23102702" y="15506014"/>
            <a:ext cx="349028" cy="420624"/>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50439</TotalTime>
  <Words>806</Words>
  <Application>Microsoft Office PowerPoint</Application>
  <PresentationFormat>Custom</PresentationFormat>
  <Paragraphs>126</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ＭＳ Ｐゴシック</vt:lpstr>
      <vt:lpstr>Arial</vt:lpstr>
      <vt:lpstr>Calibri</vt:lpstr>
      <vt:lpstr>Times New Roman</vt:lpstr>
      <vt:lpstr>Office Theme</vt:lpstr>
      <vt:lpstr>PowerPoint Presentation</vt:lpstr>
    </vt:vector>
  </TitlesOfParts>
  <Company>University of Delaware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Characterization of Next Generation Antiandrogens as Potential Prostate Cancer Therapeutics</dc:title>
  <dc:creator>Sikes Lab</dc:creator>
  <cp:lastModifiedBy>Joseph Mancinelli</cp:lastModifiedBy>
  <cp:revision>700</cp:revision>
  <cp:lastPrinted>2017-04-14T18:47:50Z</cp:lastPrinted>
  <dcterms:created xsi:type="dcterms:W3CDTF">2010-10-29T16:31:11Z</dcterms:created>
  <dcterms:modified xsi:type="dcterms:W3CDTF">2018-03-10T20:24:03Z</dcterms:modified>
</cp:coreProperties>
</file>