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297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599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896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197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499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796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098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395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593" autoAdjust="0"/>
    <p:restoredTop sz="94660"/>
  </p:normalViewPr>
  <p:slideViewPr>
    <p:cSldViewPr snapToGrid="0">
      <p:cViewPr>
        <p:scale>
          <a:sx n="50" d="100"/>
          <a:sy n="50" d="100"/>
        </p:scale>
        <p:origin x="-250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474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217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652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461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739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507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151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62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07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31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662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0A68A-E3B8-4680-AD83-BC74EECFF582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6D7DD-D2BC-45D3-8CE8-7C9A29225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894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4.emf"/><Relationship Id="rId18" Type="http://schemas.openxmlformats.org/officeDocument/2006/relationships/oleObject" Target="../embeddings/oleObject7.bin"/><Relationship Id="rId26" Type="http://schemas.openxmlformats.org/officeDocument/2006/relationships/oleObject" Target="../embeddings/oleObject11.bin"/><Relationship Id="rId3" Type="http://schemas.openxmlformats.org/officeDocument/2006/relationships/hyperlink" Target="mailto:ac2017@wildcats.unh.edu" TargetMode="External"/><Relationship Id="rId21" Type="http://schemas.openxmlformats.org/officeDocument/2006/relationships/image" Target="../media/image8.emf"/><Relationship Id="rId7" Type="http://schemas.openxmlformats.org/officeDocument/2006/relationships/image" Target="../media/image1.emf"/><Relationship Id="rId12" Type="http://schemas.openxmlformats.org/officeDocument/2006/relationships/oleObject" Target="../embeddings/oleObject4.bin"/><Relationship Id="rId17" Type="http://schemas.openxmlformats.org/officeDocument/2006/relationships/image" Target="../media/image6.emf"/><Relationship Id="rId25" Type="http://schemas.openxmlformats.org/officeDocument/2006/relationships/image" Target="../media/image10.e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6.bin"/><Relationship Id="rId20" Type="http://schemas.openxmlformats.org/officeDocument/2006/relationships/oleObject" Target="../embeddings/oleObject8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3.emf"/><Relationship Id="rId24" Type="http://schemas.openxmlformats.org/officeDocument/2006/relationships/oleObject" Target="../embeddings/oleObject10.bin"/><Relationship Id="rId5" Type="http://schemas.openxmlformats.org/officeDocument/2006/relationships/image" Target="../media/image12.png"/><Relationship Id="rId15" Type="http://schemas.openxmlformats.org/officeDocument/2006/relationships/image" Target="../media/image5.emf"/><Relationship Id="rId23" Type="http://schemas.openxmlformats.org/officeDocument/2006/relationships/image" Target="../media/image9.emf"/><Relationship Id="rId10" Type="http://schemas.openxmlformats.org/officeDocument/2006/relationships/oleObject" Target="../embeddings/oleObject3.bin"/><Relationship Id="rId19" Type="http://schemas.openxmlformats.org/officeDocument/2006/relationships/image" Target="../media/image7.emf"/><Relationship Id="rId4" Type="http://schemas.openxmlformats.org/officeDocument/2006/relationships/image" Target="../media/image11.png"/><Relationship Id="rId9" Type="http://schemas.openxmlformats.org/officeDocument/2006/relationships/image" Target="../media/image2.emf"/><Relationship Id="rId14" Type="http://schemas.openxmlformats.org/officeDocument/2006/relationships/oleObject" Target="../embeddings/oleObject5.bin"/><Relationship Id="rId22" Type="http://schemas.openxmlformats.org/officeDocument/2006/relationships/oleObject" Target="../embeddings/oleObject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9973"/>
            <a:ext cx="43891200" cy="56569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8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and Synthesis </a:t>
            </a:r>
            <a:r>
              <a:rPr lang="en-US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8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DFO Derivatives </a:t>
            </a:r>
            <a:r>
              <a:rPr lang="en-US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8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PET-Imaging</a:t>
            </a:r>
            <a:endParaRPr lang="en-US" sz="8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Aaron Chung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Dr. Mahmoud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Abdalrahman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Roy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Planalp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ac2017@wildcats.unh.edu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Department of Chemistry, University of New Hampshire</a:t>
            </a: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Durham, New Hampshire, 03824</a:t>
            </a: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3/18/18</a:t>
            </a: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4" descr="Image result for UN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86" y="735843"/>
            <a:ext cx="3454398" cy="422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Image result for UN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3600" y="735843"/>
            <a:ext cx="3454400" cy="422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14587" y="5681301"/>
            <a:ext cx="14134552" cy="1097223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504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Positron Emission Tomography (PET) is a versatile clinical imaging technique that is used to detect various pathologies, including cancers. This technique measures physiological function by looking at blood flow, metabolism, neurotransmitters and radio-labeled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drugs.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combination of whole-body physiological data and high-resolution imaging allows physicians to make a more accurate diagnosis, monitor treatment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efficacy,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predict onset changes. The currently-employed ligand used for PET is desferrioxamine (DFO), which is a hexadentate bifunctional chelator. The preferred radioisotope for PET is 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Zr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4+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due to its half-life of 78.4 hours, which matches the pharmacokinetics of immunoglobulins (3-4) days and a relatively low positron energy of 395.5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keV.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Zr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4+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possesses a coordination number of four, while DFO is hexadentate. Two binding sites on the metal will ultimately be exposed to solvent (H</a:t>
            </a:r>
            <a:r>
              <a:rPr lang="en-US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O), which will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promote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demetallation, as a result of instability. The consequence of this instability results in unwanted toxicity accumulating in bone marrow as Zr is considered a “bone seeker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combat the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osteophilic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nature of Zr, a better ligand can be designed and synthesized, such that it fulfills all eight binding sites of 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Zr</a:t>
            </a:r>
            <a:r>
              <a:rPr lang="en-US" sz="36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4+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retaining its bifunctionality.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1209" y="17609349"/>
            <a:ext cx="14134552" cy="1419619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</a:t>
            </a:r>
          </a:p>
          <a:p>
            <a:pPr>
              <a:spcBef>
                <a:spcPts val="300"/>
              </a:spcBef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syntheses were performed in an attempt to yield an octadentate bifunctional ligand.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Scheme 1. HATU coupling of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aminomalonic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 to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desferrioxamine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forming DFO-8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Scheme 2.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EDC coupling of aspirin and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desferrioxamine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Scheme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Preparation of aspirin anhydride for coupling to DFO.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Scheme 4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Preparation of aspirin DFO derivative from corresponding anhydride.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247650" y="0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6" name="Rectangle 30"/>
          <p:cNvSpPr>
            <a:spLocks noChangeArrowheads="1"/>
          </p:cNvSpPr>
          <p:nvPr/>
        </p:nvSpPr>
        <p:spPr bwMode="auto">
          <a:xfrm>
            <a:off x="342211" y="147198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30156364" y="25757734"/>
            <a:ext cx="12833132" cy="59862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Leonard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Fass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Imaging and cancer: A review. 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Molecular Oncology 2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115-152.</a:t>
            </a:r>
          </a:p>
          <a:p>
            <a:pPr lvl="0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Melissa A. Deri, Brian M.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Zeglis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Lynn C.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Francesconi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Jason S. Lewis; PET Imaging with </a:t>
            </a:r>
            <a:r>
              <a:rPr lang="en-US" sz="3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89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Zr: From Radiochemistry to the Clinic. 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Nuclear Medicine and Biology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3-14.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Francois Guerard, Yong-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Lee, Martin W. Brechbiel; Rational Design, Synthesis, and Evaluation of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Tetrahydroxamic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 Chelators for Stable Complexation of Zirconium(IV). 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Chemistry a European Journal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2014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20, 5584-5591.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0156364" y="21641238"/>
            <a:ext cx="12833132" cy="266226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would like to thank the UNH Chemistry Department,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 Mahmoud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Abdalrahman, Luke Fulton, Brady Barron, Matthew Reuter,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Evangelos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Rossis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Dr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Roy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Planalp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156366" y="5681021"/>
            <a:ext cx="12833131" cy="98642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success of the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HATU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coupling of DFO and AMA is inconclusive.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proton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NMR exhibits shouldered peaks, which makes characterization difficult to explore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Solvent choice resulted in proton exchange, making desired peaks absent from interpretation.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signal to noise ratio on the carbon NMR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 not yet been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obtained. MALDI TOF, alone, is insufficient to make claims on a successful synthesis. 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Aspirin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anhydride was successfully synthesized, however, was too challenging to purify/isolate. Product appeared as a slight yellow glass and could not be isolated through various methods, such as filtration, recrystallization and column chromatography. Since the anhydride could not be isolated, the synthesis of a DFO derivative from the anhydride was not attempted.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The EDC coupling was successful in producing the desired product, however,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yield could not be accounted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and impurities are clearly present.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76748" y="26269974"/>
            <a:ext cx="9195942" cy="479937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176748" y="31159213"/>
            <a:ext cx="919594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MALDI TOF Mass Spectroscopy of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DFO-8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5320345"/>
              </p:ext>
            </p:extLst>
          </p:nvPr>
        </p:nvGraphicFramePr>
        <p:xfrm>
          <a:off x="2293938" y="19665950"/>
          <a:ext cx="10442575" cy="205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8" name="CS ChemDraw Drawing" r:id="rId6" imgW="8857449" imgH="1743075" progId="ChemDraw.Document.6.0">
                  <p:embed/>
                </p:oleObj>
              </mc:Choice>
              <mc:Fallback>
                <p:oleObj name="CS ChemDraw Drawing" r:id="rId6" imgW="8857449" imgH="174307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93938" y="19665950"/>
                        <a:ext cx="10442575" cy="2055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8390183"/>
              </p:ext>
            </p:extLst>
          </p:nvPr>
        </p:nvGraphicFramePr>
        <p:xfrm>
          <a:off x="3772675" y="26093323"/>
          <a:ext cx="8031328" cy="20504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9" name="CS ChemDraw Drawing" r:id="rId8" imgW="7860190" imgH="2006655" progId="ChemDraw.Document.6.0">
                  <p:embed/>
                </p:oleObj>
              </mc:Choice>
              <mc:Fallback>
                <p:oleObj name="CS ChemDraw Drawing" r:id="rId8" imgW="7860190" imgH="200665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72675" y="26093323"/>
                        <a:ext cx="8031328" cy="20504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TextBox 46"/>
          <p:cNvSpPr txBox="1"/>
          <p:nvPr/>
        </p:nvSpPr>
        <p:spPr>
          <a:xfrm>
            <a:off x="16931212" y="25393516"/>
            <a:ext cx="533885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NMR of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DFO-8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931209" y="18495468"/>
            <a:ext cx="893746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NMR of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DFO coupled to Salicylic Acid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3222851"/>
              </p:ext>
            </p:extLst>
          </p:nvPr>
        </p:nvGraphicFramePr>
        <p:xfrm>
          <a:off x="2746835" y="29112213"/>
          <a:ext cx="10870056" cy="1957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0" name="CS ChemDraw Drawing" r:id="rId10" imgW="8561526" imgH="1542065" progId="ChemDraw.Document.6.0">
                  <p:embed/>
                </p:oleObj>
              </mc:Choice>
              <mc:Fallback>
                <p:oleObj name="CS ChemDraw Drawing" r:id="rId10" imgW="8561526" imgH="154206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746835" y="29112213"/>
                        <a:ext cx="10870056" cy="1957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3686461"/>
              </p:ext>
            </p:extLst>
          </p:nvPr>
        </p:nvGraphicFramePr>
        <p:xfrm>
          <a:off x="2293938" y="22977899"/>
          <a:ext cx="12150297" cy="21469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1" name="CS ChemDraw Drawing" r:id="rId12" imgW="9001957" imgH="1590839" progId="ChemDraw.Document.6.0">
                  <p:embed/>
                </p:oleObj>
              </mc:Choice>
              <mc:Fallback>
                <p:oleObj name="CS ChemDraw Drawing" r:id="rId12" imgW="9001957" imgH="159083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293938" y="22977899"/>
                        <a:ext cx="12150297" cy="21469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6931210" y="11432012"/>
            <a:ext cx="929142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1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NMR of DFO coupled to Salicylic Acid</a:t>
            </a: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8296613"/>
              </p:ext>
            </p:extLst>
          </p:nvPr>
        </p:nvGraphicFramePr>
        <p:xfrm>
          <a:off x="19254304" y="27755557"/>
          <a:ext cx="3772297" cy="1631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2" name="CS ChemDraw Drawing" r:id="rId14" imgW="3317783" imgH="1435155" progId="ChemDraw.Document.6.0">
                  <p:embed/>
                </p:oleObj>
              </mc:Choice>
              <mc:Fallback>
                <p:oleObj name="CS ChemDraw Drawing" r:id="rId14" imgW="3317783" imgH="143515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9254304" y="27755557"/>
                        <a:ext cx="3772297" cy="16316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0156364" y="16999489"/>
            <a:ext cx="12833130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5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Future Work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Now that a promising DFO coupling has been found, we plan to improve the work-up in order to better the purity/yield of the product, making the ligand bifunctional, and finally coordinating a zirconium complex with the newly designed and synthesized ligand.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2661447"/>
              </p:ext>
            </p:extLst>
          </p:nvPr>
        </p:nvGraphicFramePr>
        <p:xfrm>
          <a:off x="16931210" y="5257800"/>
          <a:ext cx="11687013" cy="6072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3" name="MestReNova" r:id="rId16" imgW="10353829" imgH="7220114" progId="MestReNova.Document.1">
                  <p:embed/>
                </p:oleObj>
              </mc:Choice>
              <mc:Fallback>
                <p:oleObj name="MestReNova" r:id="rId16" imgW="10353829" imgH="7220114" progId="MestReNova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6931210" y="5257800"/>
                        <a:ext cx="11687013" cy="607256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1688638"/>
              </p:ext>
            </p:extLst>
          </p:nvPr>
        </p:nvGraphicFramePr>
        <p:xfrm>
          <a:off x="17876453" y="7114735"/>
          <a:ext cx="4951547" cy="22420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4" name="CS ChemDraw Drawing" r:id="rId18" imgW="3482019" imgH="1577044" progId="ChemDraw.Document.6.0">
                  <p:embed/>
                </p:oleObj>
              </mc:Choice>
              <mc:Fallback>
                <p:oleObj name="CS ChemDraw Drawing" r:id="rId18" imgW="3482019" imgH="157704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7876453" y="7114735"/>
                        <a:ext cx="4951547" cy="22420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1217701"/>
              </p:ext>
            </p:extLst>
          </p:nvPr>
        </p:nvGraphicFramePr>
        <p:xfrm>
          <a:off x="16931210" y="12308471"/>
          <a:ext cx="11687013" cy="6097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5" name="MestReNova" r:id="rId20" imgW="10353829" imgH="7220114" progId="MestReNova.Document.1">
                  <p:embed/>
                </p:oleObj>
              </mc:Choice>
              <mc:Fallback>
                <p:oleObj name="MestReNova" r:id="rId20" imgW="10353829" imgH="7220114" progId="MestReNova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6931210" y="12308471"/>
                        <a:ext cx="11687013" cy="609713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9165692"/>
              </p:ext>
            </p:extLst>
          </p:nvPr>
        </p:nvGraphicFramePr>
        <p:xfrm>
          <a:off x="17554461" y="14008716"/>
          <a:ext cx="4539299" cy="20554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6" name="CS ChemDraw Drawing" r:id="rId22" imgW="3482019" imgH="1577044" progId="ChemDraw.Document.6.0">
                  <p:embed/>
                </p:oleObj>
              </mc:Choice>
              <mc:Fallback>
                <p:oleObj name="CS ChemDraw Drawing" r:id="rId22" imgW="3482019" imgH="157704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7554461" y="14008716"/>
                        <a:ext cx="4539299" cy="20554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624530"/>
              </p:ext>
            </p:extLst>
          </p:nvPr>
        </p:nvGraphicFramePr>
        <p:xfrm>
          <a:off x="16931209" y="19371926"/>
          <a:ext cx="11687013" cy="593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7" name="MestReNova" r:id="rId24" imgW="10353829" imgH="7220114" progId="MestReNova.Document.1">
                  <p:embed/>
                </p:oleObj>
              </mc:Choice>
              <mc:Fallback>
                <p:oleObj name="MestReNova" r:id="rId24" imgW="10353829" imgH="7220114" progId="MestReNova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6931209" y="19371926"/>
                        <a:ext cx="11687013" cy="59317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9601305"/>
              </p:ext>
            </p:extLst>
          </p:nvPr>
        </p:nvGraphicFramePr>
        <p:xfrm>
          <a:off x="18004363" y="21469700"/>
          <a:ext cx="4695726" cy="2031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8" name="CS ChemDraw Drawing" r:id="rId26" imgW="3317783" imgH="1435155" progId="ChemDraw.Document.6.0">
                  <p:embed/>
                </p:oleObj>
              </mc:Choice>
              <mc:Fallback>
                <p:oleObj name="CS ChemDraw Drawing" r:id="rId26" imgW="3317783" imgH="143515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8004363" y="21469700"/>
                        <a:ext cx="4695726" cy="20310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290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1868</TotalTime>
  <Words>703</Words>
  <Application>Microsoft Office PowerPoint</Application>
  <PresentationFormat>Custom</PresentationFormat>
  <Paragraphs>51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CS ChemDraw Drawing</vt:lpstr>
      <vt:lpstr>MestReNova Document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Aaron Chung</dc:creator>
  <cp:lastModifiedBy>Aaron Chung</cp:lastModifiedBy>
  <cp:revision>91</cp:revision>
  <dcterms:created xsi:type="dcterms:W3CDTF">2017-05-01T14:50:23Z</dcterms:created>
  <dcterms:modified xsi:type="dcterms:W3CDTF">2018-03-15T19:10:04Z</dcterms:modified>
</cp:coreProperties>
</file>