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9792">
          <p15:clr>
            <a:srgbClr val="A4A3A4"/>
          </p15:clr>
        </p15:guide>
        <p15:guide id="2" pos="12096">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50000" autoAdjust="0"/>
  </p:normalViewPr>
  <p:slideViewPr>
    <p:cSldViewPr snapToObjects="1">
      <p:cViewPr>
        <p:scale>
          <a:sx n="30" d="100"/>
          <a:sy n="30" d="100"/>
        </p:scale>
        <p:origin x="-246" y="-462"/>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3/14/2018</a:t>
            </a:fld>
            <a:endParaRPr lang="en-US" dirty="0"/>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dirty="0" smtClean="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dirty="0"/>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dirty="0"/>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34"/>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3/14/2018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3/14/2018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53"/>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3/14/2018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914204" y="46425699"/>
            <a:ext cx="61894400"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448686" y="46425699"/>
            <a:ext cx="61894405"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3/14/2018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45026"/>
            <a:ext cx="3456432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4" y="6959179"/>
            <a:ext cx="16968790"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4"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11" y="6959179"/>
            <a:ext cx="16975455"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11"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3/14/2018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3/14/2018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3/14/2018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6"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6" y="6505789"/>
            <a:ext cx="12634915" cy="2126615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3/14/2018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dirty="0" smtClean="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3/14/2018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3/14/2018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239199" y="7966712"/>
            <a:ext cx="31103890" cy="1697765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914206" y="7966712"/>
            <a:ext cx="92684915" cy="169776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3/14/2018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19688" y="1244423"/>
            <a:ext cx="34565433" cy="51816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19688" y="7253644"/>
            <a:ext cx="34565433" cy="20517998"/>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19688" y="28815157"/>
            <a:ext cx="8962233" cy="1655233"/>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3/14/2018</a:t>
            </a:fld>
            <a:endParaRPr lang="en-US" dirty="0"/>
          </a:p>
        </p:txBody>
      </p:sp>
      <p:sp>
        <p:nvSpPr>
          <p:cNvPr id="5" name="Footer Placeholder 4"/>
          <p:cNvSpPr>
            <a:spLocks noGrp="1"/>
          </p:cNvSpPr>
          <p:nvPr>
            <p:ph type="ftr" sz="quarter" idx="3"/>
          </p:nvPr>
        </p:nvSpPr>
        <p:spPr>
          <a:xfrm>
            <a:off x="13121088" y="28815157"/>
            <a:ext cx="12162633" cy="1655233"/>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dirty="0"/>
          </a:p>
        </p:txBody>
      </p:sp>
      <p:sp>
        <p:nvSpPr>
          <p:cNvPr id="6" name="Slide Number Placeholder 5"/>
          <p:cNvSpPr>
            <a:spLocks noGrp="1"/>
          </p:cNvSpPr>
          <p:nvPr>
            <p:ph type="sldNum" sz="quarter" idx="4"/>
          </p:nvPr>
        </p:nvSpPr>
        <p:spPr>
          <a:xfrm>
            <a:off x="27522888" y="28815157"/>
            <a:ext cx="8962233" cy="1655233"/>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jpeg"/><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10" Type="http://schemas.openxmlformats.org/officeDocument/2006/relationships/image" Target="../media/image8.emf"/><Relationship Id="rId4" Type="http://schemas.openxmlformats.org/officeDocument/2006/relationships/image" Target="../media/image2.emf"/><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dotGrid">
          <a:fgClr>
            <a:schemeClr val="bg1"/>
          </a:fgClr>
          <a:bgClr>
            <a:prstClr val="white"/>
          </a:bgClr>
        </a:patt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4881194" y="479779"/>
            <a:ext cx="28646806" cy="1967090"/>
          </a:xfrm>
        </p:spPr>
        <p:txBody>
          <a:bodyPr/>
          <a:lstStyle/>
          <a:p>
            <a:r>
              <a:rPr lang="en-US" sz="7800" dirty="0" smtClean="0">
                <a:cs typeface="Helvetica"/>
              </a:rPr>
              <a:t>Synthesis of Analogues of Nosokophic Acid</a:t>
            </a:r>
            <a:endParaRPr lang="en-US" sz="7800" baseline="-25000" dirty="0">
              <a:cs typeface="Helvetica"/>
            </a:endParaRPr>
          </a:p>
        </p:txBody>
      </p:sp>
      <p:sp>
        <p:nvSpPr>
          <p:cNvPr id="14361" name="TextBox 301"/>
          <p:cNvSpPr txBox="1">
            <a:spLocks noChangeArrowheads="1"/>
          </p:cNvSpPr>
          <p:nvPr/>
        </p:nvSpPr>
        <p:spPr bwMode="auto">
          <a:xfrm>
            <a:off x="1219200" y="3046332"/>
            <a:ext cx="35871150" cy="1781404"/>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300" baseline="-25000" dirty="0" smtClean="0">
                <a:latin typeface="Calibri"/>
                <a:cs typeface="Calibri"/>
              </a:rPr>
              <a:t>Timothy J. Tetrault, </a:t>
            </a:r>
            <a:r>
              <a:rPr lang="en-US" sz="4300" baseline="-25000" dirty="0" smtClean="0">
                <a:latin typeface="+mn-lt"/>
                <a:cs typeface="Calibri"/>
              </a:rPr>
              <a:t>Deisy Pe</a:t>
            </a:r>
            <a:r>
              <a:rPr lang="en-US" sz="4300" baseline="-25000" dirty="0" smtClean="0">
                <a:latin typeface="+mn-lt"/>
                <a:cs typeface="Times New Roman" panose="02020603050405020304" pitchFamily="18" charset="0"/>
              </a:rPr>
              <a:t>ña-Romero,</a:t>
            </a:r>
            <a:r>
              <a:rPr lang="en-US" sz="4300" baseline="-25000" dirty="0" smtClean="0">
                <a:latin typeface="Calibri"/>
                <a:cs typeface="Calibri"/>
              </a:rPr>
              <a:t> Marc A. Boudreau</a:t>
            </a:r>
            <a:endParaRPr lang="en-US" sz="4300" baseline="-25000" dirty="0">
              <a:latin typeface="Calibri"/>
              <a:cs typeface="Calibri"/>
            </a:endParaRPr>
          </a:p>
          <a:p>
            <a:pPr algn="ctr"/>
            <a:r>
              <a:rPr lang="en-US" sz="3500" baseline="-25000" dirty="0">
                <a:latin typeface="Calibri"/>
                <a:cs typeface="Calibri"/>
              </a:rPr>
              <a:t>University of New Hampshire, Department of </a:t>
            </a:r>
            <a:r>
              <a:rPr lang="en-US" sz="3500" baseline="-25000" dirty="0" smtClean="0">
                <a:latin typeface="Calibri"/>
                <a:cs typeface="Calibri"/>
              </a:rPr>
              <a:t>Chemistry, Durham, New Hampshire 03824</a:t>
            </a:r>
            <a:r>
              <a:rPr lang="en-US" sz="3500" dirty="0" smtClean="0">
                <a:latin typeface="Calibri"/>
                <a:cs typeface="Calibri"/>
              </a:rPr>
              <a:t> </a:t>
            </a:r>
            <a:r>
              <a:rPr lang="en-US" sz="3500" baseline="-25000" dirty="0" smtClean="0">
                <a:latin typeface="Calibri"/>
                <a:cs typeface="Calibri"/>
              </a:rPr>
              <a:t>  </a:t>
            </a:r>
            <a:endParaRPr lang="en-US" sz="3500" baseline="-25000" dirty="0">
              <a:latin typeface="Calibri"/>
              <a:cs typeface="Calibri"/>
            </a:endParaRPr>
          </a:p>
          <a:p>
            <a:pPr algn="ctr"/>
            <a:r>
              <a:rPr lang="en-US" sz="3500" baseline="-25000" dirty="0" smtClean="0">
                <a:latin typeface="Calibri"/>
                <a:cs typeface="Calibri"/>
              </a:rPr>
              <a:t>tjt2002@wildcats.unh.edu</a:t>
            </a:r>
            <a:endParaRPr lang="en-US" sz="3500" baseline="-25000" dirty="0">
              <a:latin typeface="Calibri"/>
              <a:cs typeface="Calibri"/>
            </a:endParaRPr>
          </a:p>
          <a:p>
            <a:pPr algn="ctr"/>
            <a:endParaRPr lang="en-US" sz="3500" baseline="-25000" dirty="0">
              <a:latin typeface="Calibri"/>
              <a:cs typeface="Calibri"/>
            </a:endParaRPr>
          </a:p>
        </p:txBody>
      </p:sp>
      <p:pic>
        <p:nvPicPr>
          <p:cNvPr id="71"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34458776" y="540108"/>
            <a:ext cx="3345439" cy="2557757"/>
          </a:xfrm>
          <a:prstGeom prst="rect">
            <a:avLst/>
          </a:prstGeom>
          <a:noFill/>
        </p:spPr>
      </p:pic>
      <p:pic>
        <p:nvPicPr>
          <p:cNvPr id="76"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617087" y="573446"/>
            <a:ext cx="3345439" cy="2557757"/>
          </a:xfrm>
          <a:prstGeom prst="rect">
            <a:avLst/>
          </a:prstGeom>
          <a:noFill/>
        </p:spPr>
      </p:pic>
      <p:sp>
        <p:nvSpPr>
          <p:cNvPr id="3" name="TextBox 2"/>
          <p:cNvSpPr txBox="1"/>
          <p:nvPr/>
        </p:nvSpPr>
        <p:spPr>
          <a:xfrm>
            <a:off x="617087" y="5029200"/>
            <a:ext cx="9645147" cy="846976"/>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Introduction </a:t>
            </a:r>
            <a:endParaRPr lang="en-US" sz="4800" b="1" dirty="0">
              <a:solidFill>
                <a:schemeClr val="bg1"/>
              </a:solidFill>
              <a:latin typeface="+mj-lt"/>
            </a:endParaRPr>
          </a:p>
        </p:txBody>
      </p:sp>
      <p:sp>
        <p:nvSpPr>
          <p:cNvPr id="164" name="Rectangle 163"/>
          <p:cNvSpPr/>
          <p:nvPr/>
        </p:nvSpPr>
        <p:spPr>
          <a:xfrm>
            <a:off x="617087" y="5000729"/>
            <a:ext cx="9622475" cy="22888472"/>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28" name="Rectangle 127"/>
          <p:cNvSpPr/>
          <p:nvPr/>
        </p:nvSpPr>
        <p:spPr>
          <a:xfrm>
            <a:off x="617087" y="28311778"/>
            <a:ext cx="9607048" cy="2222243"/>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endParaRPr lang="en-US" sz="3500" dirty="0">
              <a:latin typeface="+mj-lt"/>
            </a:endParaRPr>
          </a:p>
        </p:txBody>
      </p:sp>
      <p:sp>
        <p:nvSpPr>
          <p:cNvPr id="129" name="TextBox 128"/>
          <p:cNvSpPr txBox="1"/>
          <p:nvPr/>
        </p:nvSpPr>
        <p:spPr>
          <a:xfrm>
            <a:off x="617087" y="28346400"/>
            <a:ext cx="9607047" cy="822964"/>
          </a:xfrm>
          <a:prstGeom prst="rect">
            <a:avLst/>
          </a:prstGeom>
          <a:solidFill>
            <a:schemeClr val="accent1">
              <a:lumMod val="75000"/>
            </a:schemeClr>
          </a:solidFill>
        </p:spPr>
        <p:txBody>
          <a:bodyPr wrap="square" lIns="83485" tIns="41742" rIns="83485" bIns="41742" rtlCol="0" anchor="ctr">
            <a:spAutoFit/>
          </a:bodyPr>
          <a:lstStyle/>
          <a:p>
            <a:pPr algn="ctr"/>
            <a:r>
              <a:rPr lang="en-US" sz="4800" b="1" dirty="0" smtClean="0">
                <a:solidFill>
                  <a:schemeClr val="bg1"/>
                </a:solidFill>
                <a:latin typeface="+mj-lt"/>
              </a:rPr>
              <a:t>Acknowledgements </a:t>
            </a:r>
            <a:endParaRPr lang="en-US" sz="4800" b="1" dirty="0">
              <a:solidFill>
                <a:schemeClr val="bg1"/>
              </a:solidFill>
              <a:latin typeface="+mj-lt"/>
            </a:endParaRPr>
          </a:p>
        </p:txBody>
      </p:sp>
      <p:sp>
        <p:nvSpPr>
          <p:cNvPr id="14345" name="TextBox 14344"/>
          <p:cNvSpPr txBox="1"/>
          <p:nvPr/>
        </p:nvSpPr>
        <p:spPr>
          <a:xfrm>
            <a:off x="24297640" y="14859000"/>
            <a:ext cx="8620760" cy="3195722"/>
          </a:xfrm>
          <a:prstGeom prst="rect">
            <a:avLst/>
          </a:prstGeom>
          <a:noFill/>
        </p:spPr>
        <p:txBody>
          <a:bodyPr wrap="square" lIns="91412" tIns="45708" rIns="91412" bIns="45708" rtlCol="0">
            <a:spAutoFit/>
          </a:bodyPr>
          <a:lstStyle/>
          <a:p>
            <a:pPr>
              <a:spcAft>
                <a:spcPts val="800"/>
              </a:spcAft>
            </a:pPr>
            <a:r>
              <a:rPr lang="en-US" sz="3500" b="1" dirty="0" smtClean="0">
                <a:latin typeface="+mj-lt"/>
              </a:rPr>
              <a:t>Total Synthesis</a:t>
            </a:r>
          </a:p>
          <a:p>
            <a:pPr>
              <a:spcAft>
                <a:spcPts val="800"/>
              </a:spcAft>
            </a:pPr>
            <a:r>
              <a:rPr lang="en-US" sz="3200" dirty="0" smtClean="0">
                <a:latin typeface="+mn-lt"/>
              </a:rPr>
              <a:t>The project changed to synthesize an analog of nosokophic acid with a lipid chain shorter than farnesyl, in which a prenyl chain (R) was chosen. Since prenol is commercially available, the total synthesis could be started immediately.</a:t>
            </a:r>
            <a:r>
              <a:rPr lang="en-US" sz="3200" baseline="30000" dirty="0" smtClean="0">
                <a:latin typeface="+mn-lt"/>
              </a:rPr>
              <a:t>9</a:t>
            </a:r>
            <a:endParaRPr lang="en-US" sz="3200" dirty="0">
              <a:latin typeface="+mn-lt"/>
            </a:endParaRPr>
          </a:p>
        </p:txBody>
      </p:sp>
      <p:sp>
        <p:nvSpPr>
          <p:cNvPr id="14363" name="TextBox 14362"/>
          <p:cNvSpPr txBox="1"/>
          <p:nvPr/>
        </p:nvSpPr>
        <p:spPr>
          <a:xfrm>
            <a:off x="24374985" y="27889200"/>
            <a:ext cx="13496415" cy="584751"/>
          </a:xfrm>
          <a:prstGeom prst="rect">
            <a:avLst/>
          </a:prstGeom>
          <a:noFill/>
        </p:spPr>
        <p:txBody>
          <a:bodyPr wrap="square" lIns="91412" tIns="45708" rIns="91412" bIns="45708" rtlCol="0">
            <a:spAutoFit/>
          </a:bodyPr>
          <a:lstStyle/>
          <a:p>
            <a:pPr algn="just"/>
            <a:endParaRPr lang="en-US" sz="3200" dirty="0">
              <a:latin typeface="Calibri"/>
              <a:cs typeface="Calibri"/>
            </a:endParaRPr>
          </a:p>
        </p:txBody>
      </p:sp>
      <p:sp>
        <p:nvSpPr>
          <p:cNvPr id="4" name="TextBox 3"/>
          <p:cNvSpPr txBox="1"/>
          <p:nvPr/>
        </p:nvSpPr>
        <p:spPr>
          <a:xfrm>
            <a:off x="685800" y="5867400"/>
            <a:ext cx="9509760" cy="11618541"/>
          </a:xfrm>
          <a:prstGeom prst="rect">
            <a:avLst/>
          </a:prstGeom>
          <a:noFill/>
        </p:spPr>
        <p:txBody>
          <a:bodyPr wrap="square" lIns="91412" tIns="45708" rIns="91412" bIns="45708" rtlCol="0">
            <a:spAutoFit/>
          </a:bodyPr>
          <a:lstStyle/>
          <a:p>
            <a:pPr algn="just"/>
            <a:r>
              <a:rPr lang="en-US" sz="3200" dirty="0">
                <a:solidFill>
                  <a:prstClr val="black"/>
                </a:solidFill>
                <a:latin typeface="Calibri"/>
              </a:rPr>
              <a:t>As infectious pathogens become more and more resistant to modern antibiotics, the need for </a:t>
            </a:r>
            <a:r>
              <a:rPr lang="en-US" sz="3200">
                <a:solidFill>
                  <a:prstClr val="black"/>
                </a:solidFill>
                <a:latin typeface="Calibri"/>
              </a:rPr>
              <a:t>new </a:t>
            </a:r>
            <a:r>
              <a:rPr lang="en-US" sz="3200" smtClean="0">
                <a:solidFill>
                  <a:prstClr val="black"/>
                </a:solidFill>
                <a:latin typeface="Calibri"/>
              </a:rPr>
              <a:t>antibacterial agents </a:t>
            </a:r>
            <a:r>
              <a:rPr lang="en-US" sz="3200" dirty="0">
                <a:solidFill>
                  <a:prstClr val="black"/>
                </a:solidFill>
                <a:latin typeface="Calibri"/>
              </a:rPr>
              <a:t>increases every day. β-lactam antibiotics are no longer of practical use in combatting methicillin-resistant </a:t>
            </a:r>
            <a:r>
              <a:rPr lang="en-US" sz="3200" i="1" dirty="0">
                <a:solidFill>
                  <a:prstClr val="black"/>
                </a:solidFill>
                <a:latin typeface="Calibri"/>
              </a:rPr>
              <a:t>Staphylococcus aureus </a:t>
            </a:r>
            <a:r>
              <a:rPr lang="en-US" sz="3200" dirty="0">
                <a:solidFill>
                  <a:prstClr val="black"/>
                </a:solidFill>
                <a:latin typeface="Calibri"/>
              </a:rPr>
              <a:t>(</a:t>
            </a:r>
            <a:r>
              <a:rPr lang="en-US" sz="3200" dirty="0" smtClean="0">
                <a:solidFill>
                  <a:prstClr val="black"/>
                </a:solidFill>
                <a:latin typeface="Calibri"/>
              </a:rPr>
              <a:t>MRSA)</a:t>
            </a:r>
            <a:r>
              <a:rPr lang="en-US" sz="3200" baseline="30000" dirty="0" smtClean="0">
                <a:solidFill>
                  <a:prstClr val="black"/>
                </a:solidFill>
                <a:latin typeface="Calibri"/>
              </a:rPr>
              <a:t>1</a:t>
            </a:r>
            <a:r>
              <a:rPr lang="en-US" sz="3200" dirty="0" smtClean="0">
                <a:solidFill>
                  <a:prstClr val="black"/>
                </a:solidFill>
                <a:latin typeface="Calibri"/>
              </a:rPr>
              <a:t>, </a:t>
            </a:r>
            <a:r>
              <a:rPr lang="en-US" sz="3200" dirty="0">
                <a:solidFill>
                  <a:prstClr val="black"/>
                </a:solidFill>
                <a:latin typeface="Calibri"/>
              </a:rPr>
              <a:t>causing the medicinal field to rely on last resort drugs such as vancomycin and linezolid to fight </a:t>
            </a:r>
            <a:r>
              <a:rPr lang="en-US" sz="3200" dirty="0" smtClean="0">
                <a:solidFill>
                  <a:prstClr val="black"/>
                </a:solidFill>
                <a:latin typeface="Calibri"/>
              </a:rPr>
              <a:t>MRSA.</a:t>
            </a:r>
            <a:r>
              <a:rPr lang="en-US" sz="3200" baseline="30000" dirty="0" smtClean="0">
                <a:solidFill>
                  <a:prstClr val="black"/>
                </a:solidFill>
                <a:latin typeface="Calibri"/>
              </a:rPr>
              <a:t>2</a:t>
            </a:r>
            <a:endParaRPr lang="en-US" sz="3500" b="1" dirty="0">
              <a:latin typeface="Calibri"/>
              <a:cs typeface="Calibri"/>
            </a:endParaRPr>
          </a:p>
          <a:p>
            <a:pPr algn="just"/>
            <a:endParaRPr lang="en-US" sz="3500" b="1" dirty="0">
              <a:latin typeface="Calibri"/>
              <a:cs typeface="Calibri"/>
            </a:endParaRPr>
          </a:p>
          <a:p>
            <a:pPr algn="just"/>
            <a:r>
              <a:rPr lang="en-US" sz="3600" b="1" dirty="0" smtClean="0">
                <a:latin typeface="Calibri"/>
                <a:cs typeface="Calibri"/>
              </a:rPr>
              <a:t>Discovery of Nosokophic Acid</a:t>
            </a:r>
            <a:endParaRPr lang="en-US" sz="3600" dirty="0" smtClean="0">
              <a:latin typeface="Calibri"/>
              <a:cs typeface="Calibri"/>
            </a:endParaRPr>
          </a:p>
          <a:p>
            <a:pPr lvl="0" algn="just"/>
            <a:r>
              <a:rPr lang="en-US" sz="3200" dirty="0" smtClean="0">
                <a:latin typeface="+mn-lt"/>
              </a:rPr>
              <a:t>Nosokophic acid, an </a:t>
            </a:r>
            <a:r>
              <a:rPr lang="en-US" sz="3200" dirty="0">
                <a:latin typeface="+mn-lt"/>
              </a:rPr>
              <a:t>intermediate in the biosynthesis of phosphoglycolipid natural products, does not exhibit antibacterial </a:t>
            </a:r>
            <a:r>
              <a:rPr lang="en-US" sz="3200" dirty="0" smtClean="0">
                <a:latin typeface="+mn-lt"/>
              </a:rPr>
              <a:t>activity,</a:t>
            </a:r>
            <a:r>
              <a:rPr lang="en-US" sz="3200" baseline="30000" dirty="0" smtClean="0">
                <a:latin typeface="+mn-lt"/>
              </a:rPr>
              <a:t>3</a:t>
            </a:r>
            <a:r>
              <a:rPr lang="en-US" sz="3200" dirty="0" smtClean="0">
                <a:latin typeface="+mn-lt"/>
              </a:rPr>
              <a:t> </a:t>
            </a:r>
            <a:r>
              <a:rPr lang="en-US" sz="3200" dirty="0">
                <a:latin typeface="+mn-lt"/>
              </a:rPr>
              <a:t>but is able to potentiate the activity of imipenem against MRSA, reducing its minimum inhibitory concentration (MIC) by 512-fold</a:t>
            </a:r>
            <a:r>
              <a:rPr lang="en-US" sz="3200" dirty="0" smtClean="0">
                <a:latin typeface="+mn-lt"/>
              </a:rPr>
              <a:t>. </a:t>
            </a:r>
            <a:r>
              <a:rPr lang="en-US" sz="3200" dirty="0">
                <a:solidFill>
                  <a:prstClr val="black"/>
                </a:solidFill>
                <a:latin typeface="Calibri"/>
              </a:rPr>
              <a:t>Also, nosokophic acid does not potentiate the activity of antibiotics such as vancomycin or tetracycline, suggesting its mechanism of action may be specific to </a:t>
            </a:r>
            <a:r>
              <a:rPr lang="en-US" sz="3200" dirty="0" smtClean="0">
                <a:solidFill>
                  <a:prstClr val="black"/>
                </a:solidFill>
                <a:latin typeface="Calibri"/>
              </a:rPr>
              <a:t>β-lactams.</a:t>
            </a:r>
            <a:r>
              <a:rPr lang="en-US" sz="3200" baseline="30000" dirty="0" smtClean="0">
                <a:solidFill>
                  <a:prstClr val="black"/>
                </a:solidFill>
                <a:latin typeface="Calibri"/>
              </a:rPr>
              <a:t>4</a:t>
            </a:r>
            <a:r>
              <a:rPr lang="en-US" sz="3200" dirty="0" smtClean="0">
                <a:solidFill>
                  <a:prstClr val="black"/>
                </a:solidFill>
                <a:latin typeface="Calibri"/>
              </a:rPr>
              <a:t> </a:t>
            </a:r>
            <a:r>
              <a:rPr lang="en-US" sz="3200" dirty="0">
                <a:solidFill>
                  <a:prstClr val="black"/>
                </a:solidFill>
                <a:latin typeface="Calibri"/>
              </a:rPr>
              <a:t>Thus, this natural product is an important new agent that restores the efficacy of β-lactams against MRSA.</a:t>
            </a:r>
          </a:p>
          <a:p>
            <a:pPr algn="just"/>
            <a:endParaRPr lang="en-US" sz="3200" dirty="0">
              <a:latin typeface="+mn-lt"/>
            </a:endParaRPr>
          </a:p>
          <a:p>
            <a:pPr algn="just"/>
            <a:endParaRPr lang="en-US" sz="3500" dirty="0">
              <a:latin typeface="Calibri"/>
              <a:cs typeface="Calibri"/>
            </a:endParaRPr>
          </a:p>
          <a:p>
            <a:pPr algn="just"/>
            <a:endParaRPr lang="en-US" sz="3500" dirty="0">
              <a:latin typeface="Calibri"/>
              <a:cs typeface="Calibri"/>
            </a:endParaRPr>
          </a:p>
        </p:txBody>
      </p:sp>
      <p:sp>
        <p:nvSpPr>
          <p:cNvPr id="47" name="Rectangle 46"/>
          <p:cNvSpPr/>
          <p:nvPr/>
        </p:nvSpPr>
        <p:spPr>
          <a:xfrm>
            <a:off x="10439400" y="5000729"/>
            <a:ext cx="13624560" cy="18852574"/>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8" name="TextBox 47"/>
          <p:cNvSpPr txBox="1"/>
          <p:nvPr/>
        </p:nvSpPr>
        <p:spPr>
          <a:xfrm>
            <a:off x="10439400" y="5000728"/>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Lipid Chain Variation</a:t>
            </a:r>
            <a:endParaRPr lang="en-US" sz="4800" b="1" dirty="0">
              <a:solidFill>
                <a:schemeClr val="bg1"/>
              </a:solidFill>
              <a:latin typeface="+mj-lt"/>
            </a:endParaRPr>
          </a:p>
        </p:txBody>
      </p:sp>
      <p:sp>
        <p:nvSpPr>
          <p:cNvPr id="25" name="Rectangle 24"/>
          <p:cNvSpPr/>
          <p:nvPr/>
        </p:nvSpPr>
        <p:spPr>
          <a:xfrm>
            <a:off x="10515600" y="5915785"/>
            <a:ext cx="13536169" cy="2554545"/>
          </a:xfrm>
          <a:prstGeom prst="rect">
            <a:avLst/>
          </a:prstGeom>
        </p:spPr>
        <p:txBody>
          <a:bodyPr wrap="square">
            <a:spAutoFit/>
          </a:bodyPr>
          <a:lstStyle/>
          <a:p>
            <a:pPr algn="just"/>
            <a:r>
              <a:rPr lang="en-US" sz="3200" dirty="0" smtClean="0">
                <a:latin typeface="Calibri"/>
                <a:cs typeface="Calibri"/>
              </a:rPr>
              <a:t>The project </a:t>
            </a:r>
            <a:r>
              <a:rPr lang="en-US" sz="3200" smtClean="0">
                <a:latin typeface="Calibri"/>
                <a:cs typeface="Calibri"/>
              </a:rPr>
              <a:t>was </a:t>
            </a:r>
            <a:r>
              <a:rPr lang="en-US" sz="3200" smtClean="0">
                <a:latin typeface="Calibri"/>
                <a:cs typeface="Calibri"/>
              </a:rPr>
              <a:t>initiated</a:t>
            </a:r>
            <a:r>
              <a:rPr lang="en-US" sz="3200" smtClean="0">
                <a:latin typeface="Calibri"/>
                <a:cs typeface="Calibri"/>
              </a:rPr>
              <a:t> </a:t>
            </a:r>
            <a:r>
              <a:rPr lang="en-US" sz="3200" dirty="0" smtClean="0">
                <a:latin typeface="Calibri"/>
                <a:cs typeface="Calibri"/>
              </a:rPr>
              <a:t>by synthesizing analogues of nosokophic acid with modifications at the lipid moiety</a:t>
            </a:r>
            <a:r>
              <a:rPr lang="en-US" sz="3200" smtClean="0">
                <a:latin typeface="Calibri"/>
                <a:cs typeface="Calibri"/>
              </a:rPr>
              <a:t>. </a:t>
            </a:r>
            <a:r>
              <a:rPr lang="en-US" sz="3200" smtClean="0">
                <a:latin typeface="Calibri"/>
                <a:cs typeface="Calibri"/>
              </a:rPr>
              <a:t>The first target analogue </a:t>
            </a:r>
            <a:r>
              <a:rPr lang="en-US" sz="3200" dirty="0" smtClean="0">
                <a:latin typeface="Calibri"/>
                <a:cs typeface="Calibri"/>
              </a:rPr>
              <a:t>to </a:t>
            </a:r>
            <a:r>
              <a:rPr lang="en-US" sz="3200" smtClean="0">
                <a:latin typeface="Calibri"/>
                <a:cs typeface="Calibri"/>
              </a:rPr>
              <a:t>be </a:t>
            </a:r>
            <a:r>
              <a:rPr lang="en-US" sz="3200" smtClean="0">
                <a:latin typeface="Calibri"/>
                <a:cs typeface="Calibri"/>
              </a:rPr>
              <a:t>synthesized incorporated a hexdecatetraene chain, rather than </a:t>
            </a:r>
            <a:r>
              <a:rPr lang="en-US" sz="3200" dirty="0" smtClean="0">
                <a:latin typeface="Calibri"/>
                <a:cs typeface="Calibri"/>
              </a:rPr>
              <a:t>the farnesyl chain of nosokophic acid</a:t>
            </a:r>
            <a:r>
              <a:rPr lang="en-US" sz="3200" smtClean="0">
                <a:latin typeface="Calibri"/>
                <a:cs typeface="Calibri"/>
              </a:rPr>
              <a:t>. </a:t>
            </a:r>
            <a:r>
              <a:rPr lang="en-US" sz="3200" smtClean="0">
                <a:latin typeface="Calibri"/>
                <a:cs typeface="Calibri"/>
              </a:rPr>
              <a:t>This </a:t>
            </a:r>
            <a:r>
              <a:rPr lang="en-US" sz="3200" smtClean="0">
                <a:latin typeface="Calibri"/>
                <a:cs typeface="Calibri"/>
              </a:rPr>
              <a:t>longer </a:t>
            </a:r>
            <a:r>
              <a:rPr lang="en-US" sz="3200" smtClean="0">
                <a:latin typeface="Calibri"/>
                <a:cs typeface="Calibri"/>
              </a:rPr>
              <a:t>chain </a:t>
            </a:r>
            <a:r>
              <a:rPr lang="en-US" sz="3200" dirty="0" smtClean="0">
                <a:latin typeface="Calibri"/>
                <a:cs typeface="Calibri"/>
              </a:rPr>
              <a:t>lipid needed to </a:t>
            </a:r>
            <a:r>
              <a:rPr lang="en-US" sz="3200" smtClean="0">
                <a:latin typeface="Calibri"/>
                <a:cs typeface="Calibri"/>
              </a:rPr>
              <a:t>be </a:t>
            </a:r>
            <a:r>
              <a:rPr lang="en-US" sz="3200" smtClean="0">
                <a:latin typeface="Calibri"/>
                <a:cs typeface="Calibri"/>
              </a:rPr>
              <a:t>obtained as its</a:t>
            </a:r>
            <a:r>
              <a:rPr lang="en-US" sz="3200" smtClean="0">
                <a:latin typeface="Calibri"/>
                <a:cs typeface="Calibri"/>
              </a:rPr>
              <a:t> alcohol (</a:t>
            </a:r>
            <a:r>
              <a:rPr lang="en-US" sz="3200" b="1" smtClean="0">
                <a:latin typeface="Calibri"/>
                <a:cs typeface="Calibri"/>
              </a:rPr>
              <a:t>L5</a:t>
            </a:r>
            <a:r>
              <a:rPr lang="en-US" sz="3200" smtClean="0">
                <a:latin typeface="Calibri"/>
                <a:cs typeface="Calibri"/>
              </a:rPr>
              <a:t>) </a:t>
            </a:r>
            <a:r>
              <a:rPr lang="en-US" sz="3200" dirty="0" smtClean="0">
                <a:latin typeface="Calibri"/>
                <a:cs typeface="Calibri"/>
              </a:rPr>
              <a:t>to </a:t>
            </a:r>
            <a:r>
              <a:rPr lang="en-US" sz="3200" smtClean="0">
                <a:latin typeface="Calibri"/>
                <a:cs typeface="Calibri"/>
              </a:rPr>
              <a:t>be </a:t>
            </a:r>
            <a:r>
              <a:rPr lang="en-US" sz="3200" smtClean="0">
                <a:latin typeface="Calibri"/>
                <a:cs typeface="Calibri"/>
              </a:rPr>
              <a:t>incorportated into </a:t>
            </a:r>
            <a:r>
              <a:rPr lang="en-US" sz="3200" dirty="0" smtClean="0">
                <a:latin typeface="Calibri"/>
                <a:cs typeface="Calibri"/>
              </a:rPr>
              <a:t>the overall synthesis of the phosphoglycolipid.</a:t>
            </a:r>
            <a:r>
              <a:rPr lang="en-US" sz="3200" baseline="30000" dirty="0" smtClean="0">
                <a:latin typeface="Calibri"/>
                <a:cs typeface="Calibri"/>
              </a:rPr>
              <a:t>5</a:t>
            </a:r>
            <a:endParaRPr lang="en-US" sz="3200" dirty="0">
              <a:latin typeface="Calibri"/>
              <a:cs typeface="Calibri"/>
            </a:endParaRPr>
          </a:p>
        </p:txBody>
      </p:sp>
      <p:sp>
        <p:nvSpPr>
          <p:cNvPr id="28" name="Rectangle 27"/>
          <p:cNvSpPr/>
          <p:nvPr/>
        </p:nvSpPr>
        <p:spPr>
          <a:xfrm>
            <a:off x="709614" y="29184600"/>
            <a:ext cx="9501186" cy="1384995"/>
          </a:xfrm>
          <a:prstGeom prst="rect">
            <a:avLst/>
          </a:prstGeom>
        </p:spPr>
        <p:txBody>
          <a:bodyPr wrap="square">
            <a:spAutoFit/>
          </a:bodyPr>
          <a:lstStyle/>
          <a:p>
            <a:r>
              <a:rPr lang="en-US" sz="2800" dirty="0" smtClean="0">
                <a:latin typeface="+mj-lt"/>
              </a:rPr>
              <a:t>I would like to thank Dr. Marc A. Boudreau, Deisy </a:t>
            </a:r>
            <a:r>
              <a:rPr lang="en-US" sz="2800" dirty="0" smtClean="0">
                <a:latin typeface="+mn-lt"/>
              </a:rPr>
              <a:t>Pe</a:t>
            </a:r>
            <a:r>
              <a:rPr lang="en-US" sz="2800" dirty="0" smtClean="0">
                <a:latin typeface="+mn-lt"/>
                <a:cs typeface="Times New Roman" panose="02020603050405020304" pitchFamily="18" charset="0"/>
              </a:rPr>
              <a:t>ña-Romero, the Boudreau Group, Pat Wilkinson, the University of New Hampshire Department of Chemistry, and my father.</a:t>
            </a:r>
            <a:endParaRPr lang="en-US" sz="2800" dirty="0">
              <a:latin typeface="+mn-lt"/>
            </a:endParaRPr>
          </a:p>
        </p:txBody>
      </p:sp>
      <p:sp>
        <p:nvSpPr>
          <p:cNvPr id="14337" name="TextBox 14336"/>
          <p:cNvSpPr txBox="1"/>
          <p:nvPr/>
        </p:nvSpPr>
        <p:spPr>
          <a:xfrm>
            <a:off x="10439400" y="14361855"/>
            <a:ext cx="13543540" cy="2554545"/>
          </a:xfrm>
          <a:prstGeom prst="rect">
            <a:avLst/>
          </a:prstGeom>
          <a:noFill/>
        </p:spPr>
        <p:txBody>
          <a:bodyPr wrap="square" rtlCol="0">
            <a:spAutoFit/>
          </a:bodyPr>
          <a:lstStyle/>
          <a:p>
            <a:pPr algn="just"/>
            <a:r>
              <a:rPr lang="en-US" sz="3200" dirty="0" smtClean="0">
                <a:latin typeface="Calibri"/>
                <a:cs typeface="Calibri"/>
              </a:rPr>
              <a:t>At the time of the isolation of </a:t>
            </a:r>
            <a:r>
              <a:rPr lang="en-US" sz="3200" b="1" dirty="0" smtClean="0">
                <a:latin typeface="Calibri"/>
                <a:cs typeface="Calibri"/>
              </a:rPr>
              <a:t>L4</a:t>
            </a:r>
            <a:r>
              <a:rPr lang="en-US" sz="3200" dirty="0" smtClean="0">
                <a:latin typeface="Calibri"/>
                <a:cs typeface="Calibri"/>
              </a:rPr>
              <a:t>, the synthesis of longer lipid chain analogues was aborted. This was decided upon due to similar compounds tending to increase in toxicity as lipid chains are increased. Therefore, the project was readjusted to synthesize analogues of nosokophic acid with a lipid chain shorter than farnesyl.</a:t>
            </a:r>
            <a:endParaRPr lang="en-US" sz="3200" b="1" dirty="0">
              <a:latin typeface="+mj-lt"/>
            </a:endParaRPr>
          </a:p>
        </p:txBody>
      </p:sp>
      <p:sp>
        <p:nvSpPr>
          <p:cNvPr id="14341" name="Rectangle 14340"/>
          <p:cNvSpPr/>
          <p:nvPr/>
        </p:nvSpPr>
        <p:spPr>
          <a:xfrm>
            <a:off x="10498836" y="25222200"/>
            <a:ext cx="13580364" cy="6586418"/>
          </a:xfrm>
          <a:prstGeom prst="rect">
            <a:avLst/>
          </a:prstGeom>
        </p:spPr>
        <p:txBody>
          <a:bodyPr wrap="square">
            <a:spAutoFit/>
          </a:bodyPr>
          <a:lstStyle/>
          <a:p>
            <a:pPr marL="914400" lvl="0" indent="-914400">
              <a:spcBef>
                <a:spcPts val="600"/>
              </a:spcBef>
              <a:buFontTx/>
              <a:buAutoNum type="arabicPeriod"/>
              <a:defRPr/>
            </a:pPr>
            <a:r>
              <a:rPr lang="en-US" sz="1600" dirty="0" smtClean="0"/>
              <a:t>Guignard, B.; Entenza, J. M.; Moreillon, P. Beta-lactams against methicillin-resistant </a:t>
            </a:r>
            <a:r>
              <a:rPr lang="en-US" sz="1600" dirty="0"/>
              <a:t>s</a:t>
            </a:r>
            <a:r>
              <a:rPr lang="en-US" sz="1600" dirty="0" smtClean="0"/>
              <a:t>taphylococcus </a:t>
            </a:r>
            <a:r>
              <a:rPr lang="en-US" sz="1600" dirty="0"/>
              <a:t>a</a:t>
            </a:r>
            <a:r>
              <a:rPr lang="en-US" sz="1600" dirty="0" smtClean="0"/>
              <a:t>ureus. </a:t>
            </a:r>
            <a:r>
              <a:rPr lang="en-US" sz="1600" i="1" dirty="0" smtClean="0"/>
              <a:t>Curr. Opin. Pharmocol. </a:t>
            </a:r>
            <a:r>
              <a:rPr lang="en-US" sz="1600" b="1" dirty="0" smtClean="0"/>
              <a:t>2005</a:t>
            </a:r>
            <a:r>
              <a:rPr lang="en-US" sz="1600" dirty="0" smtClean="0"/>
              <a:t>, </a:t>
            </a:r>
            <a:r>
              <a:rPr lang="en-US" sz="1600" i="1" dirty="0" smtClean="0"/>
              <a:t>5(5)</a:t>
            </a:r>
            <a:r>
              <a:rPr lang="en-US" sz="1600" dirty="0" smtClean="0"/>
              <a:t>, 479-489.</a:t>
            </a:r>
          </a:p>
          <a:p>
            <a:pPr marL="914400" lvl="0" indent="-914400">
              <a:spcBef>
                <a:spcPts val="600"/>
              </a:spcBef>
              <a:buFontTx/>
              <a:buAutoNum type="arabicPeriod"/>
              <a:defRPr/>
            </a:pPr>
            <a:r>
              <a:rPr lang="en-US" sz="1600" dirty="0" smtClean="0"/>
              <a:t>O’Daniel, P. I.; Peng, Z.; Pi, H.; Testero, S. A.; Ding, D.; Spink, E.; Leemans, E.; Boudreau, M. A.; Yamaguchi, T.; Schroeder, V. A. et. </a:t>
            </a:r>
            <a:r>
              <a:rPr lang="en-US" sz="1600" dirty="0"/>
              <a:t>a</a:t>
            </a:r>
            <a:r>
              <a:rPr lang="en-US" sz="1600" dirty="0" smtClean="0"/>
              <a:t>l. </a:t>
            </a:r>
            <a:r>
              <a:rPr lang="en-US" sz="1600" dirty="0"/>
              <a:t>D</a:t>
            </a:r>
            <a:r>
              <a:rPr lang="en-US" sz="1600" dirty="0" smtClean="0"/>
              <a:t>iscovery of a new </a:t>
            </a:r>
            <a:r>
              <a:rPr lang="en-US" sz="1600" dirty="0"/>
              <a:t>c</a:t>
            </a:r>
            <a:r>
              <a:rPr lang="en-US" sz="1600" dirty="0" smtClean="0"/>
              <a:t>lass of </a:t>
            </a:r>
            <a:r>
              <a:rPr lang="en-US" sz="1600" dirty="0">
                <a:latin typeface="Arial" panose="020B0604020202020204" pitchFamily="34" charset="0"/>
                <a:cs typeface="Arial" panose="020B0604020202020204" pitchFamily="34" charset="0"/>
              </a:rPr>
              <a:t>n</a:t>
            </a:r>
            <a:r>
              <a:rPr lang="en-US" sz="1600" dirty="0" smtClean="0">
                <a:latin typeface="Arial" panose="020B0604020202020204" pitchFamily="34" charset="0"/>
                <a:cs typeface="Arial" panose="020B0604020202020204" pitchFamily="34" charset="0"/>
              </a:rPr>
              <a:t>on-</a:t>
            </a:r>
            <a:r>
              <a:rPr lang="el-GR" sz="1600" dirty="0" smtClean="0">
                <a:latin typeface="Arial" panose="020B0604020202020204" pitchFamily="34" charset="0"/>
                <a:cs typeface="Arial" panose="020B0604020202020204" pitchFamily="34" charset="0"/>
              </a:rPr>
              <a:t>β</a:t>
            </a:r>
            <a:r>
              <a:rPr lang="en-US" sz="1600" dirty="0" smtClean="0">
                <a:latin typeface="Arial" panose="020B0604020202020204" pitchFamily="34" charset="0"/>
                <a:cs typeface="Arial" panose="020B0604020202020204" pitchFamily="34" charset="0"/>
              </a:rPr>
              <a:t>-lactam inhibitors of penicillin-</a:t>
            </a:r>
            <a:r>
              <a:rPr lang="en-US" sz="1600" dirty="0">
                <a:latin typeface="Arial" panose="020B0604020202020204" pitchFamily="34" charset="0"/>
                <a:cs typeface="Arial" panose="020B0604020202020204" pitchFamily="34" charset="0"/>
              </a:rPr>
              <a:t>b</a:t>
            </a:r>
            <a:r>
              <a:rPr lang="en-US" sz="1600" dirty="0" smtClean="0">
                <a:latin typeface="Arial" panose="020B0604020202020204" pitchFamily="34" charset="0"/>
                <a:cs typeface="Arial" panose="020B0604020202020204" pitchFamily="34" charset="0"/>
              </a:rPr>
              <a:t>inding </a:t>
            </a:r>
            <a:r>
              <a:rPr lang="en-US" sz="1600" dirty="0">
                <a:latin typeface="Arial" panose="020B0604020202020204" pitchFamily="34" charset="0"/>
                <a:cs typeface="Arial" panose="020B0604020202020204" pitchFamily="34" charset="0"/>
              </a:rPr>
              <a:t>p</a:t>
            </a:r>
            <a:r>
              <a:rPr lang="en-US" sz="1600" dirty="0" smtClean="0">
                <a:latin typeface="Arial" panose="020B0604020202020204" pitchFamily="34" charset="0"/>
                <a:cs typeface="Arial" panose="020B0604020202020204" pitchFamily="34" charset="0"/>
              </a:rPr>
              <a:t>roteins with gram-positive </a:t>
            </a:r>
            <a:r>
              <a:rPr lang="en-US" sz="1600" dirty="0">
                <a:latin typeface="Arial" panose="020B0604020202020204" pitchFamily="34" charset="0"/>
                <a:cs typeface="Arial" panose="020B0604020202020204" pitchFamily="34" charset="0"/>
              </a:rPr>
              <a:t>a</a:t>
            </a:r>
            <a:r>
              <a:rPr lang="en-US" sz="1600" dirty="0" smtClean="0">
                <a:latin typeface="Arial" panose="020B0604020202020204" pitchFamily="34" charset="0"/>
                <a:cs typeface="Arial" panose="020B0604020202020204" pitchFamily="34" charset="0"/>
              </a:rPr>
              <a:t>ntibacterial activity. </a:t>
            </a:r>
            <a:r>
              <a:rPr lang="en-US" sz="1600" i="1" dirty="0" smtClean="0">
                <a:latin typeface="Arial" panose="020B0604020202020204" pitchFamily="34" charset="0"/>
                <a:cs typeface="Arial" panose="020B0604020202020204" pitchFamily="34" charset="0"/>
              </a:rPr>
              <a:t>J. Am. Chem. Soc. </a:t>
            </a:r>
            <a:r>
              <a:rPr lang="en-US" sz="1600" b="1" dirty="0" smtClean="0">
                <a:latin typeface="Arial" panose="020B0604020202020204" pitchFamily="34" charset="0"/>
                <a:cs typeface="Arial" panose="020B0604020202020204" pitchFamily="34" charset="0"/>
              </a:rPr>
              <a:t>2014</a:t>
            </a:r>
            <a:r>
              <a:rPr lang="en-US" sz="1600" dirty="0" smtClean="0">
                <a:latin typeface="Arial" panose="020B0604020202020204" pitchFamily="34" charset="0"/>
                <a:cs typeface="Arial" panose="020B0604020202020204" pitchFamily="34" charset="0"/>
              </a:rPr>
              <a:t>, </a:t>
            </a:r>
            <a:r>
              <a:rPr lang="en-US" sz="1600" i="1" dirty="0" smtClean="0">
                <a:latin typeface="Arial" panose="020B0604020202020204" pitchFamily="34" charset="0"/>
                <a:cs typeface="Arial" panose="020B0604020202020204" pitchFamily="34" charset="0"/>
              </a:rPr>
              <a:t>136</a:t>
            </a:r>
            <a:r>
              <a:rPr lang="en-US" sz="1600" dirty="0" smtClean="0">
                <a:latin typeface="Arial" panose="020B0604020202020204" pitchFamily="34" charset="0"/>
                <a:cs typeface="Arial" panose="020B0604020202020204" pitchFamily="34" charset="0"/>
              </a:rPr>
              <a:t>, 3664-3672.</a:t>
            </a:r>
          </a:p>
          <a:p>
            <a:pPr marL="914400" lvl="0" indent="-914400">
              <a:spcBef>
                <a:spcPts val="600"/>
              </a:spcBef>
              <a:buFontTx/>
              <a:buAutoNum type="arabicPeriod"/>
              <a:defRPr/>
            </a:pPr>
            <a:r>
              <a:rPr lang="en-US" sz="1600" dirty="0" smtClean="0">
                <a:latin typeface="Arial" panose="020B0604020202020204" pitchFamily="34" charset="0"/>
                <a:cs typeface="Arial" panose="020B0604020202020204" pitchFamily="34" charset="0"/>
              </a:rPr>
              <a:t>Ostash, B.; Doud, E. H.; Lin, C.; Ostash, I.; Perlstein, D. L.; Fuse, S.; Wolpert, M.; Kahne, D.; Walker, S. Complete characterization of the seventeen step moenomycin biosynthetic pathway. </a:t>
            </a:r>
            <a:r>
              <a:rPr lang="en-US" sz="1600" i="1" dirty="0" smtClean="0">
                <a:latin typeface="Arial" panose="020B0604020202020204" pitchFamily="34" charset="0"/>
                <a:cs typeface="Arial" panose="020B0604020202020204" pitchFamily="34" charset="0"/>
              </a:rPr>
              <a:t>Biochemistry</a:t>
            </a:r>
            <a:r>
              <a:rPr lang="en-US" sz="1600" dirty="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2009</a:t>
            </a:r>
            <a:r>
              <a:rPr lang="en-US" sz="1600" dirty="0" smtClean="0">
                <a:latin typeface="Arial" panose="020B0604020202020204" pitchFamily="34" charset="0"/>
                <a:cs typeface="Arial" panose="020B0604020202020204" pitchFamily="34" charset="0"/>
              </a:rPr>
              <a:t>, </a:t>
            </a:r>
            <a:r>
              <a:rPr lang="en-US" sz="1600" i="1" dirty="0" smtClean="0">
                <a:latin typeface="Arial" panose="020B0604020202020204" pitchFamily="34" charset="0"/>
                <a:cs typeface="Arial" panose="020B0604020202020204" pitchFamily="34" charset="0"/>
              </a:rPr>
              <a:t>48</a:t>
            </a:r>
            <a:r>
              <a:rPr lang="en-US" sz="1600" dirty="0" smtClean="0">
                <a:latin typeface="Arial" panose="020B0604020202020204" pitchFamily="34" charset="0"/>
                <a:cs typeface="Arial" panose="020B0604020202020204" pitchFamily="34" charset="0"/>
              </a:rPr>
              <a:t>, 8830-8841.</a:t>
            </a:r>
          </a:p>
          <a:p>
            <a:pPr marL="914400" lvl="0" indent="-914400">
              <a:spcBef>
                <a:spcPts val="600"/>
              </a:spcBef>
              <a:buFontTx/>
              <a:buAutoNum type="arabicPeriod"/>
              <a:defRPr/>
            </a:pPr>
            <a:r>
              <a:rPr lang="en-US" sz="1600" dirty="0" smtClean="0">
                <a:latin typeface="Arial" panose="020B0604020202020204" pitchFamily="34" charset="0"/>
                <a:cs typeface="Arial" panose="020B0604020202020204" pitchFamily="34" charset="0"/>
              </a:rPr>
              <a:t>Koyama, N.; Tokura, Y.; Takahashi, Y.; Tomoda, H. Discovery of nosokophic acid, a predicted intermediate of moenomycins from nosokomycin-producing Streptomyces sp. K04-0144. </a:t>
            </a:r>
            <a:r>
              <a:rPr lang="en-US" sz="1600" i="1" dirty="0" smtClean="0">
                <a:latin typeface="Arial" panose="020B0604020202020204" pitchFamily="34" charset="0"/>
                <a:cs typeface="Arial" panose="020B0604020202020204" pitchFamily="34" charset="0"/>
              </a:rPr>
              <a:t>Bioorg. Med. Chem. Lett. </a:t>
            </a:r>
            <a:r>
              <a:rPr lang="en-US" sz="1600" b="1" dirty="0" smtClean="0">
                <a:latin typeface="Arial" panose="020B0604020202020204" pitchFamily="34" charset="0"/>
                <a:cs typeface="Arial" panose="020B0604020202020204" pitchFamily="34" charset="0"/>
              </a:rPr>
              <a:t>2013</a:t>
            </a:r>
            <a:r>
              <a:rPr lang="en-US" sz="1600" dirty="0" smtClean="0">
                <a:latin typeface="Arial" panose="020B0604020202020204" pitchFamily="34" charset="0"/>
                <a:cs typeface="Arial" panose="020B0604020202020204" pitchFamily="34" charset="0"/>
              </a:rPr>
              <a:t>, </a:t>
            </a:r>
            <a:r>
              <a:rPr lang="en-US" sz="1600" i="1" dirty="0" smtClean="0">
                <a:latin typeface="Arial" panose="020B0604020202020204" pitchFamily="34" charset="0"/>
                <a:cs typeface="Arial" panose="020B0604020202020204" pitchFamily="34" charset="0"/>
              </a:rPr>
              <a:t>23</a:t>
            </a:r>
            <a:r>
              <a:rPr lang="en-US" sz="1600" dirty="0" smtClean="0">
                <a:latin typeface="Arial" panose="020B0604020202020204" pitchFamily="34" charset="0"/>
                <a:cs typeface="Arial" panose="020B0604020202020204" pitchFamily="34" charset="0"/>
              </a:rPr>
              <a:t>, 860-863</a:t>
            </a:r>
          </a:p>
          <a:p>
            <a:pPr marL="914400" indent="-914400">
              <a:spcBef>
                <a:spcPts val="600"/>
              </a:spcBef>
              <a:buFontTx/>
              <a:buAutoNum type="arabicPeriod"/>
              <a:defRPr/>
            </a:pPr>
            <a:r>
              <a:rPr lang="en-US" sz="1600" dirty="0"/>
              <a:t>Liu, F.; Vijayakrishnan, B.; Faridmoayer, A.; Taylor, T. A.; Parsons, T. B.; Bernardes, G. J. L.; Kowarik, M.; Davis, B. G. R</a:t>
            </a:r>
            <a:r>
              <a:rPr lang="en-US" sz="1600" dirty="0" smtClean="0"/>
              <a:t>ationally </a:t>
            </a:r>
            <a:r>
              <a:rPr lang="en-US" sz="1600" dirty="0"/>
              <a:t>d</a:t>
            </a:r>
            <a:r>
              <a:rPr lang="en-US" sz="1600" dirty="0" smtClean="0"/>
              <a:t>esigned </a:t>
            </a:r>
            <a:r>
              <a:rPr lang="en-US" sz="1600" dirty="0"/>
              <a:t>s</a:t>
            </a:r>
            <a:r>
              <a:rPr lang="en-US" sz="1600" dirty="0" smtClean="0"/>
              <a:t>hort </a:t>
            </a:r>
            <a:r>
              <a:rPr lang="en-US" sz="1600" dirty="0"/>
              <a:t>p</a:t>
            </a:r>
            <a:r>
              <a:rPr lang="en-US" sz="1600" dirty="0" smtClean="0"/>
              <a:t>olyisoprenol-linked </a:t>
            </a:r>
            <a:r>
              <a:rPr lang="en-US" sz="1600" dirty="0"/>
              <a:t>PgIB </a:t>
            </a:r>
            <a:r>
              <a:rPr lang="en-US" sz="1600" dirty="0" smtClean="0"/>
              <a:t>substrates </a:t>
            </a:r>
            <a:r>
              <a:rPr lang="en-US" sz="1600" dirty="0"/>
              <a:t>for </a:t>
            </a:r>
            <a:r>
              <a:rPr lang="en-US" sz="1600" dirty="0" smtClean="0"/>
              <a:t>engineered </a:t>
            </a:r>
            <a:r>
              <a:rPr lang="en-US" sz="1600" dirty="0"/>
              <a:t>p</a:t>
            </a:r>
            <a:r>
              <a:rPr lang="en-US" sz="1600" dirty="0" smtClean="0"/>
              <a:t>olypeptide </a:t>
            </a:r>
            <a:r>
              <a:rPr lang="en-US" sz="1600" dirty="0"/>
              <a:t>and </a:t>
            </a:r>
            <a:r>
              <a:rPr lang="en-US" sz="1600" dirty="0" smtClean="0"/>
              <a:t>protein </a:t>
            </a:r>
            <a:r>
              <a:rPr lang="en-US" sz="1600" dirty="0"/>
              <a:t>N-glycosylation. </a:t>
            </a:r>
            <a:r>
              <a:rPr lang="en-US" sz="1600" i="1" dirty="0"/>
              <a:t>J. Am. Chem. Soc. </a:t>
            </a:r>
            <a:r>
              <a:rPr lang="en-US" sz="1600" b="1" dirty="0"/>
              <a:t>2014</a:t>
            </a:r>
            <a:r>
              <a:rPr lang="en-US" sz="1600" dirty="0"/>
              <a:t>, </a:t>
            </a:r>
            <a:r>
              <a:rPr lang="en-US" sz="1600" i="1" dirty="0"/>
              <a:t>136</a:t>
            </a:r>
            <a:r>
              <a:rPr lang="en-US" sz="1600" dirty="0"/>
              <a:t>, 566-569</a:t>
            </a:r>
            <a:r>
              <a:rPr lang="en-US" sz="1600" dirty="0" smtClean="0"/>
              <a:t>.</a:t>
            </a:r>
          </a:p>
          <a:p>
            <a:pPr marL="914400" indent="-914400">
              <a:spcBef>
                <a:spcPts val="600"/>
              </a:spcBef>
              <a:buFontTx/>
              <a:buAutoNum type="arabicPeriod"/>
              <a:defRPr/>
            </a:pPr>
            <a:r>
              <a:rPr lang="en-US" sz="1600" dirty="0"/>
              <a:t>Al-Majid, A. M. A.; Barakat, A.; Mabkhot, Y. N. Facile and </a:t>
            </a:r>
            <a:r>
              <a:rPr lang="en-US" sz="1600" dirty="0" smtClean="0"/>
              <a:t>new </a:t>
            </a:r>
            <a:r>
              <a:rPr lang="en-US" sz="1600" dirty="0"/>
              <a:t>c</a:t>
            </a:r>
            <a:r>
              <a:rPr lang="en-US" sz="1600" dirty="0" smtClean="0"/>
              <a:t>onvenient </a:t>
            </a:r>
            <a:r>
              <a:rPr lang="en-US" sz="1600" dirty="0"/>
              <a:t>r</a:t>
            </a:r>
            <a:r>
              <a:rPr lang="en-US" sz="1600" dirty="0" smtClean="0"/>
              <a:t>oute </a:t>
            </a:r>
            <a:r>
              <a:rPr lang="en-US" sz="1600" dirty="0"/>
              <a:t>for </a:t>
            </a:r>
            <a:r>
              <a:rPr lang="en-US" sz="1600" dirty="0" smtClean="0"/>
              <a:t>synthesis </a:t>
            </a:r>
            <a:r>
              <a:rPr lang="en-US" sz="1600" dirty="0"/>
              <a:t>of some </a:t>
            </a:r>
            <a:r>
              <a:rPr lang="en-US" sz="1600" dirty="0" smtClean="0"/>
              <a:t>C</a:t>
            </a:r>
            <a:r>
              <a:rPr lang="en-US" sz="1600" baseline="-25000" dirty="0" smtClean="0"/>
              <a:t>2</a:t>
            </a:r>
            <a:r>
              <a:rPr lang="en-US" sz="1600" dirty="0" smtClean="0"/>
              <a:t>-symmetric </a:t>
            </a:r>
            <a:r>
              <a:rPr lang="en-US" sz="1600" dirty="0"/>
              <a:t>b</a:t>
            </a:r>
            <a:r>
              <a:rPr lang="en-US" sz="1600" dirty="0" smtClean="0"/>
              <a:t>identate </a:t>
            </a:r>
            <a:r>
              <a:rPr lang="en-US" sz="1600" dirty="0"/>
              <a:t>p</a:t>
            </a:r>
            <a:r>
              <a:rPr lang="en-US" sz="1600" dirty="0" smtClean="0"/>
              <a:t>hosphine </a:t>
            </a:r>
            <a:r>
              <a:rPr lang="en-US" sz="1600" dirty="0"/>
              <a:t>l</a:t>
            </a:r>
            <a:r>
              <a:rPr lang="en-US" sz="1600" dirty="0" smtClean="0"/>
              <a:t>igands </a:t>
            </a:r>
            <a:r>
              <a:rPr lang="en-US" sz="1600" dirty="0"/>
              <a:t>d</a:t>
            </a:r>
            <a:r>
              <a:rPr lang="en-US" sz="1600" dirty="0" smtClean="0"/>
              <a:t>erived </a:t>
            </a:r>
            <a:r>
              <a:rPr lang="en-US" sz="1600" dirty="0"/>
              <a:t>from ᴅ-mannitol. </a:t>
            </a:r>
            <a:r>
              <a:rPr lang="en-US" sz="1600" i="1" dirty="0"/>
              <a:t>J. Saudi Chem. Soc. </a:t>
            </a:r>
            <a:r>
              <a:rPr lang="en-US" sz="1600" b="1" dirty="0"/>
              <a:t>2014</a:t>
            </a:r>
            <a:r>
              <a:rPr lang="en-US" sz="1600" dirty="0"/>
              <a:t>, </a:t>
            </a:r>
            <a:r>
              <a:rPr lang="en-US" sz="1600" i="1" dirty="0"/>
              <a:t>18</a:t>
            </a:r>
            <a:r>
              <a:rPr lang="en-US" sz="1600" dirty="0"/>
              <a:t>, 626-631.</a:t>
            </a:r>
          </a:p>
          <a:p>
            <a:pPr marL="914400" indent="-914400">
              <a:spcBef>
                <a:spcPts val="600"/>
              </a:spcBef>
              <a:buFontTx/>
              <a:buAutoNum type="arabicPeriod"/>
              <a:defRPr/>
            </a:pPr>
            <a:r>
              <a:rPr lang="en-US" sz="1600" dirty="0"/>
              <a:t>Rampy, M. A.; Pinchuk, A. N.; Weichert, J. P.; Skinner, R. W. S.; Fisher, S. J.; Wahl, R. L.; Gross, M. D.; Counsell, R. E. Synthesis and </a:t>
            </a:r>
            <a:r>
              <a:rPr lang="en-US" sz="1600" dirty="0" smtClean="0"/>
              <a:t>biological </a:t>
            </a:r>
            <a:r>
              <a:rPr lang="en-US" sz="1600" dirty="0"/>
              <a:t>e</a:t>
            </a:r>
            <a:r>
              <a:rPr lang="en-US" sz="1600" dirty="0" smtClean="0"/>
              <a:t>valuation </a:t>
            </a:r>
            <a:r>
              <a:rPr lang="en-US" sz="1600" dirty="0"/>
              <a:t>of r</a:t>
            </a:r>
            <a:r>
              <a:rPr lang="en-US" sz="1600" dirty="0" smtClean="0"/>
              <a:t>adioiodinated </a:t>
            </a:r>
            <a:r>
              <a:rPr lang="en-US" sz="1600" dirty="0"/>
              <a:t>p</a:t>
            </a:r>
            <a:r>
              <a:rPr lang="en-US" sz="1600" dirty="0" smtClean="0"/>
              <a:t>hospholipid </a:t>
            </a:r>
            <a:r>
              <a:rPr lang="en-US" sz="1600" dirty="0"/>
              <a:t>e</a:t>
            </a:r>
            <a:r>
              <a:rPr lang="en-US" sz="1600" dirty="0" smtClean="0"/>
              <a:t>ther </a:t>
            </a:r>
            <a:r>
              <a:rPr lang="en-US" sz="1600" dirty="0"/>
              <a:t>s</a:t>
            </a:r>
            <a:r>
              <a:rPr lang="en-US" sz="1600" dirty="0" smtClean="0"/>
              <a:t>tereoisomers</a:t>
            </a:r>
            <a:r>
              <a:rPr lang="en-US" sz="1600" dirty="0"/>
              <a:t>. </a:t>
            </a:r>
            <a:r>
              <a:rPr lang="en-US" sz="1600" i="1" dirty="0"/>
              <a:t>J. Med. Chem. </a:t>
            </a:r>
            <a:r>
              <a:rPr lang="en-US" sz="1600" b="1" dirty="0"/>
              <a:t>1995</a:t>
            </a:r>
            <a:r>
              <a:rPr lang="en-US" sz="1600" dirty="0"/>
              <a:t>, </a:t>
            </a:r>
            <a:r>
              <a:rPr lang="en-US" sz="1600" i="1" dirty="0"/>
              <a:t>38</a:t>
            </a:r>
            <a:r>
              <a:rPr lang="en-US" sz="1600" dirty="0"/>
              <a:t>, 3156-3162</a:t>
            </a:r>
            <a:r>
              <a:rPr lang="en-US" sz="1600" dirty="0" smtClean="0"/>
              <a:t>.</a:t>
            </a:r>
          </a:p>
          <a:p>
            <a:pPr marL="914400" indent="-914400">
              <a:spcBef>
                <a:spcPts val="600"/>
              </a:spcBef>
              <a:buFontTx/>
              <a:buAutoNum type="arabicPeriod"/>
              <a:defRPr/>
            </a:pPr>
            <a:r>
              <a:rPr lang="en-US" sz="1600" dirty="0" smtClean="0"/>
              <a:t>Taylor, J. G.; Li, X.; Oberthür, M.; Zhu, W.; Kahne, D. E. The total synthesis of moenomycin A. </a:t>
            </a:r>
            <a:r>
              <a:rPr lang="en-US" sz="1600" i="1" dirty="0" smtClean="0"/>
              <a:t>J. Am. Chem. Soc. </a:t>
            </a:r>
            <a:r>
              <a:rPr lang="en-US" sz="1600" b="1" dirty="0" smtClean="0"/>
              <a:t>2006</a:t>
            </a:r>
            <a:r>
              <a:rPr lang="en-US" sz="1600" dirty="0" smtClean="0"/>
              <a:t>, </a:t>
            </a:r>
            <a:r>
              <a:rPr lang="en-US" sz="1600" i="1" dirty="0" smtClean="0"/>
              <a:t>128</a:t>
            </a:r>
            <a:r>
              <a:rPr lang="en-US" sz="1600" dirty="0" smtClean="0"/>
              <a:t>, 15084-15085.</a:t>
            </a:r>
            <a:endParaRPr lang="en-US" sz="1600" dirty="0"/>
          </a:p>
          <a:p>
            <a:pPr marL="914400" indent="-914400">
              <a:spcBef>
                <a:spcPts val="600"/>
              </a:spcBef>
              <a:buFontTx/>
              <a:buAutoNum type="arabicPeriod"/>
              <a:defRPr/>
            </a:pPr>
            <a:r>
              <a:rPr lang="en-US" sz="1600" dirty="0"/>
              <a:t>Fuse, S.; Tsukamoto, H.; Yuan, Y.; Wang, T. A.; Zhang, Y.; Bolla, M.; Walker, S.; Sliz, P.; Kahne, D. Functional and </a:t>
            </a:r>
            <a:r>
              <a:rPr lang="en-US" sz="1600" dirty="0" smtClean="0"/>
              <a:t>structural </a:t>
            </a:r>
            <a:r>
              <a:rPr lang="en-US" sz="1600" dirty="0"/>
              <a:t>a</a:t>
            </a:r>
            <a:r>
              <a:rPr lang="en-US" sz="1600" dirty="0" smtClean="0"/>
              <a:t>nalysis </a:t>
            </a:r>
            <a:r>
              <a:rPr lang="en-US" sz="1600" dirty="0"/>
              <a:t>of a </a:t>
            </a:r>
            <a:r>
              <a:rPr lang="en-US" sz="1600" dirty="0" smtClean="0"/>
              <a:t>key </a:t>
            </a:r>
            <a:r>
              <a:rPr lang="en-US" sz="1600" dirty="0"/>
              <a:t>r</a:t>
            </a:r>
            <a:r>
              <a:rPr lang="en-US" sz="1600" dirty="0" smtClean="0"/>
              <a:t>egion </a:t>
            </a:r>
            <a:r>
              <a:rPr lang="en-US" sz="1600" dirty="0"/>
              <a:t>of the </a:t>
            </a:r>
            <a:r>
              <a:rPr lang="en-US" sz="1600" dirty="0" smtClean="0"/>
              <a:t>cell </a:t>
            </a:r>
            <a:r>
              <a:rPr lang="en-US" sz="1600" dirty="0"/>
              <a:t>w</a:t>
            </a:r>
            <a:r>
              <a:rPr lang="en-US" sz="1600" dirty="0" smtClean="0"/>
              <a:t>all </a:t>
            </a:r>
            <a:r>
              <a:rPr lang="en-US" sz="1600" dirty="0"/>
              <a:t>i</a:t>
            </a:r>
            <a:r>
              <a:rPr lang="en-US" sz="1600" dirty="0" smtClean="0"/>
              <a:t>nhibitor </a:t>
            </a:r>
            <a:r>
              <a:rPr lang="en-US" sz="1600" dirty="0"/>
              <a:t>m</a:t>
            </a:r>
            <a:r>
              <a:rPr lang="en-US" sz="1600" dirty="0" smtClean="0"/>
              <a:t>oenomycin</a:t>
            </a:r>
            <a:r>
              <a:rPr lang="en-US" sz="1600" dirty="0"/>
              <a:t>. </a:t>
            </a:r>
            <a:r>
              <a:rPr lang="en-US" sz="1600" i="1" dirty="0"/>
              <a:t>ACS Chem. Bio. </a:t>
            </a:r>
            <a:r>
              <a:rPr lang="en-US" sz="1600" b="1" dirty="0"/>
              <a:t>2010</a:t>
            </a:r>
            <a:r>
              <a:rPr lang="en-US" sz="1600" dirty="0"/>
              <a:t>, </a:t>
            </a:r>
            <a:r>
              <a:rPr lang="en-US" sz="1600" i="1" dirty="0"/>
              <a:t>5(7)</a:t>
            </a:r>
            <a:r>
              <a:rPr lang="en-US" sz="1600" dirty="0"/>
              <a:t>, 701-711</a:t>
            </a:r>
            <a:r>
              <a:rPr lang="en-US" sz="1600" dirty="0" smtClean="0"/>
              <a:t>.</a:t>
            </a:r>
            <a:endParaRPr lang="en-US" sz="1600" dirty="0"/>
          </a:p>
          <a:p>
            <a:pPr marL="914400" indent="-914400">
              <a:spcBef>
                <a:spcPts val="600"/>
              </a:spcBef>
              <a:buFontTx/>
              <a:buAutoNum type="arabicPeriod"/>
              <a:defRPr/>
            </a:pPr>
            <a:endParaRPr lang="en-US" sz="1800" dirty="0"/>
          </a:p>
          <a:p>
            <a:pPr marL="914400" lvl="0" indent="-914400">
              <a:spcBef>
                <a:spcPts val="600"/>
              </a:spcBef>
              <a:buFontTx/>
              <a:buAutoNum type="arabicPeriod"/>
              <a:defRPr/>
            </a:pPr>
            <a:endParaRPr lang="en-US" sz="1800" dirty="0" smtClean="0">
              <a:latin typeface="Arial" panose="020B0604020202020204" pitchFamily="34" charset="0"/>
              <a:cs typeface="Arial" panose="020B0604020202020204" pitchFamily="34" charset="0"/>
            </a:endParaRPr>
          </a:p>
          <a:p>
            <a:pPr marL="914400" lvl="0" indent="-914400">
              <a:spcBef>
                <a:spcPts val="600"/>
              </a:spcBef>
              <a:buFontTx/>
              <a:buAutoNum type="arabicPeriod"/>
              <a:defRPr/>
            </a:pPr>
            <a:endParaRPr lang="en-US" sz="1800" dirty="0">
              <a:latin typeface="Arial" panose="020B0604020202020204" pitchFamily="34" charset="0"/>
              <a:cs typeface="Arial" panose="020B0604020202020204" pitchFamily="34" charset="0"/>
            </a:endParaRPr>
          </a:p>
          <a:p>
            <a:pPr marL="914400" lvl="0" indent="-914400">
              <a:spcBef>
                <a:spcPts val="600"/>
              </a:spcBef>
              <a:buFontTx/>
              <a:buAutoNum type="arabicPeriod"/>
              <a:defRPr/>
            </a:pPr>
            <a:endParaRPr lang="en-US" sz="2000" dirty="0"/>
          </a:p>
        </p:txBody>
      </p:sp>
      <p:sp>
        <p:nvSpPr>
          <p:cNvPr id="35" name="Rectangle 34"/>
          <p:cNvSpPr/>
          <p:nvPr/>
        </p:nvSpPr>
        <p:spPr>
          <a:xfrm>
            <a:off x="24307800" y="5000727"/>
            <a:ext cx="13624560" cy="19581333"/>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4323040" y="5000727"/>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Analogue Synthesis</a:t>
            </a:r>
            <a:endParaRPr lang="en-US" sz="4800" b="1" dirty="0">
              <a:solidFill>
                <a:schemeClr val="bg1"/>
              </a:solidFill>
              <a:latin typeface="+mj-lt"/>
            </a:endParaRPr>
          </a:p>
        </p:txBody>
      </p:sp>
      <p:sp>
        <p:nvSpPr>
          <p:cNvPr id="37" name="Rectangle 36"/>
          <p:cNvSpPr/>
          <p:nvPr/>
        </p:nvSpPr>
        <p:spPr>
          <a:xfrm>
            <a:off x="10439400" y="24365200"/>
            <a:ext cx="13624560" cy="616882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8" name="TextBox 37"/>
          <p:cNvSpPr txBox="1"/>
          <p:nvPr/>
        </p:nvSpPr>
        <p:spPr>
          <a:xfrm>
            <a:off x="10471404" y="24384000"/>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References</a:t>
            </a:r>
            <a:endParaRPr lang="en-US" sz="4800" b="1" dirty="0">
              <a:solidFill>
                <a:schemeClr val="bg1"/>
              </a:solidFill>
              <a:latin typeface="+mj-lt"/>
            </a:endParaRPr>
          </a:p>
        </p:txBody>
      </p:sp>
      <p:sp>
        <p:nvSpPr>
          <p:cNvPr id="39" name="Rectangle 38"/>
          <p:cNvSpPr/>
          <p:nvPr/>
        </p:nvSpPr>
        <p:spPr>
          <a:xfrm>
            <a:off x="24307800" y="25198905"/>
            <a:ext cx="13624560" cy="5335116"/>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0" name="TextBox 39"/>
          <p:cNvSpPr txBox="1"/>
          <p:nvPr/>
        </p:nvSpPr>
        <p:spPr>
          <a:xfrm>
            <a:off x="24307800" y="25222200"/>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Future Work</a:t>
            </a:r>
            <a:endParaRPr lang="en-US" sz="4800" b="1" dirty="0">
              <a:solidFill>
                <a:schemeClr val="bg1"/>
              </a:solidFill>
              <a:latin typeface="+mj-lt"/>
            </a:endParaRPr>
          </a:p>
        </p:txBody>
      </p:sp>
      <p:pic>
        <p:nvPicPr>
          <p:cNvPr id="7" name="Picture 6"/>
          <p:cNvPicPr>
            <a:picLocks noChangeAspect="1"/>
          </p:cNvPicPr>
          <p:nvPr/>
        </p:nvPicPr>
        <p:blipFill>
          <a:blip r:embed="rId4"/>
          <a:stretch>
            <a:fillRect/>
          </a:stretch>
        </p:blipFill>
        <p:spPr>
          <a:xfrm>
            <a:off x="2226912" y="15925800"/>
            <a:ext cx="6425495" cy="1712388"/>
          </a:xfrm>
          <a:prstGeom prst="rect">
            <a:avLst/>
          </a:prstGeom>
        </p:spPr>
      </p:pic>
      <p:sp>
        <p:nvSpPr>
          <p:cNvPr id="14" name="TextBox 13"/>
          <p:cNvSpPr txBox="1"/>
          <p:nvPr/>
        </p:nvSpPr>
        <p:spPr>
          <a:xfrm>
            <a:off x="617087" y="17893129"/>
            <a:ext cx="9645147" cy="4585871"/>
          </a:xfrm>
          <a:prstGeom prst="rect">
            <a:avLst/>
          </a:prstGeom>
          <a:noFill/>
        </p:spPr>
        <p:txBody>
          <a:bodyPr wrap="square" rtlCol="0">
            <a:spAutoFit/>
          </a:bodyPr>
          <a:lstStyle/>
          <a:p>
            <a:r>
              <a:rPr lang="en-US" sz="3600" b="1" dirty="0" smtClean="0">
                <a:latin typeface="+mn-lt"/>
              </a:rPr>
              <a:t>Potential Analogues</a:t>
            </a:r>
          </a:p>
          <a:p>
            <a:r>
              <a:rPr lang="en-US" sz="3200" dirty="0" smtClean="0">
                <a:latin typeface="+mn-lt"/>
              </a:rPr>
              <a:t>There are three moieties of nosokophic acid that can be varied to develop a robust structure-activity relationship (SAR). Modifications can be done at the amide position of the galactosamide (R</a:t>
            </a:r>
            <a:r>
              <a:rPr lang="en-US" sz="3200" baseline="30000" dirty="0" smtClean="0">
                <a:latin typeface="+mn-lt"/>
              </a:rPr>
              <a:t>1</a:t>
            </a:r>
            <a:r>
              <a:rPr lang="en-US" sz="3200" dirty="0" smtClean="0">
                <a:latin typeface="+mn-lt"/>
              </a:rPr>
              <a:t>), the glycerate group (R</a:t>
            </a:r>
            <a:r>
              <a:rPr lang="en-US" sz="3200" baseline="30000" dirty="0" smtClean="0">
                <a:latin typeface="+mn-lt"/>
              </a:rPr>
              <a:t>2</a:t>
            </a:r>
            <a:r>
              <a:rPr lang="en-US" sz="3200" dirty="0" smtClean="0">
                <a:latin typeface="+mn-lt"/>
              </a:rPr>
              <a:t>), and the lipid chain (R</a:t>
            </a:r>
            <a:r>
              <a:rPr lang="en-US" sz="3200" baseline="30000" dirty="0" smtClean="0">
                <a:latin typeface="+mn-lt"/>
              </a:rPr>
              <a:t>3</a:t>
            </a:r>
            <a:r>
              <a:rPr lang="en-US" sz="3200" dirty="0" smtClean="0">
                <a:latin typeface="+mn-lt"/>
              </a:rPr>
              <a:t>). The variation at the lipid chain can be done to probe the effects of changing double bond geometry, the length of the chain, and the degree of unsaturation on activity.</a:t>
            </a:r>
            <a:endParaRPr lang="en-US" sz="3200" dirty="0">
              <a:latin typeface="+mn-lt"/>
            </a:endParaRPr>
          </a:p>
        </p:txBody>
      </p:sp>
      <p:pic>
        <p:nvPicPr>
          <p:cNvPr id="18" name="Picture 17"/>
          <p:cNvPicPr>
            <a:picLocks noChangeAspect="1"/>
          </p:cNvPicPr>
          <p:nvPr/>
        </p:nvPicPr>
        <p:blipFill>
          <a:blip r:embed="rId5"/>
          <a:stretch>
            <a:fillRect/>
          </a:stretch>
        </p:blipFill>
        <p:spPr>
          <a:xfrm>
            <a:off x="1162654" y="22479000"/>
            <a:ext cx="8554009" cy="5392328"/>
          </a:xfrm>
          <a:prstGeom prst="rect">
            <a:avLst/>
          </a:prstGeom>
        </p:spPr>
      </p:pic>
      <p:sp>
        <p:nvSpPr>
          <p:cNvPr id="22" name="TextBox 21"/>
          <p:cNvSpPr txBox="1"/>
          <p:nvPr/>
        </p:nvSpPr>
        <p:spPr>
          <a:xfrm>
            <a:off x="10490834" y="16895058"/>
            <a:ext cx="13573126" cy="630942"/>
          </a:xfrm>
          <a:prstGeom prst="rect">
            <a:avLst/>
          </a:prstGeom>
          <a:noFill/>
        </p:spPr>
        <p:txBody>
          <a:bodyPr wrap="square" rtlCol="0">
            <a:spAutoFit/>
          </a:bodyPr>
          <a:lstStyle/>
          <a:p>
            <a:r>
              <a:rPr lang="en-US" sz="3500" b="1" dirty="0" smtClean="0">
                <a:latin typeface="+mn-lt"/>
              </a:rPr>
              <a:t>Synthesis of Starting Material</a:t>
            </a:r>
            <a:endParaRPr lang="en-US" sz="3500" b="1" dirty="0">
              <a:latin typeface="+mn-lt"/>
            </a:endParaRPr>
          </a:p>
        </p:txBody>
      </p:sp>
      <p:sp>
        <p:nvSpPr>
          <p:cNvPr id="23" name="TextBox 22"/>
          <p:cNvSpPr txBox="1"/>
          <p:nvPr/>
        </p:nvSpPr>
        <p:spPr>
          <a:xfrm>
            <a:off x="10483402" y="17573685"/>
            <a:ext cx="6356798" cy="4524315"/>
          </a:xfrm>
          <a:prstGeom prst="rect">
            <a:avLst/>
          </a:prstGeom>
          <a:noFill/>
        </p:spPr>
        <p:txBody>
          <a:bodyPr wrap="square" rtlCol="0">
            <a:spAutoFit/>
          </a:bodyPr>
          <a:lstStyle/>
          <a:p>
            <a:r>
              <a:rPr lang="en-US" sz="3100" dirty="0" smtClean="0">
                <a:latin typeface="+mn-lt"/>
              </a:rPr>
              <a:t>The starting material (</a:t>
            </a:r>
            <a:r>
              <a:rPr lang="en-US" sz="3100" b="1" dirty="0" smtClean="0">
                <a:latin typeface="+mn-lt"/>
              </a:rPr>
              <a:t>I</a:t>
            </a:r>
            <a:r>
              <a:rPr lang="en-US" sz="3100" dirty="0" smtClean="0">
                <a:latin typeface="+mn-lt"/>
              </a:rPr>
              <a:t>) needed to be synthesized prior to the total synthesis of the analogues. The reaction conditions needed to be changed a few times in order to isolate the desired product. The first conditions were to heat to 60 </a:t>
            </a:r>
            <a:r>
              <a:rPr lang="en-US" sz="3100" baseline="30000" dirty="0" smtClean="0">
                <a:latin typeface="+mn-lt"/>
              </a:rPr>
              <a:t>o</a:t>
            </a:r>
            <a:r>
              <a:rPr lang="en-US" sz="3100" dirty="0" smtClean="0">
                <a:latin typeface="+mn-lt"/>
              </a:rPr>
              <a:t>C and continue with the work up. The next conditions tried were heating to reflux with a </a:t>
            </a:r>
            <a:endParaRPr lang="en-US" sz="3100" dirty="0">
              <a:latin typeface="+mn-lt"/>
            </a:endParaRPr>
          </a:p>
        </p:txBody>
      </p:sp>
      <p:sp>
        <p:nvSpPr>
          <p:cNvPr id="26" name="TextBox 25"/>
          <p:cNvSpPr txBox="1"/>
          <p:nvPr/>
        </p:nvSpPr>
        <p:spPr>
          <a:xfrm>
            <a:off x="10477717" y="21793200"/>
            <a:ext cx="13586243" cy="2000548"/>
          </a:xfrm>
          <a:prstGeom prst="rect">
            <a:avLst/>
          </a:prstGeom>
          <a:noFill/>
        </p:spPr>
        <p:txBody>
          <a:bodyPr wrap="square" rtlCol="0">
            <a:spAutoFit/>
          </a:bodyPr>
          <a:lstStyle/>
          <a:p>
            <a:r>
              <a:rPr lang="en-US" sz="3100" dirty="0" smtClean="0">
                <a:latin typeface="+mn-lt"/>
              </a:rPr>
              <a:t>Dean-Stark apparatus, which resulted in decomposition of the substrate. Since the challenge was the equilibrium of water present, conditions were employed to drive the reaction by water removal. Triethyl orthoformate and lowering the pressure were employed to remove water and facilitate product formation.</a:t>
            </a:r>
            <a:r>
              <a:rPr lang="en-US" sz="3100" baseline="30000" dirty="0" smtClean="0">
                <a:latin typeface="+mn-lt"/>
              </a:rPr>
              <a:t>6-7</a:t>
            </a:r>
            <a:endParaRPr lang="en-US" sz="3100" dirty="0">
              <a:latin typeface="+mn-lt"/>
            </a:endParaRPr>
          </a:p>
        </p:txBody>
      </p:sp>
      <p:pic>
        <p:nvPicPr>
          <p:cNvPr id="27" name="Picture 26"/>
          <p:cNvPicPr>
            <a:picLocks noChangeAspect="1"/>
          </p:cNvPicPr>
          <p:nvPr/>
        </p:nvPicPr>
        <p:blipFill>
          <a:blip r:embed="rId6"/>
          <a:stretch>
            <a:fillRect/>
          </a:stretch>
        </p:blipFill>
        <p:spPr>
          <a:xfrm>
            <a:off x="33147000" y="15392400"/>
            <a:ext cx="4235527" cy="2670291"/>
          </a:xfrm>
          <a:prstGeom prst="rect">
            <a:avLst/>
          </a:prstGeom>
        </p:spPr>
      </p:pic>
      <p:pic>
        <p:nvPicPr>
          <p:cNvPr id="6" name="Picture 5"/>
          <p:cNvPicPr>
            <a:picLocks noChangeAspect="1"/>
          </p:cNvPicPr>
          <p:nvPr/>
        </p:nvPicPr>
        <p:blipFill>
          <a:blip r:embed="rId7"/>
          <a:stretch>
            <a:fillRect/>
          </a:stretch>
        </p:blipFill>
        <p:spPr>
          <a:xfrm>
            <a:off x="25527000" y="7896997"/>
            <a:ext cx="11209839" cy="6507507"/>
          </a:xfrm>
          <a:prstGeom prst="rect">
            <a:avLst/>
          </a:prstGeom>
        </p:spPr>
      </p:pic>
      <p:pic>
        <p:nvPicPr>
          <p:cNvPr id="8" name="Picture 7"/>
          <p:cNvPicPr>
            <a:picLocks noChangeAspect="1"/>
          </p:cNvPicPr>
          <p:nvPr/>
        </p:nvPicPr>
        <p:blipFill>
          <a:blip r:embed="rId8"/>
          <a:stretch>
            <a:fillRect/>
          </a:stretch>
        </p:blipFill>
        <p:spPr>
          <a:xfrm>
            <a:off x="24374985" y="18325562"/>
            <a:ext cx="13429229" cy="4458238"/>
          </a:xfrm>
          <a:prstGeom prst="rect">
            <a:avLst/>
          </a:prstGeom>
        </p:spPr>
      </p:pic>
      <p:pic>
        <p:nvPicPr>
          <p:cNvPr id="9" name="Picture 8"/>
          <p:cNvPicPr>
            <a:picLocks noChangeAspect="1"/>
          </p:cNvPicPr>
          <p:nvPr/>
        </p:nvPicPr>
        <p:blipFill>
          <a:blip r:embed="rId9"/>
          <a:stretch>
            <a:fillRect/>
          </a:stretch>
        </p:blipFill>
        <p:spPr>
          <a:xfrm>
            <a:off x="10869537" y="8702973"/>
            <a:ext cx="12764285" cy="5622627"/>
          </a:xfrm>
          <a:prstGeom prst="rect">
            <a:avLst/>
          </a:prstGeom>
        </p:spPr>
      </p:pic>
      <p:sp>
        <p:nvSpPr>
          <p:cNvPr id="10" name="TextBox 9"/>
          <p:cNvSpPr txBox="1"/>
          <p:nvPr/>
        </p:nvSpPr>
        <p:spPr>
          <a:xfrm>
            <a:off x="24297641" y="5867400"/>
            <a:ext cx="13649960" cy="1615827"/>
          </a:xfrm>
          <a:prstGeom prst="rect">
            <a:avLst/>
          </a:prstGeom>
          <a:noFill/>
        </p:spPr>
        <p:txBody>
          <a:bodyPr wrap="square" rtlCol="0">
            <a:spAutoFit/>
          </a:bodyPr>
          <a:lstStyle/>
          <a:p>
            <a:r>
              <a:rPr lang="en-US" sz="3500" b="1" dirty="0" smtClean="0">
                <a:latin typeface="+mj-lt"/>
              </a:rPr>
              <a:t>Synthesis of Galactosamide Moiety</a:t>
            </a:r>
          </a:p>
          <a:p>
            <a:r>
              <a:rPr lang="en-US" sz="3200" dirty="0" smtClean="0">
                <a:latin typeface="+mn-lt"/>
              </a:rPr>
              <a:t>The galactosamide fragment (</a:t>
            </a:r>
            <a:r>
              <a:rPr lang="en-US" sz="3200" b="1" dirty="0" smtClean="0">
                <a:latin typeface="+mn-lt"/>
              </a:rPr>
              <a:t>S7</a:t>
            </a:r>
            <a:r>
              <a:rPr lang="en-US" sz="3200" dirty="0" smtClean="0">
                <a:latin typeface="+mn-lt"/>
              </a:rPr>
              <a:t>) of nosokophic acid can be synthesized in 12 steps, of which eight steps have been completed.</a:t>
            </a:r>
            <a:r>
              <a:rPr lang="en-US" sz="3200" baseline="30000" dirty="0" smtClean="0">
                <a:latin typeface="+mn-lt"/>
              </a:rPr>
              <a:t>8</a:t>
            </a:r>
            <a:endParaRPr lang="en-US" sz="3200" dirty="0">
              <a:latin typeface="+mn-lt"/>
            </a:endParaRPr>
          </a:p>
        </p:txBody>
      </p:sp>
      <p:sp>
        <p:nvSpPr>
          <p:cNvPr id="11" name="TextBox 10"/>
          <p:cNvSpPr txBox="1"/>
          <p:nvPr/>
        </p:nvSpPr>
        <p:spPr>
          <a:xfrm>
            <a:off x="24297641" y="23012400"/>
            <a:ext cx="13634720" cy="1569660"/>
          </a:xfrm>
          <a:prstGeom prst="rect">
            <a:avLst/>
          </a:prstGeom>
          <a:noFill/>
        </p:spPr>
        <p:txBody>
          <a:bodyPr wrap="square" rtlCol="0">
            <a:spAutoFit/>
          </a:bodyPr>
          <a:lstStyle/>
          <a:p>
            <a:r>
              <a:rPr lang="en-US" sz="3200" dirty="0" smtClean="0">
                <a:latin typeface="+mn-lt"/>
              </a:rPr>
              <a:t>Once the synthesis is completed, more analogues with a change at the lipid moiety will be synthesized, focusing on analogues with a shorter lipid chain than the farnesyl chain of nosokophic acid.</a:t>
            </a:r>
            <a:endParaRPr lang="en-US" sz="3200" dirty="0">
              <a:latin typeface="+mn-lt"/>
            </a:endParaRPr>
          </a:p>
        </p:txBody>
      </p:sp>
      <p:sp>
        <p:nvSpPr>
          <p:cNvPr id="13" name="TextBox 12"/>
          <p:cNvSpPr txBox="1"/>
          <p:nvPr/>
        </p:nvSpPr>
        <p:spPr>
          <a:xfrm>
            <a:off x="24297640" y="26212800"/>
            <a:ext cx="13634720" cy="4031873"/>
          </a:xfrm>
          <a:prstGeom prst="rect">
            <a:avLst/>
          </a:prstGeom>
          <a:noFill/>
        </p:spPr>
        <p:txBody>
          <a:bodyPr wrap="square" rtlCol="0">
            <a:spAutoFit/>
          </a:bodyPr>
          <a:lstStyle/>
          <a:p>
            <a:r>
              <a:rPr lang="en-US" sz="3200" dirty="0" smtClean="0">
                <a:latin typeface="+mn-lt"/>
              </a:rPr>
              <a:t>Once a sufficient amount of analogues are isolated with variation at the lipid moiety, their ability to potentiate imipenem against MRSA will be investigated via MIC studies, as well as their toxicities. This will be repeated by conducting variations at the glycerate</a:t>
            </a:r>
            <a:r>
              <a:rPr lang="en-US" sz="3200" dirty="0">
                <a:latin typeface="+mn-lt"/>
              </a:rPr>
              <a:t> </a:t>
            </a:r>
            <a:r>
              <a:rPr lang="en-US" sz="3200" dirty="0" smtClean="0">
                <a:latin typeface="+mn-lt"/>
              </a:rPr>
              <a:t>moiety and the galactosamide moiety. At the conclusion of this, a robust SAR will be gathered, allowing for mix and matching of promising substituent modifications. If there are </a:t>
            </a:r>
            <a:r>
              <a:rPr lang="en-US" sz="3200" smtClean="0">
                <a:latin typeface="+mn-lt"/>
              </a:rPr>
              <a:t>promising compounds, </a:t>
            </a:r>
            <a:r>
              <a:rPr lang="en-US" sz="3200" dirty="0" smtClean="0">
                <a:latin typeface="+mn-lt"/>
              </a:rPr>
              <a:t>they will be evaluated biologically to determine their mechanism of action at a cellular level, as well as pharmokinetic studies. </a:t>
            </a:r>
            <a:endParaRPr lang="en-US" sz="3200" dirty="0">
              <a:latin typeface="+mn-lt"/>
            </a:endParaRPr>
          </a:p>
        </p:txBody>
      </p:sp>
      <p:pic>
        <p:nvPicPr>
          <p:cNvPr id="2" name="Picture 1"/>
          <p:cNvPicPr>
            <a:picLocks noChangeAspect="1"/>
          </p:cNvPicPr>
          <p:nvPr/>
        </p:nvPicPr>
        <p:blipFill>
          <a:blip r:embed="rId10"/>
          <a:stretch>
            <a:fillRect/>
          </a:stretch>
        </p:blipFill>
        <p:spPr>
          <a:xfrm>
            <a:off x="17084041" y="17373600"/>
            <a:ext cx="6766560" cy="431537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24402</TotalTime>
  <Words>1267</Words>
  <Application>Microsoft Office PowerPoint</Application>
  <PresentationFormat>Custom</PresentationFormat>
  <Paragraphs>141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ＭＳ Ｐゴシック</vt:lpstr>
      <vt:lpstr>Arial</vt:lpstr>
      <vt:lpstr>Calibri</vt:lpstr>
      <vt:lpstr>Helvetica</vt:lpstr>
      <vt:lpstr>Times New Roman</vt:lpstr>
      <vt:lpstr>Office Theme</vt:lpstr>
      <vt:lpstr>Synthesis of Analogues of Nosokophic Acid</vt:lpstr>
    </vt:vector>
  </TitlesOfParts>
  <Company>University of Delaware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Timothy Tetrault</cp:lastModifiedBy>
  <cp:revision>493</cp:revision>
  <cp:lastPrinted>2015-06-11T14:43:43Z</cp:lastPrinted>
  <dcterms:created xsi:type="dcterms:W3CDTF">2010-10-29T16:31:11Z</dcterms:created>
  <dcterms:modified xsi:type="dcterms:W3CDTF">2018-03-16T17:00:55Z</dcterms:modified>
</cp:coreProperties>
</file>