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60" r:id="rId2"/>
  </p:sldIdLst>
  <p:sldSz cx="36576000" cy="29260800"/>
  <p:notesSz cx="7010400" cy="9296400"/>
  <p:defaultTextStyle>
    <a:defPPr>
      <a:defRPr lang="en-US"/>
    </a:defPPr>
    <a:lvl1pPr marL="0" algn="l" defTabSz="3657358" rtl="0" eaLnBrk="1" latinLnBrk="0" hangingPunct="1">
      <a:defRPr sz="7200" kern="1200">
        <a:solidFill>
          <a:schemeClr val="tx1"/>
        </a:solidFill>
        <a:latin typeface="+mn-lt"/>
        <a:ea typeface="+mn-ea"/>
        <a:cs typeface="+mn-cs"/>
      </a:defRPr>
    </a:lvl1pPr>
    <a:lvl2pPr marL="1828679" algn="l" defTabSz="3657358" rtl="0" eaLnBrk="1" latinLnBrk="0" hangingPunct="1">
      <a:defRPr sz="7200" kern="1200">
        <a:solidFill>
          <a:schemeClr val="tx1"/>
        </a:solidFill>
        <a:latin typeface="+mn-lt"/>
        <a:ea typeface="+mn-ea"/>
        <a:cs typeface="+mn-cs"/>
      </a:defRPr>
    </a:lvl2pPr>
    <a:lvl3pPr marL="3657358" algn="l" defTabSz="3657358" rtl="0" eaLnBrk="1" latinLnBrk="0" hangingPunct="1">
      <a:defRPr sz="7200" kern="1200">
        <a:solidFill>
          <a:schemeClr val="tx1"/>
        </a:solidFill>
        <a:latin typeface="+mn-lt"/>
        <a:ea typeface="+mn-ea"/>
        <a:cs typeface="+mn-cs"/>
      </a:defRPr>
    </a:lvl3pPr>
    <a:lvl4pPr marL="5486038" algn="l" defTabSz="3657358" rtl="0" eaLnBrk="1" latinLnBrk="0" hangingPunct="1">
      <a:defRPr sz="7200" kern="1200">
        <a:solidFill>
          <a:schemeClr val="tx1"/>
        </a:solidFill>
        <a:latin typeface="+mn-lt"/>
        <a:ea typeface="+mn-ea"/>
        <a:cs typeface="+mn-cs"/>
      </a:defRPr>
    </a:lvl4pPr>
    <a:lvl5pPr marL="7314717" algn="l" defTabSz="3657358" rtl="0" eaLnBrk="1" latinLnBrk="0" hangingPunct="1">
      <a:defRPr sz="7200" kern="1200">
        <a:solidFill>
          <a:schemeClr val="tx1"/>
        </a:solidFill>
        <a:latin typeface="+mn-lt"/>
        <a:ea typeface="+mn-ea"/>
        <a:cs typeface="+mn-cs"/>
      </a:defRPr>
    </a:lvl5pPr>
    <a:lvl6pPr marL="9143398" algn="l" defTabSz="3657358" rtl="0" eaLnBrk="1" latinLnBrk="0" hangingPunct="1">
      <a:defRPr sz="7200" kern="1200">
        <a:solidFill>
          <a:schemeClr val="tx1"/>
        </a:solidFill>
        <a:latin typeface="+mn-lt"/>
        <a:ea typeface="+mn-ea"/>
        <a:cs typeface="+mn-cs"/>
      </a:defRPr>
    </a:lvl6pPr>
    <a:lvl7pPr marL="10972077" algn="l" defTabSz="3657358" rtl="0" eaLnBrk="1" latinLnBrk="0" hangingPunct="1">
      <a:defRPr sz="7200" kern="1200">
        <a:solidFill>
          <a:schemeClr val="tx1"/>
        </a:solidFill>
        <a:latin typeface="+mn-lt"/>
        <a:ea typeface="+mn-ea"/>
        <a:cs typeface="+mn-cs"/>
      </a:defRPr>
    </a:lvl7pPr>
    <a:lvl8pPr marL="12800757" algn="l" defTabSz="3657358" rtl="0" eaLnBrk="1" latinLnBrk="0" hangingPunct="1">
      <a:defRPr sz="7200" kern="1200">
        <a:solidFill>
          <a:schemeClr val="tx1"/>
        </a:solidFill>
        <a:latin typeface="+mn-lt"/>
        <a:ea typeface="+mn-ea"/>
        <a:cs typeface="+mn-cs"/>
      </a:defRPr>
    </a:lvl8pPr>
    <a:lvl9pPr marL="14629436" algn="l" defTabSz="3657358" rtl="0" eaLnBrk="1" latinLnBrk="0" hangingPunct="1">
      <a:defRPr sz="72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216" userDrawn="1">
          <p15:clr>
            <a:srgbClr val="A4A3A4"/>
          </p15:clr>
        </p15:guide>
        <p15:guide id="2" pos="115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5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352" autoAdjust="0"/>
    <p:restoredTop sz="88482" autoAdjust="0"/>
  </p:normalViewPr>
  <p:slideViewPr>
    <p:cSldViewPr>
      <p:cViewPr>
        <p:scale>
          <a:sx n="33" d="100"/>
          <a:sy n="33" d="100"/>
        </p:scale>
        <p:origin x="732" y="24"/>
      </p:cViewPr>
      <p:guideLst>
        <p:guide orient="horz" pos="9216"/>
        <p:guide pos="11520"/>
      </p:guideLst>
    </p:cSldViewPr>
  </p:slideViewPr>
  <p:notesTextViewPr>
    <p:cViewPr>
      <p:scale>
        <a:sx n="125" d="100"/>
        <a:sy n="125"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ADD7CC57-CA11-47B6-A2EB-7831EFB9DD80}" type="datetimeFigureOut">
              <a:rPr lang="en-US" smtClean="0"/>
              <a:t>2018-03-21</a:t>
            </a:fld>
            <a:endParaRPr lang="en-US"/>
          </a:p>
        </p:txBody>
      </p:sp>
      <p:sp>
        <p:nvSpPr>
          <p:cNvPr id="4" name="Slide Image Placeholder 3"/>
          <p:cNvSpPr>
            <a:spLocks noGrp="1" noRot="1" noChangeAspect="1"/>
          </p:cNvSpPr>
          <p:nvPr>
            <p:ph type="sldImg" idx="2"/>
          </p:nvPr>
        </p:nvSpPr>
        <p:spPr>
          <a:xfrm>
            <a:off x="1325563" y="696913"/>
            <a:ext cx="4359275"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D3698EAF-F565-4E58-805D-E2777063A5E7}" type="slidenum">
              <a:rPr lang="en-US" smtClean="0"/>
              <a:t>‹#›</a:t>
            </a:fld>
            <a:endParaRPr lang="en-US"/>
          </a:p>
        </p:txBody>
      </p:sp>
    </p:spTree>
    <p:extLst>
      <p:ext uri="{BB962C8B-B14F-4D97-AF65-F5344CB8AC3E}">
        <p14:creationId xmlns:p14="http://schemas.microsoft.com/office/powerpoint/2010/main" val="2330552367"/>
      </p:ext>
    </p:extLst>
  </p:cSld>
  <p:clrMap bg1="lt1" tx1="dk1" bg2="lt2" tx2="dk2" accent1="accent1" accent2="accent2" accent3="accent3" accent4="accent4" accent5="accent5" accent6="accent6" hlink="hlink" folHlink="folHlink"/>
  <p:notesStyle>
    <a:lvl1pPr marL="0" algn="l" defTabSz="969813" rtl="0" eaLnBrk="1" latinLnBrk="0" hangingPunct="1">
      <a:defRPr sz="1300" kern="1200">
        <a:solidFill>
          <a:schemeClr val="tx1"/>
        </a:solidFill>
        <a:latin typeface="+mn-lt"/>
        <a:ea typeface="+mn-ea"/>
        <a:cs typeface="+mn-cs"/>
      </a:defRPr>
    </a:lvl1pPr>
    <a:lvl2pPr marL="484906" algn="l" defTabSz="969813" rtl="0" eaLnBrk="1" latinLnBrk="0" hangingPunct="1">
      <a:defRPr sz="1300" kern="1200">
        <a:solidFill>
          <a:schemeClr val="tx1"/>
        </a:solidFill>
        <a:latin typeface="+mn-lt"/>
        <a:ea typeface="+mn-ea"/>
        <a:cs typeface="+mn-cs"/>
      </a:defRPr>
    </a:lvl2pPr>
    <a:lvl3pPr marL="969813" algn="l" defTabSz="969813" rtl="0" eaLnBrk="1" latinLnBrk="0" hangingPunct="1">
      <a:defRPr sz="1300" kern="1200">
        <a:solidFill>
          <a:schemeClr val="tx1"/>
        </a:solidFill>
        <a:latin typeface="+mn-lt"/>
        <a:ea typeface="+mn-ea"/>
        <a:cs typeface="+mn-cs"/>
      </a:defRPr>
    </a:lvl3pPr>
    <a:lvl4pPr marL="1454719" algn="l" defTabSz="969813" rtl="0" eaLnBrk="1" latinLnBrk="0" hangingPunct="1">
      <a:defRPr sz="1300" kern="1200">
        <a:solidFill>
          <a:schemeClr val="tx1"/>
        </a:solidFill>
        <a:latin typeface="+mn-lt"/>
        <a:ea typeface="+mn-ea"/>
        <a:cs typeface="+mn-cs"/>
      </a:defRPr>
    </a:lvl4pPr>
    <a:lvl5pPr marL="1939625" algn="l" defTabSz="969813" rtl="0" eaLnBrk="1" latinLnBrk="0" hangingPunct="1">
      <a:defRPr sz="1300" kern="1200">
        <a:solidFill>
          <a:schemeClr val="tx1"/>
        </a:solidFill>
        <a:latin typeface="+mn-lt"/>
        <a:ea typeface="+mn-ea"/>
        <a:cs typeface="+mn-cs"/>
      </a:defRPr>
    </a:lvl5pPr>
    <a:lvl6pPr marL="2424532" algn="l" defTabSz="969813" rtl="0" eaLnBrk="1" latinLnBrk="0" hangingPunct="1">
      <a:defRPr sz="1300" kern="1200">
        <a:solidFill>
          <a:schemeClr val="tx1"/>
        </a:solidFill>
        <a:latin typeface="+mn-lt"/>
        <a:ea typeface="+mn-ea"/>
        <a:cs typeface="+mn-cs"/>
      </a:defRPr>
    </a:lvl6pPr>
    <a:lvl7pPr marL="2909438" algn="l" defTabSz="969813" rtl="0" eaLnBrk="1" latinLnBrk="0" hangingPunct="1">
      <a:defRPr sz="1300" kern="1200">
        <a:solidFill>
          <a:schemeClr val="tx1"/>
        </a:solidFill>
        <a:latin typeface="+mn-lt"/>
        <a:ea typeface="+mn-ea"/>
        <a:cs typeface="+mn-cs"/>
      </a:defRPr>
    </a:lvl7pPr>
    <a:lvl8pPr marL="3394344" algn="l" defTabSz="969813" rtl="0" eaLnBrk="1" latinLnBrk="0" hangingPunct="1">
      <a:defRPr sz="1300" kern="1200">
        <a:solidFill>
          <a:schemeClr val="tx1"/>
        </a:solidFill>
        <a:latin typeface="+mn-lt"/>
        <a:ea typeface="+mn-ea"/>
        <a:cs typeface="+mn-cs"/>
      </a:defRPr>
    </a:lvl8pPr>
    <a:lvl9pPr marL="3879251" algn="l" defTabSz="969813"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25563" y="696913"/>
            <a:ext cx="4359275"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698EAF-F565-4E58-805D-E2777063A5E7}" type="slidenum">
              <a:rPr lang="en-US" smtClean="0"/>
              <a:t>1</a:t>
            </a:fld>
            <a:endParaRPr lang="en-US"/>
          </a:p>
        </p:txBody>
      </p:sp>
    </p:spTree>
    <p:extLst>
      <p:ext uri="{BB962C8B-B14F-4D97-AF65-F5344CB8AC3E}">
        <p14:creationId xmlns:p14="http://schemas.microsoft.com/office/powerpoint/2010/main" val="23159171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89817"/>
            <a:ext cx="31089600" cy="6272106"/>
          </a:xfrm>
        </p:spPr>
        <p:txBody>
          <a:bodyPr/>
          <a:lstStyle/>
          <a:p>
            <a:r>
              <a:rPr lang="en-US"/>
              <a:t>Click to edit Master title style</a:t>
            </a:r>
          </a:p>
        </p:txBody>
      </p:sp>
      <p:sp>
        <p:nvSpPr>
          <p:cNvPr id="3" name="Subtitle 2"/>
          <p:cNvSpPr>
            <a:spLocks noGrp="1"/>
          </p:cNvSpPr>
          <p:nvPr>
            <p:ph type="subTitle" idx="1"/>
          </p:nvPr>
        </p:nvSpPr>
        <p:spPr>
          <a:xfrm>
            <a:off x="5486400" y="16581120"/>
            <a:ext cx="25603200" cy="7477760"/>
          </a:xfrm>
        </p:spPr>
        <p:txBody>
          <a:bodyPr/>
          <a:lstStyle>
            <a:lvl1pPr marL="0" indent="0" algn="ctr">
              <a:buNone/>
              <a:defRPr>
                <a:solidFill>
                  <a:schemeClr val="tx1">
                    <a:tint val="75000"/>
                  </a:schemeClr>
                </a:solidFill>
              </a:defRPr>
            </a:lvl1pPr>
            <a:lvl2pPr marL="1828679" indent="0" algn="ctr">
              <a:buNone/>
              <a:defRPr>
                <a:solidFill>
                  <a:schemeClr val="tx1">
                    <a:tint val="75000"/>
                  </a:schemeClr>
                </a:solidFill>
              </a:defRPr>
            </a:lvl2pPr>
            <a:lvl3pPr marL="3657358" indent="0" algn="ctr">
              <a:buNone/>
              <a:defRPr>
                <a:solidFill>
                  <a:schemeClr val="tx1">
                    <a:tint val="75000"/>
                  </a:schemeClr>
                </a:solidFill>
              </a:defRPr>
            </a:lvl3pPr>
            <a:lvl4pPr marL="5486038" indent="0" algn="ctr">
              <a:buNone/>
              <a:defRPr>
                <a:solidFill>
                  <a:schemeClr val="tx1">
                    <a:tint val="75000"/>
                  </a:schemeClr>
                </a:solidFill>
              </a:defRPr>
            </a:lvl4pPr>
            <a:lvl5pPr marL="7314717" indent="0" algn="ctr">
              <a:buNone/>
              <a:defRPr>
                <a:solidFill>
                  <a:schemeClr val="tx1">
                    <a:tint val="75000"/>
                  </a:schemeClr>
                </a:solidFill>
              </a:defRPr>
            </a:lvl5pPr>
            <a:lvl6pPr marL="9143398" indent="0" algn="ctr">
              <a:buNone/>
              <a:defRPr>
                <a:solidFill>
                  <a:schemeClr val="tx1">
                    <a:tint val="75000"/>
                  </a:schemeClr>
                </a:solidFill>
              </a:defRPr>
            </a:lvl6pPr>
            <a:lvl7pPr marL="10972077" indent="0" algn="ctr">
              <a:buNone/>
              <a:defRPr>
                <a:solidFill>
                  <a:schemeClr val="tx1">
                    <a:tint val="75000"/>
                  </a:schemeClr>
                </a:solidFill>
              </a:defRPr>
            </a:lvl7pPr>
            <a:lvl8pPr marL="12800757" indent="0" algn="ctr">
              <a:buNone/>
              <a:defRPr>
                <a:solidFill>
                  <a:schemeClr val="tx1">
                    <a:tint val="75000"/>
                  </a:schemeClr>
                </a:solidFill>
              </a:defRPr>
            </a:lvl8pPr>
            <a:lvl9pPr marL="14629436"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FAACB231-D387-4819-A6AD-3BB22B32C9CA}" type="datetimeFigureOut">
              <a:rPr lang="en-US" smtClean="0"/>
              <a:t>2018-03-21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2642104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ACB231-D387-4819-A6AD-3BB22B32C9CA}" type="datetimeFigureOut">
              <a:rPr lang="en-US" smtClean="0"/>
              <a:t>2018-03-21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1254016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2" y="18802777"/>
            <a:ext cx="31089600" cy="5811520"/>
          </a:xfrm>
        </p:spPr>
        <p:txBody>
          <a:bodyPr anchor="t"/>
          <a:lstStyle>
            <a:lvl1pPr algn="l">
              <a:defRPr sz="16000" b="1" cap="all"/>
            </a:lvl1pPr>
          </a:lstStyle>
          <a:p>
            <a:r>
              <a:rPr lang="en-US"/>
              <a:t>Click to edit Master title style</a:t>
            </a:r>
          </a:p>
        </p:txBody>
      </p:sp>
      <p:sp>
        <p:nvSpPr>
          <p:cNvPr id="3" name="Text Placeholder 2"/>
          <p:cNvSpPr>
            <a:spLocks noGrp="1"/>
          </p:cNvSpPr>
          <p:nvPr>
            <p:ph type="body" idx="1"/>
          </p:nvPr>
        </p:nvSpPr>
        <p:spPr>
          <a:xfrm>
            <a:off x="2889252" y="12401978"/>
            <a:ext cx="31089600" cy="6400798"/>
          </a:xfrm>
        </p:spPr>
        <p:txBody>
          <a:bodyPr anchor="b"/>
          <a:lstStyle>
            <a:lvl1pPr marL="0" indent="0">
              <a:buNone/>
              <a:defRPr sz="8000">
                <a:solidFill>
                  <a:schemeClr val="tx1">
                    <a:tint val="75000"/>
                  </a:schemeClr>
                </a:solidFill>
              </a:defRPr>
            </a:lvl1pPr>
            <a:lvl2pPr marL="1828679" indent="0">
              <a:buNone/>
              <a:defRPr sz="7200">
                <a:solidFill>
                  <a:schemeClr val="tx1">
                    <a:tint val="75000"/>
                  </a:schemeClr>
                </a:solidFill>
              </a:defRPr>
            </a:lvl2pPr>
            <a:lvl3pPr marL="3657358" indent="0">
              <a:buNone/>
              <a:defRPr sz="6500">
                <a:solidFill>
                  <a:schemeClr val="tx1">
                    <a:tint val="75000"/>
                  </a:schemeClr>
                </a:solidFill>
              </a:defRPr>
            </a:lvl3pPr>
            <a:lvl4pPr marL="5486038" indent="0">
              <a:buNone/>
              <a:defRPr sz="5600">
                <a:solidFill>
                  <a:schemeClr val="tx1">
                    <a:tint val="75000"/>
                  </a:schemeClr>
                </a:solidFill>
              </a:defRPr>
            </a:lvl4pPr>
            <a:lvl5pPr marL="7314717" indent="0">
              <a:buNone/>
              <a:defRPr sz="5600">
                <a:solidFill>
                  <a:schemeClr val="tx1">
                    <a:tint val="75000"/>
                  </a:schemeClr>
                </a:solidFill>
              </a:defRPr>
            </a:lvl5pPr>
            <a:lvl6pPr marL="9143398" indent="0">
              <a:buNone/>
              <a:defRPr sz="5600">
                <a:solidFill>
                  <a:schemeClr val="tx1">
                    <a:tint val="75000"/>
                  </a:schemeClr>
                </a:solidFill>
              </a:defRPr>
            </a:lvl6pPr>
            <a:lvl7pPr marL="10972077" indent="0">
              <a:buNone/>
              <a:defRPr sz="5600">
                <a:solidFill>
                  <a:schemeClr val="tx1">
                    <a:tint val="75000"/>
                  </a:schemeClr>
                </a:solidFill>
              </a:defRPr>
            </a:lvl7pPr>
            <a:lvl8pPr marL="12800757" indent="0">
              <a:buNone/>
              <a:defRPr sz="5600">
                <a:solidFill>
                  <a:schemeClr val="tx1">
                    <a:tint val="75000"/>
                  </a:schemeClr>
                </a:solidFill>
              </a:defRPr>
            </a:lvl8pPr>
            <a:lvl9pPr marL="14629436" indent="0">
              <a:buNone/>
              <a:defRPr sz="5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ACB231-D387-4819-A6AD-3BB22B32C9CA}" type="datetimeFigureOut">
              <a:rPr lang="en-US" smtClean="0"/>
              <a:t>2018-03-21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983476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84953" y="25488057"/>
            <a:ext cx="58947048" cy="72095360"/>
          </a:xfrm>
        </p:spPr>
        <p:txBody>
          <a:bodyPr/>
          <a:lstStyle>
            <a:lvl1pPr>
              <a:defRPr sz="11100"/>
            </a:lvl1pPr>
            <a:lvl2pPr>
              <a:defRPr sz="9700"/>
            </a:lvl2pPr>
            <a:lvl3pPr>
              <a:defRPr sz="800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6141604" y="25488057"/>
            <a:ext cx="58947052" cy="72095360"/>
          </a:xfrm>
        </p:spPr>
        <p:txBody>
          <a:bodyPr/>
          <a:lstStyle>
            <a:lvl1pPr>
              <a:defRPr sz="11100"/>
            </a:lvl1pPr>
            <a:lvl2pPr>
              <a:defRPr sz="9700"/>
            </a:lvl2pPr>
            <a:lvl3pPr>
              <a:defRPr sz="800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AACB231-D387-4819-A6AD-3BB22B32C9CA}" type="datetimeFigureOut">
              <a:rPr lang="en-US" smtClean="0"/>
              <a:t>2018-03-21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2917640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71788"/>
            <a:ext cx="32918400" cy="48768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828800" y="6549816"/>
            <a:ext cx="16160752" cy="2729652"/>
          </a:xfrm>
        </p:spPr>
        <p:txBody>
          <a:bodyPr anchor="b"/>
          <a:lstStyle>
            <a:lvl1pPr marL="0" indent="0">
              <a:buNone/>
              <a:defRPr sz="9700" b="1"/>
            </a:lvl1pPr>
            <a:lvl2pPr marL="1828679" indent="0">
              <a:buNone/>
              <a:defRPr sz="8000" b="1"/>
            </a:lvl2pPr>
            <a:lvl3pPr marL="3657358" indent="0">
              <a:buNone/>
              <a:defRPr sz="7200" b="1"/>
            </a:lvl3pPr>
            <a:lvl4pPr marL="5486038" indent="0">
              <a:buNone/>
              <a:defRPr sz="6500" b="1"/>
            </a:lvl4pPr>
            <a:lvl5pPr marL="7314717" indent="0">
              <a:buNone/>
              <a:defRPr sz="6500" b="1"/>
            </a:lvl5pPr>
            <a:lvl6pPr marL="9143398" indent="0">
              <a:buNone/>
              <a:defRPr sz="6500" b="1"/>
            </a:lvl6pPr>
            <a:lvl7pPr marL="10972077" indent="0">
              <a:buNone/>
              <a:defRPr sz="6500" b="1"/>
            </a:lvl7pPr>
            <a:lvl8pPr marL="12800757" indent="0">
              <a:buNone/>
              <a:defRPr sz="6500" b="1"/>
            </a:lvl8pPr>
            <a:lvl9pPr marL="14629436" indent="0">
              <a:buNone/>
              <a:defRPr sz="6500" b="1"/>
            </a:lvl9pPr>
          </a:lstStyle>
          <a:p>
            <a:pPr lvl="0"/>
            <a:r>
              <a:rPr lang="en-US"/>
              <a:t>Click to edit Master text styles</a:t>
            </a:r>
          </a:p>
        </p:txBody>
      </p:sp>
      <p:sp>
        <p:nvSpPr>
          <p:cNvPr id="4" name="Content Placeholder 3"/>
          <p:cNvSpPr>
            <a:spLocks noGrp="1"/>
          </p:cNvSpPr>
          <p:nvPr>
            <p:ph sz="half" idx="2"/>
          </p:nvPr>
        </p:nvSpPr>
        <p:spPr>
          <a:xfrm>
            <a:off x="1828800" y="9279468"/>
            <a:ext cx="16160752" cy="16858828"/>
          </a:xfrm>
        </p:spPr>
        <p:txBody>
          <a:bodyPr/>
          <a:lstStyle>
            <a:lvl1pPr>
              <a:defRPr sz="9700"/>
            </a:lvl1pPr>
            <a:lvl2pPr>
              <a:defRPr sz="8000"/>
            </a:lvl2pPr>
            <a:lvl3pPr>
              <a:defRPr sz="7200"/>
            </a:lvl3pPr>
            <a:lvl4pPr>
              <a:defRPr sz="6500"/>
            </a:lvl4pPr>
            <a:lvl5pPr>
              <a:defRPr sz="6500"/>
            </a:lvl5pPr>
            <a:lvl6pPr>
              <a:defRPr sz="6500"/>
            </a:lvl6pPr>
            <a:lvl7pPr>
              <a:defRPr sz="6500"/>
            </a:lvl7pPr>
            <a:lvl8pPr>
              <a:defRPr sz="6500"/>
            </a:lvl8pPr>
            <a:lvl9pPr>
              <a:defRPr sz="6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8580102" y="6549816"/>
            <a:ext cx="16167101" cy="2729652"/>
          </a:xfrm>
        </p:spPr>
        <p:txBody>
          <a:bodyPr anchor="b"/>
          <a:lstStyle>
            <a:lvl1pPr marL="0" indent="0">
              <a:buNone/>
              <a:defRPr sz="9700" b="1"/>
            </a:lvl1pPr>
            <a:lvl2pPr marL="1828679" indent="0">
              <a:buNone/>
              <a:defRPr sz="8000" b="1"/>
            </a:lvl2pPr>
            <a:lvl3pPr marL="3657358" indent="0">
              <a:buNone/>
              <a:defRPr sz="7200" b="1"/>
            </a:lvl3pPr>
            <a:lvl4pPr marL="5486038" indent="0">
              <a:buNone/>
              <a:defRPr sz="6500" b="1"/>
            </a:lvl4pPr>
            <a:lvl5pPr marL="7314717" indent="0">
              <a:buNone/>
              <a:defRPr sz="6500" b="1"/>
            </a:lvl5pPr>
            <a:lvl6pPr marL="9143398" indent="0">
              <a:buNone/>
              <a:defRPr sz="6500" b="1"/>
            </a:lvl6pPr>
            <a:lvl7pPr marL="10972077" indent="0">
              <a:buNone/>
              <a:defRPr sz="6500" b="1"/>
            </a:lvl7pPr>
            <a:lvl8pPr marL="12800757" indent="0">
              <a:buNone/>
              <a:defRPr sz="6500" b="1"/>
            </a:lvl8pPr>
            <a:lvl9pPr marL="14629436" indent="0">
              <a:buNone/>
              <a:defRPr sz="6500" b="1"/>
            </a:lvl9pPr>
          </a:lstStyle>
          <a:p>
            <a:pPr lvl="0"/>
            <a:r>
              <a:rPr lang="en-US"/>
              <a:t>Click to edit Master text styles</a:t>
            </a:r>
          </a:p>
        </p:txBody>
      </p:sp>
      <p:sp>
        <p:nvSpPr>
          <p:cNvPr id="6" name="Content Placeholder 5"/>
          <p:cNvSpPr>
            <a:spLocks noGrp="1"/>
          </p:cNvSpPr>
          <p:nvPr>
            <p:ph sz="quarter" idx="4"/>
          </p:nvPr>
        </p:nvSpPr>
        <p:spPr>
          <a:xfrm>
            <a:off x="18580102" y="9279468"/>
            <a:ext cx="16167101" cy="16858828"/>
          </a:xfrm>
        </p:spPr>
        <p:txBody>
          <a:bodyPr/>
          <a:lstStyle>
            <a:lvl1pPr>
              <a:defRPr sz="9700"/>
            </a:lvl1pPr>
            <a:lvl2pPr>
              <a:defRPr sz="8000"/>
            </a:lvl2pPr>
            <a:lvl3pPr>
              <a:defRPr sz="7200"/>
            </a:lvl3pPr>
            <a:lvl4pPr>
              <a:defRPr sz="6500"/>
            </a:lvl4pPr>
            <a:lvl5pPr>
              <a:defRPr sz="6500"/>
            </a:lvl5pPr>
            <a:lvl6pPr>
              <a:defRPr sz="6500"/>
            </a:lvl6pPr>
            <a:lvl7pPr>
              <a:defRPr sz="6500"/>
            </a:lvl7pPr>
            <a:lvl8pPr>
              <a:defRPr sz="6500"/>
            </a:lvl8pPr>
            <a:lvl9pPr>
              <a:defRPr sz="6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AACB231-D387-4819-A6AD-3BB22B32C9CA}" type="datetimeFigureOut">
              <a:rPr lang="en-US" smtClean="0"/>
              <a:t>2018-03-21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2536878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AACB231-D387-4819-A6AD-3BB22B32C9CA}" type="datetimeFigureOut">
              <a:rPr lang="en-US" smtClean="0"/>
              <a:t>2018-03-21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20558176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ACB231-D387-4819-A6AD-3BB22B32C9CA}" type="datetimeFigureOut">
              <a:rPr lang="en-US" smtClean="0"/>
              <a:t>2018-03-21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27022274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3" y="1165014"/>
            <a:ext cx="12033252" cy="4958080"/>
          </a:xfrm>
        </p:spPr>
        <p:txBody>
          <a:bodyPr anchor="b"/>
          <a:lstStyle>
            <a:lvl1pPr algn="l">
              <a:defRPr sz="8000" b="1"/>
            </a:lvl1pPr>
          </a:lstStyle>
          <a:p>
            <a:r>
              <a:rPr lang="en-US"/>
              <a:t>Click to edit Master title style</a:t>
            </a:r>
          </a:p>
        </p:txBody>
      </p:sp>
      <p:sp>
        <p:nvSpPr>
          <p:cNvPr id="3" name="Content Placeholder 2"/>
          <p:cNvSpPr>
            <a:spLocks noGrp="1"/>
          </p:cNvSpPr>
          <p:nvPr>
            <p:ph idx="1"/>
          </p:nvPr>
        </p:nvSpPr>
        <p:spPr>
          <a:xfrm>
            <a:off x="14300201" y="1165016"/>
            <a:ext cx="20447000" cy="24973282"/>
          </a:xfrm>
        </p:spPr>
        <p:txBody>
          <a:bodyPr/>
          <a:lstStyle>
            <a:lvl1pPr>
              <a:defRPr sz="12800"/>
            </a:lvl1pPr>
            <a:lvl2pPr>
              <a:defRPr sz="11100"/>
            </a:lvl2pPr>
            <a:lvl3pPr>
              <a:defRPr sz="9700"/>
            </a:lvl3pPr>
            <a:lvl4pPr>
              <a:defRPr sz="8000"/>
            </a:lvl4pPr>
            <a:lvl5pPr>
              <a:defRPr sz="8000"/>
            </a:lvl5pPr>
            <a:lvl6pPr>
              <a:defRPr sz="8000"/>
            </a:lvl6pPr>
            <a:lvl7pPr>
              <a:defRPr sz="8000"/>
            </a:lvl7pPr>
            <a:lvl8pPr>
              <a:defRPr sz="8000"/>
            </a:lvl8pPr>
            <a:lvl9pPr>
              <a:defRPr sz="8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828803" y="6123096"/>
            <a:ext cx="12033252" cy="20015202"/>
          </a:xfrm>
        </p:spPr>
        <p:txBody>
          <a:bodyPr/>
          <a:lstStyle>
            <a:lvl1pPr marL="0" indent="0">
              <a:buNone/>
              <a:defRPr sz="5600"/>
            </a:lvl1pPr>
            <a:lvl2pPr marL="1828679" indent="0">
              <a:buNone/>
              <a:defRPr sz="4800"/>
            </a:lvl2pPr>
            <a:lvl3pPr marL="3657358" indent="0">
              <a:buNone/>
              <a:defRPr sz="4000"/>
            </a:lvl3pPr>
            <a:lvl4pPr marL="5486038" indent="0">
              <a:buNone/>
              <a:defRPr sz="3600"/>
            </a:lvl4pPr>
            <a:lvl5pPr marL="7314717" indent="0">
              <a:buNone/>
              <a:defRPr sz="3600"/>
            </a:lvl5pPr>
            <a:lvl6pPr marL="9143398" indent="0">
              <a:buNone/>
              <a:defRPr sz="3600"/>
            </a:lvl6pPr>
            <a:lvl7pPr marL="10972077" indent="0">
              <a:buNone/>
              <a:defRPr sz="3600"/>
            </a:lvl7pPr>
            <a:lvl8pPr marL="12800757" indent="0">
              <a:buNone/>
              <a:defRPr sz="3600"/>
            </a:lvl8pPr>
            <a:lvl9pPr marL="14629436"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FAACB231-D387-4819-A6AD-3BB22B32C9CA}" type="datetimeFigureOut">
              <a:rPr lang="en-US" smtClean="0"/>
              <a:t>2018-03-21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3314723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2" y="20482561"/>
            <a:ext cx="21945600" cy="2418082"/>
          </a:xfrm>
        </p:spPr>
        <p:txBody>
          <a:bodyPr anchor="b"/>
          <a:lstStyle>
            <a:lvl1pPr algn="l">
              <a:defRPr sz="8000" b="1"/>
            </a:lvl1pPr>
          </a:lstStyle>
          <a:p>
            <a:r>
              <a:rPr lang="en-US"/>
              <a:t>Click to edit Master title style</a:t>
            </a:r>
          </a:p>
        </p:txBody>
      </p:sp>
      <p:sp>
        <p:nvSpPr>
          <p:cNvPr id="3" name="Picture Placeholder 2"/>
          <p:cNvSpPr>
            <a:spLocks noGrp="1"/>
          </p:cNvSpPr>
          <p:nvPr>
            <p:ph type="pic" idx="1"/>
          </p:nvPr>
        </p:nvSpPr>
        <p:spPr>
          <a:xfrm>
            <a:off x="7169152" y="2614506"/>
            <a:ext cx="21945600" cy="17556480"/>
          </a:xfrm>
        </p:spPr>
        <p:txBody>
          <a:bodyPr/>
          <a:lstStyle>
            <a:lvl1pPr marL="0" indent="0">
              <a:buNone/>
              <a:defRPr sz="12800"/>
            </a:lvl1pPr>
            <a:lvl2pPr marL="1828679" indent="0">
              <a:buNone/>
              <a:defRPr sz="11100"/>
            </a:lvl2pPr>
            <a:lvl3pPr marL="3657358" indent="0">
              <a:buNone/>
              <a:defRPr sz="9700"/>
            </a:lvl3pPr>
            <a:lvl4pPr marL="5486038" indent="0">
              <a:buNone/>
              <a:defRPr sz="8000"/>
            </a:lvl4pPr>
            <a:lvl5pPr marL="7314717" indent="0">
              <a:buNone/>
              <a:defRPr sz="8000"/>
            </a:lvl5pPr>
            <a:lvl6pPr marL="9143398" indent="0">
              <a:buNone/>
              <a:defRPr sz="8000"/>
            </a:lvl6pPr>
            <a:lvl7pPr marL="10972077" indent="0">
              <a:buNone/>
              <a:defRPr sz="8000"/>
            </a:lvl7pPr>
            <a:lvl8pPr marL="12800757" indent="0">
              <a:buNone/>
              <a:defRPr sz="8000"/>
            </a:lvl8pPr>
            <a:lvl9pPr marL="14629436" indent="0">
              <a:buNone/>
              <a:defRPr sz="8000"/>
            </a:lvl9pPr>
          </a:lstStyle>
          <a:p>
            <a:endParaRPr lang="en-US"/>
          </a:p>
        </p:txBody>
      </p:sp>
      <p:sp>
        <p:nvSpPr>
          <p:cNvPr id="4" name="Text Placeholder 3"/>
          <p:cNvSpPr>
            <a:spLocks noGrp="1"/>
          </p:cNvSpPr>
          <p:nvPr>
            <p:ph type="body" sz="half" idx="2"/>
          </p:nvPr>
        </p:nvSpPr>
        <p:spPr>
          <a:xfrm>
            <a:off x="7169152" y="22900643"/>
            <a:ext cx="21945600" cy="3434078"/>
          </a:xfrm>
        </p:spPr>
        <p:txBody>
          <a:bodyPr/>
          <a:lstStyle>
            <a:lvl1pPr marL="0" indent="0">
              <a:buNone/>
              <a:defRPr sz="5600"/>
            </a:lvl1pPr>
            <a:lvl2pPr marL="1828679" indent="0">
              <a:buNone/>
              <a:defRPr sz="4800"/>
            </a:lvl2pPr>
            <a:lvl3pPr marL="3657358" indent="0">
              <a:buNone/>
              <a:defRPr sz="4000"/>
            </a:lvl3pPr>
            <a:lvl4pPr marL="5486038" indent="0">
              <a:buNone/>
              <a:defRPr sz="3600"/>
            </a:lvl4pPr>
            <a:lvl5pPr marL="7314717" indent="0">
              <a:buNone/>
              <a:defRPr sz="3600"/>
            </a:lvl5pPr>
            <a:lvl6pPr marL="9143398" indent="0">
              <a:buNone/>
              <a:defRPr sz="3600"/>
            </a:lvl6pPr>
            <a:lvl7pPr marL="10972077" indent="0">
              <a:buNone/>
              <a:defRPr sz="3600"/>
            </a:lvl7pPr>
            <a:lvl8pPr marL="12800757" indent="0">
              <a:buNone/>
              <a:defRPr sz="3600"/>
            </a:lvl8pPr>
            <a:lvl9pPr marL="14629436"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FAACB231-D387-4819-A6AD-3BB22B32C9CA}" type="datetimeFigureOut">
              <a:rPr lang="en-US" smtClean="0"/>
              <a:t>2018-03-21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3562993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ACB231-D387-4819-A6AD-3BB22B32C9CA}" type="datetimeFigureOut">
              <a:rPr lang="en-US" smtClean="0"/>
              <a:t>2018-03-21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24632697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465901" y="4375574"/>
            <a:ext cx="29622752" cy="9320784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84955" y="4375574"/>
            <a:ext cx="88271348" cy="9320784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ACB231-D387-4819-A6AD-3BB22B32C9CA}" type="datetimeFigureOut">
              <a:rPr lang="en-US" smtClean="0"/>
              <a:t>2018-03-21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745186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1171788"/>
            <a:ext cx="32918400" cy="4876800"/>
          </a:xfrm>
          <a:prstGeom prst="rect">
            <a:avLst/>
          </a:prstGeom>
        </p:spPr>
        <p:txBody>
          <a:bodyPr vert="horz" lIns="365735" tIns="182869" rIns="365735" bIns="182869" rtlCol="0" anchor="ctr">
            <a:normAutofit/>
          </a:bodyPr>
          <a:lstStyle/>
          <a:p>
            <a:r>
              <a:rPr lang="en-US"/>
              <a:t>Click to edit Master title style</a:t>
            </a:r>
          </a:p>
        </p:txBody>
      </p:sp>
      <p:sp>
        <p:nvSpPr>
          <p:cNvPr id="3" name="Text Placeholder 2"/>
          <p:cNvSpPr>
            <a:spLocks noGrp="1"/>
          </p:cNvSpPr>
          <p:nvPr>
            <p:ph type="body" idx="1"/>
          </p:nvPr>
        </p:nvSpPr>
        <p:spPr>
          <a:xfrm>
            <a:off x="1828800" y="6827522"/>
            <a:ext cx="32918400" cy="19310777"/>
          </a:xfrm>
          <a:prstGeom prst="rect">
            <a:avLst/>
          </a:prstGeom>
        </p:spPr>
        <p:txBody>
          <a:bodyPr vert="horz" lIns="365735" tIns="182869" rIns="365735" bIns="18286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828800" y="27120430"/>
            <a:ext cx="8534400" cy="1557866"/>
          </a:xfrm>
          <a:prstGeom prst="rect">
            <a:avLst/>
          </a:prstGeom>
        </p:spPr>
        <p:txBody>
          <a:bodyPr vert="horz" lIns="365735" tIns="182869" rIns="365735" bIns="182869" rtlCol="0" anchor="ctr"/>
          <a:lstStyle>
            <a:lvl1pPr algn="l">
              <a:defRPr sz="4800">
                <a:solidFill>
                  <a:schemeClr val="tx1">
                    <a:tint val="75000"/>
                  </a:schemeClr>
                </a:solidFill>
              </a:defRPr>
            </a:lvl1pPr>
          </a:lstStyle>
          <a:p>
            <a:fld id="{FAACB231-D387-4819-A6AD-3BB22B32C9CA}" type="datetimeFigureOut">
              <a:rPr lang="en-US" smtClean="0"/>
              <a:t>2018-03-21</a:t>
            </a:fld>
            <a:endParaRPr lang="en-US"/>
          </a:p>
        </p:txBody>
      </p:sp>
      <p:sp>
        <p:nvSpPr>
          <p:cNvPr id="5" name="Footer Placeholder 4"/>
          <p:cNvSpPr>
            <a:spLocks noGrp="1"/>
          </p:cNvSpPr>
          <p:nvPr>
            <p:ph type="ftr" sz="quarter" idx="3"/>
          </p:nvPr>
        </p:nvSpPr>
        <p:spPr>
          <a:xfrm>
            <a:off x="12496800" y="27120430"/>
            <a:ext cx="11582400" cy="1557866"/>
          </a:xfrm>
          <a:prstGeom prst="rect">
            <a:avLst/>
          </a:prstGeom>
        </p:spPr>
        <p:txBody>
          <a:bodyPr vert="horz" lIns="365735" tIns="182869" rIns="365735" bIns="182869"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6212800" y="27120430"/>
            <a:ext cx="8534400" cy="1557866"/>
          </a:xfrm>
          <a:prstGeom prst="rect">
            <a:avLst/>
          </a:prstGeom>
        </p:spPr>
        <p:txBody>
          <a:bodyPr vert="horz" lIns="365735" tIns="182869" rIns="365735" bIns="182869" rtlCol="0" anchor="ctr"/>
          <a:lstStyle>
            <a:lvl1pPr algn="r">
              <a:defRPr sz="4800">
                <a:solidFill>
                  <a:schemeClr val="tx1">
                    <a:tint val="75000"/>
                  </a:schemeClr>
                </a:solidFill>
              </a:defRPr>
            </a:lvl1pPr>
          </a:lstStyle>
          <a:p>
            <a:fld id="{60CB9880-65AB-4D7C-8C1C-B6EE1B4B57AA}" type="slidenum">
              <a:rPr lang="en-US" smtClean="0"/>
              <a:t>‹#›</a:t>
            </a:fld>
            <a:endParaRPr lang="en-US"/>
          </a:p>
        </p:txBody>
      </p:sp>
    </p:spTree>
    <p:extLst>
      <p:ext uri="{BB962C8B-B14F-4D97-AF65-F5344CB8AC3E}">
        <p14:creationId xmlns:p14="http://schemas.microsoft.com/office/powerpoint/2010/main" val="12143766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657358" rtl="0" eaLnBrk="1" latinLnBrk="0" hangingPunct="1">
        <a:spcBef>
          <a:spcPct val="0"/>
        </a:spcBef>
        <a:buNone/>
        <a:defRPr sz="17600" kern="1200">
          <a:solidFill>
            <a:schemeClr val="tx1"/>
          </a:solidFill>
          <a:latin typeface="+mj-lt"/>
          <a:ea typeface="+mj-ea"/>
          <a:cs typeface="+mj-cs"/>
        </a:defRPr>
      </a:lvl1pPr>
    </p:titleStyle>
    <p:bodyStyle>
      <a:lvl1pPr marL="1371510" indent="-1371510" algn="l" defTabSz="3657358" rtl="0" eaLnBrk="1" latinLnBrk="0" hangingPunct="1">
        <a:spcBef>
          <a:spcPct val="20000"/>
        </a:spcBef>
        <a:buFont typeface="Arial" pitchFamily="34" charset="0"/>
        <a:buChar char="•"/>
        <a:defRPr sz="12800" kern="1200">
          <a:solidFill>
            <a:schemeClr val="tx1"/>
          </a:solidFill>
          <a:latin typeface="+mn-lt"/>
          <a:ea typeface="+mn-ea"/>
          <a:cs typeface="+mn-cs"/>
        </a:defRPr>
      </a:lvl1pPr>
      <a:lvl2pPr marL="2971604" indent="-1142924" algn="l" defTabSz="3657358" rtl="0" eaLnBrk="1" latinLnBrk="0" hangingPunct="1">
        <a:spcBef>
          <a:spcPct val="20000"/>
        </a:spcBef>
        <a:buFont typeface="Arial" pitchFamily="34" charset="0"/>
        <a:buChar char="–"/>
        <a:defRPr sz="11100" kern="1200">
          <a:solidFill>
            <a:schemeClr val="tx1"/>
          </a:solidFill>
          <a:latin typeface="+mn-lt"/>
          <a:ea typeface="+mn-ea"/>
          <a:cs typeface="+mn-cs"/>
        </a:defRPr>
      </a:lvl2pPr>
      <a:lvl3pPr marL="4571698" indent="-914340" algn="l" defTabSz="3657358" rtl="0" eaLnBrk="1" latinLnBrk="0" hangingPunct="1">
        <a:spcBef>
          <a:spcPct val="20000"/>
        </a:spcBef>
        <a:buFont typeface="Arial" pitchFamily="34" charset="0"/>
        <a:buChar char="•"/>
        <a:defRPr sz="9700" kern="1200">
          <a:solidFill>
            <a:schemeClr val="tx1"/>
          </a:solidFill>
          <a:latin typeface="+mn-lt"/>
          <a:ea typeface="+mn-ea"/>
          <a:cs typeface="+mn-cs"/>
        </a:defRPr>
      </a:lvl3pPr>
      <a:lvl4pPr marL="6400377" indent="-914340" algn="l" defTabSz="3657358" rtl="0" eaLnBrk="1" latinLnBrk="0" hangingPunct="1">
        <a:spcBef>
          <a:spcPct val="20000"/>
        </a:spcBef>
        <a:buFont typeface="Arial" pitchFamily="34" charset="0"/>
        <a:buChar char="–"/>
        <a:defRPr sz="8000" kern="1200">
          <a:solidFill>
            <a:schemeClr val="tx1"/>
          </a:solidFill>
          <a:latin typeface="+mn-lt"/>
          <a:ea typeface="+mn-ea"/>
          <a:cs typeface="+mn-cs"/>
        </a:defRPr>
      </a:lvl4pPr>
      <a:lvl5pPr marL="8229058" indent="-914340" algn="l" defTabSz="3657358" rtl="0" eaLnBrk="1" latinLnBrk="0" hangingPunct="1">
        <a:spcBef>
          <a:spcPct val="20000"/>
        </a:spcBef>
        <a:buFont typeface="Arial" pitchFamily="34" charset="0"/>
        <a:buChar char="»"/>
        <a:defRPr sz="8000" kern="1200">
          <a:solidFill>
            <a:schemeClr val="tx1"/>
          </a:solidFill>
          <a:latin typeface="+mn-lt"/>
          <a:ea typeface="+mn-ea"/>
          <a:cs typeface="+mn-cs"/>
        </a:defRPr>
      </a:lvl5pPr>
      <a:lvl6pPr marL="10057738" indent="-914340" algn="l" defTabSz="3657358" rtl="0" eaLnBrk="1" latinLnBrk="0" hangingPunct="1">
        <a:spcBef>
          <a:spcPct val="20000"/>
        </a:spcBef>
        <a:buFont typeface="Arial" pitchFamily="34" charset="0"/>
        <a:buChar char="•"/>
        <a:defRPr sz="8000" kern="1200">
          <a:solidFill>
            <a:schemeClr val="tx1"/>
          </a:solidFill>
          <a:latin typeface="+mn-lt"/>
          <a:ea typeface="+mn-ea"/>
          <a:cs typeface="+mn-cs"/>
        </a:defRPr>
      </a:lvl6pPr>
      <a:lvl7pPr marL="11886417" indent="-914340" algn="l" defTabSz="3657358" rtl="0" eaLnBrk="1" latinLnBrk="0" hangingPunct="1">
        <a:spcBef>
          <a:spcPct val="20000"/>
        </a:spcBef>
        <a:buFont typeface="Arial" pitchFamily="34" charset="0"/>
        <a:buChar char="•"/>
        <a:defRPr sz="8000" kern="1200">
          <a:solidFill>
            <a:schemeClr val="tx1"/>
          </a:solidFill>
          <a:latin typeface="+mn-lt"/>
          <a:ea typeface="+mn-ea"/>
          <a:cs typeface="+mn-cs"/>
        </a:defRPr>
      </a:lvl7pPr>
      <a:lvl8pPr marL="13715096" indent="-914340" algn="l" defTabSz="3657358" rtl="0" eaLnBrk="1" latinLnBrk="0" hangingPunct="1">
        <a:spcBef>
          <a:spcPct val="20000"/>
        </a:spcBef>
        <a:buFont typeface="Arial" pitchFamily="34" charset="0"/>
        <a:buChar char="•"/>
        <a:defRPr sz="8000" kern="1200">
          <a:solidFill>
            <a:schemeClr val="tx1"/>
          </a:solidFill>
          <a:latin typeface="+mn-lt"/>
          <a:ea typeface="+mn-ea"/>
          <a:cs typeface="+mn-cs"/>
        </a:defRPr>
      </a:lvl8pPr>
      <a:lvl9pPr marL="15543775" indent="-914340" algn="l" defTabSz="3657358" rtl="0" eaLnBrk="1" latinLnBrk="0" hangingPunct="1">
        <a:spcBef>
          <a:spcPct val="20000"/>
        </a:spcBef>
        <a:buFont typeface="Arial" pitchFamily="34" charset="0"/>
        <a:buChar char="•"/>
        <a:defRPr sz="8000" kern="1200">
          <a:solidFill>
            <a:schemeClr val="tx1"/>
          </a:solidFill>
          <a:latin typeface="+mn-lt"/>
          <a:ea typeface="+mn-ea"/>
          <a:cs typeface="+mn-cs"/>
        </a:defRPr>
      </a:lvl9pPr>
    </p:bodyStyle>
    <p:otherStyle>
      <a:defPPr>
        <a:defRPr lang="en-US"/>
      </a:defPPr>
      <a:lvl1pPr marL="0" algn="l" defTabSz="3657358" rtl="0" eaLnBrk="1" latinLnBrk="0" hangingPunct="1">
        <a:defRPr sz="7200" kern="1200">
          <a:solidFill>
            <a:schemeClr val="tx1"/>
          </a:solidFill>
          <a:latin typeface="+mn-lt"/>
          <a:ea typeface="+mn-ea"/>
          <a:cs typeface="+mn-cs"/>
        </a:defRPr>
      </a:lvl1pPr>
      <a:lvl2pPr marL="1828679" algn="l" defTabSz="3657358" rtl="0" eaLnBrk="1" latinLnBrk="0" hangingPunct="1">
        <a:defRPr sz="7200" kern="1200">
          <a:solidFill>
            <a:schemeClr val="tx1"/>
          </a:solidFill>
          <a:latin typeface="+mn-lt"/>
          <a:ea typeface="+mn-ea"/>
          <a:cs typeface="+mn-cs"/>
        </a:defRPr>
      </a:lvl2pPr>
      <a:lvl3pPr marL="3657358" algn="l" defTabSz="3657358" rtl="0" eaLnBrk="1" latinLnBrk="0" hangingPunct="1">
        <a:defRPr sz="7200" kern="1200">
          <a:solidFill>
            <a:schemeClr val="tx1"/>
          </a:solidFill>
          <a:latin typeface="+mn-lt"/>
          <a:ea typeface="+mn-ea"/>
          <a:cs typeface="+mn-cs"/>
        </a:defRPr>
      </a:lvl3pPr>
      <a:lvl4pPr marL="5486038" algn="l" defTabSz="3657358" rtl="0" eaLnBrk="1" latinLnBrk="0" hangingPunct="1">
        <a:defRPr sz="7200" kern="1200">
          <a:solidFill>
            <a:schemeClr val="tx1"/>
          </a:solidFill>
          <a:latin typeface="+mn-lt"/>
          <a:ea typeface="+mn-ea"/>
          <a:cs typeface="+mn-cs"/>
        </a:defRPr>
      </a:lvl4pPr>
      <a:lvl5pPr marL="7314717" algn="l" defTabSz="3657358" rtl="0" eaLnBrk="1" latinLnBrk="0" hangingPunct="1">
        <a:defRPr sz="7200" kern="1200">
          <a:solidFill>
            <a:schemeClr val="tx1"/>
          </a:solidFill>
          <a:latin typeface="+mn-lt"/>
          <a:ea typeface="+mn-ea"/>
          <a:cs typeface="+mn-cs"/>
        </a:defRPr>
      </a:lvl5pPr>
      <a:lvl6pPr marL="9143398" algn="l" defTabSz="3657358" rtl="0" eaLnBrk="1" latinLnBrk="0" hangingPunct="1">
        <a:defRPr sz="7200" kern="1200">
          <a:solidFill>
            <a:schemeClr val="tx1"/>
          </a:solidFill>
          <a:latin typeface="+mn-lt"/>
          <a:ea typeface="+mn-ea"/>
          <a:cs typeface="+mn-cs"/>
        </a:defRPr>
      </a:lvl6pPr>
      <a:lvl7pPr marL="10972077" algn="l" defTabSz="3657358" rtl="0" eaLnBrk="1" latinLnBrk="0" hangingPunct="1">
        <a:defRPr sz="7200" kern="1200">
          <a:solidFill>
            <a:schemeClr val="tx1"/>
          </a:solidFill>
          <a:latin typeface="+mn-lt"/>
          <a:ea typeface="+mn-ea"/>
          <a:cs typeface="+mn-cs"/>
        </a:defRPr>
      </a:lvl7pPr>
      <a:lvl8pPr marL="12800757" algn="l" defTabSz="3657358" rtl="0" eaLnBrk="1" latinLnBrk="0" hangingPunct="1">
        <a:defRPr sz="7200" kern="1200">
          <a:solidFill>
            <a:schemeClr val="tx1"/>
          </a:solidFill>
          <a:latin typeface="+mn-lt"/>
          <a:ea typeface="+mn-ea"/>
          <a:cs typeface="+mn-cs"/>
        </a:defRPr>
      </a:lvl8pPr>
      <a:lvl9pPr marL="14629436" algn="l" defTabSz="3657358"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emf"/><Relationship Id="rId18" Type="http://schemas.openxmlformats.org/officeDocument/2006/relationships/image" Target="../media/image16.jpeg"/><Relationship Id="rId26" Type="http://schemas.openxmlformats.org/officeDocument/2006/relationships/image" Target="../media/image24.jpg"/><Relationship Id="rId3" Type="http://schemas.openxmlformats.org/officeDocument/2006/relationships/image" Target="../media/image1.png"/><Relationship Id="rId21" Type="http://schemas.openxmlformats.org/officeDocument/2006/relationships/image" Target="../media/image19.jpe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5" Type="http://schemas.openxmlformats.org/officeDocument/2006/relationships/image" Target="../media/image23.jpeg"/><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4.jpg"/><Relationship Id="rId11" Type="http://schemas.openxmlformats.org/officeDocument/2006/relationships/image" Target="../media/image9.png"/><Relationship Id="rId24" Type="http://schemas.openxmlformats.org/officeDocument/2006/relationships/image" Target="../media/image22.jpeg"/><Relationship Id="rId5" Type="http://schemas.openxmlformats.org/officeDocument/2006/relationships/image" Target="../media/image3.png"/><Relationship Id="rId15" Type="http://schemas.openxmlformats.org/officeDocument/2006/relationships/image" Target="../media/image13.emf"/><Relationship Id="rId23" Type="http://schemas.openxmlformats.org/officeDocument/2006/relationships/image" Target="../media/image21.png"/><Relationship Id="rId28" Type="http://schemas.openxmlformats.org/officeDocument/2006/relationships/image" Target="../media/image26.jpeg"/><Relationship Id="rId10" Type="http://schemas.openxmlformats.org/officeDocument/2006/relationships/image" Target="../media/image8.jpeg"/><Relationship Id="rId19" Type="http://schemas.openxmlformats.org/officeDocument/2006/relationships/image" Target="../media/image17.png"/><Relationship Id="rId4" Type="http://schemas.openxmlformats.org/officeDocument/2006/relationships/image" Target="../media/image2.tiff"/><Relationship Id="rId9" Type="http://schemas.openxmlformats.org/officeDocument/2006/relationships/image" Target="../media/image7.svg"/><Relationship Id="rId14" Type="http://schemas.openxmlformats.org/officeDocument/2006/relationships/image" Target="../media/image12.png"/><Relationship Id="rId22" Type="http://schemas.openxmlformats.org/officeDocument/2006/relationships/image" Target="../media/image20.jpeg"/><Relationship Id="rId27" Type="http://schemas.openxmlformats.org/officeDocument/2006/relationships/image" Target="../media/image2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63E33763-2CD5-4FFB-B017-8DC701FCBC54}"/>
              </a:ext>
            </a:extLst>
          </p:cNvPr>
          <p:cNvPicPr>
            <a:picLocks noChangeAspect="1"/>
          </p:cNvPicPr>
          <p:nvPr/>
        </p:nvPicPr>
        <p:blipFill>
          <a:blip r:embed="rId3"/>
          <a:stretch>
            <a:fillRect/>
          </a:stretch>
        </p:blipFill>
        <p:spPr>
          <a:xfrm>
            <a:off x="13299742" y="15341821"/>
            <a:ext cx="9407858" cy="5066641"/>
          </a:xfrm>
          <a:prstGeom prst="rect">
            <a:avLst/>
          </a:prstGeom>
        </p:spPr>
      </p:pic>
      <p:sp>
        <p:nvSpPr>
          <p:cNvPr id="361" name="TextBox 81"/>
          <p:cNvSpPr txBox="1">
            <a:spLocks noChangeArrowheads="1"/>
          </p:cNvSpPr>
          <p:nvPr/>
        </p:nvSpPr>
        <p:spPr bwMode="auto">
          <a:xfrm>
            <a:off x="1084650" y="624361"/>
            <a:ext cx="34406703" cy="3782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924" tIns="43962" rIns="87924" bIns="43962">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dirty="0"/>
              <a:t>Contrasting response of forest and grassland</a:t>
            </a:r>
          </a:p>
          <a:p>
            <a:r>
              <a:rPr lang="en-US" dirty="0"/>
              <a:t>to an extremely warm, snow-free winter in New England, USA</a:t>
            </a:r>
          </a:p>
          <a:p>
            <a:endParaRPr lang="en-US" sz="1000" dirty="0"/>
          </a:p>
          <a:p>
            <a:r>
              <a:rPr lang="en-US" sz="4800" kern="0" dirty="0">
                <a:solidFill>
                  <a:srgbClr val="000000"/>
                </a:solidFill>
                <a:latin typeface="Calibri Light" panose="020F0302020204030204" pitchFamily="34" charset="0"/>
              </a:rPr>
              <a:t>Rebecca Sanders-DeMott, Andrew Ouimette, Lucie </a:t>
            </a:r>
            <a:r>
              <a:rPr lang="en-US" sz="4800" kern="0" dirty="0" err="1">
                <a:solidFill>
                  <a:srgbClr val="000000"/>
                </a:solidFill>
                <a:latin typeface="Calibri Light" panose="020F0302020204030204" pitchFamily="34" charset="0"/>
              </a:rPr>
              <a:t>Lepine</a:t>
            </a:r>
            <a:r>
              <a:rPr lang="en-US" sz="4800" kern="0" dirty="0">
                <a:solidFill>
                  <a:srgbClr val="000000"/>
                </a:solidFill>
                <a:latin typeface="Calibri Light" panose="020F0302020204030204" pitchFamily="34" charset="0"/>
              </a:rPr>
              <a:t>, Sean Fogarty, Elizabeth Burakowski, Alexandra Contosta, Scott Ollinger</a:t>
            </a:r>
          </a:p>
          <a:p>
            <a:pPr defTabSz="969813" eaLnBrk="1" fontAlgn="base" hangingPunct="1">
              <a:spcBef>
                <a:spcPct val="0"/>
              </a:spcBef>
              <a:spcAft>
                <a:spcPct val="0"/>
              </a:spcAft>
              <a:defRPr/>
            </a:pPr>
            <a:r>
              <a:rPr lang="en-US" sz="3800" kern="0" dirty="0">
                <a:solidFill>
                  <a:srgbClr val="000000"/>
                </a:solidFill>
                <a:latin typeface="Calibri Light" panose="020F0302020204030204" pitchFamily="34" charset="0"/>
              </a:rPr>
              <a:t>Department of Natural Resources and the Environment &amp; Earth Systems Research Center, University of New Hampshire</a:t>
            </a:r>
          </a:p>
        </p:txBody>
      </p:sp>
      <p:sp>
        <p:nvSpPr>
          <p:cNvPr id="529" name="Rectangle 1"/>
          <p:cNvSpPr>
            <a:spLocks noChangeArrowheads="1"/>
          </p:cNvSpPr>
          <p:nvPr/>
        </p:nvSpPr>
        <p:spPr bwMode="auto">
          <a:xfrm>
            <a:off x="741407" y="457200"/>
            <a:ext cx="35093189" cy="4005568"/>
          </a:xfrm>
          <a:prstGeom prst="rect">
            <a:avLst/>
          </a:prstGeom>
          <a:noFill/>
          <a:ln w="127000" algn="ctr">
            <a:solidFill>
              <a:srgbClr val="003591"/>
            </a:solidFill>
            <a:round/>
            <a:headEnd/>
            <a:tailEnd/>
          </a:ln>
          <a:extLst>
            <a:ext uri="{909E8E84-426E-40DD-AFC4-6F175D3DCCD1}">
              <a14:hiddenFill xmlns:a14="http://schemas.microsoft.com/office/drawing/2010/main">
                <a:solidFill>
                  <a:srgbClr val="FFFFFF"/>
                </a:solidFill>
              </a14:hiddenFill>
            </a:ext>
          </a:extLst>
        </p:spPr>
        <p:txBody>
          <a:bodyPr lIns="96981" tIns="48491" rIns="96981" bIns="48491"/>
          <a:lstStyle/>
          <a:p>
            <a:pPr defTabSz="969813" fontAlgn="base">
              <a:spcBef>
                <a:spcPct val="0"/>
              </a:spcBef>
              <a:spcAft>
                <a:spcPct val="0"/>
              </a:spcAft>
              <a:defRPr/>
            </a:pPr>
            <a:endParaRPr lang="en-US" sz="1900" kern="0">
              <a:solidFill>
                <a:srgbClr val="000000"/>
              </a:solidFill>
              <a:latin typeface="Arial" charset="0"/>
            </a:endParaRPr>
          </a:p>
        </p:txBody>
      </p:sp>
      <p:sp>
        <p:nvSpPr>
          <p:cNvPr id="187" name="TextBox 186"/>
          <p:cNvSpPr txBox="1"/>
          <p:nvPr/>
        </p:nvSpPr>
        <p:spPr>
          <a:xfrm>
            <a:off x="12603891" y="4811055"/>
            <a:ext cx="11338560" cy="682705"/>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Calibri Light" panose="020F0302020204030204" pitchFamily="34" charset="0"/>
              </a:rPr>
              <a:t>WINTER WEATHER VARIATION</a:t>
            </a:r>
          </a:p>
        </p:txBody>
      </p:sp>
      <p:sp>
        <p:nvSpPr>
          <p:cNvPr id="189" name="TextBox 188"/>
          <p:cNvSpPr txBox="1"/>
          <p:nvPr/>
        </p:nvSpPr>
        <p:spPr>
          <a:xfrm>
            <a:off x="24460200" y="19431000"/>
            <a:ext cx="11412493" cy="682705"/>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Calibri Light" panose="020F0302020204030204" pitchFamily="34" charset="0"/>
              </a:rPr>
              <a:t>CONCLUSIONS</a:t>
            </a:r>
          </a:p>
        </p:txBody>
      </p:sp>
      <p:sp>
        <p:nvSpPr>
          <p:cNvPr id="2" name="TextBox 1"/>
          <p:cNvSpPr txBox="1"/>
          <p:nvPr/>
        </p:nvSpPr>
        <p:spPr>
          <a:xfrm>
            <a:off x="741406" y="4823426"/>
            <a:ext cx="11368216" cy="682705"/>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Calibri Light" panose="020F0302020204030204" pitchFamily="34" charset="0"/>
              </a:rPr>
              <a:t>BACKGROUND</a:t>
            </a:r>
          </a:p>
        </p:txBody>
      </p:sp>
      <p:sp>
        <p:nvSpPr>
          <p:cNvPr id="294" name="TextBox 293"/>
          <p:cNvSpPr txBox="1"/>
          <p:nvPr/>
        </p:nvSpPr>
        <p:spPr>
          <a:xfrm>
            <a:off x="24432499" y="27416760"/>
            <a:ext cx="11393694" cy="1463040"/>
          </a:xfrm>
          <a:prstGeom prst="rect">
            <a:avLst/>
          </a:prstGeom>
          <a:solidFill>
            <a:srgbClr val="003591"/>
          </a:solidFill>
        </p:spPr>
        <p:txBody>
          <a:bodyPr wrap="square" lIns="96981" tIns="0" rIns="96981" bIns="0" rtlCol="0">
            <a:spAutoFit/>
          </a:bodyPr>
          <a:lstStyle>
            <a:defPPr>
              <a:defRPr lang="en-US"/>
            </a:defPPr>
            <a:lvl1pPr>
              <a:defRPr sz="3600" b="1">
                <a:solidFill>
                  <a:schemeClr val="bg1"/>
                </a:solidFill>
                <a:latin typeface="Calibri Light" panose="020F0302020204030204" pitchFamily="34" charset="0"/>
              </a:defRPr>
            </a:lvl1pPr>
          </a:lstStyle>
          <a:p>
            <a:endParaRPr lang="en-US" sz="2100" b="0" dirty="0"/>
          </a:p>
          <a:p>
            <a:endParaRPr lang="en-US" sz="2100" b="0" dirty="0"/>
          </a:p>
          <a:p>
            <a:endParaRPr lang="en-US" sz="2100" b="0" dirty="0"/>
          </a:p>
          <a:p>
            <a:endParaRPr lang="en-US" sz="2100" b="0" dirty="0"/>
          </a:p>
          <a:p>
            <a:endParaRPr lang="en-US" sz="1100" b="0" dirty="0"/>
          </a:p>
        </p:txBody>
      </p:sp>
      <p:pic>
        <p:nvPicPr>
          <p:cNvPr id="1026" name="Picture 2" descr="C:\Users\Rebecca\Dropbox\Talks and Presentations\NERC Poster 2015\nsf1.t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787216" y="27660531"/>
            <a:ext cx="950584" cy="91440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334719" y="1200498"/>
            <a:ext cx="5927789" cy="1761078"/>
          </a:xfrm>
          <a:prstGeom prst="rect">
            <a:avLst/>
          </a:prstGeom>
        </p:spPr>
      </p:pic>
      <p:sp>
        <p:nvSpPr>
          <p:cNvPr id="235" name="TextBox 234"/>
          <p:cNvSpPr txBox="1"/>
          <p:nvPr/>
        </p:nvSpPr>
        <p:spPr>
          <a:xfrm>
            <a:off x="24460200" y="4787407"/>
            <a:ext cx="11430000" cy="706353"/>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Calibri Light" panose="020F0302020204030204" pitchFamily="34" charset="0"/>
              </a:rPr>
              <a:t>TIMING OF SEASONAL TRANSITIONS</a:t>
            </a:r>
          </a:p>
        </p:txBody>
      </p:sp>
      <p:sp>
        <p:nvSpPr>
          <p:cNvPr id="78" name="Rectangle 77"/>
          <p:cNvSpPr/>
          <p:nvPr/>
        </p:nvSpPr>
        <p:spPr>
          <a:xfrm>
            <a:off x="24624305" y="20193000"/>
            <a:ext cx="10961095" cy="4770537"/>
          </a:xfrm>
          <a:prstGeom prst="rect">
            <a:avLst/>
          </a:prstGeom>
        </p:spPr>
        <p:txBody>
          <a:bodyPr wrap="square" lIns="0" tIns="0" rIns="0" bIns="0">
            <a:spAutoFit/>
          </a:bodyPr>
          <a:lstStyle/>
          <a:p>
            <a:pPr marL="342900" indent="-342900">
              <a:buFont typeface="Arial" panose="020B0604020202020204" pitchFamily="34" charset="0"/>
              <a:buChar char="•"/>
            </a:pPr>
            <a:r>
              <a:rPr lang="en-US" sz="2800" dirty="0">
                <a:solidFill>
                  <a:srgbClr val="000000"/>
                </a:solidFill>
                <a:latin typeface="Calibri Light" panose="020F0302020204030204" pitchFamily="34" charset="0"/>
                <a:cs typeface="Arial" charset="0"/>
              </a:rPr>
              <a:t>Extremely warm winter air and soil temperatures led to large cumulative losses of carbon from the forest in Feb-Apr 2016, while the grassland was a moderate sink for carbon during the same period.</a:t>
            </a:r>
          </a:p>
          <a:p>
            <a:endParaRPr lang="en-US" sz="1000" dirty="0">
              <a:solidFill>
                <a:srgbClr val="000000"/>
              </a:solidFill>
              <a:latin typeface="Calibri Light" panose="020F0302020204030204" pitchFamily="34" charset="0"/>
              <a:cs typeface="Arial" charset="0"/>
            </a:endParaRPr>
          </a:p>
          <a:p>
            <a:pPr marL="342900" indent="-342900">
              <a:buFont typeface="Arial" panose="020B0604020202020204" pitchFamily="34" charset="0"/>
              <a:buChar char="•"/>
            </a:pPr>
            <a:r>
              <a:rPr lang="en-US" sz="2800" dirty="0">
                <a:solidFill>
                  <a:srgbClr val="000000"/>
                </a:solidFill>
                <a:latin typeface="Calibri Light" panose="020F0302020204030204" pitchFamily="34" charset="0"/>
                <a:cs typeface="Arial" charset="0"/>
              </a:rPr>
              <a:t>The strong NEP response observed at both sites in 2016 appears to be driven by the combination of interrelated anomalies in air temperature, snow cover, and soil temperature, rather than air temperature alone. </a:t>
            </a:r>
          </a:p>
          <a:p>
            <a:endParaRPr lang="en-US" sz="1000" dirty="0">
              <a:solidFill>
                <a:srgbClr val="000000"/>
              </a:solidFill>
              <a:latin typeface="Calibri Light" panose="020F0302020204030204" pitchFamily="34" charset="0"/>
              <a:cs typeface="Arial" charset="0"/>
            </a:endParaRPr>
          </a:p>
          <a:p>
            <a:pPr marL="342900" indent="-342900">
              <a:buFont typeface="Arial" panose="020B0604020202020204" pitchFamily="34" charset="0"/>
              <a:buChar char="•"/>
            </a:pPr>
            <a:r>
              <a:rPr lang="en-US" sz="2800" dirty="0">
                <a:solidFill>
                  <a:srgbClr val="000000"/>
                </a:solidFill>
                <a:latin typeface="Calibri Light" panose="020F0302020204030204" pitchFamily="34" charset="0"/>
                <a:cs typeface="Arial" charset="0"/>
              </a:rPr>
              <a:t>Although both sites activated carbon uptake early relative to other years in record, the forest is constrained by phenology of deciduous trees.</a:t>
            </a:r>
          </a:p>
          <a:p>
            <a:pPr marL="342900" indent="-342900">
              <a:buFont typeface="Arial" panose="020B0604020202020204" pitchFamily="34" charset="0"/>
              <a:buChar char="•"/>
            </a:pPr>
            <a:endParaRPr lang="en-US" sz="1000" dirty="0">
              <a:solidFill>
                <a:srgbClr val="000000"/>
              </a:solidFill>
              <a:latin typeface="Calibri Light" panose="020F0302020204030204" pitchFamily="34" charset="0"/>
              <a:cs typeface="Arial" charset="0"/>
            </a:endParaRPr>
          </a:p>
          <a:p>
            <a:pPr marL="457200" indent="-457200">
              <a:buFont typeface="Arial" panose="020B0604020202020204" pitchFamily="34" charset="0"/>
              <a:buChar char="•"/>
            </a:pPr>
            <a:r>
              <a:rPr lang="en-US" sz="2800" dirty="0">
                <a:solidFill>
                  <a:srgbClr val="000000"/>
                </a:solidFill>
                <a:latin typeface="Calibri Light" panose="020F0302020204030204" pitchFamily="34" charset="0"/>
                <a:cs typeface="Arial" charset="0"/>
              </a:rPr>
              <a:t>Contrasting responses of land cover types could shift timing of carbon uptake across the region as winter climate and land cover change. </a:t>
            </a:r>
          </a:p>
        </p:txBody>
      </p:sp>
      <p:sp>
        <p:nvSpPr>
          <p:cNvPr id="93" name="Rectangle 8"/>
          <p:cNvSpPr>
            <a:spLocks noChangeArrowheads="1"/>
          </p:cNvSpPr>
          <p:nvPr/>
        </p:nvSpPr>
        <p:spPr bwMode="auto">
          <a:xfrm>
            <a:off x="17894090" y="24489829"/>
            <a:ext cx="6726081" cy="421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endParaRPr lang="en-US" sz="2100" dirty="0">
              <a:solidFill>
                <a:srgbClr val="000000"/>
              </a:solidFill>
              <a:latin typeface="Calibri Light" panose="020F0302020204030204" pitchFamily="34" charset="0"/>
              <a:cs typeface="Arial" charset="0"/>
            </a:endParaRPr>
          </a:p>
        </p:txBody>
      </p:sp>
      <p:sp>
        <p:nvSpPr>
          <p:cNvPr id="180" name="Rectangle 1"/>
          <p:cNvSpPr>
            <a:spLocks noChangeArrowheads="1"/>
          </p:cNvSpPr>
          <p:nvPr/>
        </p:nvSpPr>
        <p:spPr bwMode="auto">
          <a:xfrm>
            <a:off x="741406" y="4823424"/>
            <a:ext cx="11368216" cy="24043238"/>
          </a:xfrm>
          <a:prstGeom prst="rect">
            <a:avLst/>
          </a:prstGeom>
          <a:noFill/>
          <a:ln w="127000" algn="ctr">
            <a:solidFill>
              <a:srgbClr val="003591"/>
            </a:solidFill>
            <a:round/>
            <a:headEnd/>
            <a:tailEnd/>
          </a:ln>
          <a:extLst>
            <a:ext uri="{909E8E84-426E-40DD-AFC4-6F175D3DCCD1}">
              <a14:hiddenFill xmlns:a14="http://schemas.microsoft.com/office/drawing/2010/main">
                <a:solidFill>
                  <a:srgbClr val="FFFFFF"/>
                </a:solidFill>
              </a14:hiddenFill>
            </a:ext>
          </a:extLst>
        </p:spPr>
        <p:txBody>
          <a:bodyPr lIns="96981" tIns="48491" rIns="96981" bIns="48491"/>
          <a:lstStyle/>
          <a:p>
            <a:pPr defTabSz="969813" fontAlgn="base">
              <a:spcBef>
                <a:spcPct val="0"/>
              </a:spcBef>
              <a:spcAft>
                <a:spcPct val="0"/>
              </a:spcAft>
              <a:defRPr/>
            </a:pPr>
            <a:endParaRPr lang="en-US" sz="1900" kern="0">
              <a:solidFill>
                <a:srgbClr val="000000"/>
              </a:solidFill>
              <a:latin typeface="Arial" charset="0"/>
            </a:endParaRPr>
          </a:p>
        </p:txBody>
      </p:sp>
      <p:sp>
        <p:nvSpPr>
          <p:cNvPr id="182" name="Rectangle 1"/>
          <p:cNvSpPr>
            <a:spLocks noChangeArrowheads="1"/>
          </p:cNvSpPr>
          <p:nvPr/>
        </p:nvSpPr>
        <p:spPr bwMode="auto">
          <a:xfrm>
            <a:off x="24460200" y="4811054"/>
            <a:ext cx="11365992" cy="24043238"/>
          </a:xfrm>
          <a:prstGeom prst="rect">
            <a:avLst/>
          </a:prstGeom>
          <a:noFill/>
          <a:ln w="127000" algn="ctr">
            <a:solidFill>
              <a:srgbClr val="003591"/>
            </a:solidFill>
            <a:round/>
            <a:headEnd/>
            <a:tailEnd/>
          </a:ln>
          <a:extLst>
            <a:ext uri="{909E8E84-426E-40DD-AFC4-6F175D3DCCD1}">
              <a14:hiddenFill xmlns:a14="http://schemas.microsoft.com/office/drawing/2010/main">
                <a:solidFill>
                  <a:srgbClr val="FFFFFF"/>
                </a:solidFill>
              </a14:hiddenFill>
            </a:ext>
          </a:extLst>
        </p:spPr>
        <p:txBody>
          <a:bodyPr lIns="96981" tIns="48491" rIns="96981" bIns="48491"/>
          <a:lstStyle/>
          <a:p>
            <a:pPr defTabSz="969813" fontAlgn="base">
              <a:spcBef>
                <a:spcPct val="0"/>
              </a:spcBef>
              <a:spcAft>
                <a:spcPct val="0"/>
              </a:spcAft>
              <a:defRPr/>
            </a:pPr>
            <a:endParaRPr lang="en-US" sz="1900" kern="0">
              <a:solidFill>
                <a:srgbClr val="000000"/>
              </a:solidFill>
              <a:latin typeface="Arial" charset="0"/>
            </a:endParaRPr>
          </a:p>
        </p:txBody>
      </p:sp>
      <p:pic>
        <p:nvPicPr>
          <p:cNvPr id="76" name="Picture 7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484600" y="27660531"/>
            <a:ext cx="1215614" cy="914400"/>
          </a:xfrm>
          <a:prstGeom prst="rect">
            <a:avLst/>
          </a:prstGeom>
        </p:spPr>
      </p:pic>
      <p:sp>
        <p:nvSpPr>
          <p:cNvPr id="79" name="Rectangle 78"/>
          <p:cNvSpPr/>
          <p:nvPr/>
        </p:nvSpPr>
        <p:spPr>
          <a:xfrm>
            <a:off x="32235669" y="27668655"/>
            <a:ext cx="1143000" cy="9063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5" name="Picture 5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214339" y="27678340"/>
            <a:ext cx="1185659" cy="896660"/>
          </a:xfrm>
          <a:prstGeom prst="rect">
            <a:avLst/>
          </a:prstGeom>
        </p:spPr>
      </p:pic>
      <p:sp>
        <p:nvSpPr>
          <p:cNvPr id="148" name="Rectangle 147"/>
          <p:cNvSpPr/>
          <p:nvPr/>
        </p:nvSpPr>
        <p:spPr>
          <a:xfrm>
            <a:off x="30130882" y="27838203"/>
            <a:ext cx="1998855" cy="51350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Graphic 51"/>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0130884" y="27838203"/>
            <a:ext cx="2011604" cy="513506"/>
          </a:xfrm>
          <a:prstGeom prst="rect">
            <a:avLst/>
          </a:prstGeom>
        </p:spPr>
      </p:pic>
      <p:sp>
        <p:nvSpPr>
          <p:cNvPr id="12" name="TextBox 11"/>
          <p:cNvSpPr txBox="1"/>
          <p:nvPr/>
        </p:nvSpPr>
        <p:spPr>
          <a:xfrm>
            <a:off x="24536400" y="27508200"/>
            <a:ext cx="5697491" cy="1631216"/>
          </a:xfrm>
          <a:prstGeom prst="rect">
            <a:avLst/>
          </a:prstGeom>
          <a:noFill/>
        </p:spPr>
        <p:txBody>
          <a:bodyPr wrap="square" rtlCol="0">
            <a:spAutoFit/>
          </a:bodyPr>
          <a:lstStyle/>
          <a:p>
            <a:r>
              <a:rPr lang="en-US" sz="2000" dirty="0">
                <a:solidFill>
                  <a:schemeClr val="bg1"/>
                </a:solidFill>
                <a:latin typeface="Calibri Light" panose="020F0302020204030204" pitchFamily="34" charset="0"/>
              </a:rPr>
              <a:t>This project is supported by NSF NH </a:t>
            </a:r>
            <a:r>
              <a:rPr lang="en-US" sz="2000" dirty="0" err="1">
                <a:solidFill>
                  <a:schemeClr val="bg1"/>
                </a:solidFill>
                <a:latin typeface="Calibri Light" panose="020F0302020204030204" pitchFamily="34" charset="0"/>
              </a:rPr>
              <a:t>EPSCoR</a:t>
            </a:r>
            <a:r>
              <a:rPr lang="en-US" sz="2000" dirty="0">
                <a:solidFill>
                  <a:schemeClr val="bg1"/>
                </a:solidFill>
                <a:latin typeface="Calibri Light" panose="020F0302020204030204" pitchFamily="34" charset="0"/>
              </a:rPr>
              <a:t> Program (EPS 11011245),  USDA UNH Agricultural Experiment Station (Hatch NH00634), NASA Carbon Cycle Science (NNX14AJ18) and NSF Macrosystems (1638688).</a:t>
            </a:r>
          </a:p>
          <a:p>
            <a:endParaRPr lang="en-US" sz="2000" dirty="0">
              <a:solidFill>
                <a:schemeClr val="bg1"/>
              </a:solidFill>
              <a:latin typeface="Calibri Light" panose="020F0302020204030204" pitchFamily="34" charset="0"/>
            </a:endParaRPr>
          </a:p>
        </p:txBody>
      </p:sp>
      <p:grpSp>
        <p:nvGrpSpPr>
          <p:cNvPr id="3" name="Group 2">
            <a:extLst>
              <a:ext uri="{FF2B5EF4-FFF2-40B4-BE49-F238E27FC236}">
                <a16:creationId xmlns:a16="http://schemas.microsoft.com/office/drawing/2014/main" id="{BCEE2666-EE15-4032-9BD0-4BB4FA6400EE}"/>
              </a:ext>
            </a:extLst>
          </p:cNvPr>
          <p:cNvGrpSpPr/>
          <p:nvPr/>
        </p:nvGrpSpPr>
        <p:grpSpPr>
          <a:xfrm>
            <a:off x="6968769" y="10286375"/>
            <a:ext cx="4981066" cy="5655017"/>
            <a:chOff x="7031122" y="16486344"/>
            <a:chExt cx="4981066" cy="5655017"/>
          </a:xfrm>
        </p:grpSpPr>
        <p:grpSp>
          <p:nvGrpSpPr>
            <p:cNvPr id="158" name="Group 157">
              <a:extLst>
                <a:ext uri="{FF2B5EF4-FFF2-40B4-BE49-F238E27FC236}">
                  <a16:creationId xmlns:a16="http://schemas.microsoft.com/office/drawing/2014/main" id="{4A49C66C-E9DA-4628-A02D-FBC83FE55105}"/>
                </a:ext>
              </a:extLst>
            </p:cNvPr>
            <p:cNvGrpSpPr/>
            <p:nvPr/>
          </p:nvGrpSpPr>
          <p:grpSpPr>
            <a:xfrm>
              <a:off x="7031122" y="16486344"/>
              <a:ext cx="4981066" cy="5655017"/>
              <a:chOff x="6722303" y="953488"/>
              <a:chExt cx="4981066" cy="5655017"/>
            </a:xfrm>
          </p:grpSpPr>
          <p:pic>
            <p:nvPicPr>
              <p:cNvPr id="159" name="Picture 2" descr="http://www.wildlandsandwoodlands.org/sites/default/files/Figure%205.jpg">
                <a:extLst>
                  <a:ext uri="{FF2B5EF4-FFF2-40B4-BE49-F238E27FC236}">
                    <a16:creationId xmlns:a16="http://schemas.microsoft.com/office/drawing/2014/main" id="{7FFDEC35-6506-456E-BE46-0236D4DD9C3D}"/>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t="13433"/>
              <a:stretch/>
            </p:blipFill>
            <p:spPr bwMode="auto">
              <a:xfrm>
                <a:off x="6722303" y="953488"/>
                <a:ext cx="4981066" cy="5655017"/>
              </a:xfrm>
              <a:prstGeom prst="rect">
                <a:avLst/>
              </a:prstGeom>
              <a:noFill/>
              <a:extLst>
                <a:ext uri="{909E8E84-426E-40DD-AFC4-6F175D3DCCD1}">
                  <a14:hiddenFill xmlns:a14="http://schemas.microsoft.com/office/drawing/2010/main">
                    <a:solidFill>
                      <a:srgbClr val="FFFFFF"/>
                    </a:solidFill>
                  </a14:hiddenFill>
                </a:ext>
              </a:extLst>
            </p:spPr>
          </p:pic>
          <p:sp>
            <p:nvSpPr>
              <p:cNvPr id="163" name="TextBox 162">
                <a:extLst>
                  <a:ext uri="{FF2B5EF4-FFF2-40B4-BE49-F238E27FC236}">
                    <a16:creationId xmlns:a16="http://schemas.microsoft.com/office/drawing/2014/main" id="{CBD8B33E-9CBD-4AA4-9913-69A3CDFD4901}"/>
                  </a:ext>
                </a:extLst>
              </p:cNvPr>
              <p:cNvSpPr txBox="1"/>
              <p:nvPr/>
            </p:nvSpPr>
            <p:spPr>
              <a:xfrm rot="16200000">
                <a:off x="6559165" y="1849305"/>
                <a:ext cx="1745830" cy="307777"/>
              </a:xfrm>
              <a:prstGeom prst="rect">
                <a:avLst/>
              </a:prstGeom>
              <a:solidFill>
                <a:srgbClr val="F9F6F1"/>
              </a:solidFill>
            </p:spPr>
            <p:txBody>
              <a:bodyPr wrap="square" rtlCol="0">
                <a:spAutoFit/>
              </a:bodyPr>
              <a:lstStyle/>
              <a:p>
                <a:pPr defTabSz="457200"/>
                <a:r>
                  <a:rPr lang="en-US" sz="1400" b="1" dirty="0">
                    <a:solidFill>
                      <a:srgbClr val="000000"/>
                    </a:solidFill>
                    <a:latin typeface="Arial" panose="020B0604020202020204" pitchFamily="34" charset="0"/>
                    <a:cs typeface="Arial" panose="020B0604020202020204" pitchFamily="34" charset="0"/>
                  </a:rPr>
                  <a:t>Millions of Acres</a:t>
                </a:r>
              </a:p>
            </p:txBody>
          </p:sp>
          <p:sp>
            <p:nvSpPr>
              <p:cNvPr id="164" name="TextBox 163">
                <a:extLst>
                  <a:ext uri="{FF2B5EF4-FFF2-40B4-BE49-F238E27FC236}">
                    <a16:creationId xmlns:a16="http://schemas.microsoft.com/office/drawing/2014/main" id="{4A573EEF-4C71-42E5-B741-63BDADDCB59A}"/>
                  </a:ext>
                </a:extLst>
              </p:cNvPr>
              <p:cNvSpPr txBox="1"/>
              <p:nvPr/>
            </p:nvSpPr>
            <p:spPr>
              <a:xfrm>
                <a:off x="8649597" y="1150720"/>
                <a:ext cx="602662" cy="307777"/>
              </a:xfrm>
              <a:prstGeom prst="rect">
                <a:avLst/>
              </a:prstGeom>
              <a:solidFill>
                <a:srgbClr val="F9F6F1"/>
              </a:solidFill>
            </p:spPr>
            <p:txBody>
              <a:bodyPr wrap="square" rtlCol="0">
                <a:spAutoFit/>
              </a:bodyPr>
              <a:lstStyle/>
              <a:p>
                <a:pPr defTabSz="457200"/>
                <a:r>
                  <a:rPr lang="en-US" sz="1400" b="1" dirty="0">
                    <a:solidFill>
                      <a:srgbClr val="000000"/>
                    </a:solidFill>
                    <a:latin typeface="Arial" panose="020B0604020202020204" pitchFamily="34" charset="0"/>
                    <a:cs typeface="Arial" panose="020B0604020202020204" pitchFamily="34" charset="0"/>
                  </a:rPr>
                  <a:t>80%</a:t>
                </a:r>
              </a:p>
            </p:txBody>
          </p:sp>
          <p:sp>
            <p:nvSpPr>
              <p:cNvPr id="165" name="TextBox 164">
                <a:extLst>
                  <a:ext uri="{FF2B5EF4-FFF2-40B4-BE49-F238E27FC236}">
                    <a16:creationId xmlns:a16="http://schemas.microsoft.com/office/drawing/2014/main" id="{32580CE8-8202-49D8-A244-568C2290275E}"/>
                  </a:ext>
                </a:extLst>
              </p:cNvPr>
              <p:cNvSpPr txBox="1"/>
              <p:nvPr/>
            </p:nvSpPr>
            <p:spPr>
              <a:xfrm>
                <a:off x="8757410" y="2416921"/>
                <a:ext cx="492100" cy="338554"/>
              </a:xfrm>
              <a:prstGeom prst="rect">
                <a:avLst/>
              </a:prstGeom>
              <a:solidFill>
                <a:srgbClr val="F9F6F1"/>
              </a:solidFill>
            </p:spPr>
            <p:txBody>
              <a:bodyPr wrap="square" rtlCol="0">
                <a:spAutoFit/>
              </a:bodyPr>
              <a:lstStyle/>
              <a:p>
                <a:pPr defTabSz="457200"/>
                <a:r>
                  <a:rPr lang="en-US" sz="1600" b="1" dirty="0">
                    <a:solidFill>
                      <a:srgbClr val="000000"/>
                    </a:solidFill>
                    <a:latin typeface="Arial" panose="020B0604020202020204" pitchFamily="34" charset="0"/>
                    <a:cs typeface="Arial" panose="020B0604020202020204" pitchFamily="34" charset="0"/>
                  </a:rPr>
                  <a:t>7%</a:t>
                </a:r>
              </a:p>
            </p:txBody>
          </p:sp>
          <p:sp>
            <p:nvSpPr>
              <p:cNvPr id="166" name="Rectangle 165">
                <a:extLst>
                  <a:ext uri="{FF2B5EF4-FFF2-40B4-BE49-F238E27FC236}">
                    <a16:creationId xmlns:a16="http://schemas.microsoft.com/office/drawing/2014/main" id="{77E0ED59-87B2-49ED-8A6D-6372DDB8B851}"/>
                  </a:ext>
                </a:extLst>
              </p:cNvPr>
              <p:cNvSpPr/>
              <p:nvPr/>
            </p:nvSpPr>
            <p:spPr bwMode="auto">
              <a:xfrm>
                <a:off x="7102109" y="3250969"/>
                <a:ext cx="1251847" cy="1228278"/>
              </a:xfrm>
              <a:prstGeom prst="rect">
                <a:avLst/>
              </a:prstGeom>
              <a:solidFill>
                <a:srgbClr val="E8E7E2"/>
              </a:solidFill>
              <a:ln>
                <a:noFill/>
              </a:ln>
              <a:effectLst/>
              <a:extLst/>
            </p:spPr>
            <p:txBody>
              <a:bodyPr vert="horz" wrap="square" lIns="91440" tIns="45720" rIns="91440" bIns="45720" numCol="1" rtlCol="0" anchor="ctr" anchorCtr="0" compatLnSpc="1">
                <a:prstTxWarp prst="textNoShape">
                  <a:avLst/>
                </a:prstTxWarp>
              </a:bodyPr>
              <a:lstStyle/>
              <a:p>
                <a:pPr algn="ctr" defTabSz="914400" eaLnBrk="0" fontAlgn="base" hangingPunct="0">
                  <a:spcBef>
                    <a:spcPct val="0"/>
                  </a:spcBef>
                  <a:spcAft>
                    <a:spcPct val="0"/>
                  </a:spcAft>
                </a:pPr>
                <a:endParaRPr lang="en-US" sz="3600" u="sng">
                  <a:solidFill>
                    <a:srgbClr val="FFFFFF"/>
                  </a:solidFill>
                  <a:latin typeface="Arial Black" pitchFamily="34" charset="0"/>
                </a:endParaRPr>
              </a:p>
            </p:txBody>
          </p:sp>
        </p:grpSp>
        <p:sp>
          <p:nvSpPr>
            <p:cNvPr id="167" name="TextBox 166">
              <a:extLst>
                <a:ext uri="{FF2B5EF4-FFF2-40B4-BE49-F238E27FC236}">
                  <a16:creationId xmlns:a16="http://schemas.microsoft.com/office/drawing/2014/main" id="{A1CC5F75-2D1C-404D-A2DC-C46837868BCD}"/>
                </a:ext>
              </a:extLst>
            </p:cNvPr>
            <p:cNvSpPr txBox="1"/>
            <p:nvPr/>
          </p:nvSpPr>
          <p:spPr>
            <a:xfrm>
              <a:off x="7910953" y="18526402"/>
              <a:ext cx="2273935" cy="182880"/>
            </a:xfrm>
            <a:prstGeom prst="rect">
              <a:avLst/>
            </a:prstGeom>
            <a:solidFill>
              <a:srgbClr val="F9F6F1"/>
            </a:solidFill>
          </p:spPr>
          <p:txBody>
            <a:bodyPr wrap="square" tIns="0" rtlCol="0">
              <a:spAutoFit/>
            </a:bodyPr>
            <a:lstStyle/>
            <a:p>
              <a:pPr defTabSz="457200"/>
              <a:r>
                <a:rPr lang="en-US" sz="900" b="1" dirty="0">
                  <a:solidFill>
                    <a:srgbClr val="000000"/>
                  </a:solidFill>
                  <a:latin typeface="Arial" panose="020B0604020202020204" pitchFamily="34" charset="0"/>
                  <a:cs typeface="Arial" panose="020B0604020202020204" pitchFamily="34" charset="0"/>
                </a:rPr>
                <a:t>Developed  Forest       Ag        Other</a:t>
              </a:r>
            </a:p>
          </p:txBody>
        </p:sp>
      </p:grpSp>
      <p:pic>
        <p:nvPicPr>
          <p:cNvPr id="168" name="Picture 167">
            <a:extLst>
              <a:ext uri="{FF2B5EF4-FFF2-40B4-BE49-F238E27FC236}">
                <a16:creationId xmlns:a16="http://schemas.microsoft.com/office/drawing/2014/main" id="{26FC51B5-0E58-4538-8EDB-FF26EB26837F}"/>
              </a:ext>
            </a:extLst>
          </p:cNvPr>
          <p:cNvPicPr>
            <a:picLocks noChangeAspect="1"/>
          </p:cNvPicPr>
          <p:nvPr/>
        </p:nvPicPr>
        <p:blipFill rotWithShape="1">
          <a:blip r:embed="rId11"/>
          <a:srcRect l="6817" t="16252" r="58789" b="51988"/>
          <a:stretch/>
        </p:blipFill>
        <p:spPr>
          <a:xfrm>
            <a:off x="6829324" y="19740569"/>
            <a:ext cx="5029200" cy="3443908"/>
          </a:xfrm>
          <a:prstGeom prst="rect">
            <a:avLst/>
          </a:prstGeom>
          <a:ln>
            <a:noFill/>
          </a:ln>
        </p:spPr>
      </p:pic>
      <p:pic>
        <p:nvPicPr>
          <p:cNvPr id="169" name="Picture 168">
            <a:extLst>
              <a:ext uri="{FF2B5EF4-FFF2-40B4-BE49-F238E27FC236}">
                <a16:creationId xmlns:a16="http://schemas.microsoft.com/office/drawing/2014/main" id="{1F82E54D-EC4E-4DDC-B0EF-B4C3583428DA}"/>
              </a:ext>
            </a:extLst>
          </p:cNvPr>
          <p:cNvPicPr>
            <a:picLocks noChangeAspect="1"/>
          </p:cNvPicPr>
          <p:nvPr/>
        </p:nvPicPr>
        <p:blipFill rotWithShape="1">
          <a:blip r:embed="rId12"/>
          <a:srcRect t="14832" r="6194"/>
          <a:stretch/>
        </p:blipFill>
        <p:spPr>
          <a:xfrm>
            <a:off x="1063078" y="19773021"/>
            <a:ext cx="5029200" cy="3447025"/>
          </a:xfrm>
          <a:prstGeom prst="rect">
            <a:avLst/>
          </a:prstGeom>
          <a:ln>
            <a:noFill/>
          </a:ln>
        </p:spPr>
      </p:pic>
      <p:pic>
        <p:nvPicPr>
          <p:cNvPr id="171" name="Picture 170">
            <a:extLst>
              <a:ext uri="{FF2B5EF4-FFF2-40B4-BE49-F238E27FC236}">
                <a16:creationId xmlns:a16="http://schemas.microsoft.com/office/drawing/2014/main" id="{B9A59E52-2B1F-4E15-B59E-D947837C4D38}"/>
              </a:ext>
            </a:extLst>
          </p:cNvPr>
          <p:cNvPicPr>
            <a:picLocks noChangeAspect="1"/>
          </p:cNvPicPr>
          <p:nvPr/>
        </p:nvPicPr>
        <p:blipFill rotWithShape="1">
          <a:blip r:embed="rId13"/>
          <a:srcRect l="63196" t="89650" b="925"/>
          <a:stretch/>
        </p:blipFill>
        <p:spPr>
          <a:xfrm>
            <a:off x="4561936" y="28246842"/>
            <a:ext cx="1122834" cy="290019"/>
          </a:xfrm>
          <a:prstGeom prst="rect">
            <a:avLst/>
          </a:prstGeom>
        </p:spPr>
      </p:pic>
      <p:pic>
        <p:nvPicPr>
          <p:cNvPr id="174" name="Picture 173">
            <a:extLst>
              <a:ext uri="{FF2B5EF4-FFF2-40B4-BE49-F238E27FC236}">
                <a16:creationId xmlns:a16="http://schemas.microsoft.com/office/drawing/2014/main" id="{770C58B4-940F-4491-B90F-2D3F48675E7B}"/>
              </a:ext>
            </a:extLst>
          </p:cNvPr>
          <p:cNvPicPr>
            <a:picLocks noChangeAspect="1"/>
          </p:cNvPicPr>
          <p:nvPr/>
        </p:nvPicPr>
        <p:blipFill>
          <a:blip r:embed="rId14"/>
          <a:stretch>
            <a:fillRect/>
          </a:stretch>
        </p:blipFill>
        <p:spPr>
          <a:xfrm>
            <a:off x="1012772" y="25241171"/>
            <a:ext cx="3461217" cy="3333829"/>
          </a:xfrm>
          <a:prstGeom prst="rect">
            <a:avLst/>
          </a:prstGeom>
        </p:spPr>
      </p:pic>
      <p:cxnSp>
        <p:nvCxnSpPr>
          <p:cNvPr id="175" name="Straight Arrow Connector 174">
            <a:extLst>
              <a:ext uri="{FF2B5EF4-FFF2-40B4-BE49-F238E27FC236}">
                <a16:creationId xmlns:a16="http://schemas.microsoft.com/office/drawing/2014/main" id="{21E64051-29B4-4497-8999-E2DAAD2E314A}"/>
              </a:ext>
            </a:extLst>
          </p:cNvPr>
          <p:cNvCxnSpPr>
            <a:cxnSpLocks/>
            <a:stCxn id="184" idx="0"/>
          </p:cNvCxnSpPr>
          <p:nvPr/>
        </p:nvCxnSpPr>
        <p:spPr>
          <a:xfrm flipV="1">
            <a:off x="1493817" y="27508779"/>
            <a:ext cx="758074" cy="747346"/>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76" name="Straight Arrow Connector 175">
            <a:extLst>
              <a:ext uri="{FF2B5EF4-FFF2-40B4-BE49-F238E27FC236}">
                <a16:creationId xmlns:a16="http://schemas.microsoft.com/office/drawing/2014/main" id="{C764B1CC-5CFF-4B75-8068-8ABF1358C7BE}"/>
              </a:ext>
            </a:extLst>
          </p:cNvPr>
          <p:cNvCxnSpPr>
            <a:cxnSpLocks/>
          </p:cNvCxnSpPr>
          <p:nvPr/>
        </p:nvCxnSpPr>
        <p:spPr>
          <a:xfrm flipV="1">
            <a:off x="2129109" y="25867274"/>
            <a:ext cx="433783" cy="301218"/>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77" name="TextBox 176">
            <a:extLst>
              <a:ext uri="{FF2B5EF4-FFF2-40B4-BE49-F238E27FC236}">
                <a16:creationId xmlns:a16="http://schemas.microsoft.com/office/drawing/2014/main" id="{20B04E55-E4A5-4EF0-A189-9EC7EC9EE532}"/>
              </a:ext>
            </a:extLst>
          </p:cNvPr>
          <p:cNvSpPr txBox="1"/>
          <p:nvPr/>
        </p:nvSpPr>
        <p:spPr>
          <a:xfrm>
            <a:off x="1105237" y="26034705"/>
            <a:ext cx="1122834" cy="276999"/>
          </a:xfrm>
          <a:prstGeom prst="rect">
            <a:avLst/>
          </a:prstGeom>
          <a:solidFill>
            <a:schemeClr val="bg1"/>
          </a:solidFill>
        </p:spPr>
        <p:txBody>
          <a:bodyPr wrap="square" lIns="0" tIns="0" rIns="0" bIns="0" rtlCol="0">
            <a:spAutoFit/>
          </a:bodyPr>
          <a:lstStyle/>
          <a:p>
            <a:pPr algn="ctr"/>
            <a:r>
              <a:rPr lang="en-US" sz="1800" dirty="0"/>
              <a:t>Grassland</a:t>
            </a:r>
          </a:p>
        </p:txBody>
      </p:sp>
      <p:sp>
        <p:nvSpPr>
          <p:cNvPr id="178" name="TextBox 177">
            <a:extLst>
              <a:ext uri="{FF2B5EF4-FFF2-40B4-BE49-F238E27FC236}">
                <a16:creationId xmlns:a16="http://schemas.microsoft.com/office/drawing/2014/main" id="{7F944557-772A-4AD1-BED4-8847766D02C3}"/>
              </a:ext>
            </a:extLst>
          </p:cNvPr>
          <p:cNvSpPr txBox="1"/>
          <p:nvPr/>
        </p:nvSpPr>
        <p:spPr>
          <a:xfrm>
            <a:off x="3484773" y="28151724"/>
            <a:ext cx="548254" cy="400110"/>
          </a:xfrm>
          <a:prstGeom prst="rect">
            <a:avLst/>
          </a:prstGeom>
          <a:noFill/>
        </p:spPr>
        <p:txBody>
          <a:bodyPr wrap="square" rtlCol="0">
            <a:spAutoFit/>
          </a:bodyPr>
          <a:lstStyle/>
          <a:p>
            <a:r>
              <a:rPr lang="en-US" sz="2000" dirty="0">
                <a:solidFill>
                  <a:schemeClr val="bg1"/>
                </a:solidFill>
              </a:rPr>
              <a:t>N</a:t>
            </a:r>
          </a:p>
        </p:txBody>
      </p:sp>
      <p:cxnSp>
        <p:nvCxnSpPr>
          <p:cNvPr id="179" name="Straight Arrow Connector 178">
            <a:extLst>
              <a:ext uri="{FF2B5EF4-FFF2-40B4-BE49-F238E27FC236}">
                <a16:creationId xmlns:a16="http://schemas.microsoft.com/office/drawing/2014/main" id="{A822601E-23C2-4AFA-94C2-EE6307C78840}"/>
              </a:ext>
            </a:extLst>
          </p:cNvPr>
          <p:cNvCxnSpPr>
            <a:cxnSpLocks/>
          </p:cNvCxnSpPr>
          <p:nvPr/>
        </p:nvCxnSpPr>
        <p:spPr>
          <a:xfrm flipV="1">
            <a:off x="3466577" y="28152422"/>
            <a:ext cx="1841" cy="342122"/>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84" name="TextBox 183">
            <a:extLst>
              <a:ext uri="{FF2B5EF4-FFF2-40B4-BE49-F238E27FC236}">
                <a16:creationId xmlns:a16="http://schemas.microsoft.com/office/drawing/2014/main" id="{2B44B887-26B2-4D86-A41B-3ACD0EBAEAE3}"/>
              </a:ext>
            </a:extLst>
          </p:cNvPr>
          <p:cNvSpPr txBox="1"/>
          <p:nvPr/>
        </p:nvSpPr>
        <p:spPr>
          <a:xfrm>
            <a:off x="1065593" y="28256125"/>
            <a:ext cx="856447" cy="276999"/>
          </a:xfrm>
          <a:prstGeom prst="rect">
            <a:avLst/>
          </a:prstGeom>
          <a:solidFill>
            <a:schemeClr val="bg1"/>
          </a:solidFill>
        </p:spPr>
        <p:txBody>
          <a:bodyPr wrap="square" lIns="0" tIns="0" rIns="0" bIns="0" rtlCol="0">
            <a:spAutoFit/>
          </a:bodyPr>
          <a:lstStyle/>
          <a:p>
            <a:pPr algn="ctr"/>
            <a:r>
              <a:rPr lang="en-US" sz="1800" dirty="0"/>
              <a:t>Forest</a:t>
            </a:r>
          </a:p>
        </p:txBody>
      </p:sp>
      <p:pic>
        <p:nvPicPr>
          <p:cNvPr id="186" name="Picture 185">
            <a:extLst>
              <a:ext uri="{FF2B5EF4-FFF2-40B4-BE49-F238E27FC236}">
                <a16:creationId xmlns:a16="http://schemas.microsoft.com/office/drawing/2014/main" id="{019704F9-F8C3-47CE-A2F4-4895F976D708}"/>
              </a:ext>
            </a:extLst>
          </p:cNvPr>
          <p:cNvPicPr>
            <a:picLocks noChangeAspect="1"/>
          </p:cNvPicPr>
          <p:nvPr/>
        </p:nvPicPr>
        <p:blipFill rotWithShape="1">
          <a:blip r:embed="rId15"/>
          <a:srcRect l="-1" r="23622" b="7310"/>
          <a:stretch/>
        </p:blipFill>
        <p:spPr>
          <a:xfrm>
            <a:off x="4506902" y="26831644"/>
            <a:ext cx="1297475" cy="1359368"/>
          </a:xfrm>
          <a:prstGeom prst="rect">
            <a:avLst/>
          </a:prstGeom>
        </p:spPr>
      </p:pic>
      <p:sp>
        <p:nvSpPr>
          <p:cNvPr id="191" name="TextBox 190">
            <a:extLst>
              <a:ext uri="{FF2B5EF4-FFF2-40B4-BE49-F238E27FC236}">
                <a16:creationId xmlns:a16="http://schemas.microsoft.com/office/drawing/2014/main" id="{F6DE45D6-4CA5-4FF3-A1E2-67976DAE23BC}"/>
              </a:ext>
            </a:extLst>
          </p:cNvPr>
          <p:cNvSpPr txBox="1"/>
          <p:nvPr/>
        </p:nvSpPr>
        <p:spPr>
          <a:xfrm>
            <a:off x="4839780" y="27084805"/>
            <a:ext cx="1009846" cy="923330"/>
          </a:xfrm>
          <a:prstGeom prst="rect">
            <a:avLst/>
          </a:prstGeom>
          <a:solidFill>
            <a:schemeClr val="bg1"/>
          </a:solidFill>
        </p:spPr>
        <p:txBody>
          <a:bodyPr wrap="square" lIns="0" tIns="0" rIns="0" bIns="0" rtlCol="0">
            <a:spAutoFit/>
          </a:bodyPr>
          <a:lstStyle/>
          <a:p>
            <a:r>
              <a:rPr lang="en-US" sz="1200" dirty="0"/>
              <a:t>Developed</a:t>
            </a:r>
          </a:p>
          <a:p>
            <a:r>
              <a:rPr lang="en-US" sz="1200" dirty="0"/>
              <a:t>Agriculture</a:t>
            </a:r>
          </a:p>
          <a:p>
            <a:r>
              <a:rPr lang="en-US" sz="1200" dirty="0"/>
              <a:t>Forest</a:t>
            </a:r>
          </a:p>
          <a:p>
            <a:r>
              <a:rPr lang="en-US" sz="1200" dirty="0"/>
              <a:t>Water/wetland</a:t>
            </a:r>
          </a:p>
          <a:p>
            <a:r>
              <a:rPr lang="en-US" sz="1200" dirty="0"/>
              <a:t>Non-vegetated</a:t>
            </a:r>
          </a:p>
        </p:txBody>
      </p:sp>
      <p:pic>
        <p:nvPicPr>
          <p:cNvPr id="192" name="Picture 191">
            <a:extLst>
              <a:ext uri="{FF2B5EF4-FFF2-40B4-BE49-F238E27FC236}">
                <a16:creationId xmlns:a16="http://schemas.microsoft.com/office/drawing/2014/main" id="{64B39233-0FE9-482C-B2E5-8C29DA08C266}"/>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l="2353" t="2821"/>
          <a:stretch>
            <a:fillRect/>
          </a:stretch>
        </p:blipFill>
        <p:spPr bwMode="auto">
          <a:xfrm>
            <a:off x="7164555" y="5682030"/>
            <a:ext cx="4585780" cy="3334030"/>
          </a:xfrm>
          <a:prstGeom prst="rect">
            <a:avLst/>
          </a:prstGeom>
          <a:noFill/>
          <a:ln w="19050">
            <a:solidFill>
              <a:schemeClr val="bg2"/>
            </a:solidFill>
            <a:miter lim="800000"/>
            <a:headEnd/>
            <a:tailEnd/>
          </a:ln>
          <a:extLst>
            <a:ext uri="{909E8E84-426E-40DD-AFC4-6F175D3DCCD1}">
              <a14:hiddenFill xmlns:a14="http://schemas.microsoft.com/office/drawing/2010/main">
                <a:solidFill>
                  <a:schemeClr val="accent1"/>
                </a:solidFill>
              </a14:hiddenFill>
            </a:ext>
          </a:extLst>
        </p:spPr>
      </p:pic>
      <p:sp>
        <p:nvSpPr>
          <p:cNvPr id="198" name="TextBox 26">
            <a:extLst>
              <a:ext uri="{FF2B5EF4-FFF2-40B4-BE49-F238E27FC236}">
                <a16:creationId xmlns:a16="http://schemas.microsoft.com/office/drawing/2014/main" id="{A3C3FC1C-F77C-4B4B-BD2E-376CA298EDC3}"/>
              </a:ext>
            </a:extLst>
          </p:cNvPr>
          <p:cNvSpPr txBox="1">
            <a:spLocks noChangeArrowheads="1"/>
          </p:cNvSpPr>
          <p:nvPr/>
        </p:nvSpPr>
        <p:spPr bwMode="auto">
          <a:xfrm>
            <a:off x="914400" y="5722400"/>
            <a:ext cx="6123030" cy="1123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457200" indent="-457200" defTabSz="969813" eaLnBrk="1" fontAlgn="base" hangingPunct="1">
              <a:spcBef>
                <a:spcPct val="0"/>
              </a:spcBef>
              <a:spcAft>
                <a:spcPct val="0"/>
              </a:spcAft>
              <a:buFont typeface="Arial" panose="020B0604020202020204" pitchFamily="34" charset="0"/>
              <a:buChar char="•"/>
            </a:pPr>
            <a:r>
              <a:rPr lang="en-US" sz="2800" dirty="0">
                <a:solidFill>
                  <a:srgbClr val="000000"/>
                </a:solidFill>
                <a:latin typeface="Calibri Light" panose="020F0302020204030204" pitchFamily="34" charset="0"/>
                <a:cs typeface="Arial" charset="0"/>
              </a:rPr>
              <a:t>New England is experiencing rapid warming of winter air temperatures and declining depth and duration of seasonal snowpack (Figure 1), which is altering mean winter environmental conditions in the region. </a:t>
            </a:r>
          </a:p>
          <a:p>
            <a:pPr defTabSz="969813" eaLnBrk="1" fontAlgn="base" hangingPunct="1">
              <a:spcBef>
                <a:spcPct val="0"/>
              </a:spcBef>
              <a:spcAft>
                <a:spcPct val="0"/>
              </a:spcAft>
            </a:pPr>
            <a:endParaRPr lang="en-US" sz="1200" dirty="0">
              <a:solidFill>
                <a:srgbClr val="000000"/>
              </a:solidFill>
              <a:latin typeface="Calibri Light" panose="020F0302020204030204" pitchFamily="34" charset="0"/>
              <a:cs typeface="Arial" charset="0"/>
            </a:endParaRPr>
          </a:p>
          <a:p>
            <a:pPr marL="457200" indent="-457200" defTabSz="969813" eaLnBrk="1" fontAlgn="base" hangingPunct="1">
              <a:spcBef>
                <a:spcPct val="0"/>
              </a:spcBef>
              <a:spcAft>
                <a:spcPct val="0"/>
              </a:spcAft>
              <a:buFont typeface="Arial" panose="020B0604020202020204" pitchFamily="34" charset="0"/>
              <a:buChar char="•"/>
            </a:pPr>
            <a:r>
              <a:rPr lang="en-US" sz="2800" dirty="0">
                <a:solidFill>
                  <a:srgbClr val="000000"/>
                </a:solidFill>
                <a:latin typeface="Calibri Light" panose="020F0302020204030204" pitchFamily="34" charset="0"/>
                <a:cs typeface="Arial" charset="0"/>
              </a:rPr>
              <a:t>Changes in winter conditions could lead to shifting patterns and magnitudes of seasonal carbon uptake by ecosystems. Though winter fluxes of carbon are small relative to the growing season, there is mounting evidence that biological processes in winter contribute significantly to net annual carbon cycling.</a:t>
            </a:r>
          </a:p>
          <a:p>
            <a:pPr marL="457200" indent="-457200" defTabSz="969813" eaLnBrk="1" fontAlgn="base" hangingPunct="1">
              <a:spcBef>
                <a:spcPct val="0"/>
              </a:spcBef>
              <a:spcAft>
                <a:spcPct val="0"/>
              </a:spcAft>
              <a:buFont typeface="Arial" panose="020B0604020202020204" pitchFamily="34" charset="0"/>
              <a:buChar char="•"/>
            </a:pPr>
            <a:endParaRPr lang="en-US" sz="1200" dirty="0">
              <a:solidFill>
                <a:srgbClr val="000000"/>
              </a:solidFill>
              <a:latin typeface="Calibri Light" panose="020F0302020204030204" pitchFamily="34" charset="0"/>
              <a:cs typeface="Arial" charset="0"/>
            </a:endParaRPr>
          </a:p>
          <a:p>
            <a:pPr marL="457200" indent="-457200" defTabSz="969813" eaLnBrk="1" fontAlgn="base" hangingPunct="1">
              <a:spcBef>
                <a:spcPct val="0"/>
              </a:spcBef>
              <a:spcAft>
                <a:spcPct val="0"/>
              </a:spcAft>
              <a:buFont typeface="Arial" panose="020B0604020202020204" pitchFamily="34" charset="0"/>
              <a:buChar char="•"/>
            </a:pPr>
            <a:r>
              <a:rPr lang="en-US" sz="2800" dirty="0">
                <a:solidFill>
                  <a:srgbClr val="000000"/>
                </a:solidFill>
                <a:latin typeface="Calibri Light" panose="020F0302020204030204" pitchFamily="34" charset="0"/>
                <a:cs typeface="Arial" charset="0"/>
              </a:rPr>
              <a:t>Although New England is dominated by forest ecosystems (Figure 2), accelerating land conversion for development and potential expansion of agriculture make future land use uncertain so there is a need to understand how winter climate change influences carbon uptake across land cover types. </a:t>
            </a:r>
          </a:p>
          <a:p>
            <a:pPr marL="457200" indent="-457200" defTabSz="969813" eaLnBrk="1" fontAlgn="base" hangingPunct="1">
              <a:spcBef>
                <a:spcPct val="0"/>
              </a:spcBef>
              <a:spcAft>
                <a:spcPct val="0"/>
              </a:spcAft>
              <a:buFont typeface="Arial" panose="020B0604020202020204" pitchFamily="34" charset="0"/>
              <a:buChar char="•"/>
            </a:pPr>
            <a:endParaRPr lang="en-US" sz="2800" dirty="0">
              <a:solidFill>
                <a:srgbClr val="000000"/>
              </a:solidFill>
              <a:latin typeface="Calibri Light" panose="020F0302020204030204" pitchFamily="34" charset="0"/>
              <a:cs typeface="Arial" charset="0"/>
            </a:endParaRPr>
          </a:p>
        </p:txBody>
      </p:sp>
      <p:sp>
        <p:nvSpPr>
          <p:cNvPr id="199" name="TextBox 198">
            <a:extLst>
              <a:ext uri="{FF2B5EF4-FFF2-40B4-BE49-F238E27FC236}">
                <a16:creationId xmlns:a16="http://schemas.microsoft.com/office/drawing/2014/main" id="{7CF9FAD7-BA16-430E-8266-0F0265876CDE}"/>
              </a:ext>
            </a:extLst>
          </p:cNvPr>
          <p:cNvSpPr txBox="1"/>
          <p:nvPr/>
        </p:nvSpPr>
        <p:spPr>
          <a:xfrm>
            <a:off x="718827" y="18718640"/>
            <a:ext cx="11368216" cy="682705"/>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Calibri Light" panose="020F0302020204030204" pitchFamily="34" charset="0"/>
              </a:rPr>
              <a:t>SITE DESCRIPTION</a:t>
            </a:r>
          </a:p>
        </p:txBody>
      </p:sp>
      <p:pic>
        <p:nvPicPr>
          <p:cNvPr id="7" name="Picture 6">
            <a:extLst>
              <a:ext uri="{FF2B5EF4-FFF2-40B4-BE49-F238E27FC236}">
                <a16:creationId xmlns:a16="http://schemas.microsoft.com/office/drawing/2014/main" id="{A10CA4D2-E888-4B05-B526-B8AA99DF67AE}"/>
              </a:ext>
            </a:extLst>
          </p:cNvPr>
          <p:cNvPicPr>
            <a:picLocks noChangeAspect="1"/>
          </p:cNvPicPr>
          <p:nvPr/>
        </p:nvPicPr>
        <p:blipFill>
          <a:blip r:embed="rId17"/>
          <a:stretch>
            <a:fillRect/>
          </a:stretch>
        </p:blipFill>
        <p:spPr>
          <a:xfrm>
            <a:off x="29857144" y="15925800"/>
            <a:ext cx="5088145" cy="3392097"/>
          </a:xfrm>
          <a:prstGeom prst="rect">
            <a:avLst/>
          </a:prstGeom>
          <a:ln w="127" cmpd="sng">
            <a:solidFill>
              <a:schemeClr val="tx1"/>
            </a:solidFill>
          </a:ln>
        </p:spPr>
      </p:pic>
      <p:sp>
        <p:nvSpPr>
          <p:cNvPr id="296" name="Oval 295">
            <a:extLst>
              <a:ext uri="{FF2B5EF4-FFF2-40B4-BE49-F238E27FC236}">
                <a16:creationId xmlns:a16="http://schemas.microsoft.com/office/drawing/2014/main" id="{B15C5300-8C0A-4D9C-B558-3A035ABBF3F9}"/>
              </a:ext>
            </a:extLst>
          </p:cNvPr>
          <p:cNvSpPr/>
          <p:nvPr/>
        </p:nvSpPr>
        <p:spPr>
          <a:xfrm>
            <a:off x="14895269" y="18063318"/>
            <a:ext cx="167640" cy="152400"/>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97" name="TextBox 296">
            <a:extLst>
              <a:ext uri="{FF2B5EF4-FFF2-40B4-BE49-F238E27FC236}">
                <a16:creationId xmlns:a16="http://schemas.microsoft.com/office/drawing/2014/main" id="{C596B963-E9D1-453A-A659-5097CBBEE591}"/>
              </a:ext>
            </a:extLst>
          </p:cNvPr>
          <p:cNvSpPr txBox="1"/>
          <p:nvPr/>
        </p:nvSpPr>
        <p:spPr>
          <a:xfrm>
            <a:off x="17555394" y="16004935"/>
            <a:ext cx="731492" cy="338554"/>
          </a:xfrm>
          <a:prstGeom prst="rect">
            <a:avLst/>
          </a:prstGeom>
          <a:noFill/>
        </p:spPr>
        <p:txBody>
          <a:bodyPr wrap="square" rtlCol="0">
            <a:spAutoFit/>
          </a:bodyPr>
          <a:lstStyle/>
          <a:p>
            <a:pPr defTabSz="457200"/>
            <a:r>
              <a:rPr lang="en-US" sz="1600" b="1" dirty="0">
                <a:solidFill>
                  <a:prstClr val="black"/>
                </a:solidFill>
                <a:latin typeface="Arial" panose="020B0604020202020204" pitchFamily="34" charset="0"/>
                <a:cs typeface="Arial" panose="020B0604020202020204" pitchFamily="34" charset="0"/>
              </a:rPr>
              <a:t>2016</a:t>
            </a:r>
          </a:p>
        </p:txBody>
      </p:sp>
      <p:sp>
        <p:nvSpPr>
          <p:cNvPr id="298" name="TextBox 297">
            <a:extLst>
              <a:ext uri="{FF2B5EF4-FFF2-40B4-BE49-F238E27FC236}">
                <a16:creationId xmlns:a16="http://schemas.microsoft.com/office/drawing/2014/main" id="{F7D6E2AE-DB8F-4881-A787-04D3BB3A7834}"/>
              </a:ext>
            </a:extLst>
          </p:cNvPr>
          <p:cNvSpPr txBox="1"/>
          <p:nvPr/>
        </p:nvSpPr>
        <p:spPr>
          <a:xfrm>
            <a:off x="21106663" y="18730007"/>
            <a:ext cx="731492" cy="338554"/>
          </a:xfrm>
          <a:prstGeom prst="rect">
            <a:avLst/>
          </a:prstGeom>
          <a:noFill/>
        </p:spPr>
        <p:txBody>
          <a:bodyPr wrap="square" rtlCol="0">
            <a:spAutoFit/>
          </a:bodyPr>
          <a:lstStyle/>
          <a:p>
            <a:pPr defTabSz="457200"/>
            <a:r>
              <a:rPr lang="en-US" sz="1600" b="1" dirty="0">
                <a:solidFill>
                  <a:prstClr val="black"/>
                </a:solidFill>
                <a:latin typeface="Arial" panose="020B0604020202020204" pitchFamily="34" charset="0"/>
                <a:cs typeface="Arial" panose="020B0604020202020204" pitchFamily="34" charset="0"/>
              </a:rPr>
              <a:t>2016</a:t>
            </a:r>
          </a:p>
        </p:txBody>
      </p:sp>
      <p:pic>
        <p:nvPicPr>
          <p:cNvPr id="299" name="Picture 298" descr="A close up of a map&#10;&#10;Description generated with very high confidence">
            <a:extLst>
              <a:ext uri="{FF2B5EF4-FFF2-40B4-BE49-F238E27FC236}">
                <a16:creationId xmlns:a16="http://schemas.microsoft.com/office/drawing/2014/main" id="{A2F6E946-3121-461E-9C85-AC9851743A11}"/>
              </a:ext>
            </a:extLst>
          </p:cNvPr>
          <p:cNvPicPr>
            <a:picLocks noChangeAspect="1"/>
          </p:cNvPicPr>
          <p:nvPr/>
        </p:nvPicPr>
        <p:blipFill rotWithShape="1">
          <a:blip r:embed="rId18" cstate="print">
            <a:extLst>
              <a:ext uri="{28A0092B-C50C-407E-A947-70E740481C1C}">
                <a14:useLocalDpi xmlns:a14="http://schemas.microsoft.com/office/drawing/2010/main" val="0"/>
              </a:ext>
            </a:extLst>
          </a:blip>
          <a:srcRect l="16438" t="12996" r="70465" b="56035"/>
          <a:stretch/>
        </p:blipFill>
        <p:spPr>
          <a:xfrm>
            <a:off x="15999655" y="17469472"/>
            <a:ext cx="931788" cy="1186372"/>
          </a:xfrm>
          <a:prstGeom prst="rect">
            <a:avLst/>
          </a:prstGeom>
        </p:spPr>
      </p:pic>
      <p:sp>
        <p:nvSpPr>
          <p:cNvPr id="300" name="Rectangle 299">
            <a:extLst>
              <a:ext uri="{FF2B5EF4-FFF2-40B4-BE49-F238E27FC236}">
                <a16:creationId xmlns:a16="http://schemas.microsoft.com/office/drawing/2014/main" id="{C452131A-26DC-4884-9390-23021FC589C8}"/>
              </a:ext>
            </a:extLst>
          </p:cNvPr>
          <p:cNvSpPr/>
          <p:nvPr/>
        </p:nvSpPr>
        <p:spPr>
          <a:xfrm>
            <a:off x="20028985" y="15327887"/>
            <a:ext cx="1209562" cy="584775"/>
          </a:xfrm>
          <a:prstGeom prst="rect">
            <a:avLst/>
          </a:prstGeom>
        </p:spPr>
        <p:txBody>
          <a:bodyPr wrap="none">
            <a:spAutoFit/>
          </a:bodyPr>
          <a:lstStyle/>
          <a:p>
            <a:pPr defTabSz="457200"/>
            <a:r>
              <a:rPr lang="en-US" sz="3200" dirty="0">
                <a:solidFill>
                  <a:prstClr val="black"/>
                </a:solidFill>
                <a:latin typeface="Calibri Light" panose="020F0302020204030204"/>
              </a:rPr>
              <a:t>Forest</a:t>
            </a:r>
          </a:p>
        </p:txBody>
      </p:sp>
      <p:sp>
        <p:nvSpPr>
          <p:cNvPr id="301" name="Rectangle 300">
            <a:extLst>
              <a:ext uri="{FF2B5EF4-FFF2-40B4-BE49-F238E27FC236}">
                <a16:creationId xmlns:a16="http://schemas.microsoft.com/office/drawing/2014/main" id="{4659DD60-6282-4594-AC76-F6246124A8E5}"/>
              </a:ext>
            </a:extLst>
          </p:cNvPr>
          <p:cNvSpPr/>
          <p:nvPr/>
        </p:nvSpPr>
        <p:spPr>
          <a:xfrm>
            <a:off x="15767271" y="15325024"/>
            <a:ext cx="1798890" cy="584775"/>
          </a:xfrm>
          <a:prstGeom prst="rect">
            <a:avLst/>
          </a:prstGeom>
        </p:spPr>
        <p:txBody>
          <a:bodyPr wrap="none">
            <a:spAutoFit/>
          </a:bodyPr>
          <a:lstStyle/>
          <a:p>
            <a:pPr defTabSz="457200"/>
            <a:r>
              <a:rPr lang="en-US" sz="3200" dirty="0">
                <a:solidFill>
                  <a:prstClr val="black"/>
                </a:solidFill>
                <a:latin typeface="Calibri Light" panose="020F0302020204030204"/>
              </a:rPr>
              <a:t>Grassland</a:t>
            </a:r>
          </a:p>
        </p:txBody>
      </p:sp>
      <p:pic>
        <p:nvPicPr>
          <p:cNvPr id="302" name="Picture 301">
            <a:extLst>
              <a:ext uri="{FF2B5EF4-FFF2-40B4-BE49-F238E27FC236}">
                <a16:creationId xmlns:a16="http://schemas.microsoft.com/office/drawing/2014/main" id="{28DD783E-B146-4BBF-8585-157F931E2370}"/>
              </a:ext>
            </a:extLst>
          </p:cNvPr>
          <p:cNvPicPr>
            <a:picLocks noChangeAspect="1"/>
          </p:cNvPicPr>
          <p:nvPr/>
        </p:nvPicPr>
        <p:blipFill>
          <a:blip r:embed="rId19"/>
          <a:stretch>
            <a:fillRect/>
          </a:stretch>
        </p:blipFill>
        <p:spPr>
          <a:xfrm>
            <a:off x="18977932" y="15299065"/>
            <a:ext cx="821755" cy="896190"/>
          </a:xfrm>
          <a:prstGeom prst="rect">
            <a:avLst/>
          </a:prstGeom>
        </p:spPr>
      </p:pic>
      <p:grpSp>
        <p:nvGrpSpPr>
          <p:cNvPr id="303" name="Group 302">
            <a:extLst>
              <a:ext uri="{FF2B5EF4-FFF2-40B4-BE49-F238E27FC236}">
                <a16:creationId xmlns:a16="http://schemas.microsoft.com/office/drawing/2014/main" id="{FFB031A4-54D4-43D1-BC64-C38D41D05F75}"/>
              </a:ext>
            </a:extLst>
          </p:cNvPr>
          <p:cNvGrpSpPr/>
          <p:nvPr/>
        </p:nvGrpSpPr>
        <p:grpSpPr>
          <a:xfrm>
            <a:off x="14950240" y="15380657"/>
            <a:ext cx="737164" cy="791904"/>
            <a:chOff x="386655" y="5673218"/>
            <a:chExt cx="855433" cy="896190"/>
          </a:xfrm>
        </p:grpSpPr>
        <p:pic>
          <p:nvPicPr>
            <p:cNvPr id="304" name="Picture 303">
              <a:extLst>
                <a:ext uri="{FF2B5EF4-FFF2-40B4-BE49-F238E27FC236}">
                  <a16:creationId xmlns:a16="http://schemas.microsoft.com/office/drawing/2014/main" id="{1C155F23-68D5-427A-97D2-BD42F38E1C77}"/>
                </a:ext>
              </a:extLst>
            </p:cNvPr>
            <p:cNvPicPr>
              <a:picLocks noChangeAspect="1"/>
            </p:cNvPicPr>
            <p:nvPr/>
          </p:nvPicPr>
          <p:blipFill>
            <a:blip r:embed="rId20"/>
            <a:stretch>
              <a:fillRect/>
            </a:stretch>
          </p:blipFill>
          <p:spPr>
            <a:xfrm>
              <a:off x="386655" y="5673218"/>
              <a:ext cx="655377" cy="896190"/>
            </a:xfrm>
            <a:prstGeom prst="rect">
              <a:avLst/>
            </a:prstGeom>
          </p:spPr>
        </p:pic>
        <p:pic>
          <p:nvPicPr>
            <p:cNvPr id="305" name="Picture 304">
              <a:extLst>
                <a:ext uri="{FF2B5EF4-FFF2-40B4-BE49-F238E27FC236}">
                  <a16:creationId xmlns:a16="http://schemas.microsoft.com/office/drawing/2014/main" id="{40AD8BEB-D911-4E59-BF70-563F720F6106}"/>
                </a:ext>
              </a:extLst>
            </p:cNvPr>
            <p:cNvPicPr>
              <a:picLocks noChangeAspect="1"/>
            </p:cNvPicPr>
            <p:nvPr/>
          </p:nvPicPr>
          <p:blipFill>
            <a:blip r:embed="rId20"/>
            <a:stretch>
              <a:fillRect/>
            </a:stretch>
          </p:blipFill>
          <p:spPr>
            <a:xfrm>
              <a:off x="586711" y="5673218"/>
              <a:ext cx="655377" cy="896190"/>
            </a:xfrm>
            <a:prstGeom prst="rect">
              <a:avLst/>
            </a:prstGeom>
          </p:spPr>
        </p:pic>
      </p:grpSp>
      <p:sp>
        <p:nvSpPr>
          <p:cNvPr id="308" name="TextBox 307">
            <a:extLst>
              <a:ext uri="{FF2B5EF4-FFF2-40B4-BE49-F238E27FC236}">
                <a16:creationId xmlns:a16="http://schemas.microsoft.com/office/drawing/2014/main" id="{44C461D3-5F8B-4D6E-8EBD-B5AE70509AEE}"/>
              </a:ext>
            </a:extLst>
          </p:cNvPr>
          <p:cNvSpPr txBox="1"/>
          <p:nvPr/>
        </p:nvSpPr>
        <p:spPr>
          <a:xfrm rot="16200000">
            <a:off x="11035340" y="16832406"/>
            <a:ext cx="4388322" cy="523220"/>
          </a:xfrm>
          <a:prstGeom prst="rect">
            <a:avLst/>
          </a:prstGeom>
          <a:noFill/>
        </p:spPr>
        <p:txBody>
          <a:bodyPr wrap="square" rtlCol="0">
            <a:spAutoFit/>
          </a:bodyPr>
          <a:lstStyle/>
          <a:p>
            <a:pPr defTabSz="457200"/>
            <a:r>
              <a:rPr lang="en-US" sz="2800" dirty="0">
                <a:solidFill>
                  <a:prstClr val="black"/>
                </a:solidFill>
                <a:latin typeface="Calibri Light" panose="020F0302020204030204"/>
                <a:cs typeface="Arial" panose="020B0604020202020204" pitchFamily="34" charset="0"/>
              </a:rPr>
              <a:t>Cumulative NEP (g C m</a:t>
            </a:r>
            <a:r>
              <a:rPr lang="en-US" sz="2800" baseline="30000" dirty="0">
                <a:solidFill>
                  <a:prstClr val="black"/>
                </a:solidFill>
                <a:latin typeface="Calibri Light" panose="020F0302020204030204"/>
                <a:cs typeface="Arial" panose="020B0604020202020204" pitchFamily="34" charset="0"/>
              </a:rPr>
              <a:t>-2</a:t>
            </a:r>
            <a:r>
              <a:rPr lang="en-US" sz="2800" dirty="0">
                <a:solidFill>
                  <a:prstClr val="black"/>
                </a:solidFill>
                <a:latin typeface="Calibri Light" panose="020F0302020204030204"/>
                <a:cs typeface="Arial" panose="020B0604020202020204" pitchFamily="34" charset="0"/>
              </a:rPr>
              <a:t>)</a:t>
            </a:r>
          </a:p>
        </p:txBody>
      </p:sp>
      <p:sp>
        <p:nvSpPr>
          <p:cNvPr id="309" name="TextBox 308">
            <a:extLst>
              <a:ext uri="{FF2B5EF4-FFF2-40B4-BE49-F238E27FC236}">
                <a16:creationId xmlns:a16="http://schemas.microsoft.com/office/drawing/2014/main" id="{47939F1D-5121-47A4-B21A-A82EC0781F61}"/>
              </a:ext>
            </a:extLst>
          </p:cNvPr>
          <p:cNvSpPr txBox="1"/>
          <p:nvPr/>
        </p:nvSpPr>
        <p:spPr>
          <a:xfrm>
            <a:off x="16930152" y="19864266"/>
            <a:ext cx="3570105" cy="461665"/>
          </a:xfrm>
          <a:prstGeom prst="rect">
            <a:avLst/>
          </a:prstGeom>
          <a:noFill/>
        </p:spPr>
        <p:txBody>
          <a:bodyPr wrap="square" rtlCol="0">
            <a:spAutoFit/>
          </a:bodyPr>
          <a:lstStyle/>
          <a:p>
            <a:pPr algn="ctr" defTabSz="457200"/>
            <a:r>
              <a:rPr lang="en-US" sz="2400" dirty="0">
                <a:solidFill>
                  <a:prstClr val="black"/>
                </a:solidFill>
                <a:latin typeface="Calibri Light" panose="020F0302020204030204"/>
                <a:cs typeface="Arial" panose="020B0604020202020204" pitchFamily="34" charset="0"/>
              </a:rPr>
              <a:t>Day of Year</a:t>
            </a:r>
          </a:p>
        </p:txBody>
      </p:sp>
      <p:pic>
        <p:nvPicPr>
          <p:cNvPr id="328" name="Picture 327">
            <a:extLst>
              <a:ext uri="{FF2B5EF4-FFF2-40B4-BE49-F238E27FC236}">
                <a16:creationId xmlns:a16="http://schemas.microsoft.com/office/drawing/2014/main" id="{301F7F9B-A784-4271-823B-04A5C949AD70}"/>
              </a:ext>
            </a:extLst>
          </p:cNvPr>
          <p:cNvPicPr>
            <a:picLocks noChangeAspect="1"/>
          </p:cNvPicPr>
          <p:nvPr/>
        </p:nvPicPr>
        <p:blipFill rotWithShape="1">
          <a:blip r:embed="rId21" cstate="print">
            <a:extLst>
              <a:ext uri="{28A0092B-C50C-407E-A947-70E740481C1C}">
                <a14:useLocalDpi xmlns:a14="http://schemas.microsoft.com/office/drawing/2010/main" val="0"/>
              </a:ext>
            </a:extLst>
          </a:blip>
          <a:srcRect t="7436"/>
          <a:stretch/>
        </p:blipFill>
        <p:spPr bwMode="auto">
          <a:xfrm>
            <a:off x="24956901" y="7609870"/>
            <a:ext cx="6600055" cy="5885781"/>
          </a:xfrm>
          <a:prstGeom prst="rect">
            <a:avLst/>
          </a:prstGeom>
          <a:noFill/>
          <a:ln>
            <a:noFill/>
          </a:ln>
        </p:spPr>
      </p:pic>
      <p:pic>
        <p:nvPicPr>
          <p:cNvPr id="329" name="Picture 328">
            <a:extLst>
              <a:ext uri="{FF2B5EF4-FFF2-40B4-BE49-F238E27FC236}">
                <a16:creationId xmlns:a16="http://schemas.microsoft.com/office/drawing/2014/main" id="{63B5D3B8-5B2C-4291-B768-E879A8EEB368}"/>
              </a:ext>
            </a:extLst>
          </p:cNvPr>
          <p:cNvPicPr>
            <a:picLocks noChangeAspect="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13180820" y="8445062"/>
            <a:ext cx="7012180" cy="4918834"/>
          </a:xfrm>
          <a:prstGeom prst="rect">
            <a:avLst/>
          </a:prstGeom>
          <a:noFill/>
          <a:ln>
            <a:noFill/>
          </a:ln>
        </p:spPr>
      </p:pic>
      <p:sp>
        <p:nvSpPr>
          <p:cNvPr id="11" name="Rectangle 10">
            <a:extLst>
              <a:ext uri="{FF2B5EF4-FFF2-40B4-BE49-F238E27FC236}">
                <a16:creationId xmlns:a16="http://schemas.microsoft.com/office/drawing/2014/main" id="{93218B6A-E97A-4FEE-ABED-14EABBC5A510}"/>
              </a:ext>
            </a:extLst>
          </p:cNvPr>
          <p:cNvSpPr/>
          <p:nvPr/>
        </p:nvSpPr>
        <p:spPr>
          <a:xfrm>
            <a:off x="878759" y="16548318"/>
            <a:ext cx="10856041" cy="1815882"/>
          </a:xfrm>
          <a:prstGeom prst="rect">
            <a:avLst/>
          </a:prstGeom>
        </p:spPr>
        <p:txBody>
          <a:bodyPr wrap="square">
            <a:spAutoFit/>
          </a:bodyPr>
          <a:lstStyle/>
          <a:p>
            <a:pPr marL="457200" indent="-457200" defTabSz="969813" fontAlgn="base">
              <a:spcBef>
                <a:spcPct val="0"/>
              </a:spcBef>
              <a:spcAft>
                <a:spcPct val="0"/>
              </a:spcAft>
              <a:buFont typeface="Arial" panose="020B0604020202020204" pitchFamily="34" charset="0"/>
              <a:buChar char="•"/>
            </a:pPr>
            <a:r>
              <a:rPr lang="en-US" sz="2800" dirty="0">
                <a:solidFill>
                  <a:srgbClr val="000000"/>
                </a:solidFill>
                <a:latin typeface="Calibri Light" panose="020F0302020204030204" pitchFamily="34" charset="0"/>
                <a:cs typeface="Arial" charset="0"/>
              </a:rPr>
              <a:t>We used eddy covariance to monitor carbon exchange during the winter-spring transition period from a co-located managed grassland and mixed temperate forest in Durham, NH from 2014-2017, which included the warmest winter on record with low snowpack in 2016. </a:t>
            </a:r>
          </a:p>
        </p:txBody>
      </p:sp>
      <p:sp>
        <p:nvSpPr>
          <p:cNvPr id="94" name="Rectangle 8">
            <a:extLst>
              <a:ext uri="{FF2B5EF4-FFF2-40B4-BE49-F238E27FC236}">
                <a16:creationId xmlns:a16="http://schemas.microsoft.com/office/drawing/2014/main" id="{4DA62737-4B9A-4D93-B54D-92E545CAFA15}"/>
              </a:ext>
            </a:extLst>
          </p:cNvPr>
          <p:cNvSpPr>
            <a:spLocks noChangeArrowheads="1"/>
          </p:cNvSpPr>
          <p:nvPr/>
        </p:nvSpPr>
        <p:spPr bwMode="auto">
          <a:xfrm>
            <a:off x="6441424" y="25373975"/>
            <a:ext cx="5674376" cy="106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100" b="1" dirty="0">
                <a:solidFill>
                  <a:srgbClr val="000000"/>
                </a:solidFill>
                <a:latin typeface="Calibri Light" panose="020F0302020204030204" pitchFamily="34" charset="0"/>
                <a:cs typeface="Arial" charset="0"/>
              </a:rPr>
              <a:t>Figure 3. </a:t>
            </a:r>
            <a:r>
              <a:rPr lang="en-US" sz="2100" dirty="0">
                <a:solidFill>
                  <a:srgbClr val="000000"/>
                </a:solidFill>
                <a:latin typeface="Calibri Light" panose="020F0302020204030204" pitchFamily="34" charset="0"/>
                <a:cs typeface="Arial" charset="0"/>
              </a:rPr>
              <a:t>Land cover map of the flux tower region near Durham, NH with inset indicating location of flux towers relative to the northeast United States. </a:t>
            </a:r>
          </a:p>
        </p:txBody>
      </p:sp>
      <p:grpSp>
        <p:nvGrpSpPr>
          <p:cNvPr id="8" name="Group 7">
            <a:extLst>
              <a:ext uri="{FF2B5EF4-FFF2-40B4-BE49-F238E27FC236}">
                <a16:creationId xmlns:a16="http://schemas.microsoft.com/office/drawing/2014/main" id="{70C6CBAD-524D-46FA-A68B-5444AE82E005}"/>
              </a:ext>
            </a:extLst>
          </p:cNvPr>
          <p:cNvGrpSpPr/>
          <p:nvPr/>
        </p:nvGrpSpPr>
        <p:grpSpPr>
          <a:xfrm>
            <a:off x="4507038" y="25303222"/>
            <a:ext cx="1486847" cy="1136565"/>
            <a:chOff x="4489927" y="17549170"/>
            <a:chExt cx="1486847" cy="1136565"/>
          </a:xfrm>
        </p:grpSpPr>
        <p:pic>
          <p:nvPicPr>
            <p:cNvPr id="95" name="Picture 3">
              <a:extLst>
                <a:ext uri="{FF2B5EF4-FFF2-40B4-BE49-F238E27FC236}">
                  <a16:creationId xmlns:a16="http://schemas.microsoft.com/office/drawing/2014/main" id="{0B40FF99-B30F-4BA7-900B-8779D08A1019}"/>
                </a:ext>
              </a:extLst>
            </p:cNvPr>
            <p:cNvPicPr>
              <a:picLocks noChangeAspect="1" noChangeArrowheads="1"/>
            </p:cNvPicPr>
            <p:nvPr/>
          </p:nvPicPr>
          <p:blipFill rotWithShape="1">
            <a:blip r:embed="rId23" cstate="print">
              <a:extLst>
                <a:ext uri="{28A0092B-C50C-407E-A947-70E740481C1C}">
                  <a14:useLocalDpi xmlns:a14="http://schemas.microsoft.com/office/drawing/2010/main" val="0"/>
                </a:ext>
              </a:extLst>
            </a:blip>
            <a:srcRect l="6852" t="14147" r="3992" b="14631"/>
            <a:stretch/>
          </p:blipFill>
          <p:spPr bwMode="auto">
            <a:xfrm>
              <a:off x="4489927" y="17549170"/>
              <a:ext cx="1486847" cy="113656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Oval 4">
              <a:extLst>
                <a:ext uri="{FF2B5EF4-FFF2-40B4-BE49-F238E27FC236}">
                  <a16:creationId xmlns:a16="http://schemas.microsoft.com/office/drawing/2014/main" id="{1EDAD4E7-E8F0-4BD3-81D3-6A93A6CB496E}"/>
                </a:ext>
              </a:extLst>
            </p:cNvPr>
            <p:cNvSpPr/>
            <p:nvPr/>
          </p:nvSpPr>
          <p:spPr>
            <a:xfrm>
              <a:off x="5377103" y="18083480"/>
              <a:ext cx="45719" cy="736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F11AB32-DF30-4A9B-86D5-7456C5E4D04F}"/>
                </a:ext>
              </a:extLst>
            </p:cNvPr>
            <p:cNvSpPr/>
            <p:nvPr/>
          </p:nvSpPr>
          <p:spPr>
            <a:xfrm>
              <a:off x="5325894" y="18094860"/>
              <a:ext cx="312906" cy="400110"/>
            </a:xfrm>
            <a:prstGeom prst="rect">
              <a:avLst/>
            </a:prstGeom>
          </p:spPr>
          <p:txBody>
            <a:bodyPr wrap="none">
              <a:spAutoFit/>
            </a:bodyPr>
            <a:lstStyle/>
            <a:p>
              <a:r>
                <a:rPr lang="en-US" sz="2000" b="1" dirty="0">
                  <a:solidFill>
                    <a:srgbClr val="000000"/>
                  </a:solidFill>
                  <a:latin typeface="Calibri Light" panose="020F0302020204030204" pitchFamily="34" charset="0"/>
                  <a:cs typeface="Arial" charset="0"/>
                </a:rPr>
                <a:t>*</a:t>
              </a:r>
              <a:endParaRPr lang="en-US" sz="2000" b="1" dirty="0"/>
            </a:p>
          </p:txBody>
        </p:sp>
      </p:grpSp>
      <p:sp>
        <p:nvSpPr>
          <p:cNvPr id="99" name="Rectangle 8">
            <a:extLst>
              <a:ext uri="{FF2B5EF4-FFF2-40B4-BE49-F238E27FC236}">
                <a16:creationId xmlns:a16="http://schemas.microsoft.com/office/drawing/2014/main" id="{2DAF8A3B-48D4-46E9-841F-41E59E1741C2}"/>
              </a:ext>
            </a:extLst>
          </p:cNvPr>
          <p:cNvSpPr>
            <a:spLocks noChangeArrowheads="1"/>
          </p:cNvSpPr>
          <p:nvPr/>
        </p:nvSpPr>
        <p:spPr bwMode="auto">
          <a:xfrm>
            <a:off x="1021734" y="23280829"/>
            <a:ext cx="5029200" cy="2144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800" dirty="0">
                <a:solidFill>
                  <a:srgbClr val="000000"/>
                </a:solidFill>
                <a:latin typeface="Calibri Light" panose="020F0302020204030204" pitchFamily="34" charset="0"/>
                <a:cs typeface="Arial" charset="0"/>
              </a:rPr>
              <a:t>Grassland: Kingman Farm</a:t>
            </a:r>
          </a:p>
          <a:p>
            <a:pPr marL="342900" indent="-342900">
              <a:buFont typeface="Arial" panose="020B0604020202020204" pitchFamily="34" charset="0"/>
              <a:buChar char="•"/>
            </a:pPr>
            <a:r>
              <a:rPr lang="en-US" sz="2800" dirty="0">
                <a:solidFill>
                  <a:srgbClr val="000000"/>
                </a:solidFill>
                <a:latin typeface="Calibri Light" panose="020F0302020204030204" pitchFamily="34" charset="0"/>
                <a:cs typeface="Arial" charset="0"/>
              </a:rPr>
              <a:t>managed hayfield for feed</a:t>
            </a:r>
          </a:p>
          <a:p>
            <a:pPr marL="342900" indent="-342900">
              <a:buFont typeface="Arial" panose="020B0604020202020204" pitchFamily="34" charset="0"/>
              <a:buChar char="•"/>
            </a:pPr>
            <a:r>
              <a:rPr lang="en-US" sz="2800" dirty="0" err="1">
                <a:solidFill>
                  <a:srgbClr val="000000"/>
                </a:solidFill>
                <a:latin typeface="Calibri Light" panose="020F0302020204030204" pitchFamily="34" charset="0"/>
                <a:cs typeface="Arial" charset="0"/>
              </a:rPr>
              <a:t>C3</a:t>
            </a:r>
            <a:r>
              <a:rPr lang="en-US" sz="2800" dirty="0">
                <a:solidFill>
                  <a:srgbClr val="000000"/>
                </a:solidFill>
                <a:latin typeface="Calibri Light" panose="020F0302020204030204" pitchFamily="34" charset="0"/>
                <a:cs typeface="Arial" charset="0"/>
              </a:rPr>
              <a:t> non-artic grasses </a:t>
            </a:r>
          </a:p>
          <a:p>
            <a:pPr marL="342900" indent="-342900">
              <a:buFont typeface="Arial" panose="020B0604020202020204" pitchFamily="34" charset="0"/>
              <a:buChar char="•"/>
            </a:pPr>
            <a:r>
              <a:rPr lang="en-US" sz="2800" dirty="0">
                <a:solidFill>
                  <a:srgbClr val="000000"/>
                </a:solidFill>
                <a:latin typeface="Calibri Light" panose="020F0302020204030204" pitchFamily="34" charset="0"/>
                <a:cs typeface="Arial" charset="0"/>
              </a:rPr>
              <a:t>switchgrass, cordgrass, alfalfa</a:t>
            </a:r>
          </a:p>
          <a:p>
            <a:pPr defTabSz="969813" fontAlgn="base">
              <a:spcBef>
                <a:spcPct val="0"/>
              </a:spcBef>
              <a:spcAft>
                <a:spcPct val="0"/>
              </a:spcAft>
            </a:pPr>
            <a:endParaRPr lang="en-US" sz="2100" dirty="0">
              <a:solidFill>
                <a:srgbClr val="000000"/>
              </a:solidFill>
              <a:latin typeface="Calibri Light" panose="020F0302020204030204" pitchFamily="34" charset="0"/>
              <a:cs typeface="Arial" charset="0"/>
            </a:endParaRPr>
          </a:p>
        </p:txBody>
      </p:sp>
      <p:sp>
        <p:nvSpPr>
          <p:cNvPr id="101" name="Rectangle 8">
            <a:extLst>
              <a:ext uri="{FF2B5EF4-FFF2-40B4-BE49-F238E27FC236}">
                <a16:creationId xmlns:a16="http://schemas.microsoft.com/office/drawing/2014/main" id="{FEE9C1AA-B3D6-4D61-9C7A-D45A84A937A3}"/>
              </a:ext>
            </a:extLst>
          </p:cNvPr>
          <p:cNvSpPr>
            <a:spLocks noChangeArrowheads="1"/>
          </p:cNvSpPr>
          <p:nvPr/>
        </p:nvSpPr>
        <p:spPr bwMode="auto">
          <a:xfrm>
            <a:off x="6846441" y="23198422"/>
            <a:ext cx="5029200" cy="2144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800" dirty="0">
                <a:solidFill>
                  <a:srgbClr val="000000"/>
                </a:solidFill>
                <a:latin typeface="Calibri Light" panose="020F0302020204030204" pitchFamily="34" charset="0"/>
                <a:cs typeface="Arial" charset="0"/>
              </a:rPr>
              <a:t>Forest: Thompson Farm</a:t>
            </a:r>
          </a:p>
          <a:p>
            <a:pPr marL="342900" indent="-342900">
              <a:buFont typeface="Arial" panose="020B0604020202020204" pitchFamily="34" charset="0"/>
              <a:buChar char="•"/>
            </a:pPr>
            <a:r>
              <a:rPr lang="en-US" sz="2800" dirty="0">
                <a:solidFill>
                  <a:srgbClr val="000000"/>
                </a:solidFill>
                <a:latin typeface="Calibri Light" panose="020F0302020204030204" pitchFamily="34" charset="0"/>
                <a:cs typeface="Arial" charset="0"/>
              </a:rPr>
              <a:t>mature mixed temperate</a:t>
            </a:r>
          </a:p>
          <a:p>
            <a:pPr marL="342900" indent="-342900">
              <a:buFont typeface="Arial" panose="020B0604020202020204" pitchFamily="34" charset="0"/>
              <a:buChar char="•"/>
            </a:pPr>
            <a:r>
              <a:rPr lang="en-US" sz="2800" dirty="0">
                <a:solidFill>
                  <a:srgbClr val="000000"/>
                </a:solidFill>
                <a:latin typeface="Calibri Light" panose="020F0302020204030204" pitchFamily="34" charset="0"/>
                <a:cs typeface="Arial" charset="0"/>
              </a:rPr>
              <a:t>50-50 conifer/deciduous</a:t>
            </a:r>
          </a:p>
          <a:p>
            <a:pPr marL="342900" indent="-342900">
              <a:buFont typeface="Arial" panose="020B0604020202020204" pitchFamily="34" charset="0"/>
              <a:buChar char="•"/>
            </a:pPr>
            <a:r>
              <a:rPr lang="en-US" sz="2800" dirty="0">
                <a:solidFill>
                  <a:srgbClr val="000000"/>
                </a:solidFill>
                <a:latin typeface="Calibri Light" panose="020F0302020204030204" pitchFamily="34" charset="0"/>
                <a:cs typeface="Arial" charset="0"/>
              </a:rPr>
              <a:t>red maple, red oak, white pine</a:t>
            </a:r>
          </a:p>
          <a:p>
            <a:pPr defTabSz="969813" fontAlgn="base">
              <a:spcBef>
                <a:spcPct val="0"/>
              </a:spcBef>
              <a:spcAft>
                <a:spcPct val="0"/>
              </a:spcAft>
            </a:pPr>
            <a:endParaRPr lang="en-US" sz="2100" dirty="0">
              <a:solidFill>
                <a:srgbClr val="000000"/>
              </a:solidFill>
              <a:latin typeface="Calibri Light" panose="020F0302020204030204" pitchFamily="34" charset="0"/>
              <a:cs typeface="Arial" charset="0"/>
            </a:endParaRPr>
          </a:p>
        </p:txBody>
      </p:sp>
      <p:sp>
        <p:nvSpPr>
          <p:cNvPr id="102" name="Rectangle 8">
            <a:extLst>
              <a:ext uri="{FF2B5EF4-FFF2-40B4-BE49-F238E27FC236}">
                <a16:creationId xmlns:a16="http://schemas.microsoft.com/office/drawing/2014/main" id="{88CF9E3E-FC46-4B6F-8ED7-19F3796E8522}"/>
              </a:ext>
            </a:extLst>
          </p:cNvPr>
          <p:cNvSpPr>
            <a:spLocks noChangeArrowheads="1"/>
          </p:cNvSpPr>
          <p:nvPr/>
        </p:nvSpPr>
        <p:spPr bwMode="auto">
          <a:xfrm>
            <a:off x="20724780" y="8382000"/>
            <a:ext cx="2637846" cy="5083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r>
              <a:rPr lang="en-US" sz="2100" b="1" dirty="0">
                <a:solidFill>
                  <a:srgbClr val="000000"/>
                </a:solidFill>
                <a:latin typeface="Calibri Light" panose="020F0302020204030204" pitchFamily="34" charset="0"/>
                <a:cs typeface="Arial" charset="0"/>
              </a:rPr>
              <a:t>Figure 4. </a:t>
            </a:r>
            <a:r>
              <a:rPr lang="en-US" sz="2100" dirty="0">
                <a:solidFill>
                  <a:srgbClr val="000000"/>
                </a:solidFill>
                <a:latin typeface="Calibri Light" panose="020F0302020204030204" pitchFamily="34" charset="0"/>
                <a:cs typeface="Arial" charset="0"/>
              </a:rPr>
              <a:t>Mean Feb-Apr air temperature, soil temperature, and precipitation from 2014-2017. Error bars represent SE relative to 15-</a:t>
            </a:r>
            <a:r>
              <a:rPr lang="en-US" sz="2100" dirty="0" err="1">
                <a:solidFill>
                  <a:srgbClr val="000000"/>
                </a:solidFill>
                <a:latin typeface="Calibri Light" panose="020F0302020204030204" pitchFamily="34" charset="0"/>
                <a:cs typeface="Arial" charset="0"/>
              </a:rPr>
              <a:t>yr</a:t>
            </a:r>
            <a:r>
              <a:rPr lang="en-US" sz="2100" dirty="0">
                <a:solidFill>
                  <a:srgbClr val="000000"/>
                </a:solidFill>
                <a:latin typeface="Calibri Light" panose="020F0302020204030204" pitchFamily="34" charset="0"/>
                <a:cs typeface="Arial" charset="0"/>
              </a:rPr>
              <a:t> mean +/- SE shaded in gray (left). </a:t>
            </a:r>
          </a:p>
          <a:p>
            <a:endParaRPr lang="en-US" sz="1200" dirty="0">
              <a:solidFill>
                <a:srgbClr val="000000"/>
              </a:solidFill>
              <a:latin typeface="Calibri Light" panose="020F0302020204030204" pitchFamily="34" charset="0"/>
              <a:cs typeface="Arial" charset="0"/>
            </a:endParaRPr>
          </a:p>
          <a:p>
            <a:r>
              <a:rPr lang="en-US" sz="2100" dirty="0">
                <a:solidFill>
                  <a:srgbClr val="000000"/>
                </a:solidFill>
                <a:latin typeface="Calibri Light" panose="020F0302020204030204" pitchFamily="34" charset="0"/>
                <a:cs typeface="Arial" charset="0"/>
              </a:rPr>
              <a:t>Number of winter days with at least 10 cm snow cover in 2014-2017 (right). </a:t>
            </a:r>
          </a:p>
          <a:p>
            <a:endParaRPr lang="en-US" sz="1200" dirty="0">
              <a:solidFill>
                <a:srgbClr val="000000"/>
              </a:solidFill>
              <a:latin typeface="Calibri Light" panose="020F0302020204030204" pitchFamily="34" charset="0"/>
              <a:cs typeface="Arial" charset="0"/>
            </a:endParaRPr>
          </a:p>
          <a:p>
            <a:r>
              <a:rPr lang="en-US" sz="1600" dirty="0">
                <a:solidFill>
                  <a:srgbClr val="000000"/>
                </a:solidFill>
                <a:latin typeface="Calibri Light" panose="020F0302020204030204" pitchFamily="34" charset="0"/>
                <a:cs typeface="Arial" charset="0"/>
              </a:rPr>
              <a:t>Data: NOAACRN, USHCN</a:t>
            </a:r>
          </a:p>
          <a:p>
            <a:r>
              <a:rPr lang="en-US" sz="1600" dirty="0">
                <a:solidFill>
                  <a:srgbClr val="000000"/>
                </a:solidFill>
                <a:latin typeface="Calibri Light" panose="020F0302020204030204" pitchFamily="34" charset="0"/>
                <a:cs typeface="Arial" charset="0"/>
              </a:rPr>
              <a:t>Diamond et al 2013; Bell et al 2013; Williams et al  2006</a:t>
            </a:r>
          </a:p>
        </p:txBody>
      </p:sp>
      <p:sp>
        <p:nvSpPr>
          <p:cNvPr id="103" name="TextBox 102">
            <a:extLst>
              <a:ext uri="{FF2B5EF4-FFF2-40B4-BE49-F238E27FC236}">
                <a16:creationId xmlns:a16="http://schemas.microsoft.com/office/drawing/2014/main" id="{A8A9FD0A-DA7F-4F19-8A57-07D99057CD0F}"/>
              </a:ext>
            </a:extLst>
          </p:cNvPr>
          <p:cNvSpPr txBox="1"/>
          <p:nvPr/>
        </p:nvSpPr>
        <p:spPr>
          <a:xfrm>
            <a:off x="12664440" y="13477357"/>
            <a:ext cx="11338560" cy="682705"/>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Calibri Light" panose="020F0302020204030204" pitchFamily="34" charset="0"/>
              </a:rPr>
              <a:t>CUMULATIVE WINTER TO SPRING CARBON FLUX</a:t>
            </a:r>
          </a:p>
        </p:txBody>
      </p:sp>
      <p:sp>
        <p:nvSpPr>
          <p:cNvPr id="110" name="TextBox 109">
            <a:extLst>
              <a:ext uri="{FF2B5EF4-FFF2-40B4-BE49-F238E27FC236}">
                <a16:creationId xmlns:a16="http://schemas.microsoft.com/office/drawing/2014/main" id="{5AE75845-133F-4B37-9352-7306B87FB5D0}"/>
              </a:ext>
            </a:extLst>
          </p:cNvPr>
          <p:cNvSpPr txBox="1"/>
          <p:nvPr/>
        </p:nvSpPr>
        <p:spPr>
          <a:xfrm>
            <a:off x="24492856" y="25069800"/>
            <a:ext cx="11412493" cy="682705"/>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Calibri Light" panose="020F0302020204030204" pitchFamily="34" charset="0"/>
              </a:rPr>
              <a:t>REFERENCES</a:t>
            </a:r>
          </a:p>
        </p:txBody>
      </p:sp>
      <p:sp>
        <p:nvSpPr>
          <p:cNvPr id="111" name="Rectangle 8">
            <a:extLst>
              <a:ext uri="{FF2B5EF4-FFF2-40B4-BE49-F238E27FC236}">
                <a16:creationId xmlns:a16="http://schemas.microsoft.com/office/drawing/2014/main" id="{9C099523-FD10-4697-8628-281040061A6F}"/>
              </a:ext>
            </a:extLst>
          </p:cNvPr>
          <p:cNvSpPr>
            <a:spLocks noChangeArrowheads="1"/>
          </p:cNvSpPr>
          <p:nvPr/>
        </p:nvSpPr>
        <p:spPr bwMode="auto">
          <a:xfrm>
            <a:off x="7050374" y="8978462"/>
            <a:ext cx="5012553" cy="106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100" b="1" dirty="0">
                <a:solidFill>
                  <a:srgbClr val="000000"/>
                </a:solidFill>
                <a:latin typeface="Calibri Light" panose="020F0302020204030204" pitchFamily="34" charset="0"/>
                <a:cs typeface="Arial" charset="0"/>
              </a:rPr>
              <a:t>Figure 1</a:t>
            </a:r>
            <a:r>
              <a:rPr lang="en-US" sz="2100" dirty="0">
                <a:solidFill>
                  <a:srgbClr val="000000"/>
                </a:solidFill>
                <a:latin typeface="Calibri Light" panose="020F0302020204030204" pitchFamily="34" charset="0"/>
                <a:cs typeface="Arial" charset="0"/>
              </a:rPr>
              <a:t>. Historical (red line) and projected future (white) extent of continuous 30-day winter snowpack (</a:t>
            </a:r>
            <a:r>
              <a:rPr lang="en-US" sz="2100" dirty="0" err="1">
                <a:solidFill>
                  <a:srgbClr val="000000"/>
                </a:solidFill>
                <a:latin typeface="Calibri Light" panose="020F0302020204030204" pitchFamily="34" charset="0"/>
                <a:cs typeface="Arial" charset="0"/>
              </a:rPr>
              <a:t>Frumhoff</a:t>
            </a:r>
            <a:r>
              <a:rPr lang="en-US" sz="2100" dirty="0">
                <a:solidFill>
                  <a:srgbClr val="000000"/>
                </a:solidFill>
                <a:latin typeface="Calibri Light" panose="020F0302020204030204" pitchFamily="34" charset="0"/>
                <a:cs typeface="Arial" charset="0"/>
              </a:rPr>
              <a:t> et al. 2007).</a:t>
            </a:r>
          </a:p>
        </p:txBody>
      </p:sp>
      <p:sp>
        <p:nvSpPr>
          <p:cNvPr id="112" name="Rectangle 8">
            <a:extLst>
              <a:ext uri="{FF2B5EF4-FFF2-40B4-BE49-F238E27FC236}">
                <a16:creationId xmlns:a16="http://schemas.microsoft.com/office/drawing/2014/main" id="{1BD9F676-01E3-4C53-B41B-8FC12738DE3D}"/>
              </a:ext>
            </a:extLst>
          </p:cNvPr>
          <p:cNvSpPr>
            <a:spLocks noChangeArrowheads="1"/>
          </p:cNvSpPr>
          <p:nvPr/>
        </p:nvSpPr>
        <p:spPr bwMode="auto">
          <a:xfrm>
            <a:off x="7041597" y="15772775"/>
            <a:ext cx="5012553" cy="106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100" b="1" dirty="0">
                <a:solidFill>
                  <a:srgbClr val="000000"/>
                </a:solidFill>
                <a:latin typeface="Calibri Light" panose="020F0302020204030204" pitchFamily="34" charset="0"/>
                <a:cs typeface="Arial" charset="0"/>
              </a:rPr>
              <a:t>Figure 2</a:t>
            </a:r>
            <a:r>
              <a:rPr lang="en-US" sz="2100" dirty="0">
                <a:solidFill>
                  <a:srgbClr val="000000"/>
                </a:solidFill>
                <a:latin typeface="Calibri Light" panose="020F0302020204030204" pitchFamily="34" charset="0"/>
                <a:cs typeface="Arial" charset="0"/>
              </a:rPr>
              <a:t>. Current land cover in New England</a:t>
            </a:r>
          </a:p>
          <a:p>
            <a:pPr defTabSz="969813" fontAlgn="base">
              <a:spcBef>
                <a:spcPct val="0"/>
              </a:spcBef>
              <a:spcAft>
                <a:spcPct val="0"/>
              </a:spcAft>
            </a:pPr>
            <a:r>
              <a:rPr lang="en-US" sz="2100" dirty="0">
                <a:solidFill>
                  <a:prstClr val="black"/>
                </a:solidFill>
                <a:latin typeface="Calibri Light" panose="020F0302020204030204"/>
              </a:rPr>
              <a:t>(Homer et al. 2015; Foster et al. 2017)</a:t>
            </a:r>
          </a:p>
          <a:p>
            <a:pPr defTabSz="969813" fontAlgn="base">
              <a:spcBef>
                <a:spcPct val="0"/>
              </a:spcBef>
              <a:spcAft>
                <a:spcPct val="0"/>
              </a:spcAft>
            </a:pPr>
            <a:endParaRPr lang="en-US" sz="2100" dirty="0">
              <a:solidFill>
                <a:srgbClr val="000000"/>
              </a:solidFill>
              <a:latin typeface="Calibri Light" panose="020F0302020204030204" pitchFamily="34" charset="0"/>
              <a:cs typeface="Arial" charset="0"/>
            </a:endParaRPr>
          </a:p>
        </p:txBody>
      </p:sp>
      <p:sp>
        <p:nvSpPr>
          <p:cNvPr id="113" name="TextBox 112">
            <a:extLst>
              <a:ext uri="{FF2B5EF4-FFF2-40B4-BE49-F238E27FC236}">
                <a16:creationId xmlns:a16="http://schemas.microsoft.com/office/drawing/2014/main" id="{D19B4D12-B910-4AE1-AC4E-3CFC51102CD0}"/>
              </a:ext>
            </a:extLst>
          </p:cNvPr>
          <p:cNvSpPr txBox="1"/>
          <p:nvPr/>
        </p:nvSpPr>
        <p:spPr>
          <a:xfrm>
            <a:off x="6731754" y="26721705"/>
            <a:ext cx="4605784" cy="1815882"/>
          </a:xfrm>
          <a:prstGeom prst="rect">
            <a:avLst/>
          </a:prstGeom>
          <a:noFill/>
        </p:spPr>
        <p:txBody>
          <a:bodyPr wrap="square" rtlCol="0">
            <a:spAutoFit/>
          </a:bodyPr>
          <a:lstStyle/>
          <a:p>
            <a:pPr defTabSz="969813" fontAlgn="base">
              <a:spcBef>
                <a:spcPct val="0"/>
              </a:spcBef>
              <a:spcAft>
                <a:spcPct val="0"/>
              </a:spcAft>
            </a:pPr>
            <a:r>
              <a:rPr lang="en-US" sz="2800" dirty="0">
                <a:solidFill>
                  <a:srgbClr val="000000"/>
                </a:solidFill>
                <a:latin typeface="Calibri Light" panose="020F0302020204030204" pitchFamily="34" charset="0"/>
                <a:cs typeface="Arial" charset="0"/>
              </a:rPr>
              <a:t>February-April CO</a:t>
            </a:r>
            <a:r>
              <a:rPr lang="en-US" sz="2800" baseline="-25000" dirty="0">
                <a:solidFill>
                  <a:srgbClr val="000000"/>
                </a:solidFill>
                <a:latin typeface="Calibri Light" panose="020F0302020204030204" pitchFamily="34" charset="0"/>
                <a:cs typeface="Arial" charset="0"/>
              </a:rPr>
              <a:t>2</a:t>
            </a:r>
            <a:r>
              <a:rPr lang="en-US" sz="2800" dirty="0">
                <a:solidFill>
                  <a:srgbClr val="000000"/>
                </a:solidFill>
                <a:latin typeface="Calibri Light" panose="020F0302020204030204" pitchFamily="34" charset="0"/>
                <a:cs typeface="Arial" charset="0"/>
              </a:rPr>
              <a:t> Flux Data  </a:t>
            </a:r>
          </a:p>
          <a:p>
            <a:pPr defTabSz="969813" fontAlgn="base">
              <a:spcBef>
                <a:spcPct val="0"/>
              </a:spcBef>
              <a:spcAft>
                <a:spcPct val="0"/>
              </a:spcAft>
            </a:pPr>
            <a:r>
              <a:rPr lang="en-US" sz="2800" dirty="0">
                <a:solidFill>
                  <a:srgbClr val="000000"/>
                </a:solidFill>
                <a:latin typeface="Calibri Light" panose="020F0302020204030204" pitchFamily="34" charset="0"/>
                <a:cs typeface="Arial" charset="0"/>
              </a:rPr>
              <a:t>3 years per site:</a:t>
            </a:r>
          </a:p>
          <a:p>
            <a:pPr indent="-342900" defTabSz="969813" fontAlgn="base">
              <a:spcBef>
                <a:spcPct val="0"/>
              </a:spcBef>
              <a:spcAft>
                <a:spcPct val="0"/>
              </a:spcAft>
              <a:buFont typeface="Arial" panose="020B0604020202020204" pitchFamily="34" charset="0"/>
              <a:buChar char="•"/>
            </a:pPr>
            <a:r>
              <a:rPr lang="en-US" sz="2800" dirty="0">
                <a:solidFill>
                  <a:srgbClr val="000000"/>
                </a:solidFill>
                <a:latin typeface="Calibri Light" panose="020F0302020204030204" pitchFamily="34" charset="0"/>
                <a:cs typeface="Arial" charset="0"/>
              </a:rPr>
              <a:t>Grassland: 2014, 2016-2017</a:t>
            </a:r>
          </a:p>
          <a:p>
            <a:pPr indent="-342900" defTabSz="969813" fontAlgn="base">
              <a:spcBef>
                <a:spcPct val="0"/>
              </a:spcBef>
              <a:spcAft>
                <a:spcPct val="0"/>
              </a:spcAft>
              <a:buFont typeface="Arial" panose="020B0604020202020204" pitchFamily="34" charset="0"/>
              <a:buChar char="•"/>
            </a:pPr>
            <a:r>
              <a:rPr lang="en-US" sz="2800" dirty="0">
                <a:solidFill>
                  <a:srgbClr val="000000"/>
                </a:solidFill>
                <a:latin typeface="Calibri Light" panose="020F0302020204030204" pitchFamily="34" charset="0"/>
                <a:cs typeface="Arial" charset="0"/>
              </a:rPr>
              <a:t>Forest: 2015-2017</a:t>
            </a:r>
          </a:p>
        </p:txBody>
      </p:sp>
      <p:sp>
        <p:nvSpPr>
          <p:cNvPr id="115" name="Rectangle 8">
            <a:extLst>
              <a:ext uri="{FF2B5EF4-FFF2-40B4-BE49-F238E27FC236}">
                <a16:creationId xmlns:a16="http://schemas.microsoft.com/office/drawing/2014/main" id="{C11F3B78-C525-4A43-A8EC-0F5C2A41F71A}"/>
              </a:ext>
            </a:extLst>
          </p:cNvPr>
          <p:cNvSpPr>
            <a:spLocks noChangeArrowheads="1"/>
          </p:cNvSpPr>
          <p:nvPr/>
        </p:nvSpPr>
        <p:spPr bwMode="auto">
          <a:xfrm>
            <a:off x="12945358" y="20237071"/>
            <a:ext cx="10539830" cy="1390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100" b="1" dirty="0">
                <a:solidFill>
                  <a:srgbClr val="000000"/>
                </a:solidFill>
                <a:latin typeface="Calibri Light" panose="020F0302020204030204" pitchFamily="34" charset="0"/>
                <a:cs typeface="Arial" charset="0"/>
              </a:rPr>
              <a:t>Figure 5. </a:t>
            </a:r>
            <a:r>
              <a:rPr lang="en-US" sz="2100" dirty="0">
                <a:solidFill>
                  <a:srgbClr val="000000"/>
                </a:solidFill>
                <a:latin typeface="Calibri Light" panose="020F0302020204030204" pitchFamily="34" charset="0"/>
                <a:cs typeface="Arial" charset="0"/>
              </a:rPr>
              <a:t>Cumulative Feb through Apr net ecosystem production (NEP) at the grassland (left) and forest (right). Values above the x-axis indicate carbon uptake by vegetation and below the x-axis indicate carbon loss to the atmosphere. Colored areas represent the range of error associated with the 5% and 95% bootstrapped u* estimates for data filtering prior to gapfilling. </a:t>
            </a:r>
          </a:p>
        </p:txBody>
      </p:sp>
      <p:sp>
        <p:nvSpPr>
          <p:cNvPr id="116" name="Rectangle 8">
            <a:extLst>
              <a:ext uri="{FF2B5EF4-FFF2-40B4-BE49-F238E27FC236}">
                <a16:creationId xmlns:a16="http://schemas.microsoft.com/office/drawing/2014/main" id="{D9ACBCD8-3399-49E9-B23E-8EE9B62CD972}"/>
              </a:ext>
            </a:extLst>
          </p:cNvPr>
          <p:cNvSpPr>
            <a:spLocks noChangeArrowheads="1"/>
          </p:cNvSpPr>
          <p:nvPr/>
        </p:nvSpPr>
        <p:spPr bwMode="auto">
          <a:xfrm>
            <a:off x="24642294" y="19398802"/>
            <a:ext cx="10539830" cy="106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endParaRPr lang="en-US" sz="2100" dirty="0">
              <a:solidFill>
                <a:prstClr val="black"/>
              </a:solidFill>
              <a:latin typeface="Calibri Light" panose="020F0302020204030204"/>
            </a:endParaRPr>
          </a:p>
          <a:p>
            <a:pPr defTabSz="969813" fontAlgn="base">
              <a:spcBef>
                <a:spcPct val="0"/>
              </a:spcBef>
              <a:spcAft>
                <a:spcPct val="0"/>
              </a:spcAft>
            </a:pPr>
            <a:endParaRPr lang="en-US" sz="2100" dirty="0">
              <a:solidFill>
                <a:prstClr val="black"/>
              </a:solidFill>
              <a:latin typeface="Calibri Light" panose="020F0302020204030204"/>
            </a:endParaRPr>
          </a:p>
          <a:p>
            <a:pPr defTabSz="969813" fontAlgn="base">
              <a:spcBef>
                <a:spcPct val="0"/>
              </a:spcBef>
              <a:spcAft>
                <a:spcPct val="0"/>
              </a:spcAft>
            </a:pPr>
            <a:endParaRPr lang="en-US" sz="2100" dirty="0">
              <a:solidFill>
                <a:srgbClr val="000000"/>
              </a:solidFill>
              <a:latin typeface="Calibri Light" panose="020F0302020204030204" pitchFamily="34" charset="0"/>
              <a:cs typeface="Arial" charset="0"/>
            </a:endParaRPr>
          </a:p>
        </p:txBody>
      </p:sp>
      <p:sp>
        <p:nvSpPr>
          <p:cNvPr id="117" name="Rectangle 8">
            <a:extLst>
              <a:ext uri="{FF2B5EF4-FFF2-40B4-BE49-F238E27FC236}">
                <a16:creationId xmlns:a16="http://schemas.microsoft.com/office/drawing/2014/main" id="{85F274CA-3842-4575-8684-E5AC561697FE}"/>
              </a:ext>
            </a:extLst>
          </p:cNvPr>
          <p:cNvSpPr>
            <a:spLocks noChangeArrowheads="1"/>
          </p:cNvSpPr>
          <p:nvPr/>
        </p:nvSpPr>
        <p:spPr bwMode="auto">
          <a:xfrm>
            <a:off x="32049919" y="7458308"/>
            <a:ext cx="3230681" cy="545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r>
              <a:rPr lang="en-US" sz="2100" b="1" dirty="0">
                <a:solidFill>
                  <a:srgbClr val="000000"/>
                </a:solidFill>
                <a:latin typeface="Calibri Light" panose="020F0302020204030204" pitchFamily="34" charset="0"/>
                <a:cs typeface="Arial" charset="0"/>
              </a:rPr>
              <a:t>Figure 7. </a:t>
            </a:r>
            <a:r>
              <a:rPr lang="en-US" sz="2100" dirty="0">
                <a:solidFill>
                  <a:srgbClr val="000000"/>
                </a:solidFill>
                <a:latin typeface="Calibri Light" panose="020F0302020204030204" pitchFamily="34" charset="0"/>
                <a:cs typeface="Arial" charset="0"/>
              </a:rPr>
              <a:t>Mean mid-day net ecosystem production (NEP) indicating carbon uptake when values are &gt; 0 at the grassland (left) and forest (right). </a:t>
            </a:r>
          </a:p>
          <a:p>
            <a:endParaRPr lang="en-US" sz="1200" dirty="0">
              <a:solidFill>
                <a:srgbClr val="000000"/>
              </a:solidFill>
              <a:latin typeface="Calibri Light" panose="020F0302020204030204" pitchFamily="34" charset="0"/>
              <a:cs typeface="Arial" charset="0"/>
            </a:endParaRPr>
          </a:p>
          <a:p>
            <a:r>
              <a:rPr lang="en-US" sz="2100" dirty="0">
                <a:solidFill>
                  <a:srgbClr val="000000"/>
                </a:solidFill>
                <a:latin typeface="Calibri Light" panose="020F0302020204030204" pitchFamily="34" charset="0"/>
                <a:cs typeface="Arial" charset="0"/>
              </a:rPr>
              <a:t>Dashed vertical lines represent the start of carbon uptake and solid vertical lines represent the day ecosystem switched to a net daily carbon sink (that carbon uptake via photosynthesis exceeded carbon loss via respiration).</a:t>
            </a:r>
          </a:p>
          <a:p>
            <a:pPr defTabSz="969813" fontAlgn="base">
              <a:spcBef>
                <a:spcPct val="0"/>
              </a:spcBef>
              <a:spcAft>
                <a:spcPct val="0"/>
              </a:spcAft>
            </a:pPr>
            <a:endParaRPr lang="en-US" sz="2100" dirty="0">
              <a:solidFill>
                <a:srgbClr val="000000"/>
              </a:solidFill>
              <a:latin typeface="Calibri Light" panose="020F0302020204030204" pitchFamily="34" charset="0"/>
              <a:cs typeface="Arial" charset="0"/>
            </a:endParaRPr>
          </a:p>
        </p:txBody>
      </p:sp>
      <p:pic>
        <p:nvPicPr>
          <p:cNvPr id="21" name="Picture 20" descr="A close up of a map&#10;&#10;Description generated with high confidence">
            <a:extLst>
              <a:ext uri="{FF2B5EF4-FFF2-40B4-BE49-F238E27FC236}">
                <a16:creationId xmlns:a16="http://schemas.microsoft.com/office/drawing/2014/main" id="{9ADECE09-B274-4BEF-BEE1-8BC37E697220}"/>
              </a:ext>
            </a:extLst>
          </p:cNvPr>
          <p:cNvPicPr>
            <a:picLocks noChangeAspect="1"/>
          </p:cNvPicPr>
          <p:nvPr/>
        </p:nvPicPr>
        <p:blipFill rotWithShape="1">
          <a:blip r:embed="rId24" cstate="print">
            <a:extLst>
              <a:ext uri="{28A0092B-C50C-407E-A947-70E740481C1C}">
                <a14:useLocalDpi xmlns:a14="http://schemas.microsoft.com/office/drawing/2010/main" val="0"/>
              </a:ext>
            </a:extLst>
          </a:blip>
          <a:srcRect l="4948"/>
          <a:stretch/>
        </p:blipFill>
        <p:spPr>
          <a:xfrm>
            <a:off x="13855329" y="22298222"/>
            <a:ext cx="4432671" cy="4663440"/>
          </a:xfrm>
          <a:prstGeom prst="rect">
            <a:avLst/>
          </a:prstGeom>
        </p:spPr>
      </p:pic>
      <p:pic>
        <p:nvPicPr>
          <p:cNvPr id="126" name="Picture 125" descr="A screenshot of a cell phone&#10;&#10;Description generated with high confidence">
            <a:extLst>
              <a:ext uri="{FF2B5EF4-FFF2-40B4-BE49-F238E27FC236}">
                <a16:creationId xmlns:a16="http://schemas.microsoft.com/office/drawing/2014/main" id="{8C0CE6B0-603E-4B19-A9B8-0C92327FD7D3}"/>
              </a:ext>
            </a:extLst>
          </p:cNvPr>
          <p:cNvPicPr>
            <a:picLocks noChangeAspect="1"/>
          </p:cNvPicPr>
          <p:nvPr/>
        </p:nvPicPr>
        <p:blipFill rotWithShape="1">
          <a:blip r:embed="rId25" cstate="print">
            <a:extLst>
              <a:ext uri="{28A0092B-C50C-407E-A947-70E740481C1C}">
                <a14:useLocalDpi xmlns:a14="http://schemas.microsoft.com/office/drawing/2010/main" val="0"/>
              </a:ext>
            </a:extLst>
          </a:blip>
          <a:srcRect l="4739" r="-1189"/>
          <a:stretch/>
        </p:blipFill>
        <p:spPr>
          <a:xfrm>
            <a:off x="18860116" y="22297006"/>
            <a:ext cx="4497870" cy="4663440"/>
          </a:xfrm>
          <a:prstGeom prst="rect">
            <a:avLst/>
          </a:prstGeom>
        </p:spPr>
      </p:pic>
      <p:pic>
        <p:nvPicPr>
          <p:cNvPr id="127" name="Picture 126">
            <a:extLst>
              <a:ext uri="{FF2B5EF4-FFF2-40B4-BE49-F238E27FC236}">
                <a16:creationId xmlns:a16="http://schemas.microsoft.com/office/drawing/2014/main" id="{0F2111D8-DADC-4129-9881-F3BC8BA14AED}"/>
              </a:ext>
            </a:extLst>
          </p:cNvPr>
          <p:cNvPicPr>
            <a:picLocks noChangeAspect="1"/>
          </p:cNvPicPr>
          <p:nvPr/>
        </p:nvPicPr>
        <p:blipFill rotWithShape="1">
          <a:blip r:embed="rId21" cstate="print">
            <a:extLst>
              <a:ext uri="{28A0092B-C50C-407E-A947-70E740481C1C}">
                <a14:useLocalDpi xmlns:a14="http://schemas.microsoft.com/office/drawing/2010/main" val="0"/>
              </a:ext>
            </a:extLst>
          </a:blip>
          <a:srcRect l="-843" t="14454" r="92735" b="34561"/>
          <a:stretch/>
        </p:blipFill>
        <p:spPr bwMode="auto">
          <a:xfrm>
            <a:off x="13064487" y="22130764"/>
            <a:ext cx="640512" cy="3880288"/>
          </a:xfrm>
          <a:prstGeom prst="rect">
            <a:avLst/>
          </a:prstGeom>
          <a:noFill/>
          <a:ln>
            <a:noFill/>
          </a:ln>
        </p:spPr>
      </p:pic>
      <p:pic>
        <p:nvPicPr>
          <p:cNvPr id="128" name="Picture 127" descr="A close up of a map&#10;&#10;Description generated with high confidence">
            <a:extLst>
              <a:ext uri="{FF2B5EF4-FFF2-40B4-BE49-F238E27FC236}">
                <a16:creationId xmlns:a16="http://schemas.microsoft.com/office/drawing/2014/main" id="{7342396A-1155-47E9-AB00-B68B06A5BC08}"/>
              </a:ext>
            </a:extLst>
          </p:cNvPr>
          <p:cNvPicPr>
            <a:picLocks noChangeAspect="1"/>
          </p:cNvPicPr>
          <p:nvPr/>
        </p:nvPicPr>
        <p:blipFill rotWithShape="1">
          <a:blip r:embed="rId26">
            <a:extLst>
              <a:ext uri="{28A0092B-C50C-407E-A947-70E740481C1C}">
                <a14:useLocalDpi xmlns:a14="http://schemas.microsoft.com/office/drawing/2010/main" val="0"/>
              </a:ext>
            </a:extLst>
          </a:blip>
          <a:srcRect l="4948" t="94547"/>
          <a:stretch/>
        </p:blipFill>
        <p:spPr>
          <a:xfrm>
            <a:off x="13019095" y="26732834"/>
            <a:ext cx="10629249" cy="609828"/>
          </a:xfrm>
          <a:prstGeom prst="rect">
            <a:avLst/>
          </a:prstGeom>
        </p:spPr>
      </p:pic>
      <p:sp>
        <p:nvSpPr>
          <p:cNvPr id="181" name="Rectangle 1"/>
          <p:cNvSpPr>
            <a:spLocks noChangeArrowheads="1"/>
          </p:cNvSpPr>
          <p:nvPr/>
        </p:nvSpPr>
        <p:spPr bwMode="auto">
          <a:xfrm>
            <a:off x="12603890" y="4811054"/>
            <a:ext cx="11365992" cy="24043238"/>
          </a:xfrm>
          <a:prstGeom prst="rect">
            <a:avLst/>
          </a:prstGeom>
          <a:noFill/>
          <a:ln w="127000" algn="ctr">
            <a:solidFill>
              <a:srgbClr val="003591"/>
            </a:solidFill>
            <a:round/>
            <a:headEnd/>
            <a:tailEnd/>
          </a:ln>
          <a:extLst>
            <a:ext uri="{909E8E84-426E-40DD-AFC4-6F175D3DCCD1}">
              <a14:hiddenFill xmlns:a14="http://schemas.microsoft.com/office/drawing/2010/main">
                <a:solidFill>
                  <a:srgbClr val="FFFFFF"/>
                </a:solidFill>
              </a14:hiddenFill>
            </a:ext>
          </a:extLst>
        </p:spPr>
        <p:txBody>
          <a:bodyPr lIns="96981" tIns="48491" rIns="96981" bIns="48491"/>
          <a:lstStyle/>
          <a:p>
            <a:pPr defTabSz="969813" fontAlgn="base">
              <a:spcBef>
                <a:spcPct val="0"/>
              </a:spcBef>
              <a:spcAft>
                <a:spcPct val="0"/>
              </a:spcAft>
              <a:defRPr/>
            </a:pPr>
            <a:endParaRPr lang="en-US" sz="1900" kern="0">
              <a:solidFill>
                <a:srgbClr val="000000"/>
              </a:solidFill>
              <a:latin typeface="Arial" charset="0"/>
            </a:endParaRPr>
          </a:p>
        </p:txBody>
      </p:sp>
      <p:sp>
        <p:nvSpPr>
          <p:cNvPr id="129" name="Rectangle 8">
            <a:extLst>
              <a:ext uri="{FF2B5EF4-FFF2-40B4-BE49-F238E27FC236}">
                <a16:creationId xmlns:a16="http://schemas.microsoft.com/office/drawing/2014/main" id="{BBED79DD-1372-47D3-ACA4-667B3A6872BD}"/>
              </a:ext>
            </a:extLst>
          </p:cNvPr>
          <p:cNvSpPr>
            <a:spLocks noChangeArrowheads="1"/>
          </p:cNvSpPr>
          <p:nvPr/>
        </p:nvSpPr>
        <p:spPr bwMode="auto">
          <a:xfrm>
            <a:off x="12994732" y="27279600"/>
            <a:ext cx="10815763" cy="1390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100" b="1" dirty="0">
                <a:solidFill>
                  <a:srgbClr val="000000"/>
                </a:solidFill>
                <a:latin typeface="Calibri Light" panose="020F0302020204030204" pitchFamily="34" charset="0"/>
                <a:cs typeface="Arial" charset="0"/>
              </a:rPr>
              <a:t>Figure 6.  </a:t>
            </a:r>
            <a:r>
              <a:rPr lang="en-US" sz="2100" dirty="0">
                <a:solidFill>
                  <a:srgbClr val="000000"/>
                </a:solidFill>
                <a:latin typeface="Calibri Light" panose="020F0302020204030204" pitchFamily="34" charset="0"/>
                <a:cs typeface="Arial" charset="0"/>
              </a:rPr>
              <a:t>Light response curves indicating maximum carbon uptake for a given light level during Feb, Mar, and Apr for the grassland (left) and forest (right). Each row represents a different year, proceeding in chronological order from top to bottom. Gray points represent individual half-hourly measurements and lines with shaded regions represent the light response model and 95% CI. </a:t>
            </a:r>
          </a:p>
        </p:txBody>
      </p:sp>
      <p:sp>
        <p:nvSpPr>
          <p:cNvPr id="136" name="Rectangle 135">
            <a:extLst>
              <a:ext uri="{FF2B5EF4-FFF2-40B4-BE49-F238E27FC236}">
                <a16:creationId xmlns:a16="http://schemas.microsoft.com/office/drawing/2014/main" id="{1F3D0A66-39B9-4C23-8BBF-7AA29B3BE4AA}"/>
              </a:ext>
            </a:extLst>
          </p:cNvPr>
          <p:cNvSpPr/>
          <p:nvPr/>
        </p:nvSpPr>
        <p:spPr>
          <a:xfrm>
            <a:off x="20545454" y="21778451"/>
            <a:ext cx="1209562" cy="584775"/>
          </a:xfrm>
          <a:prstGeom prst="rect">
            <a:avLst/>
          </a:prstGeom>
        </p:spPr>
        <p:txBody>
          <a:bodyPr wrap="none">
            <a:spAutoFit/>
          </a:bodyPr>
          <a:lstStyle/>
          <a:p>
            <a:pPr defTabSz="457200"/>
            <a:r>
              <a:rPr lang="en-US" sz="3200" dirty="0">
                <a:solidFill>
                  <a:prstClr val="black"/>
                </a:solidFill>
                <a:latin typeface="Calibri Light" panose="020F0302020204030204"/>
              </a:rPr>
              <a:t>Forest</a:t>
            </a:r>
          </a:p>
        </p:txBody>
      </p:sp>
      <p:sp>
        <p:nvSpPr>
          <p:cNvPr id="137" name="Rectangle 136">
            <a:extLst>
              <a:ext uri="{FF2B5EF4-FFF2-40B4-BE49-F238E27FC236}">
                <a16:creationId xmlns:a16="http://schemas.microsoft.com/office/drawing/2014/main" id="{20EC85C1-28EC-4638-805B-C860D21E2848}"/>
              </a:ext>
            </a:extLst>
          </p:cNvPr>
          <p:cNvSpPr/>
          <p:nvPr/>
        </p:nvSpPr>
        <p:spPr>
          <a:xfrm>
            <a:off x="15275894" y="21773598"/>
            <a:ext cx="1798890" cy="584775"/>
          </a:xfrm>
          <a:prstGeom prst="rect">
            <a:avLst/>
          </a:prstGeom>
        </p:spPr>
        <p:txBody>
          <a:bodyPr wrap="none">
            <a:spAutoFit/>
          </a:bodyPr>
          <a:lstStyle/>
          <a:p>
            <a:pPr defTabSz="457200"/>
            <a:r>
              <a:rPr lang="en-US" sz="3200" dirty="0">
                <a:solidFill>
                  <a:prstClr val="black"/>
                </a:solidFill>
                <a:latin typeface="Calibri Light" panose="020F0302020204030204"/>
              </a:rPr>
              <a:t>Grassland</a:t>
            </a:r>
          </a:p>
        </p:txBody>
      </p:sp>
      <p:pic>
        <p:nvPicPr>
          <p:cNvPr id="138" name="Picture 137">
            <a:extLst>
              <a:ext uri="{FF2B5EF4-FFF2-40B4-BE49-F238E27FC236}">
                <a16:creationId xmlns:a16="http://schemas.microsoft.com/office/drawing/2014/main" id="{3196B477-22DA-45F9-A917-B8C8F079BACA}"/>
              </a:ext>
            </a:extLst>
          </p:cNvPr>
          <p:cNvPicPr>
            <a:picLocks noChangeAspect="1"/>
          </p:cNvPicPr>
          <p:nvPr/>
        </p:nvPicPr>
        <p:blipFill>
          <a:blip r:embed="rId19"/>
          <a:stretch>
            <a:fillRect/>
          </a:stretch>
        </p:blipFill>
        <p:spPr>
          <a:xfrm>
            <a:off x="19512035" y="21671148"/>
            <a:ext cx="821755" cy="896190"/>
          </a:xfrm>
          <a:prstGeom prst="rect">
            <a:avLst/>
          </a:prstGeom>
        </p:spPr>
      </p:pic>
      <p:grpSp>
        <p:nvGrpSpPr>
          <p:cNvPr id="139" name="Group 138">
            <a:extLst>
              <a:ext uri="{FF2B5EF4-FFF2-40B4-BE49-F238E27FC236}">
                <a16:creationId xmlns:a16="http://schemas.microsoft.com/office/drawing/2014/main" id="{BE26E2F0-BCCC-47BB-B575-537299E5C57B}"/>
              </a:ext>
            </a:extLst>
          </p:cNvPr>
          <p:cNvGrpSpPr/>
          <p:nvPr/>
        </p:nvGrpSpPr>
        <p:grpSpPr>
          <a:xfrm>
            <a:off x="14530652" y="21832003"/>
            <a:ext cx="737164" cy="791904"/>
            <a:chOff x="386655" y="5673218"/>
            <a:chExt cx="855433" cy="896190"/>
          </a:xfrm>
        </p:grpSpPr>
        <p:pic>
          <p:nvPicPr>
            <p:cNvPr id="140" name="Picture 139">
              <a:extLst>
                <a:ext uri="{FF2B5EF4-FFF2-40B4-BE49-F238E27FC236}">
                  <a16:creationId xmlns:a16="http://schemas.microsoft.com/office/drawing/2014/main" id="{1C066353-EB44-49C6-B14B-A5D8E46583E0}"/>
                </a:ext>
              </a:extLst>
            </p:cNvPr>
            <p:cNvPicPr>
              <a:picLocks noChangeAspect="1"/>
            </p:cNvPicPr>
            <p:nvPr/>
          </p:nvPicPr>
          <p:blipFill>
            <a:blip r:embed="rId20"/>
            <a:stretch>
              <a:fillRect/>
            </a:stretch>
          </p:blipFill>
          <p:spPr>
            <a:xfrm>
              <a:off x="386655" y="5673218"/>
              <a:ext cx="655377" cy="896190"/>
            </a:xfrm>
            <a:prstGeom prst="rect">
              <a:avLst/>
            </a:prstGeom>
          </p:spPr>
        </p:pic>
        <p:pic>
          <p:nvPicPr>
            <p:cNvPr id="141" name="Picture 140">
              <a:extLst>
                <a:ext uri="{FF2B5EF4-FFF2-40B4-BE49-F238E27FC236}">
                  <a16:creationId xmlns:a16="http://schemas.microsoft.com/office/drawing/2014/main" id="{74B160C5-FA29-40D8-A54F-8D3720EE5321}"/>
                </a:ext>
              </a:extLst>
            </p:cNvPr>
            <p:cNvPicPr>
              <a:picLocks noChangeAspect="1"/>
            </p:cNvPicPr>
            <p:nvPr/>
          </p:nvPicPr>
          <p:blipFill>
            <a:blip r:embed="rId20"/>
            <a:stretch>
              <a:fillRect/>
            </a:stretch>
          </p:blipFill>
          <p:spPr>
            <a:xfrm>
              <a:off x="586711" y="5673218"/>
              <a:ext cx="655377" cy="896190"/>
            </a:xfrm>
            <a:prstGeom prst="rect">
              <a:avLst/>
            </a:prstGeom>
          </p:spPr>
        </p:pic>
      </p:grpSp>
      <p:pic>
        <p:nvPicPr>
          <p:cNvPr id="142" name="Picture 141" descr="A close up of a map&#10;&#10;Description generated with very high confidence">
            <a:extLst>
              <a:ext uri="{FF2B5EF4-FFF2-40B4-BE49-F238E27FC236}">
                <a16:creationId xmlns:a16="http://schemas.microsoft.com/office/drawing/2014/main" id="{A186D7DC-6F5C-4BDF-B176-3169F90E4B7C}"/>
              </a:ext>
            </a:extLst>
          </p:cNvPr>
          <p:cNvPicPr>
            <a:picLocks noChangeAspect="1"/>
          </p:cNvPicPr>
          <p:nvPr/>
        </p:nvPicPr>
        <p:blipFill rotWithShape="1">
          <a:blip r:embed="rId27" cstate="print">
            <a:extLst>
              <a:ext uri="{28A0092B-C50C-407E-A947-70E740481C1C}">
                <a14:useLocalDpi xmlns:a14="http://schemas.microsoft.com/office/drawing/2010/main" val="0"/>
              </a:ext>
            </a:extLst>
          </a:blip>
          <a:srcRect l="16438" t="12996" r="70465" b="56035"/>
          <a:stretch/>
        </p:blipFill>
        <p:spPr>
          <a:xfrm>
            <a:off x="14131121" y="25209062"/>
            <a:ext cx="499279" cy="635693"/>
          </a:xfrm>
          <a:prstGeom prst="rect">
            <a:avLst/>
          </a:prstGeom>
        </p:spPr>
      </p:pic>
      <p:sp>
        <p:nvSpPr>
          <p:cNvPr id="24" name="Rectangle 23">
            <a:extLst>
              <a:ext uri="{FF2B5EF4-FFF2-40B4-BE49-F238E27FC236}">
                <a16:creationId xmlns:a16="http://schemas.microsoft.com/office/drawing/2014/main" id="{7D3D5C3C-53A0-43A6-BDB5-A202F4C722E6}"/>
              </a:ext>
            </a:extLst>
          </p:cNvPr>
          <p:cNvSpPr/>
          <p:nvPr/>
        </p:nvSpPr>
        <p:spPr>
          <a:xfrm>
            <a:off x="14173200" y="22370539"/>
            <a:ext cx="301557" cy="246221"/>
          </a:xfrm>
          <a:prstGeom prst="rect">
            <a:avLst/>
          </a:prstGeom>
          <a:solidFill>
            <a:schemeClr val="bg1"/>
          </a:solidFill>
        </p:spPr>
        <p:txBody>
          <a:bodyPr wrap="none" lIns="0" tIns="0" rIns="0" bIns="0">
            <a:spAutoFit/>
          </a:bodyPr>
          <a:lstStyle/>
          <a:p>
            <a:r>
              <a:rPr lang="en-US" sz="1600" dirty="0"/>
              <a:t>Feb</a:t>
            </a:r>
          </a:p>
        </p:txBody>
      </p:sp>
      <p:sp>
        <p:nvSpPr>
          <p:cNvPr id="144" name="Rectangle 143">
            <a:extLst>
              <a:ext uri="{FF2B5EF4-FFF2-40B4-BE49-F238E27FC236}">
                <a16:creationId xmlns:a16="http://schemas.microsoft.com/office/drawing/2014/main" id="{1892E2C6-47B1-4F9C-9049-F11D2ACCAD56}"/>
              </a:ext>
            </a:extLst>
          </p:cNvPr>
          <p:cNvSpPr/>
          <p:nvPr/>
        </p:nvSpPr>
        <p:spPr>
          <a:xfrm>
            <a:off x="15594948" y="22372041"/>
            <a:ext cx="344646" cy="246221"/>
          </a:xfrm>
          <a:prstGeom prst="rect">
            <a:avLst/>
          </a:prstGeom>
          <a:solidFill>
            <a:schemeClr val="bg1"/>
          </a:solidFill>
        </p:spPr>
        <p:txBody>
          <a:bodyPr wrap="none" lIns="0" tIns="0" rIns="0" bIns="0">
            <a:spAutoFit/>
          </a:bodyPr>
          <a:lstStyle/>
          <a:p>
            <a:r>
              <a:rPr lang="en-US" sz="1600" dirty="0"/>
              <a:t>Mar</a:t>
            </a:r>
          </a:p>
        </p:txBody>
      </p:sp>
      <p:sp>
        <p:nvSpPr>
          <p:cNvPr id="145" name="Rectangle 144">
            <a:extLst>
              <a:ext uri="{FF2B5EF4-FFF2-40B4-BE49-F238E27FC236}">
                <a16:creationId xmlns:a16="http://schemas.microsoft.com/office/drawing/2014/main" id="{F4512C27-317B-4F26-99C7-3E22BA41C9D8}"/>
              </a:ext>
            </a:extLst>
          </p:cNvPr>
          <p:cNvSpPr/>
          <p:nvPr/>
        </p:nvSpPr>
        <p:spPr>
          <a:xfrm>
            <a:off x="16986583" y="22372040"/>
            <a:ext cx="298159" cy="246221"/>
          </a:xfrm>
          <a:prstGeom prst="rect">
            <a:avLst/>
          </a:prstGeom>
          <a:solidFill>
            <a:schemeClr val="bg1"/>
          </a:solidFill>
        </p:spPr>
        <p:txBody>
          <a:bodyPr wrap="none" lIns="0" tIns="0" rIns="0" bIns="0">
            <a:spAutoFit/>
          </a:bodyPr>
          <a:lstStyle/>
          <a:p>
            <a:r>
              <a:rPr lang="en-US" sz="1600" dirty="0"/>
              <a:t>Apr</a:t>
            </a:r>
          </a:p>
        </p:txBody>
      </p:sp>
      <p:sp>
        <p:nvSpPr>
          <p:cNvPr id="146" name="Rectangle 145">
            <a:extLst>
              <a:ext uri="{FF2B5EF4-FFF2-40B4-BE49-F238E27FC236}">
                <a16:creationId xmlns:a16="http://schemas.microsoft.com/office/drawing/2014/main" id="{E71236AC-A623-447D-974C-53CCBCF8295D}"/>
              </a:ext>
            </a:extLst>
          </p:cNvPr>
          <p:cNvSpPr/>
          <p:nvPr/>
        </p:nvSpPr>
        <p:spPr>
          <a:xfrm>
            <a:off x="19202400" y="22370539"/>
            <a:ext cx="301557" cy="246221"/>
          </a:xfrm>
          <a:prstGeom prst="rect">
            <a:avLst/>
          </a:prstGeom>
          <a:solidFill>
            <a:schemeClr val="bg1"/>
          </a:solidFill>
        </p:spPr>
        <p:txBody>
          <a:bodyPr wrap="none" lIns="0" tIns="0" rIns="0" bIns="0">
            <a:spAutoFit/>
          </a:bodyPr>
          <a:lstStyle/>
          <a:p>
            <a:r>
              <a:rPr lang="en-US" sz="1600" dirty="0"/>
              <a:t>Feb</a:t>
            </a:r>
          </a:p>
        </p:txBody>
      </p:sp>
      <p:sp>
        <p:nvSpPr>
          <p:cNvPr id="147" name="Rectangle 146">
            <a:extLst>
              <a:ext uri="{FF2B5EF4-FFF2-40B4-BE49-F238E27FC236}">
                <a16:creationId xmlns:a16="http://schemas.microsoft.com/office/drawing/2014/main" id="{E8CAD877-1019-4720-BEAE-71EA2DD65BF8}"/>
              </a:ext>
            </a:extLst>
          </p:cNvPr>
          <p:cNvSpPr/>
          <p:nvPr/>
        </p:nvSpPr>
        <p:spPr>
          <a:xfrm>
            <a:off x="20624148" y="22372041"/>
            <a:ext cx="344646" cy="246221"/>
          </a:xfrm>
          <a:prstGeom prst="rect">
            <a:avLst/>
          </a:prstGeom>
          <a:solidFill>
            <a:schemeClr val="bg1"/>
          </a:solidFill>
        </p:spPr>
        <p:txBody>
          <a:bodyPr wrap="none" lIns="0" tIns="0" rIns="0" bIns="0">
            <a:spAutoFit/>
          </a:bodyPr>
          <a:lstStyle/>
          <a:p>
            <a:r>
              <a:rPr lang="en-US" sz="1600" dirty="0"/>
              <a:t>Mar</a:t>
            </a:r>
          </a:p>
        </p:txBody>
      </p:sp>
      <p:sp>
        <p:nvSpPr>
          <p:cNvPr id="149" name="Rectangle 148">
            <a:extLst>
              <a:ext uri="{FF2B5EF4-FFF2-40B4-BE49-F238E27FC236}">
                <a16:creationId xmlns:a16="http://schemas.microsoft.com/office/drawing/2014/main" id="{F2EEA7F8-9F85-4326-9B36-7F9AE9566BA6}"/>
              </a:ext>
            </a:extLst>
          </p:cNvPr>
          <p:cNvSpPr/>
          <p:nvPr/>
        </p:nvSpPr>
        <p:spPr>
          <a:xfrm>
            <a:off x="22015783" y="22372040"/>
            <a:ext cx="298159" cy="246221"/>
          </a:xfrm>
          <a:prstGeom prst="rect">
            <a:avLst/>
          </a:prstGeom>
          <a:solidFill>
            <a:schemeClr val="bg1"/>
          </a:solidFill>
        </p:spPr>
        <p:txBody>
          <a:bodyPr wrap="none" lIns="0" tIns="0" rIns="0" bIns="0">
            <a:spAutoFit/>
          </a:bodyPr>
          <a:lstStyle/>
          <a:p>
            <a:r>
              <a:rPr lang="en-US" sz="1600" dirty="0"/>
              <a:t>Apr</a:t>
            </a:r>
          </a:p>
        </p:txBody>
      </p:sp>
      <p:pic>
        <p:nvPicPr>
          <p:cNvPr id="150" name="Picture 149" descr="A close up of a map&#10;&#10;Description generated with very high confidence">
            <a:extLst>
              <a:ext uri="{FF2B5EF4-FFF2-40B4-BE49-F238E27FC236}">
                <a16:creationId xmlns:a16="http://schemas.microsoft.com/office/drawing/2014/main" id="{14382EA3-1BCA-47B7-8EA8-008B107B3B33}"/>
              </a:ext>
            </a:extLst>
          </p:cNvPr>
          <p:cNvPicPr>
            <a:picLocks noChangeAspect="1"/>
          </p:cNvPicPr>
          <p:nvPr/>
        </p:nvPicPr>
        <p:blipFill rotWithShape="1">
          <a:blip r:embed="rId27" cstate="print">
            <a:extLst>
              <a:ext uri="{28A0092B-C50C-407E-A947-70E740481C1C}">
                <a14:useLocalDpi xmlns:a14="http://schemas.microsoft.com/office/drawing/2010/main" val="0"/>
              </a:ext>
            </a:extLst>
          </a:blip>
          <a:srcRect l="16438" t="12996" r="70465" b="56035"/>
          <a:stretch/>
        </p:blipFill>
        <p:spPr>
          <a:xfrm>
            <a:off x="19128538" y="25209062"/>
            <a:ext cx="499279" cy="635693"/>
          </a:xfrm>
          <a:prstGeom prst="rect">
            <a:avLst/>
          </a:prstGeom>
        </p:spPr>
      </p:pic>
      <p:sp>
        <p:nvSpPr>
          <p:cNvPr id="151" name="Rectangle 150">
            <a:extLst>
              <a:ext uri="{FF2B5EF4-FFF2-40B4-BE49-F238E27FC236}">
                <a16:creationId xmlns:a16="http://schemas.microsoft.com/office/drawing/2014/main" id="{53A44E72-4937-44AC-BD57-CF1ABAB67679}"/>
              </a:ext>
            </a:extLst>
          </p:cNvPr>
          <p:cNvSpPr/>
          <p:nvPr/>
        </p:nvSpPr>
        <p:spPr>
          <a:xfrm>
            <a:off x="29857144" y="7239000"/>
            <a:ext cx="1209562" cy="584775"/>
          </a:xfrm>
          <a:prstGeom prst="rect">
            <a:avLst/>
          </a:prstGeom>
        </p:spPr>
        <p:txBody>
          <a:bodyPr wrap="none">
            <a:spAutoFit/>
          </a:bodyPr>
          <a:lstStyle/>
          <a:p>
            <a:pPr defTabSz="457200"/>
            <a:r>
              <a:rPr lang="en-US" sz="3200" dirty="0">
                <a:solidFill>
                  <a:prstClr val="black"/>
                </a:solidFill>
                <a:latin typeface="Calibri Light" panose="020F0302020204030204"/>
              </a:rPr>
              <a:t>Forest</a:t>
            </a:r>
          </a:p>
        </p:txBody>
      </p:sp>
      <p:sp>
        <p:nvSpPr>
          <p:cNvPr id="152" name="Rectangle 151">
            <a:extLst>
              <a:ext uri="{FF2B5EF4-FFF2-40B4-BE49-F238E27FC236}">
                <a16:creationId xmlns:a16="http://schemas.microsoft.com/office/drawing/2014/main" id="{96D525E0-8ACE-4C8A-B9BC-FABCE9285ABB}"/>
              </a:ext>
            </a:extLst>
          </p:cNvPr>
          <p:cNvSpPr/>
          <p:nvPr/>
        </p:nvSpPr>
        <p:spPr>
          <a:xfrm>
            <a:off x="26609150" y="7219767"/>
            <a:ext cx="1798890" cy="584775"/>
          </a:xfrm>
          <a:prstGeom prst="rect">
            <a:avLst/>
          </a:prstGeom>
        </p:spPr>
        <p:txBody>
          <a:bodyPr wrap="none">
            <a:spAutoFit/>
          </a:bodyPr>
          <a:lstStyle/>
          <a:p>
            <a:pPr defTabSz="457200"/>
            <a:r>
              <a:rPr lang="en-US" sz="3200" dirty="0">
                <a:solidFill>
                  <a:prstClr val="black"/>
                </a:solidFill>
                <a:latin typeface="Calibri Light" panose="020F0302020204030204"/>
              </a:rPr>
              <a:t>Grassland</a:t>
            </a:r>
          </a:p>
        </p:txBody>
      </p:sp>
      <p:pic>
        <p:nvPicPr>
          <p:cNvPr id="155" name="Picture 154">
            <a:extLst>
              <a:ext uri="{FF2B5EF4-FFF2-40B4-BE49-F238E27FC236}">
                <a16:creationId xmlns:a16="http://schemas.microsoft.com/office/drawing/2014/main" id="{BCF64929-03B1-405D-83CB-8D38213B58B4}"/>
              </a:ext>
            </a:extLst>
          </p:cNvPr>
          <p:cNvPicPr>
            <a:picLocks noChangeAspect="1"/>
          </p:cNvPicPr>
          <p:nvPr/>
        </p:nvPicPr>
        <p:blipFill>
          <a:blip r:embed="rId19"/>
          <a:stretch>
            <a:fillRect/>
          </a:stretch>
        </p:blipFill>
        <p:spPr>
          <a:xfrm>
            <a:off x="28912581" y="6934200"/>
            <a:ext cx="821755" cy="896190"/>
          </a:xfrm>
          <a:prstGeom prst="rect">
            <a:avLst/>
          </a:prstGeom>
        </p:spPr>
      </p:pic>
      <p:grpSp>
        <p:nvGrpSpPr>
          <p:cNvPr id="157" name="Group 156">
            <a:extLst>
              <a:ext uri="{FF2B5EF4-FFF2-40B4-BE49-F238E27FC236}">
                <a16:creationId xmlns:a16="http://schemas.microsoft.com/office/drawing/2014/main" id="{F4BF27EB-69D9-42F8-B9CB-7ABF2C6B7C48}"/>
              </a:ext>
            </a:extLst>
          </p:cNvPr>
          <p:cNvGrpSpPr/>
          <p:nvPr/>
        </p:nvGrpSpPr>
        <p:grpSpPr>
          <a:xfrm>
            <a:off x="25917494" y="7005867"/>
            <a:ext cx="737164" cy="791904"/>
            <a:chOff x="386655" y="5673218"/>
            <a:chExt cx="855433" cy="896190"/>
          </a:xfrm>
        </p:grpSpPr>
        <p:pic>
          <p:nvPicPr>
            <p:cNvPr id="161" name="Picture 160">
              <a:extLst>
                <a:ext uri="{FF2B5EF4-FFF2-40B4-BE49-F238E27FC236}">
                  <a16:creationId xmlns:a16="http://schemas.microsoft.com/office/drawing/2014/main" id="{651C99A2-CA08-47F4-A6D0-AD1E7D5BC018}"/>
                </a:ext>
              </a:extLst>
            </p:cNvPr>
            <p:cNvPicPr>
              <a:picLocks noChangeAspect="1"/>
            </p:cNvPicPr>
            <p:nvPr/>
          </p:nvPicPr>
          <p:blipFill>
            <a:blip r:embed="rId20"/>
            <a:stretch>
              <a:fillRect/>
            </a:stretch>
          </p:blipFill>
          <p:spPr>
            <a:xfrm>
              <a:off x="386655" y="5673218"/>
              <a:ext cx="655377" cy="896190"/>
            </a:xfrm>
            <a:prstGeom prst="rect">
              <a:avLst/>
            </a:prstGeom>
          </p:spPr>
        </p:pic>
        <p:pic>
          <p:nvPicPr>
            <p:cNvPr id="162" name="Picture 161">
              <a:extLst>
                <a:ext uri="{FF2B5EF4-FFF2-40B4-BE49-F238E27FC236}">
                  <a16:creationId xmlns:a16="http://schemas.microsoft.com/office/drawing/2014/main" id="{FB87421D-9853-4343-A3C3-02F27DCB55D3}"/>
                </a:ext>
              </a:extLst>
            </p:cNvPr>
            <p:cNvPicPr>
              <a:picLocks noChangeAspect="1"/>
            </p:cNvPicPr>
            <p:nvPr/>
          </p:nvPicPr>
          <p:blipFill>
            <a:blip r:embed="rId20"/>
            <a:stretch>
              <a:fillRect/>
            </a:stretch>
          </p:blipFill>
          <p:spPr>
            <a:xfrm>
              <a:off x="586711" y="5673218"/>
              <a:ext cx="655377" cy="896190"/>
            </a:xfrm>
            <a:prstGeom prst="rect">
              <a:avLst/>
            </a:prstGeom>
          </p:spPr>
        </p:pic>
      </p:grpSp>
      <p:sp>
        <p:nvSpPr>
          <p:cNvPr id="183" name="Rectangle 8">
            <a:extLst>
              <a:ext uri="{FF2B5EF4-FFF2-40B4-BE49-F238E27FC236}">
                <a16:creationId xmlns:a16="http://schemas.microsoft.com/office/drawing/2014/main" id="{E95DDC65-EF12-4449-96EA-E649B78CA671}"/>
              </a:ext>
            </a:extLst>
          </p:cNvPr>
          <p:cNvSpPr>
            <a:spLocks noChangeArrowheads="1"/>
          </p:cNvSpPr>
          <p:nvPr/>
        </p:nvSpPr>
        <p:spPr bwMode="auto">
          <a:xfrm>
            <a:off x="24820229" y="16308913"/>
            <a:ext cx="4880361" cy="236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r>
              <a:rPr lang="en-US" sz="2100" b="1" dirty="0">
                <a:solidFill>
                  <a:srgbClr val="000000"/>
                </a:solidFill>
                <a:latin typeface="Calibri Light" panose="020F0302020204030204" pitchFamily="34" charset="0"/>
                <a:cs typeface="Arial" charset="0"/>
              </a:rPr>
              <a:t>Figure 8. </a:t>
            </a:r>
            <a:r>
              <a:rPr lang="en-US" sz="2100" dirty="0">
                <a:solidFill>
                  <a:srgbClr val="000000"/>
                </a:solidFill>
                <a:latin typeface="Calibri Light" panose="020F0302020204030204" pitchFamily="34" charset="0"/>
                <a:cs typeface="Arial" charset="0"/>
              </a:rPr>
              <a:t>Schematic indicating the length of the window between the start of ecosystem carbon uptake (left side of solid bar) and the transition from net daily source to net daily sink for carbon (right side of bar). Arrows above the x-axis indicate the date of snowmelt in each year. </a:t>
            </a:r>
          </a:p>
        </p:txBody>
      </p:sp>
      <p:sp>
        <p:nvSpPr>
          <p:cNvPr id="27" name="Rectangle 26">
            <a:extLst>
              <a:ext uri="{FF2B5EF4-FFF2-40B4-BE49-F238E27FC236}">
                <a16:creationId xmlns:a16="http://schemas.microsoft.com/office/drawing/2014/main" id="{BBF36B7D-BCD3-483D-AF00-355C1D829D1E}"/>
              </a:ext>
            </a:extLst>
          </p:cNvPr>
          <p:cNvSpPr/>
          <p:nvPr/>
        </p:nvSpPr>
        <p:spPr>
          <a:xfrm>
            <a:off x="12784285" y="14272755"/>
            <a:ext cx="11218715" cy="954107"/>
          </a:xfrm>
          <a:prstGeom prst="rect">
            <a:avLst/>
          </a:prstGeom>
        </p:spPr>
        <p:txBody>
          <a:bodyPr wrap="square">
            <a:spAutoFit/>
          </a:bodyPr>
          <a:lstStyle/>
          <a:p>
            <a:r>
              <a:rPr lang="en-US" sz="2800" dirty="0">
                <a:solidFill>
                  <a:srgbClr val="000000"/>
                </a:solidFill>
                <a:latin typeface="Calibri Light" panose="020F0302020204030204" pitchFamily="34" charset="0"/>
                <a:cs typeface="Arial" charset="0"/>
              </a:rPr>
              <a:t>In 2016 the grassland became a moderate net sink for carbon in contrast to the forest, where carbon losses were tripled relative to other years.</a:t>
            </a:r>
          </a:p>
        </p:txBody>
      </p:sp>
      <p:sp>
        <p:nvSpPr>
          <p:cNvPr id="190" name="Rectangle 189">
            <a:extLst>
              <a:ext uri="{FF2B5EF4-FFF2-40B4-BE49-F238E27FC236}">
                <a16:creationId xmlns:a16="http://schemas.microsoft.com/office/drawing/2014/main" id="{04A537F4-72B9-4D7E-9D9D-07F4A2D43B5C}"/>
              </a:ext>
            </a:extLst>
          </p:cNvPr>
          <p:cNvSpPr/>
          <p:nvPr/>
        </p:nvSpPr>
        <p:spPr>
          <a:xfrm>
            <a:off x="12893040" y="5486400"/>
            <a:ext cx="11338560" cy="2677656"/>
          </a:xfrm>
          <a:prstGeom prst="rect">
            <a:avLst/>
          </a:prstGeom>
        </p:spPr>
        <p:txBody>
          <a:bodyPr wrap="square">
            <a:spAutoFit/>
          </a:bodyPr>
          <a:lstStyle/>
          <a:p>
            <a:pPr defTabSz="969813" fontAlgn="base">
              <a:spcBef>
                <a:spcPct val="0"/>
              </a:spcBef>
              <a:spcAft>
                <a:spcPct val="0"/>
              </a:spcAft>
            </a:pPr>
            <a:r>
              <a:rPr lang="en-US" sz="2800" dirty="0">
                <a:solidFill>
                  <a:srgbClr val="000000"/>
                </a:solidFill>
                <a:latin typeface="Calibri Light" panose="020F0302020204030204" pitchFamily="34" charset="0"/>
                <a:cs typeface="Arial" charset="0"/>
              </a:rPr>
              <a:t>From 2014-2017 there was large variability in winter-spring (Feb-Apr) conditions. The winters can be coarsely categorized as: </a:t>
            </a:r>
          </a:p>
          <a:p>
            <a:pPr defTabSz="969813" fontAlgn="base">
              <a:spcBef>
                <a:spcPct val="0"/>
              </a:spcBef>
              <a:spcAft>
                <a:spcPct val="0"/>
              </a:spcAft>
            </a:pPr>
            <a:r>
              <a:rPr lang="en-US" sz="2800" dirty="0">
                <a:solidFill>
                  <a:srgbClr val="000000"/>
                </a:solidFill>
                <a:latin typeface="Calibri Light" panose="020F0302020204030204" pitchFamily="34" charset="0"/>
                <a:cs typeface="Arial" charset="0"/>
              </a:rPr>
              <a:t>	2014: cold air and soils, average snow</a:t>
            </a:r>
          </a:p>
          <a:p>
            <a:pPr defTabSz="969813" fontAlgn="base">
              <a:spcBef>
                <a:spcPct val="0"/>
              </a:spcBef>
              <a:spcAft>
                <a:spcPct val="0"/>
              </a:spcAft>
            </a:pPr>
            <a:r>
              <a:rPr lang="en-US" sz="2800" dirty="0">
                <a:solidFill>
                  <a:srgbClr val="000000"/>
                </a:solidFill>
                <a:latin typeface="Calibri Light" panose="020F0302020204030204" pitchFamily="34" charset="0"/>
                <a:cs typeface="Arial" charset="0"/>
              </a:rPr>
              <a:t>	2015: very cold air, cold soils, average to above-average snow</a:t>
            </a:r>
          </a:p>
          <a:p>
            <a:pPr defTabSz="969813" fontAlgn="base">
              <a:spcBef>
                <a:spcPct val="0"/>
              </a:spcBef>
              <a:spcAft>
                <a:spcPct val="0"/>
              </a:spcAft>
            </a:pPr>
            <a:r>
              <a:rPr lang="en-US" sz="2800" dirty="0">
                <a:solidFill>
                  <a:srgbClr val="000000"/>
                </a:solidFill>
                <a:latin typeface="Calibri Light" panose="020F0302020204030204" pitchFamily="34" charset="0"/>
                <a:cs typeface="Arial" charset="0"/>
              </a:rPr>
              <a:t>	2016: very warm air and soils, very little snow</a:t>
            </a:r>
          </a:p>
          <a:p>
            <a:pPr defTabSz="969813" fontAlgn="base">
              <a:spcBef>
                <a:spcPct val="0"/>
              </a:spcBef>
              <a:spcAft>
                <a:spcPct val="0"/>
              </a:spcAft>
            </a:pPr>
            <a:r>
              <a:rPr lang="en-US" sz="2800" dirty="0">
                <a:solidFill>
                  <a:srgbClr val="000000"/>
                </a:solidFill>
                <a:latin typeface="Calibri Light" panose="020F0302020204030204" pitchFamily="34" charset="0"/>
                <a:cs typeface="Arial" charset="0"/>
              </a:rPr>
              <a:t>	2017: warm air, cold soils, below average to average snow</a:t>
            </a:r>
          </a:p>
        </p:txBody>
      </p:sp>
      <p:sp>
        <p:nvSpPr>
          <p:cNvPr id="193" name="Rectangle 192">
            <a:extLst>
              <a:ext uri="{FF2B5EF4-FFF2-40B4-BE49-F238E27FC236}">
                <a16:creationId xmlns:a16="http://schemas.microsoft.com/office/drawing/2014/main" id="{D05B3069-B435-49E8-8522-85ADD38ACB8C}"/>
              </a:ext>
            </a:extLst>
          </p:cNvPr>
          <p:cNvSpPr/>
          <p:nvPr/>
        </p:nvSpPr>
        <p:spPr>
          <a:xfrm>
            <a:off x="24642294" y="5581575"/>
            <a:ext cx="11218715" cy="1384995"/>
          </a:xfrm>
          <a:prstGeom prst="rect">
            <a:avLst/>
          </a:prstGeom>
        </p:spPr>
        <p:txBody>
          <a:bodyPr wrap="square">
            <a:spAutoFit/>
          </a:bodyPr>
          <a:lstStyle/>
          <a:p>
            <a:pPr defTabSz="969813" fontAlgn="base">
              <a:spcBef>
                <a:spcPct val="0"/>
              </a:spcBef>
              <a:spcAft>
                <a:spcPct val="0"/>
              </a:spcAft>
            </a:pPr>
            <a:r>
              <a:rPr lang="en-US" sz="2800" dirty="0">
                <a:solidFill>
                  <a:srgbClr val="000000"/>
                </a:solidFill>
                <a:latin typeface="Calibri Light" panose="020F0302020204030204" pitchFamily="34" charset="0"/>
                <a:cs typeface="Arial" charset="0"/>
              </a:rPr>
              <a:t>Sustained carbon uptake in 2016 began early relative to the other years at both the grassland and the forest, but the ecosystem transition from a net daily carbon source to a carbon sink was only advanced at the grassland. </a:t>
            </a:r>
          </a:p>
        </p:txBody>
      </p:sp>
      <p:sp>
        <p:nvSpPr>
          <p:cNvPr id="194" name="Rectangle 193">
            <a:extLst>
              <a:ext uri="{FF2B5EF4-FFF2-40B4-BE49-F238E27FC236}">
                <a16:creationId xmlns:a16="http://schemas.microsoft.com/office/drawing/2014/main" id="{CA711743-8D9C-40C4-83AF-B9C997A86279}"/>
              </a:ext>
            </a:extLst>
          </p:cNvPr>
          <p:cNvSpPr/>
          <p:nvPr/>
        </p:nvSpPr>
        <p:spPr>
          <a:xfrm>
            <a:off x="24688800" y="13563600"/>
            <a:ext cx="11218715" cy="2246769"/>
          </a:xfrm>
          <a:prstGeom prst="rect">
            <a:avLst/>
          </a:prstGeom>
        </p:spPr>
        <p:txBody>
          <a:bodyPr wrap="square">
            <a:spAutoFit/>
          </a:bodyPr>
          <a:lstStyle/>
          <a:p>
            <a:pPr marL="457200" indent="-457200" defTabSz="969813" fontAlgn="base">
              <a:spcBef>
                <a:spcPct val="0"/>
              </a:spcBef>
              <a:spcAft>
                <a:spcPct val="0"/>
              </a:spcAft>
              <a:buFont typeface="Arial" panose="020B0604020202020204" pitchFamily="34" charset="0"/>
              <a:buChar char="•"/>
            </a:pPr>
            <a:r>
              <a:rPr lang="en-US" sz="2800" dirty="0">
                <a:solidFill>
                  <a:srgbClr val="000000"/>
                </a:solidFill>
                <a:latin typeface="Calibri Light" panose="020F0302020204030204" pitchFamily="34" charset="0"/>
                <a:cs typeface="Arial" charset="0"/>
              </a:rPr>
              <a:t>At the grassland, carbon uptake begins when ground is snow-free and temperatures are suitable, window between start of carbon uptake and transition to daily C sink is fairly consistent. </a:t>
            </a:r>
          </a:p>
          <a:p>
            <a:pPr marL="457200" indent="-457200" defTabSz="969813" fontAlgn="base">
              <a:spcBef>
                <a:spcPct val="0"/>
              </a:spcBef>
              <a:spcAft>
                <a:spcPct val="0"/>
              </a:spcAft>
              <a:buFont typeface="Arial" panose="020B0604020202020204" pitchFamily="34" charset="0"/>
              <a:buChar char="•"/>
            </a:pPr>
            <a:r>
              <a:rPr lang="en-US" sz="2800" dirty="0">
                <a:solidFill>
                  <a:srgbClr val="000000"/>
                </a:solidFill>
                <a:latin typeface="Calibri Light" panose="020F0302020204030204" pitchFamily="34" charset="0"/>
                <a:cs typeface="Arial" charset="0"/>
              </a:rPr>
              <a:t>At the forest, the deciduous portion of canopy cannot utilize winter and early spring warm temperatures due to leaf-out phenology.  </a:t>
            </a:r>
          </a:p>
        </p:txBody>
      </p:sp>
      <p:sp>
        <p:nvSpPr>
          <p:cNvPr id="31" name="TextBox 30">
            <a:extLst>
              <a:ext uri="{FF2B5EF4-FFF2-40B4-BE49-F238E27FC236}">
                <a16:creationId xmlns:a16="http://schemas.microsoft.com/office/drawing/2014/main" id="{287B91AD-FBB3-40FC-82E5-257B558E4A70}"/>
              </a:ext>
            </a:extLst>
          </p:cNvPr>
          <p:cNvSpPr txBox="1"/>
          <p:nvPr/>
        </p:nvSpPr>
        <p:spPr>
          <a:xfrm>
            <a:off x="24551836" y="25831800"/>
            <a:ext cx="10918927" cy="1477328"/>
          </a:xfrm>
          <a:prstGeom prst="rect">
            <a:avLst/>
          </a:prstGeom>
          <a:noFill/>
        </p:spPr>
        <p:txBody>
          <a:bodyPr wrap="square" rtlCol="0">
            <a:spAutoFit/>
          </a:bodyPr>
          <a:lstStyle/>
          <a:p>
            <a:r>
              <a:rPr lang="en-US" sz="1800" b="1" dirty="0">
                <a:solidFill>
                  <a:srgbClr val="000000"/>
                </a:solidFill>
                <a:latin typeface="Calibri Light" panose="020F0302020204030204" pitchFamily="34" charset="0"/>
                <a:cs typeface="Arial" charset="0"/>
              </a:rPr>
              <a:t>1</a:t>
            </a:r>
            <a:r>
              <a:rPr lang="en-US" sz="1800" dirty="0">
                <a:solidFill>
                  <a:srgbClr val="000000"/>
                </a:solidFill>
                <a:latin typeface="Calibri Light" panose="020F0302020204030204" pitchFamily="34" charset="0"/>
                <a:cs typeface="Arial" charset="0"/>
              </a:rPr>
              <a:t>. Bell JE, et al. 2013. US CRN Soil Moisture and Temperature Observations. J </a:t>
            </a:r>
            <a:r>
              <a:rPr lang="en-US" sz="1800" dirty="0" err="1">
                <a:solidFill>
                  <a:srgbClr val="000000"/>
                </a:solidFill>
                <a:latin typeface="Calibri Light" panose="020F0302020204030204" pitchFamily="34" charset="0"/>
                <a:cs typeface="Arial" charset="0"/>
              </a:rPr>
              <a:t>Hydrometeorol</a:t>
            </a:r>
            <a:r>
              <a:rPr lang="en-US" sz="1800" dirty="0">
                <a:solidFill>
                  <a:srgbClr val="000000"/>
                </a:solidFill>
                <a:latin typeface="Calibri Light" panose="020F0302020204030204" pitchFamily="34" charset="0"/>
                <a:cs typeface="Arial" charset="0"/>
              </a:rPr>
              <a:t> 14:977–88; </a:t>
            </a:r>
            <a:r>
              <a:rPr lang="en-US" sz="1800" b="1" dirty="0">
                <a:solidFill>
                  <a:srgbClr val="000000"/>
                </a:solidFill>
                <a:latin typeface="Calibri Light" panose="020F0302020204030204" pitchFamily="34" charset="0"/>
                <a:cs typeface="Arial" charset="0"/>
              </a:rPr>
              <a:t>2. </a:t>
            </a:r>
            <a:r>
              <a:rPr lang="en-US" sz="1800" dirty="0">
                <a:solidFill>
                  <a:srgbClr val="000000"/>
                </a:solidFill>
                <a:latin typeface="Calibri Light" panose="020F0302020204030204" pitchFamily="34" charset="0"/>
                <a:cs typeface="Arial" charset="0"/>
              </a:rPr>
              <a:t>Diamond HJ, et al. 2013. USCRN. Bull Am </a:t>
            </a:r>
            <a:r>
              <a:rPr lang="en-US" sz="1800" dirty="0" err="1">
                <a:solidFill>
                  <a:srgbClr val="000000"/>
                </a:solidFill>
                <a:latin typeface="Calibri Light" panose="020F0302020204030204" pitchFamily="34" charset="0"/>
                <a:cs typeface="Arial" charset="0"/>
              </a:rPr>
              <a:t>Meteorol</a:t>
            </a:r>
            <a:r>
              <a:rPr lang="en-US" sz="1800" dirty="0">
                <a:solidFill>
                  <a:srgbClr val="000000"/>
                </a:solidFill>
                <a:latin typeface="Calibri Light" panose="020F0302020204030204" pitchFamily="34" charset="0"/>
                <a:cs typeface="Arial" charset="0"/>
              </a:rPr>
              <a:t> </a:t>
            </a:r>
            <a:r>
              <a:rPr lang="en-US" sz="1800" dirty="0" err="1">
                <a:solidFill>
                  <a:srgbClr val="000000"/>
                </a:solidFill>
                <a:latin typeface="Calibri Light" panose="020F0302020204030204" pitchFamily="34" charset="0"/>
                <a:cs typeface="Arial" charset="0"/>
              </a:rPr>
              <a:t>Soc</a:t>
            </a:r>
            <a:r>
              <a:rPr lang="en-US" sz="1800" dirty="0">
                <a:solidFill>
                  <a:srgbClr val="000000"/>
                </a:solidFill>
                <a:latin typeface="Calibri Light" panose="020F0302020204030204" pitchFamily="34" charset="0"/>
                <a:cs typeface="Arial" charset="0"/>
              </a:rPr>
              <a:t> 94:485–98; </a:t>
            </a:r>
            <a:r>
              <a:rPr lang="en-US" sz="1800" b="1" dirty="0">
                <a:solidFill>
                  <a:srgbClr val="000000"/>
                </a:solidFill>
                <a:latin typeface="Calibri Light" panose="020F0302020204030204" pitchFamily="34" charset="0"/>
                <a:cs typeface="Arial" charset="0"/>
              </a:rPr>
              <a:t>3. </a:t>
            </a:r>
            <a:r>
              <a:rPr lang="en-US" sz="1800" dirty="0">
                <a:solidFill>
                  <a:srgbClr val="000000"/>
                </a:solidFill>
                <a:latin typeface="Calibri Light" panose="020F0302020204030204" pitchFamily="34" charset="0"/>
                <a:cs typeface="Arial" charset="0"/>
              </a:rPr>
              <a:t>Foster et al. 2017. Wildlands and Woodlands Farmlands and Communities Broadening the Vision for New England; </a:t>
            </a:r>
            <a:r>
              <a:rPr lang="en-US" sz="1800" b="1" dirty="0">
                <a:solidFill>
                  <a:srgbClr val="000000"/>
                </a:solidFill>
                <a:latin typeface="Calibri Light" panose="020F0302020204030204" pitchFamily="34" charset="0"/>
                <a:cs typeface="Arial" charset="0"/>
              </a:rPr>
              <a:t>4.</a:t>
            </a:r>
            <a:r>
              <a:rPr lang="en-US" sz="1800" dirty="0">
                <a:solidFill>
                  <a:srgbClr val="000000"/>
                </a:solidFill>
                <a:latin typeface="Calibri Light" panose="020F0302020204030204" pitchFamily="34" charset="0"/>
                <a:cs typeface="Arial" charset="0"/>
              </a:rPr>
              <a:t> </a:t>
            </a:r>
            <a:r>
              <a:rPr lang="en-US" sz="1800" dirty="0" err="1">
                <a:solidFill>
                  <a:srgbClr val="000000"/>
                </a:solidFill>
                <a:latin typeface="Calibri Light" panose="020F0302020204030204" pitchFamily="34" charset="0"/>
                <a:cs typeface="Arial" charset="0"/>
              </a:rPr>
              <a:t>Frumhoff</a:t>
            </a:r>
            <a:r>
              <a:rPr lang="en-US" sz="1800" dirty="0">
                <a:solidFill>
                  <a:srgbClr val="000000"/>
                </a:solidFill>
                <a:latin typeface="Calibri Light" panose="020F0302020204030204" pitchFamily="34" charset="0"/>
                <a:cs typeface="Arial" charset="0"/>
              </a:rPr>
              <a:t>, PC, et al. 2007. Confronting Climate Change in the U.S. Northeast: Science, Impacts, and Solutions; </a:t>
            </a:r>
            <a:r>
              <a:rPr lang="en-US" sz="1800" b="1" dirty="0">
                <a:solidFill>
                  <a:srgbClr val="000000"/>
                </a:solidFill>
                <a:latin typeface="Calibri Light" panose="020F0302020204030204" pitchFamily="34" charset="0"/>
                <a:cs typeface="Arial" charset="0"/>
              </a:rPr>
              <a:t>5. </a:t>
            </a:r>
            <a:r>
              <a:rPr lang="en-US" sz="1800" dirty="0">
                <a:solidFill>
                  <a:srgbClr val="000000"/>
                </a:solidFill>
                <a:latin typeface="Calibri Light" panose="020F0302020204030204" pitchFamily="34" charset="0"/>
                <a:cs typeface="Arial" charset="0"/>
              </a:rPr>
              <a:t>Homer, CG et al. 2015. Photogrammetric Engineering and Remote Sensing 81(5):345–354; </a:t>
            </a:r>
            <a:r>
              <a:rPr lang="en-US" sz="1800" b="1" dirty="0">
                <a:solidFill>
                  <a:srgbClr val="000000"/>
                </a:solidFill>
                <a:latin typeface="Calibri Light" panose="020F0302020204030204" pitchFamily="34" charset="0"/>
                <a:cs typeface="Arial" charset="0"/>
              </a:rPr>
              <a:t>6</a:t>
            </a:r>
            <a:r>
              <a:rPr lang="en-US" sz="1800" dirty="0">
                <a:solidFill>
                  <a:srgbClr val="000000"/>
                </a:solidFill>
                <a:latin typeface="Calibri Light" panose="020F0302020204030204" pitchFamily="34" charset="0"/>
                <a:cs typeface="Arial" charset="0"/>
              </a:rPr>
              <a:t>. Williams, CN et al. 2006. USHCN. ORNL/CDIAC-118, NDP-070</a:t>
            </a:r>
          </a:p>
        </p:txBody>
      </p:sp>
      <p:pic>
        <p:nvPicPr>
          <p:cNvPr id="195" name="Picture 194" descr="A close up of a map&#10;&#10;Description generated with very high confidence">
            <a:extLst>
              <a:ext uri="{FF2B5EF4-FFF2-40B4-BE49-F238E27FC236}">
                <a16:creationId xmlns:a16="http://schemas.microsoft.com/office/drawing/2014/main" id="{ABC7118D-F40E-437E-8BCE-B3A17FAAF943}"/>
              </a:ext>
            </a:extLst>
          </p:cNvPr>
          <p:cNvPicPr>
            <a:picLocks noChangeAspect="1"/>
          </p:cNvPicPr>
          <p:nvPr/>
        </p:nvPicPr>
        <p:blipFill rotWithShape="1">
          <a:blip r:embed="rId28" cstate="print">
            <a:extLst>
              <a:ext uri="{28A0092B-C50C-407E-A947-70E740481C1C}">
                <a14:useLocalDpi xmlns:a14="http://schemas.microsoft.com/office/drawing/2010/main" val="0"/>
              </a:ext>
            </a:extLst>
          </a:blip>
          <a:srcRect l="16438" t="12996" r="70465" b="56035"/>
          <a:stretch/>
        </p:blipFill>
        <p:spPr>
          <a:xfrm>
            <a:off x="33909000" y="16558820"/>
            <a:ext cx="655319" cy="834366"/>
          </a:xfrm>
          <a:prstGeom prst="rect">
            <a:avLst/>
          </a:prstGeom>
        </p:spPr>
      </p:pic>
      <p:sp>
        <p:nvSpPr>
          <p:cNvPr id="200" name="TextBox 199">
            <a:extLst>
              <a:ext uri="{FF2B5EF4-FFF2-40B4-BE49-F238E27FC236}">
                <a16:creationId xmlns:a16="http://schemas.microsoft.com/office/drawing/2014/main" id="{57BD1ED6-586F-41F9-B7A4-BF41F84DA853}"/>
              </a:ext>
            </a:extLst>
          </p:cNvPr>
          <p:cNvSpPr txBox="1"/>
          <p:nvPr/>
        </p:nvSpPr>
        <p:spPr>
          <a:xfrm>
            <a:off x="30567495" y="18878490"/>
            <a:ext cx="3570105" cy="400110"/>
          </a:xfrm>
          <a:prstGeom prst="rect">
            <a:avLst/>
          </a:prstGeom>
          <a:solidFill>
            <a:schemeClr val="bg1"/>
          </a:solidFill>
        </p:spPr>
        <p:txBody>
          <a:bodyPr wrap="square" rtlCol="0">
            <a:spAutoFit/>
          </a:bodyPr>
          <a:lstStyle/>
          <a:p>
            <a:pPr algn="ctr" defTabSz="457200"/>
            <a:r>
              <a:rPr lang="en-US" sz="2000" dirty="0">
                <a:solidFill>
                  <a:prstClr val="black"/>
                </a:solidFill>
                <a:latin typeface="Calibri Light" panose="020F0302020204030204"/>
                <a:cs typeface="Arial" panose="020B0604020202020204" pitchFamily="34" charset="0"/>
              </a:rPr>
              <a:t>Day of Year</a:t>
            </a:r>
          </a:p>
        </p:txBody>
      </p:sp>
    </p:spTree>
    <p:extLst>
      <p:ext uri="{BB962C8B-B14F-4D97-AF65-F5344CB8AC3E}">
        <p14:creationId xmlns:p14="http://schemas.microsoft.com/office/powerpoint/2010/main" val="212167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8"/>
                                        </p:tgtEl>
                                        <p:attrNameLst>
                                          <p:attrName>style.visibility</p:attrName>
                                        </p:attrNameLst>
                                      </p:cBhvr>
                                      <p:to>
                                        <p:strVal val="visible"/>
                                      </p:to>
                                    </p:set>
                                    <p:animEffect transition="in" filter="fade">
                                      <p:cBhvr>
                                        <p:cTn id="7" dur="500"/>
                                        <p:tgtEl>
                                          <p:spTgt spid="168"/>
                                        </p:tgtEl>
                                      </p:cBhvr>
                                    </p:animEffect>
                                  </p:childTnLst>
                                </p:cTn>
                              </p:par>
                              <p:par>
                                <p:cTn id="8" presetID="10" presetClass="entr" presetSubtype="0" fill="hold" nodeType="withEffect">
                                  <p:stCondLst>
                                    <p:cond delay="0"/>
                                  </p:stCondLst>
                                  <p:childTnLst>
                                    <p:set>
                                      <p:cBhvr>
                                        <p:cTn id="9" dur="1" fill="hold">
                                          <p:stCondLst>
                                            <p:cond delay="0"/>
                                          </p:stCondLst>
                                        </p:cTn>
                                        <p:tgtEl>
                                          <p:spTgt spid="169"/>
                                        </p:tgtEl>
                                        <p:attrNameLst>
                                          <p:attrName>style.visibility</p:attrName>
                                        </p:attrNameLst>
                                      </p:cBhvr>
                                      <p:to>
                                        <p:strVal val="visible"/>
                                      </p:to>
                                    </p:set>
                                    <p:animEffect transition="in" filter="fade">
                                      <p:cBhvr>
                                        <p:cTn id="10" dur="500"/>
                                        <p:tgtEl>
                                          <p:spTgt spid="1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10212</TotalTime>
  <Words>1157</Words>
  <Application>Microsoft Office PowerPoint</Application>
  <PresentationFormat>Custom</PresentationFormat>
  <Paragraphs>99</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Arial Black</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Sanders-DeMott</dc:creator>
  <cp:lastModifiedBy>Sanders-Demott, Rebecca</cp:lastModifiedBy>
  <cp:revision>188</cp:revision>
  <cp:lastPrinted>2017-03-23T21:29:42Z</cp:lastPrinted>
  <dcterms:created xsi:type="dcterms:W3CDTF">2013-03-18T01:55:03Z</dcterms:created>
  <dcterms:modified xsi:type="dcterms:W3CDTF">2018-03-23T19:44:03Z</dcterms:modified>
</cp:coreProperties>
</file>