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</p:sldIdLst>
  <p:sldSz cx="43891200" cy="32918400"/>
  <p:notesSz cx="9144000" cy="6858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 autoAdjust="0"/>
    <p:restoredTop sz="94660"/>
  </p:normalViewPr>
  <p:slideViewPr>
    <p:cSldViewPr snapToGrid="0">
      <p:cViewPr varScale="1">
        <p:scale>
          <a:sx n="20" d="100"/>
          <a:sy n="20" d="100"/>
        </p:scale>
        <p:origin x="1592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3/25/18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210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3/25/18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23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3/25/18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325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3/25/18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98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3/25/18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789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3/25/18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194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3/25/18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614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3/25/18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74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3/25/18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488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3/25/18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870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2A90-EBCC-4A33-A5B5-1BD96337D968}" type="datetimeFigureOut">
              <a:rPr lang="en-US" smtClean="0"/>
              <a:t>3/25/18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8336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5387975"/>
            <a:ext cx="32918400" cy="114601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463"/>
            <a:ext cx="32918400" cy="794861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3/25/18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074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3/25/18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806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025" y="8207375"/>
            <a:ext cx="37857113" cy="136921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025" y="22029738"/>
            <a:ext cx="37857113" cy="720090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3/25/18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5484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838" y="8763000"/>
            <a:ext cx="18851562" cy="208867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0" y="8763000"/>
            <a:ext cx="18851563" cy="208867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3/25/18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1871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2600" y="1752600"/>
            <a:ext cx="37857113" cy="63627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2600" y="8069263"/>
            <a:ext cx="18568988" cy="39544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2600" y="12023725"/>
            <a:ext cx="18568988" cy="17686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20238" y="8069263"/>
            <a:ext cx="18659475" cy="39544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20238" y="12023725"/>
            <a:ext cx="18659475" cy="17686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3/25/18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0138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3/25/18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4962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3/25/18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5159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2600" y="2193925"/>
            <a:ext cx="14157325" cy="76819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5" y="4740275"/>
            <a:ext cx="22220238" cy="23393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2600" y="9875838"/>
            <a:ext cx="14157325" cy="1829593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3/25/18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1106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2600" y="2193925"/>
            <a:ext cx="14157325" cy="76819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659475" y="4740275"/>
            <a:ext cx="22220238" cy="23393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2600" y="9875838"/>
            <a:ext cx="14157325" cy="1829593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3/25/18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5752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3/25/18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9035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10275" y="1752600"/>
            <a:ext cx="9463088" cy="278971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838" y="1752600"/>
            <a:ext cx="28240037" cy="278971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EAC0-AE7D-41F2-BB8B-88041E3E93C6}" type="datetimeFigureOut">
              <a:rPr lang="en-US" smtClean="0"/>
              <a:t>3/25/18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777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7" y="0"/>
            <a:ext cx="43891200" cy="3297524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F2A90-EBCC-4A33-A5B5-1BD96337D968}" type="datetimeFigureOut">
              <a:rPr lang="en-US" smtClean="0"/>
              <a:t>3/25/18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A0F4E-6A04-4FB6-BF85-C12A642EB0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489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838" y="1752600"/>
            <a:ext cx="37855525" cy="6362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838" y="8763000"/>
            <a:ext cx="37855525" cy="208867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838" y="30510163"/>
            <a:ext cx="9875837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EEAC0-AE7D-41F2-BB8B-88041E3E93C6}" type="datetimeFigureOut">
              <a:rPr lang="en-US" smtClean="0"/>
              <a:t>3/25/18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325" y="30510163"/>
            <a:ext cx="1481455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7525" y="30510163"/>
            <a:ext cx="9875838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260B6-AD4F-41D9-A024-2F7061D6C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019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7886" y="718457"/>
            <a:ext cx="22860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b="1" u="sng" dirty="0">
                <a:latin typeface="Avenir Book" charset="0"/>
                <a:ea typeface="Avenir Book" charset="0"/>
                <a:cs typeface="Avenir Book" charset="0"/>
              </a:rPr>
              <a:t>Children’s Behavioral Health Training </a:t>
            </a:r>
          </a:p>
          <a:p>
            <a:pPr algn="ctr"/>
            <a:r>
              <a:rPr lang="en-US" sz="8000" dirty="0">
                <a:latin typeface="Avenir Book" charset="0"/>
                <a:ea typeface="Avenir Book" charset="0"/>
                <a:cs typeface="Avenir Book" charset="0"/>
              </a:rPr>
              <a:t>Institute on Disability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75656" y="6162069"/>
            <a:ext cx="15936687" cy="22098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 charset="0"/>
              <a:buChar char="•"/>
            </a:pPr>
            <a:r>
              <a:rPr lang="en-US" sz="5500" dirty="0"/>
              <a:t>NH currently faces a workforce crisis including limited mental health providers trained in Evidenced Based Practices in children’s behavioral health.</a:t>
            </a:r>
          </a:p>
          <a:p>
            <a:endParaRPr lang="en-US" sz="5500" dirty="0"/>
          </a:p>
          <a:p>
            <a:pPr marL="1143000" indent="-1143000">
              <a:buFont typeface="Arial" charset="0"/>
              <a:buChar char="•"/>
            </a:pPr>
            <a:r>
              <a:rPr lang="en-US" sz="5500" dirty="0"/>
              <a:t>Letters of Intent have been submitted to various funding sources including the  Healthy NH Foundation to support the development of online training courses</a:t>
            </a:r>
          </a:p>
          <a:p>
            <a:endParaRPr lang="en-US" sz="5500" dirty="0"/>
          </a:p>
          <a:p>
            <a:pPr marL="1143000" indent="-1143000">
              <a:buFont typeface="Arial" charset="0"/>
              <a:buChar char="•"/>
            </a:pPr>
            <a:r>
              <a:rPr lang="en-US" sz="5500" dirty="0"/>
              <a:t>The IOD is working to develop Evidence Based Practice training courses specifically in the area of children’s behavioral health to address the current need.</a:t>
            </a:r>
          </a:p>
          <a:p>
            <a:endParaRPr lang="en-US" sz="5500" dirty="0"/>
          </a:p>
          <a:p>
            <a:pPr marL="1143000" indent="-1143000">
              <a:buFont typeface="Arial" charset="0"/>
              <a:buChar char="•"/>
            </a:pPr>
            <a:r>
              <a:rPr lang="en-US" sz="5500" dirty="0"/>
              <a:t>Providers across the state are going to be surveyed with some of the follow objectives:</a:t>
            </a:r>
          </a:p>
          <a:p>
            <a:pPr marL="2986430" lvl="1" indent="-1143000">
              <a:buFont typeface="Arial" charset="0"/>
              <a:buChar char="•"/>
            </a:pPr>
            <a:r>
              <a:rPr lang="en-US" sz="5500" dirty="0"/>
              <a:t>Identify barriers to receiving training</a:t>
            </a:r>
          </a:p>
          <a:p>
            <a:pPr marL="2986430" lvl="1" indent="-1143000">
              <a:buFont typeface="Arial" charset="0"/>
              <a:buChar char="•"/>
            </a:pPr>
            <a:r>
              <a:rPr lang="en-US" sz="5500" dirty="0"/>
              <a:t>Identify areas of interest for training</a:t>
            </a:r>
          </a:p>
          <a:p>
            <a:pPr marL="2986430" lvl="1" indent="-1143000">
              <a:buFont typeface="Arial" charset="0"/>
              <a:buChar char="•"/>
            </a:pPr>
            <a:r>
              <a:rPr lang="en-US" sz="5500" dirty="0"/>
              <a:t>Assess interest to engage in online training</a:t>
            </a:r>
          </a:p>
          <a:p>
            <a:pPr marL="2986430" lvl="1" indent="-1143000">
              <a:buFont typeface="Arial" charset="0"/>
              <a:buChar char="•"/>
            </a:pPr>
            <a:r>
              <a:rPr lang="en-US" sz="5500" dirty="0"/>
              <a:t>Assist in the development of trainings</a:t>
            </a:r>
          </a:p>
          <a:p>
            <a:pPr lvl="1"/>
            <a:endParaRPr lang="en-US" sz="5500" dirty="0"/>
          </a:p>
          <a:p>
            <a:pPr marL="1143000" indent="-1143000">
              <a:buFont typeface="Arial" charset="0"/>
              <a:buChar char="•"/>
            </a:pPr>
            <a:r>
              <a:rPr lang="en-US" sz="5500" dirty="0"/>
              <a:t>The data collected will be analyzed and used to guide the final development of each course once funding has been secured.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55D4E2-EEBC-B143-A92F-6AC678EC03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0" r="5545"/>
          <a:stretch/>
        </p:blipFill>
        <p:spPr>
          <a:xfrm>
            <a:off x="17112343" y="4881475"/>
            <a:ext cx="26778857" cy="24059114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28773591" y="27155485"/>
            <a:ext cx="2043807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500" dirty="0">
                <a:latin typeface="Avenir Book" charset="0"/>
                <a:ea typeface="Avenir Book" charset="0"/>
                <a:cs typeface="Avenir Book" charset="0"/>
              </a:rPr>
              <a:t>Rebecca Searles, BS</a:t>
            </a:r>
          </a:p>
          <a:p>
            <a:pPr algn="ctr"/>
            <a:r>
              <a:rPr lang="en-US" sz="5500" dirty="0">
                <a:latin typeface="Avenir Book" charset="0"/>
                <a:ea typeface="Avenir Book" charset="0"/>
                <a:cs typeface="Avenir Book" charset="0"/>
              </a:rPr>
              <a:t>MSW LEND Trainee</a:t>
            </a:r>
          </a:p>
        </p:txBody>
      </p:sp>
    </p:spTree>
    <p:extLst>
      <p:ext uri="{BB962C8B-B14F-4D97-AF65-F5344CB8AC3E}">
        <p14:creationId xmlns:p14="http://schemas.microsoft.com/office/powerpoint/2010/main" val="12798213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542</TotalTime>
  <Words>145</Words>
  <Application>Microsoft Macintosh PowerPoint</Application>
  <PresentationFormat>Custom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Avenir Book</vt:lpstr>
      <vt:lpstr>Calibri</vt:lpstr>
      <vt:lpstr>Calibri Light</vt:lpstr>
      <vt:lpstr>Office Theme</vt:lpstr>
      <vt:lpstr>Custom Design</vt:lpstr>
      <vt:lpstr>PowerPoint Presentation</vt:lpstr>
    </vt:vector>
  </TitlesOfParts>
  <Company>UNH Institute on Disability</Company>
  <LinksUpToDate>false</LinksUpToDate>
  <SharedDoc>false</SharedDoc>
  <HyperlinksChanged>false</HyperlinksChanged>
  <AppVersion>16.0010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Brennan-Curry, Anna</dc:creator>
  <cp:lastModifiedBy>Rebecca Searles</cp:lastModifiedBy>
  <cp:revision>28</cp:revision>
  <dcterms:created xsi:type="dcterms:W3CDTF">2016-11-23T16:20:03Z</dcterms:created>
  <dcterms:modified xsi:type="dcterms:W3CDTF">2018-03-25T20:39:26Z</dcterms:modified>
</cp:coreProperties>
</file>