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6" r:id="rId3"/>
  </p:sldIdLst>
  <p:sldSz cx="43891200" cy="32918400"/>
  <p:notesSz cx="9144000" cy="6858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Doris, Jennifer" initials="DJ" lastIdx="5"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30" d="100"/>
          <a:sy n="30" d="100"/>
        </p:scale>
        <p:origin x="-828" y="-180"/>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Megan\Desktop\Grad%20School\LEND\Dev%20Screening%20Survey\Dev%20Screening%20Recat.xlsx" TargetMode="External"/></Relationships>
</file>

<file path=ppt/charts/_rels/chart2.xml.rels><?xml version="1.0" encoding="UTF-8" standalone="yes"?>
<Relationships xmlns="http://schemas.openxmlformats.org/package/2006/relationships"><Relationship Id="rId3" Type="http://schemas.openxmlformats.org/officeDocument/2006/relationships/oleObject" Target="file:///C:\Users\Megan\Desktop\Grad%20School\LEND\Dev%20Screening%20Survey\Dev%20Screening%20Recat.xlsx" TargetMode="External"/><Relationship Id="rId2" Type="http://schemas.microsoft.com/office/2011/relationships/chartColorStyle" Target="colors1.xml"/><Relationship Id="rId1" Type="http://schemas.microsoft.com/office/2011/relationships/chartStyle" Target="style1.xml"/></Relationships>
</file>

<file path=ppt/charts/_rels/chart3.xml.rels><?xml version="1.0" encoding="UTF-8" standalone="yes"?>
<Relationships xmlns="http://schemas.openxmlformats.org/package/2006/relationships"><Relationship Id="rId3" Type="http://schemas.openxmlformats.org/officeDocument/2006/relationships/oleObject" Target="file:///C:\Users\Megan\Desktop\Grad%20School\LEND\Dev%20Screening%20Survey\Dev%20Screening%20Recat.xlsx" TargetMode="External"/><Relationship Id="rId2" Type="http://schemas.microsoft.com/office/2011/relationships/chartColorStyle" Target="colors2.xml"/><Relationship Id="rId1" Type="http://schemas.microsoft.com/office/2011/relationships/chartStyle" Target="style2.xml"/></Relationships>
</file>

<file path=ppt/charts/_rels/chart4.xml.rels><?xml version="1.0" encoding="UTF-8" standalone="yes"?>
<Relationships xmlns="http://schemas.openxmlformats.org/package/2006/relationships"><Relationship Id="rId1" Type="http://schemas.openxmlformats.org/officeDocument/2006/relationships/oleObject" Target="file:///C:\Users\Megan\Desktop\Grad%20School\LEND\Dev%20Screening%20Survey\Dev%20Screening%20Recat.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Megan\Desktop\Grad%20School\LEND\Dev%20Screening%20Survey\Dev%20Screening%20Recat.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Megan\Desktop\Grad%20School\LEND\Dev%20Screening%20Survey\Dev%20Screening%20Recat.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b="0"/>
            </a:pPr>
            <a:r>
              <a:rPr lang="en-US" sz="2000" b="0" dirty="0"/>
              <a:t>Site</a:t>
            </a:r>
            <a:r>
              <a:rPr lang="en-US" sz="2000" b="0" baseline="0" dirty="0"/>
              <a:t> Types Represented by this Survey</a:t>
            </a:r>
            <a:endParaRPr lang="en-US" sz="2000" b="0" dirty="0"/>
          </a:p>
        </c:rich>
      </c:tx>
      <c:overlay val="0"/>
    </c:title>
    <c:autoTitleDeleted val="0"/>
    <c:plotArea>
      <c:layout/>
      <c:barChart>
        <c:barDir val="bar"/>
        <c:grouping val="clustered"/>
        <c:varyColors val="0"/>
        <c:ser>
          <c:idx val="4"/>
          <c:order val="4"/>
          <c:spPr>
            <a:solidFill>
              <a:schemeClr val="accent5"/>
            </a:solidFill>
            <a:ln>
              <a:noFill/>
            </a:ln>
            <a:effectLst/>
          </c:spPr>
          <c:invertIfNegative val="0"/>
          <c:cat>
            <c:strRef>
              <c:f>Sheet1!$A$200:$A$211</c:f>
              <c:strCache>
                <c:ptCount val="12"/>
                <c:pt idx="0">
                  <c:v>Child Care</c:v>
                </c:pt>
                <c:pt idx="1">
                  <c:v>Primary Care Office</c:v>
                </c:pt>
                <c:pt idx="2">
                  <c:v>Hospital </c:v>
                </c:pt>
                <c:pt idx="3">
                  <c:v>Community Mental Health Center</c:v>
                </c:pt>
                <c:pt idx="4">
                  <c:v>Early Head Start</c:v>
                </c:pt>
                <c:pt idx="5">
                  <c:v>Head Start Program </c:v>
                </c:pt>
                <c:pt idx="6">
                  <c:v>School</c:v>
                </c:pt>
                <c:pt idx="7">
                  <c:v>Family Resource Center w/ a Comp. Family Support Contract</c:v>
                </c:pt>
                <c:pt idx="8">
                  <c:v>Family Resource Center w/o a contract</c:v>
                </c:pt>
                <c:pt idx="9">
                  <c:v>Home Visiting Program </c:v>
                </c:pt>
                <c:pt idx="10">
                  <c:v>Child Protection</c:v>
                </c:pt>
                <c:pt idx="11">
                  <c:v>Early Supports and services</c:v>
                </c:pt>
              </c:strCache>
            </c:strRef>
          </c:cat>
          <c:val>
            <c:numRef>
              <c:f>Sheet1!$F$200:$F$211</c:f>
              <c:numCache>
                <c:formatCode>General</c:formatCode>
                <c:ptCount val="12"/>
                <c:pt idx="0">
                  <c:v>12</c:v>
                </c:pt>
                <c:pt idx="1">
                  <c:v>13</c:v>
                </c:pt>
                <c:pt idx="2">
                  <c:v>0</c:v>
                </c:pt>
                <c:pt idx="3">
                  <c:v>5</c:v>
                </c:pt>
                <c:pt idx="4">
                  <c:v>0</c:v>
                </c:pt>
                <c:pt idx="5">
                  <c:v>1</c:v>
                </c:pt>
                <c:pt idx="6">
                  <c:v>2</c:v>
                </c:pt>
                <c:pt idx="7">
                  <c:v>11</c:v>
                </c:pt>
                <c:pt idx="8">
                  <c:v>1</c:v>
                </c:pt>
                <c:pt idx="9">
                  <c:v>12</c:v>
                </c:pt>
                <c:pt idx="10">
                  <c:v>0</c:v>
                </c:pt>
                <c:pt idx="11">
                  <c:v>5</c:v>
                </c:pt>
              </c:numCache>
            </c:numRef>
          </c:val>
          <c:extLst>
            <c:ext xmlns:c16="http://schemas.microsoft.com/office/drawing/2014/chart" uri="{C3380CC4-5D6E-409C-BE32-E72D297353CC}">
              <c16:uniqueId val="{00000000-6983-4E0E-8788-7FAE0B611311}"/>
            </c:ext>
          </c:extLst>
        </c:ser>
        <c:dLbls>
          <c:showLegendKey val="0"/>
          <c:showVal val="0"/>
          <c:showCatName val="0"/>
          <c:showSerName val="0"/>
          <c:showPercent val="0"/>
          <c:showBubbleSize val="0"/>
        </c:dLbls>
        <c:gapWidth val="219"/>
        <c:axId val="174856448"/>
        <c:axId val="174870528"/>
        <c:extLst>
          <c:ext xmlns:c15="http://schemas.microsoft.com/office/drawing/2012/chart" uri="{02D57815-91ED-43cb-92C2-25804820EDAC}">
            <c15:filteredBarSeries>
              <c15:ser>
                <c:idx val="0"/>
                <c:order val="0"/>
                <c:spPr>
                  <a:solidFill>
                    <a:schemeClr val="accent1"/>
                  </a:solidFill>
                  <a:ln>
                    <a:noFill/>
                  </a:ln>
                  <a:effectLst/>
                </c:spPr>
                <c:invertIfNegative val="0"/>
                <c:cat>
                  <c:strRef>
                    <c:extLst>
                      <c:ext uri="{02D57815-91ED-43cb-92C2-25804820EDAC}">
                        <c15:formulaRef>
                          <c15:sqref>Sheet1!$A$200:$A$211</c15:sqref>
                        </c15:formulaRef>
                      </c:ext>
                    </c:extLst>
                    <c:strCache>
                      <c:ptCount val="12"/>
                      <c:pt idx="0">
                        <c:v>Child Care</c:v>
                      </c:pt>
                      <c:pt idx="1">
                        <c:v>Primary Care Office</c:v>
                      </c:pt>
                      <c:pt idx="2">
                        <c:v>Hospital </c:v>
                      </c:pt>
                      <c:pt idx="3">
                        <c:v>Community Mental Health Center</c:v>
                      </c:pt>
                      <c:pt idx="4">
                        <c:v>Early Head Start</c:v>
                      </c:pt>
                      <c:pt idx="5">
                        <c:v>Head Start Program </c:v>
                      </c:pt>
                      <c:pt idx="6">
                        <c:v>School</c:v>
                      </c:pt>
                      <c:pt idx="7">
                        <c:v>Family Resource Center w/ a Comp. Family Support Contract</c:v>
                      </c:pt>
                      <c:pt idx="8">
                        <c:v>Family Resource Center w/o a contract</c:v>
                      </c:pt>
                      <c:pt idx="9">
                        <c:v>Home Visiting Program </c:v>
                      </c:pt>
                      <c:pt idx="10">
                        <c:v>Child Protection</c:v>
                      </c:pt>
                      <c:pt idx="11">
                        <c:v>Early Supports and services</c:v>
                      </c:pt>
                    </c:strCache>
                  </c:strRef>
                </c:cat>
                <c:val>
                  <c:numRef>
                    <c:extLst>
                      <c:ext uri="{02D57815-91ED-43cb-92C2-25804820EDAC}">
                        <c15:formulaRef>
                          <c15:sqref>Sheet1!$B$200:$B$211</c15:sqref>
                        </c15:formulaRef>
                      </c:ext>
                    </c:extLst>
                    <c:numCache>
                      <c:formatCode>General</c:formatCode>
                      <c:ptCount val="12"/>
                    </c:numCache>
                  </c:numRef>
                </c:val>
                <c:extLst>
                  <c:ext xmlns:c16="http://schemas.microsoft.com/office/drawing/2014/chart" uri="{C3380CC4-5D6E-409C-BE32-E72D297353CC}">
                    <c16:uniqueId val="{00000001-6983-4E0E-8788-7FAE0B611311}"/>
                  </c:ext>
                </c:extLst>
              </c15:ser>
            </c15:filteredBarSeries>
            <c15:filteredBarSeries>
              <c15:ser>
                <c:idx val="1"/>
                <c:order val="1"/>
                <c:spPr>
                  <a:solidFill>
                    <a:schemeClr val="accent2"/>
                  </a:solidFill>
                  <a:ln>
                    <a:noFill/>
                  </a:ln>
                  <a:effectLst/>
                </c:spPr>
                <c:invertIfNegative val="0"/>
                <c:cat>
                  <c:strRef>
                    <c:extLst xmlns:c15="http://schemas.microsoft.com/office/drawing/2012/chart">
                      <c:ext xmlns:c15="http://schemas.microsoft.com/office/drawing/2012/chart" uri="{02D57815-91ED-43cb-92C2-25804820EDAC}">
                        <c15:formulaRef>
                          <c15:sqref>Sheet1!$A$200:$A$211</c15:sqref>
                        </c15:formulaRef>
                      </c:ext>
                    </c:extLst>
                    <c:strCache>
                      <c:ptCount val="12"/>
                      <c:pt idx="0">
                        <c:v>Child Care</c:v>
                      </c:pt>
                      <c:pt idx="1">
                        <c:v>Primary Care Office</c:v>
                      </c:pt>
                      <c:pt idx="2">
                        <c:v>Hospital </c:v>
                      </c:pt>
                      <c:pt idx="3">
                        <c:v>Community Mental Health Center</c:v>
                      </c:pt>
                      <c:pt idx="4">
                        <c:v>Early Head Start</c:v>
                      </c:pt>
                      <c:pt idx="5">
                        <c:v>Head Start Program </c:v>
                      </c:pt>
                      <c:pt idx="6">
                        <c:v>School</c:v>
                      </c:pt>
                      <c:pt idx="7">
                        <c:v>Family Resource Center w/ a Comp. Family Support Contract</c:v>
                      </c:pt>
                      <c:pt idx="8">
                        <c:v>Family Resource Center w/o a contract</c:v>
                      </c:pt>
                      <c:pt idx="9">
                        <c:v>Home Visiting Program </c:v>
                      </c:pt>
                      <c:pt idx="10">
                        <c:v>Child Protection</c:v>
                      </c:pt>
                      <c:pt idx="11">
                        <c:v>Early Supports and services</c:v>
                      </c:pt>
                    </c:strCache>
                  </c:strRef>
                </c:cat>
                <c:val>
                  <c:numRef>
                    <c:extLst xmlns:c15="http://schemas.microsoft.com/office/drawing/2012/chart">
                      <c:ext xmlns:c15="http://schemas.microsoft.com/office/drawing/2012/chart" uri="{02D57815-91ED-43cb-92C2-25804820EDAC}">
                        <c15:formulaRef>
                          <c15:sqref>Sheet1!$C$200:$C$211</c15:sqref>
                        </c15:formulaRef>
                      </c:ext>
                    </c:extLst>
                    <c:numCache>
                      <c:formatCode>General</c:formatCode>
                      <c:ptCount val="12"/>
                    </c:numCache>
                  </c:numRef>
                </c:val>
                <c:extLst xmlns:c15="http://schemas.microsoft.com/office/drawing/2012/chart">
                  <c:ext xmlns:c16="http://schemas.microsoft.com/office/drawing/2014/chart" uri="{C3380CC4-5D6E-409C-BE32-E72D297353CC}">
                    <c16:uniqueId val="{00000002-6983-4E0E-8788-7FAE0B611311}"/>
                  </c:ext>
                </c:extLst>
              </c15:ser>
            </c15:filteredBarSeries>
            <c15:filteredBarSeries>
              <c15:ser>
                <c:idx val="2"/>
                <c:order val="2"/>
                <c:spPr>
                  <a:solidFill>
                    <a:schemeClr val="accent3"/>
                  </a:solidFill>
                  <a:ln>
                    <a:noFill/>
                  </a:ln>
                  <a:effectLst/>
                </c:spPr>
                <c:invertIfNegative val="0"/>
                <c:cat>
                  <c:strRef>
                    <c:extLst xmlns:c15="http://schemas.microsoft.com/office/drawing/2012/chart">
                      <c:ext xmlns:c15="http://schemas.microsoft.com/office/drawing/2012/chart" uri="{02D57815-91ED-43cb-92C2-25804820EDAC}">
                        <c15:formulaRef>
                          <c15:sqref>Sheet1!$A$200:$A$211</c15:sqref>
                        </c15:formulaRef>
                      </c:ext>
                    </c:extLst>
                    <c:strCache>
                      <c:ptCount val="12"/>
                      <c:pt idx="0">
                        <c:v>Child Care</c:v>
                      </c:pt>
                      <c:pt idx="1">
                        <c:v>Primary Care Office</c:v>
                      </c:pt>
                      <c:pt idx="2">
                        <c:v>Hospital </c:v>
                      </c:pt>
                      <c:pt idx="3">
                        <c:v>Community Mental Health Center</c:v>
                      </c:pt>
                      <c:pt idx="4">
                        <c:v>Early Head Start</c:v>
                      </c:pt>
                      <c:pt idx="5">
                        <c:v>Head Start Program </c:v>
                      </c:pt>
                      <c:pt idx="6">
                        <c:v>School</c:v>
                      </c:pt>
                      <c:pt idx="7">
                        <c:v>Family Resource Center w/ a Comp. Family Support Contract</c:v>
                      </c:pt>
                      <c:pt idx="8">
                        <c:v>Family Resource Center w/o a contract</c:v>
                      </c:pt>
                      <c:pt idx="9">
                        <c:v>Home Visiting Program </c:v>
                      </c:pt>
                      <c:pt idx="10">
                        <c:v>Child Protection</c:v>
                      </c:pt>
                      <c:pt idx="11">
                        <c:v>Early Supports and services</c:v>
                      </c:pt>
                    </c:strCache>
                  </c:strRef>
                </c:cat>
                <c:val>
                  <c:numRef>
                    <c:extLst xmlns:c15="http://schemas.microsoft.com/office/drawing/2012/chart">
                      <c:ext xmlns:c15="http://schemas.microsoft.com/office/drawing/2012/chart" uri="{02D57815-91ED-43cb-92C2-25804820EDAC}">
                        <c15:formulaRef>
                          <c15:sqref>Sheet1!$D$200:$D$211</c15:sqref>
                        </c15:formulaRef>
                      </c:ext>
                    </c:extLst>
                    <c:numCache>
                      <c:formatCode>General</c:formatCode>
                      <c:ptCount val="12"/>
                    </c:numCache>
                  </c:numRef>
                </c:val>
                <c:extLst xmlns:c15="http://schemas.microsoft.com/office/drawing/2012/chart">
                  <c:ext xmlns:c16="http://schemas.microsoft.com/office/drawing/2014/chart" uri="{C3380CC4-5D6E-409C-BE32-E72D297353CC}">
                    <c16:uniqueId val="{00000003-6983-4E0E-8788-7FAE0B611311}"/>
                  </c:ext>
                </c:extLst>
              </c15:ser>
            </c15:filteredBarSeries>
            <c15:filteredBarSeries>
              <c15:ser>
                <c:idx val="3"/>
                <c:order val="3"/>
                <c:spPr>
                  <a:solidFill>
                    <a:schemeClr val="accent4"/>
                  </a:solidFill>
                  <a:ln>
                    <a:noFill/>
                  </a:ln>
                  <a:effectLst/>
                </c:spPr>
                <c:invertIfNegative val="0"/>
                <c:cat>
                  <c:strRef>
                    <c:extLst xmlns:c15="http://schemas.microsoft.com/office/drawing/2012/chart">
                      <c:ext xmlns:c15="http://schemas.microsoft.com/office/drawing/2012/chart" uri="{02D57815-91ED-43cb-92C2-25804820EDAC}">
                        <c15:formulaRef>
                          <c15:sqref>Sheet1!$A$200:$A$211</c15:sqref>
                        </c15:formulaRef>
                      </c:ext>
                    </c:extLst>
                    <c:strCache>
                      <c:ptCount val="12"/>
                      <c:pt idx="0">
                        <c:v>Child Care</c:v>
                      </c:pt>
                      <c:pt idx="1">
                        <c:v>Primary Care Office</c:v>
                      </c:pt>
                      <c:pt idx="2">
                        <c:v>Hospital </c:v>
                      </c:pt>
                      <c:pt idx="3">
                        <c:v>Community Mental Health Center</c:v>
                      </c:pt>
                      <c:pt idx="4">
                        <c:v>Early Head Start</c:v>
                      </c:pt>
                      <c:pt idx="5">
                        <c:v>Head Start Program </c:v>
                      </c:pt>
                      <c:pt idx="6">
                        <c:v>School</c:v>
                      </c:pt>
                      <c:pt idx="7">
                        <c:v>Family Resource Center w/ a Comp. Family Support Contract</c:v>
                      </c:pt>
                      <c:pt idx="8">
                        <c:v>Family Resource Center w/o a contract</c:v>
                      </c:pt>
                      <c:pt idx="9">
                        <c:v>Home Visiting Program </c:v>
                      </c:pt>
                      <c:pt idx="10">
                        <c:v>Child Protection</c:v>
                      </c:pt>
                      <c:pt idx="11">
                        <c:v>Early Supports and services</c:v>
                      </c:pt>
                    </c:strCache>
                  </c:strRef>
                </c:cat>
                <c:val>
                  <c:numRef>
                    <c:extLst xmlns:c15="http://schemas.microsoft.com/office/drawing/2012/chart">
                      <c:ext xmlns:c15="http://schemas.microsoft.com/office/drawing/2012/chart" uri="{02D57815-91ED-43cb-92C2-25804820EDAC}">
                        <c15:formulaRef>
                          <c15:sqref>Sheet1!$E$200:$E$211</c15:sqref>
                        </c15:formulaRef>
                      </c:ext>
                    </c:extLst>
                    <c:numCache>
                      <c:formatCode>General</c:formatCode>
                      <c:ptCount val="12"/>
                    </c:numCache>
                  </c:numRef>
                </c:val>
                <c:extLst xmlns:c15="http://schemas.microsoft.com/office/drawing/2012/chart">
                  <c:ext xmlns:c16="http://schemas.microsoft.com/office/drawing/2014/chart" uri="{C3380CC4-5D6E-409C-BE32-E72D297353CC}">
                    <c16:uniqueId val="{00000004-6983-4E0E-8788-7FAE0B611311}"/>
                  </c:ext>
                </c:extLst>
              </c15:ser>
            </c15:filteredBarSeries>
          </c:ext>
        </c:extLst>
      </c:barChart>
      <c:catAx>
        <c:axId val="17485644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en-US"/>
          </a:p>
        </c:txPr>
        <c:crossAx val="174870528"/>
        <c:crosses val="autoZero"/>
        <c:auto val="0"/>
        <c:lblAlgn val="ctr"/>
        <c:lblOffset val="100"/>
        <c:noMultiLvlLbl val="0"/>
      </c:catAx>
      <c:valAx>
        <c:axId val="17487052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74856448"/>
        <c:crosses val="autoZero"/>
        <c:crossBetween val="between"/>
      </c:valAx>
      <c:spPr>
        <a:noFill/>
        <a:ln>
          <a:noFill/>
        </a:ln>
        <a:effectLst/>
      </c:spPr>
    </c:plotArea>
    <c:plotVisOnly val="1"/>
    <c:dispBlanksAs val="gap"/>
    <c:showDLblsOverMax val="0"/>
  </c:chart>
  <c:spPr>
    <a:solidFill>
      <a:schemeClr val="bg1"/>
    </a:solidFill>
    <a:ln w="12700" cap="flat" cmpd="sng" algn="ctr">
      <a:solidFill>
        <a:schemeClr val="tx2"/>
      </a:solidFill>
      <a:round/>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sz="2000" dirty="0"/>
              <a:t>Standardized</a:t>
            </a:r>
            <a:r>
              <a:rPr lang="en-US" sz="2000" baseline="0" dirty="0"/>
              <a:t> Developmental Screenings Used in New Hampshire</a:t>
            </a:r>
            <a:endParaRPr lang="en-US" sz="2000" dirty="0"/>
          </a:p>
        </c:rich>
      </c:tx>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4"/>
          <c:order val="4"/>
          <c:spPr>
            <a:solidFill>
              <a:schemeClr val="accent5"/>
            </a:solidFill>
            <a:ln>
              <a:noFill/>
            </a:ln>
            <a:effectLst/>
          </c:spPr>
          <c:invertIfNegative val="0"/>
          <c:cat>
            <c:strRef>
              <c:f>Sheet1!$A$26:$A$42</c:f>
              <c:strCache>
                <c:ptCount val="16"/>
                <c:pt idx="0">
                  <c:v>ASQ</c:v>
                </c:pt>
                <c:pt idx="1">
                  <c:v>ASQ SE</c:v>
                </c:pt>
                <c:pt idx="2">
                  <c:v>Parents Eval of Dev. Status</c:v>
                </c:pt>
                <c:pt idx="3">
                  <c:v>Developmental Screening from Bright Futures</c:v>
                </c:pt>
                <c:pt idx="4">
                  <c:v>Denver Dev. Screening Test 2</c:v>
                </c:pt>
                <c:pt idx="5">
                  <c:v>Pre-screening Dev. Questionnaire</c:v>
                </c:pt>
                <c:pt idx="6">
                  <c:v>Survey of Well-Being</c:v>
                </c:pt>
                <c:pt idx="7">
                  <c:v>Early Screens Profiles</c:v>
                </c:pt>
                <c:pt idx="8">
                  <c:v>Teaching Strategies GOLD</c:v>
                </c:pt>
                <c:pt idx="9">
                  <c:v>Strengths and Difficulties</c:v>
                </c:pt>
                <c:pt idx="10">
                  <c:v>DIAL 4</c:v>
                </c:pt>
                <c:pt idx="11">
                  <c:v>Hawaii Early Learning</c:v>
                </c:pt>
                <c:pt idx="12">
                  <c:v>Infant Behavioral Assessment</c:v>
                </c:pt>
                <c:pt idx="13">
                  <c:v>BITSEA</c:v>
                </c:pt>
                <c:pt idx="14">
                  <c:v>PAT</c:v>
                </c:pt>
                <c:pt idx="15">
                  <c:v>MCHAT</c:v>
                </c:pt>
              </c:strCache>
            </c:strRef>
          </c:cat>
          <c:val>
            <c:numRef>
              <c:f>Sheet1!$F$26:$F$42</c:f>
              <c:numCache>
                <c:formatCode>General</c:formatCode>
                <c:ptCount val="17"/>
                <c:pt idx="0">
                  <c:v>54</c:v>
                </c:pt>
                <c:pt idx="1">
                  <c:v>46</c:v>
                </c:pt>
                <c:pt idx="2">
                  <c:v>5</c:v>
                </c:pt>
                <c:pt idx="3">
                  <c:v>5</c:v>
                </c:pt>
                <c:pt idx="4">
                  <c:v>1</c:v>
                </c:pt>
                <c:pt idx="5">
                  <c:v>1</c:v>
                </c:pt>
                <c:pt idx="6">
                  <c:v>2</c:v>
                </c:pt>
                <c:pt idx="7">
                  <c:v>1</c:v>
                </c:pt>
                <c:pt idx="8">
                  <c:v>2</c:v>
                </c:pt>
                <c:pt idx="9">
                  <c:v>1</c:v>
                </c:pt>
                <c:pt idx="10">
                  <c:v>1</c:v>
                </c:pt>
                <c:pt idx="11">
                  <c:v>2</c:v>
                </c:pt>
                <c:pt idx="12">
                  <c:v>1</c:v>
                </c:pt>
                <c:pt idx="13">
                  <c:v>1</c:v>
                </c:pt>
                <c:pt idx="14">
                  <c:v>1</c:v>
                </c:pt>
                <c:pt idx="15">
                  <c:v>6</c:v>
                </c:pt>
              </c:numCache>
            </c:numRef>
          </c:val>
          <c:extLst>
            <c:ext xmlns:c16="http://schemas.microsoft.com/office/drawing/2014/chart" uri="{C3380CC4-5D6E-409C-BE32-E72D297353CC}">
              <c16:uniqueId val="{00000000-859A-4E54-8F23-602E0ED42EE1}"/>
            </c:ext>
          </c:extLst>
        </c:ser>
        <c:dLbls>
          <c:showLegendKey val="0"/>
          <c:showVal val="0"/>
          <c:showCatName val="0"/>
          <c:showSerName val="0"/>
          <c:showPercent val="0"/>
          <c:showBubbleSize val="0"/>
        </c:dLbls>
        <c:gapWidth val="182"/>
        <c:axId val="174907392"/>
        <c:axId val="174908928"/>
        <c:extLst>
          <c:ext xmlns:c15="http://schemas.microsoft.com/office/drawing/2012/chart" uri="{02D57815-91ED-43cb-92C2-25804820EDAC}">
            <c15:filteredBarSeries>
              <c15:ser>
                <c:idx val="0"/>
                <c:order val="0"/>
                <c:spPr>
                  <a:solidFill>
                    <a:schemeClr val="accent1"/>
                  </a:solidFill>
                  <a:ln>
                    <a:noFill/>
                  </a:ln>
                  <a:effectLst/>
                </c:spPr>
                <c:invertIfNegative val="0"/>
                <c:cat>
                  <c:strRef>
                    <c:extLst>
                      <c:ext uri="{02D57815-91ED-43cb-92C2-25804820EDAC}">
                        <c15:formulaRef>
                          <c15:sqref>Sheet1!$A$26:$A$42</c15:sqref>
                        </c15:formulaRef>
                      </c:ext>
                    </c:extLst>
                    <c:strCache>
                      <c:ptCount val="16"/>
                      <c:pt idx="0">
                        <c:v>ASQ</c:v>
                      </c:pt>
                      <c:pt idx="1">
                        <c:v>ASQ SE</c:v>
                      </c:pt>
                      <c:pt idx="2">
                        <c:v>Parents Eval of Dev. Status</c:v>
                      </c:pt>
                      <c:pt idx="3">
                        <c:v>Developmental Screening from Bright Futures</c:v>
                      </c:pt>
                      <c:pt idx="4">
                        <c:v>Denver Dev. Screening Test 2</c:v>
                      </c:pt>
                      <c:pt idx="5">
                        <c:v>Pre-screening Dev. Questionnaire</c:v>
                      </c:pt>
                      <c:pt idx="6">
                        <c:v>Survey of Well-Being</c:v>
                      </c:pt>
                      <c:pt idx="7">
                        <c:v>Early Screens Profiles</c:v>
                      </c:pt>
                      <c:pt idx="8">
                        <c:v>Teaching Strategies GOLD</c:v>
                      </c:pt>
                      <c:pt idx="9">
                        <c:v>Strengths and Difficulties</c:v>
                      </c:pt>
                      <c:pt idx="10">
                        <c:v>DIAL 4</c:v>
                      </c:pt>
                      <c:pt idx="11">
                        <c:v>Hawaii Early Learning</c:v>
                      </c:pt>
                      <c:pt idx="12">
                        <c:v>Infant Behavioral Assessment</c:v>
                      </c:pt>
                      <c:pt idx="13">
                        <c:v>BITSEA</c:v>
                      </c:pt>
                      <c:pt idx="14">
                        <c:v>PAT</c:v>
                      </c:pt>
                      <c:pt idx="15">
                        <c:v>MCHAT</c:v>
                      </c:pt>
                    </c:strCache>
                  </c:strRef>
                </c:cat>
                <c:val>
                  <c:numRef>
                    <c:extLst>
                      <c:ext uri="{02D57815-91ED-43cb-92C2-25804820EDAC}">
                        <c15:formulaRef>
                          <c15:sqref>Sheet1!$B$26:$B$42</c15:sqref>
                        </c15:formulaRef>
                      </c:ext>
                    </c:extLst>
                    <c:numCache>
                      <c:formatCode>General</c:formatCode>
                      <c:ptCount val="17"/>
                    </c:numCache>
                  </c:numRef>
                </c:val>
                <c:extLst>
                  <c:ext xmlns:c16="http://schemas.microsoft.com/office/drawing/2014/chart" uri="{C3380CC4-5D6E-409C-BE32-E72D297353CC}">
                    <c16:uniqueId val="{00000001-859A-4E54-8F23-602E0ED42EE1}"/>
                  </c:ext>
                </c:extLst>
              </c15:ser>
            </c15:filteredBarSeries>
            <c15:filteredBarSeries>
              <c15:ser>
                <c:idx val="1"/>
                <c:order val="1"/>
                <c:spPr>
                  <a:solidFill>
                    <a:schemeClr val="accent2"/>
                  </a:solidFill>
                  <a:ln>
                    <a:noFill/>
                  </a:ln>
                  <a:effectLst/>
                </c:spPr>
                <c:invertIfNegative val="0"/>
                <c:cat>
                  <c:strRef>
                    <c:extLst xmlns:c15="http://schemas.microsoft.com/office/drawing/2012/chart">
                      <c:ext xmlns:c15="http://schemas.microsoft.com/office/drawing/2012/chart" uri="{02D57815-91ED-43cb-92C2-25804820EDAC}">
                        <c15:formulaRef>
                          <c15:sqref>Sheet1!$A$26:$A$42</c15:sqref>
                        </c15:formulaRef>
                      </c:ext>
                    </c:extLst>
                    <c:strCache>
                      <c:ptCount val="16"/>
                      <c:pt idx="0">
                        <c:v>ASQ</c:v>
                      </c:pt>
                      <c:pt idx="1">
                        <c:v>ASQ SE</c:v>
                      </c:pt>
                      <c:pt idx="2">
                        <c:v>Parents Eval of Dev. Status</c:v>
                      </c:pt>
                      <c:pt idx="3">
                        <c:v>Developmental Screening from Bright Futures</c:v>
                      </c:pt>
                      <c:pt idx="4">
                        <c:v>Denver Dev. Screening Test 2</c:v>
                      </c:pt>
                      <c:pt idx="5">
                        <c:v>Pre-screening Dev. Questionnaire</c:v>
                      </c:pt>
                      <c:pt idx="6">
                        <c:v>Survey of Well-Being</c:v>
                      </c:pt>
                      <c:pt idx="7">
                        <c:v>Early Screens Profiles</c:v>
                      </c:pt>
                      <c:pt idx="8">
                        <c:v>Teaching Strategies GOLD</c:v>
                      </c:pt>
                      <c:pt idx="9">
                        <c:v>Strengths and Difficulties</c:v>
                      </c:pt>
                      <c:pt idx="10">
                        <c:v>DIAL 4</c:v>
                      </c:pt>
                      <c:pt idx="11">
                        <c:v>Hawaii Early Learning</c:v>
                      </c:pt>
                      <c:pt idx="12">
                        <c:v>Infant Behavioral Assessment</c:v>
                      </c:pt>
                      <c:pt idx="13">
                        <c:v>BITSEA</c:v>
                      </c:pt>
                      <c:pt idx="14">
                        <c:v>PAT</c:v>
                      </c:pt>
                      <c:pt idx="15">
                        <c:v>MCHAT</c:v>
                      </c:pt>
                    </c:strCache>
                  </c:strRef>
                </c:cat>
                <c:val>
                  <c:numRef>
                    <c:extLst xmlns:c15="http://schemas.microsoft.com/office/drawing/2012/chart">
                      <c:ext xmlns:c15="http://schemas.microsoft.com/office/drawing/2012/chart" uri="{02D57815-91ED-43cb-92C2-25804820EDAC}">
                        <c15:formulaRef>
                          <c15:sqref>Sheet1!$C$26:$C$42</c15:sqref>
                        </c15:formulaRef>
                      </c:ext>
                    </c:extLst>
                    <c:numCache>
                      <c:formatCode>General</c:formatCode>
                      <c:ptCount val="17"/>
                    </c:numCache>
                  </c:numRef>
                </c:val>
                <c:extLst xmlns:c15="http://schemas.microsoft.com/office/drawing/2012/chart">
                  <c:ext xmlns:c16="http://schemas.microsoft.com/office/drawing/2014/chart" uri="{C3380CC4-5D6E-409C-BE32-E72D297353CC}">
                    <c16:uniqueId val="{00000002-859A-4E54-8F23-602E0ED42EE1}"/>
                  </c:ext>
                </c:extLst>
              </c15:ser>
            </c15:filteredBarSeries>
            <c15:filteredBarSeries>
              <c15:ser>
                <c:idx val="2"/>
                <c:order val="2"/>
                <c:spPr>
                  <a:solidFill>
                    <a:schemeClr val="accent3"/>
                  </a:solidFill>
                  <a:ln>
                    <a:noFill/>
                  </a:ln>
                  <a:effectLst/>
                </c:spPr>
                <c:invertIfNegative val="0"/>
                <c:cat>
                  <c:strRef>
                    <c:extLst xmlns:c15="http://schemas.microsoft.com/office/drawing/2012/chart">
                      <c:ext xmlns:c15="http://schemas.microsoft.com/office/drawing/2012/chart" uri="{02D57815-91ED-43cb-92C2-25804820EDAC}">
                        <c15:formulaRef>
                          <c15:sqref>Sheet1!$A$26:$A$42</c15:sqref>
                        </c15:formulaRef>
                      </c:ext>
                    </c:extLst>
                    <c:strCache>
                      <c:ptCount val="16"/>
                      <c:pt idx="0">
                        <c:v>ASQ</c:v>
                      </c:pt>
                      <c:pt idx="1">
                        <c:v>ASQ SE</c:v>
                      </c:pt>
                      <c:pt idx="2">
                        <c:v>Parents Eval of Dev. Status</c:v>
                      </c:pt>
                      <c:pt idx="3">
                        <c:v>Developmental Screening from Bright Futures</c:v>
                      </c:pt>
                      <c:pt idx="4">
                        <c:v>Denver Dev. Screening Test 2</c:v>
                      </c:pt>
                      <c:pt idx="5">
                        <c:v>Pre-screening Dev. Questionnaire</c:v>
                      </c:pt>
                      <c:pt idx="6">
                        <c:v>Survey of Well-Being</c:v>
                      </c:pt>
                      <c:pt idx="7">
                        <c:v>Early Screens Profiles</c:v>
                      </c:pt>
                      <c:pt idx="8">
                        <c:v>Teaching Strategies GOLD</c:v>
                      </c:pt>
                      <c:pt idx="9">
                        <c:v>Strengths and Difficulties</c:v>
                      </c:pt>
                      <c:pt idx="10">
                        <c:v>DIAL 4</c:v>
                      </c:pt>
                      <c:pt idx="11">
                        <c:v>Hawaii Early Learning</c:v>
                      </c:pt>
                      <c:pt idx="12">
                        <c:v>Infant Behavioral Assessment</c:v>
                      </c:pt>
                      <c:pt idx="13">
                        <c:v>BITSEA</c:v>
                      </c:pt>
                      <c:pt idx="14">
                        <c:v>PAT</c:v>
                      </c:pt>
                      <c:pt idx="15">
                        <c:v>MCHAT</c:v>
                      </c:pt>
                    </c:strCache>
                  </c:strRef>
                </c:cat>
                <c:val>
                  <c:numRef>
                    <c:extLst xmlns:c15="http://schemas.microsoft.com/office/drawing/2012/chart">
                      <c:ext xmlns:c15="http://schemas.microsoft.com/office/drawing/2012/chart" uri="{02D57815-91ED-43cb-92C2-25804820EDAC}">
                        <c15:formulaRef>
                          <c15:sqref>Sheet1!$D$26:$D$42</c15:sqref>
                        </c15:formulaRef>
                      </c:ext>
                    </c:extLst>
                    <c:numCache>
                      <c:formatCode>General</c:formatCode>
                      <c:ptCount val="17"/>
                    </c:numCache>
                  </c:numRef>
                </c:val>
                <c:extLst xmlns:c15="http://schemas.microsoft.com/office/drawing/2012/chart">
                  <c:ext xmlns:c16="http://schemas.microsoft.com/office/drawing/2014/chart" uri="{C3380CC4-5D6E-409C-BE32-E72D297353CC}">
                    <c16:uniqueId val="{00000003-859A-4E54-8F23-602E0ED42EE1}"/>
                  </c:ext>
                </c:extLst>
              </c15:ser>
            </c15:filteredBarSeries>
            <c15:filteredBarSeries>
              <c15:ser>
                <c:idx val="3"/>
                <c:order val="3"/>
                <c:spPr>
                  <a:solidFill>
                    <a:schemeClr val="accent4"/>
                  </a:solidFill>
                  <a:ln>
                    <a:noFill/>
                  </a:ln>
                  <a:effectLst/>
                </c:spPr>
                <c:invertIfNegative val="0"/>
                <c:cat>
                  <c:strRef>
                    <c:extLst xmlns:c15="http://schemas.microsoft.com/office/drawing/2012/chart">
                      <c:ext xmlns:c15="http://schemas.microsoft.com/office/drawing/2012/chart" uri="{02D57815-91ED-43cb-92C2-25804820EDAC}">
                        <c15:formulaRef>
                          <c15:sqref>Sheet1!$A$26:$A$42</c15:sqref>
                        </c15:formulaRef>
                      </c:ext>
                    </c:extLst>
                    <c:strCache>
                      <c:ptCount val="16"/>
                      <c:pt idx="0">
                        <c:v>ASQ</c:v>
                      </c:pt>
                      <c:pt idx="1">
                        <c:v>ASQ SE</c:v>
                      </c:pt>
                      <c:pt idx="2">
                        <c:v>Parents Eval of Dev. Status</c:v>
                      </c:pt>
                      <c:pt idx="3">
                        <c:v>Developmental Screening from Bright Futures</c:v>
                      </c:pt>
                      <c:pt idx="4">
                        <c:v>Denver Dev. Screening Test 2</c:v>
                      </c:pt>
                      <c:pt idx="5">
                        <c:v>Pre-screening Dev. Questionnaire</c:v>
                      </c:pt>
                      <c:pt idx="6">
                        <c:v>Survey of Well-Being</c:v>
                      </c:pt>
                      <c:pt idx="7">
                        <c:v>Early Screens Profiles</c:v>
                      </c:pt>
                      <c:pt idx="8">
                        <c:v>Teaching Strategies GOLD</c:v>
                      </c:pt>
                      <c:pt idx="9">
                        <c:v>Strengths and Difficulties</c:v>
                      </c:pt>
                      <c:pt idx="10">
                        <c:v>DIAL 4</c:v>
                      </c:pt>
                      <c:pt idx="11">
                        <c:v>Hawaii Early Learning</c:v>
                      </c:pt>
                      <c:pt idx="12">
                        <c:v>Infant Behavioral Assessment</c:v>
                      </c:pt>
                      <c:pt idx="13">
                        <c:v>BITSEA</c:v>
                      </c:pt>
                      <c:pt idx="14">
                        <c:v>PAT</c:v>
                      </c:pt>
                      <c:pt idx="15">
                        <c:v>MCHAT</c:v>
                      </c:pt>
                    </c:strCache>
                  </c:strRef>
                </c:cat>
                <c:val>
                  <c:numRef>
                    <c:extLst xmlns:c15="http://schemas.microsoft.com/office/drawing/2012/chart">
                      <c:ext xmlns:c15="http://schemas.microsoft.com/office/drawing/2012/chart" uri="{02D57815-91ED-43cb-92C2-25804820EDAC}">
                        <c15:formulaRef>
                          <c15:sqref>Sheet1!$E$26:$E$42</c15:sqref>
                        </c15:formulaRef>
                      </c:ext>
                    </c:extLst>
                    <c:numCache>
                      <c:formatCode>General</c:formatCode>
                      <c:ptCount val="17"/>
                    </c:numCache>
                  </c:numRef>
                </c:val>
                <c:extLst xmlns:c15="http://schemas.microsoft.com/office/drawing/2012/chart">
                  <c:ext xmlns:c16="http://schemas.microsoft.com/office/drawing/2014/chart" uri="{C3380CC4-5D6E-409C-BE32-E72D297353CC}">
                    <c16:uniqueId val="{00000004-859A-4E54-8F23-602E0ED42EE1}"/>
                  </c:ext>
                </c:extLst>
              </c15:ser>
            </c15:filteredBarSeries>
          </c:ext>
        </c:extLst>
      </c:barChart>
      <c:catAx>
        <c:axId val="17490739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74908928"/>
        <c:crosses val="autoZero"/>
        <c:auto val="1"/>
        <c:lblAlgn val="ctr"/>
        <c:lblOffset val="100"/>
        <c:noMultiLvlLbl val="0"/>
      </c:catAx>
      <c:valAx>
        <c:axId val="17490892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74907392"/>
        <c:crosses val="autoZero"/>
        <c:crossBetween val="between"/>
      </c:valAx>
      <c:spPr>
        <a:noFill/>
        <a:ln>
          <a:noFill/>
        </a:ln>
        <a:effectLst/>
      </c:spPr>
    </c:plotArea>
    <c:plotVisOnly val="1"/>
    <c:dispBlanksAs val="gap"/>
    <c:showDLblsOverMax val="0"/>
  </c:chart>
  <c:spPr>
    <a:solidFill>
      <a:schemeClr val="bg1"/>
    </a:solidFill>
    <a:ln>
      <a:solidFill>
        <a:schemeClr val="tx2"/>
      </a:solid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tx1"/>
                </a:solidFill>
                <a:latin typeface="+mn-lt"/>
                <a:ea typeface="+mn-ea"/>
                <a:cs typeface="+mn-cs"/>
              </a:defRPr>
            </a:pPr>
            <a:r>
              <a:rPr lang="en-US" dirty="0"/>
              <a:t>Frequency</a:t>
            </a:r>
            <a:r>
              <a:rPr lang="en-US" baseline="0" dirty="0"/>
              <a:t> of Developmental Screening</a:t>
            </a:r>
          </a:p>
          <a:p>
            <a:pPr>
              <a:defRPr/>
            </a:pPr>
            <a:endParaRPr lang="en-US" dirty="0"/>
          </a:p>
        </c:rich>
      </c:tx>
      <c:overlay val="0"/>
      <c:spPr>
        <a:noFill/>
        <a:ln>
          <a:noFill/>
        </a:ln>
        <a:effectLst/>
      </c:spPr>
      <c:txPr>
        <a:bodyPr rot="0" spcFirstLastPara="1" vertOverflow="ellipsis" vert="horz" wrap="square" anchor="ctr" anchorCtr="1"/>
        <a:lstStyle/>
        <a:p>
          <a:pPr>
            <a:defRPr sz="1800" b="1" i="0" u="none" strike="noStrike" kern="1200" baseline="0">
              <a:solidFill>
                <a:schemeClr val="tx1"/>
              </a:solidFill>
              <a:latin typeface="+mn-lt"/>
              <a:ea typeface="+mn-ea"/>
              <a:cs typeface="+mn-cs"/>
            </a:defRPr>
          </a:pPr>
          <a:endParaRPr lang="en-US"/>
        </a:p>
      </c:txPr>
    </c:title>
    <c:autoTitleDeleted val="0"/>
    <c:plotArea>
      <c:layout/>
      <c:barChart>
        <c:barDir val="bar"/>
        <c:grouping val="clustered"/>
        <c:varyColors val="0"/>
        <c:ser>
          <c:idx val="3"/>
          <c:order val="3"/>
          <c:spPr>
            <a:solidFill>
              <a:schemeClr val="accent1">
                <a:lumMod val="60000"/>
              </a:schemeClr>
            </a:solidFill>
            <a:ln>
              <a:noFill/>
            </a:ln>
            <a:effectLst/>
          </c:spPr>
          <c:invertIfNegative val="0"/>
          <c:cat>
            <c:strRef>
              <c:f>Sheet1!$A$4:$A$10</c:f>
              <c:strCache>
                <c:ptCount val="7"/>
                <c:pt idx="0">
                  <c:v>Once a year</c:v>
                </c:pt>
                <c:pt idx="1">
                  <c:v>Twice a year</c:v>
                </c:pt>
                <c:pt idx="2">
                  <c:v>Monthly</c:v>
                </c:pt>
                <c:pt idx="3">
                  <c:v>Quarterly</c:v>
                </c:pt>
                <c:pt idx="4">
                  <c:v>We don't provide a dev. screening</c:v>
                </c:pt>
                <c:pt idx="5">
                  <c:v>Pre-determined by ASQ-3</c:v>
                </c:pt>
                <c:pt idx="6">
                  <c:v>Only when there is a concern</c:v>
                </c:pt>
              </c:strCache>
            </c:strRef>
          </c:cat>
          <c:val>
            <c:numRef>
              <c:f>Sheet1!$E$4:$E$10</c:f>
              <c:numCache>
                <c:formatCode>General</c:formatCode>
                <c:ptCount val="7"/>
                <c:pt idx="0">
                  <c:v>9</c:v>
                </c:pt>
                <c:pt idx="1">
                  <c:v>12</c:v>
                </c:pt>
                <c:pt idx="2">
                  <c:v>1</c:v>
                </c:pt>
                <c:pt idx="3">
                  <c:v>18</c:v>
                </c:pt>
                <c:pt idx="4">
                  <c:v>2</c:v>
                </c:pt>
                <c:pt idx="5">
                  <c:v>10</c:v>
                </c:pt>
                <c:pt idx="6">
                  <c:v>4</c:v>
                </c:pt>
              </c:numCache>
            </c:numRef>
          </c:val>
          <c:extLst>
            <c:ext xmlns:c16="http://schemas.microsoft.com/office/drawing/2014/chart" uri="{C3380CC4-5D6E-409C-BE32-E72D297353CC}">
              <c16:uniqueId val="{00000000-A81E-47FF-BE47-D046EBEC5C8B}"/>
            </c:ext>
          </c:extLst>
        </c:ser>
        <c:dLbls>
          <c:showLegendKey val="0"/>
          <c:showVal val="0"/>
          <c:showCatName val="0"/>
          <c:showSerName val="0"/>
          <c:showPercent val="0"/>
          <c:showBubbleSize val="0"/>
        </c:dLbls>
        <c:gapWidth val="182"/>
        <c:axId val="176703360"/>
        <c:axId val="176704896"/>
        <c:extLst>
          <c:ext xmlns:c15="http://schemas.microsoft.com/office/drawing/2012/chart" uri="{02D57815-91ED-43cb-92C2-25804820EDAC}">
            <c15:filteredBarSeries>
              <c15:ser>
                <c:idx val="0"/>
                <c:order val="0"/>
                <c:spPr>
                  <a:solidFill>
                    <a:schemeClr val="accent1"/>
                  </a:solidFill>
                  <a:ln>
                    <a:noFill/>
                  </a:ln>
                  <a:effectLst/>
                </c:spPr>
                <c:invertIfNegative val="0"/>
                <c:cat>
                  <c:strRef>
                    <c:extLst>
                      <c:ext uri="{02D57815-91ED-43cb-92C2-25804820EDAC}">
                        <c15:formulaRef>
                          <c15:sqref>Sheet1!$A$4:$A$10</c15:sqref>
                        </c15:formulaRef>
                      </c:ext>
                    </c:extLst>
                    <c:strCache>
                      <c:ptCount val="7"/>
                      <c:pt idx="0">
                        <c:v>Once a year</c:v>
                      </c:pt>
                      <c:pt idx="1">
                        <c:v>Twice a year</c:v>
                      </c:pt>
                      <c:pt idx="2">
                        <c:v>Monthly</c:v>
                      </c:pt>
                      <c:pt idx="3">
                        <c:v>Quarterly</c:v>
                      </c:pt>
                      <c:pt idx="4">
                        <c:v>We don't provide a dev. screening</c:v>
                      </c:pt>
                      <c:pt idx="5">
                        <c:v>Pre-determined by ASQ-3</c:v>
                      </c:pt>
                      <c:pt idx="6">
                        <c:v>Only when there is a concern</c:v>
                      </c:pt>
                    </c:strCache>
                  </c:strRef>
                </c:cat>
                <c:val>
                  <c:numRef>
                    <c:extLst>
                      <c:ext uri="{02D57815-91ED-43cb-92C2-25804820EDAC}">
                        <c15:formulaRef>
                          <c15:sqref>Sheet1!$B$4:$B$10</c15:sqref>
                        </c15:formulaRef>
                      </c:ext>
                    </c:extLst>
                    <c:numCache>
                      <c:formatCode>General</c:formatCode>
                      <c:ptCount val="7"/>
                    </c:numCache>
                  </c:numRef>
                </c:val>
                <c:extLst>
                  <c:ext xmlns:c16="http://schemas.microsoft.com/office/drawing/2014/chart" uri="{C3380CC4-5D6E-409C-BE32-E72D297353CC}">
                    <c16:uniqueId val="{00000001-A81E-47FF-BE47-D046EBEC5C8B}"/>
                  </c:ext>
                </c:extLst>
              </c15:ser>
            </c15:filteredBarSeries>
            <c15:filteredBarSeries>
              <c15:ser>
                <c:idx val="1"/>
                <c:order val="1"/>
                <c:spPr>
                  <a:solidFill>
                    <a:schemeClr val="accent3"/>
                  </a:solidFill>
                  <a:ln>
                    <a:noFill/>
                  </a:ln>
                  <a:effectLst/>
                </c:spPr>
                <c:invertIfNegative val="0"/>
                <c:cat>
                  <c:strRef>
                    <c:extLst xmlns:c15="http://schemas.microsoft.com/office/drawing/2012/chart">
                      <c:ext xmlns:c15="http://schemas.microsoft.com/office/drawing/2012/chart" uri="{02D57815-91ED-43cb-92C2-25804820EDAC}">
                        <c15:formulaRef>
                          <c15:sqref>Sheet1!$A$4:$A$10</c15:sqref>
                        </c15:formulaRef>
                      </c:ext>
                    </c:extLst>
                    <c:strCache>
                      <c:ptCount val="7"/>
                      <c:pt idx="0">
                        <c:v>Once a year</c:v>
                      </c:pt>
                      <c:pt idx="1">
                        <c:v>Twice a year</c:v>
                      </c:pt>
                      <c:pt idx="2">
                        <c:v>Monthly</c:v>
                      </c:pt>
                      <c:pt idx="3">
                        <c:v>Quarterly</c:v>
                      </c:pt>
                      <c:pt idx="4">
                        <c:v>We don't provide a dev. screening</c:v>
                      </c:pt>
                      <c:pt idx="5">
                        <c:v>Pre-determined by ASQ-3</c:v>
                      </c:pt>
                      <c:pt idx="6">
                        <c:v>Only when there is a concern</c:v>
                      </c:pt>
                    </c:strCache>
                  </c:strRef>
                </c:cat>
                <c:val>
                  <c:numRef>
                    <c:extLst xmlns:c15="http://schemas.microsoft.com/office/drawing/2012/chart">
                      <c:ext xmlns:c15="http://schemas.microsoft.com/office/drawing/2012/chart" uri="{02D57815-91ED-43cb-92C2-25804820EDAC}">
                        <c15:formulaRef>
                          <c15:sqref>Sheet1!$C$4:$C$10</c15:sqref>
                        </c15:formulaRef>
                      </c:ext>
                    </c:extLst>
                    <c:numCache>
                      <c:formatCode>General</c:formatCode>
                      <c:ptCount val="7"/>
                    </c:numCache>
                  </c:numRef>
                </c:val>
                <c:extLst xmlns:c15="http://schemas.microsoft.com/office/drawing/2012/chart">
                  <c:ext xmlns:c16="http://schemas.microsoft.com/office/drawing/2014/chart" uri="{C3380CC4-5D6E-409C-BE32-E72D297353CC}">
                    <c16:uniqueId val="{00000002-A81E-47FF-BE47-D046EBEC5C8B}"/>
                  </c:ext>
                </c:extLst>
              </c15:ser>
            </c15:filteredBarSeries>
            <c15:filteredBarSeries>
              <c15:ser>
                <c:idx val="2"/>
                <c:order val="2"/>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Sheet1!$A$4:$A$10</c15:sqref>
                        </c15:formulaRef>
                      </c:ext>
                    </c:extLst>
                    <c:strCache>
                      <c:ptCount val="7"/>
                      <c:pt idx="0">
                        <c:v>Once a year</c:v>
                      </c:pt>
                      <c:pt idx="1">
                        <c:v>Twice a year</c:v>
                      </c:pt>
                      <c:pt idx="2">
                        <c:v>Monthly</c:v>
                      </c:pt>
                      <c:pt idx="3">
                        <c:v>Quarterly</c:v>
                      </c:pt>
                      <c:pt idx="4">
                        <c:v>We don't provide a dev. screening</c:v>
                      </c:pt>
                      <c:pt idx="5">
                        <c:v>Pre-determined by ASQ-3</c:v>
                      </c:pt>
                      <c:pt idx="6">
                        <c:v>Only when there is a concern</c:v>
                      </c:pt>
                    </c:strCache>
                  </c:strRef>
                </c:cat>
                <c:val>
                  <c:numRef>
                    <c:extLst xmlns:c15="http://schemas.microsoft.com/office/drawing/2012/chart">
                      <c:ext xmlns:c15="http://schemas.microsoft.com/office/drawing/2012/chart" uri="{02D57815-91ED-43cb-92C2-25804820EDAC}">
                        <c15:formulaRef>
                          <c15:sqref>Sheet1!$D$4:$D$10</c15:sqref>
                        </c15:formulaRef>
                      </c:ext>
                    </c:extLst>
                    <c:numCache>
                      <c:formatCode>General</c:formatCode>
                      <c:ptCount val="7"/>
                    </c:numCache>
                  </c:numRef>
                </c:val>
                <c:extLst xmlns:c15="http://schemas.microsoft.com/office/drawing/2012/chart">
                  <c:ext xmlns:c16="http://schemas.microsoft.com/office/drawing/2014/chart" uri="{C3380CC4-5D6E-409C-BE32-E72D297353CC}">
                    <c16:uniqueId val="{00000003-A81E-47FF-BE47-D046EBEC5C8B}"/>
                  </c:ext>
                </c:extLst>
              </c15:ser>
            </c15:filteredBarSeries>
            <c15:filteredBarSeries>
              <c15:ser>
                <c:idx val="4"/>
                <c:order val="4"/>
                <c:spPr>
                  <a:solidFill>
                    <a:schemeClr val="accent3">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Sheet1!$A$4:$A$10</c15:sqref>
                        </c15:formulaRef>
                      </c:ext>
                    </c:extLst>
                    <c:strCache>
                      <c:ptCount val="7"/>
                      <c:pt idx="0">
                        <c:v>Once a year</c:v>
                      </c:pt>
                      <c:pt idx="1">
                        <c:v>Twice a year</c:v>
                      </c:pt>
                      <c:pt idx="2">
                        <c:v>Monthly</c:v>
                      </c:pt>
                      <c:pt idx="3">
                        <c:v>Quarterly</c:v>
                      </c:pt>
                      <c:pt idx="4">
                        <c:v>We don't provide a dev. screening</c:v>
                      </c:pt>
                      <c:pt idx="5">
                        <c:v>Pre-determined by ASQ-3</c:v>
                      </c:pt>
                      <c:pt idx="6">
                        <c:v>Only when there is a concern</c:v>
                      </c:pt>
                    </c:strCache>
                  </c:strRef>
                </c:cat>
                <c:val>
                  <c:numRef>
                    <c:extLst xmlns:c15="http://schemas.microsoft.com/office/drawing/2012/chart">
                      <c:ext xmlns:c15="http://schemas.microsoft.com/office/drawing/2012/chart" uri="{02D57815-91ED-43cb-92C2-25804820EDAC}">
                        <c15:formulaRef>
                          <c15:sqref>Sheet1!$F$4:$F$10</c15:sqref>
                        </c15:formulaRef>
                      </c:ext>
                    </c:extLst>
                    <c:numCache>
                      <c:formatCode>General</c:formatCode>
                      <c:ptCount val="7"/>
                    </c:numCache>
                  </c:numRef>
                </c:val>
                <c:extLst xmlns:c15="http://schemas.microsoft.com/office/drawing/2012/chart">
                  <c:ext xmlns:c16="http://schemas.microsoft.com/office/drawing/2014/chart" uri="{C3380CC4-5D6E-409C-BE32-E72D297353CC}">
                    <c16:uniqueId val="{00000004-A81E-47FF-BE47-D046EBEC5C8B}"/>
                  </c:ext>
                </c:extLst>
              </c15:ser>
            </c15:filteredBarSeries>
          </c:ext>
        </c:extLst>
      </c:barChart>
      <c:catAx>
        <c:axId val="17670336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en-US"/>
          </a:p>
        </c:txPr>
        <c:crossAx val="176704896"/>
        <c:crosses val="autoZero"/>
        <c:auto val="1"/>
        <c:lblAlgn val="ctr"/>
        <c:lblOffset val="100"/>
        <c:noMultiLvlLbl val="0"/>
      </c:catAx>
      <c:valAx>
        <c:axId val="176704896"/>
        <c:scaling>
          <c:orientation val="minMax"/>
        </c:scaling>
        <c:delete val="0"/>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spPr>
          <a:noFill/>
          <a:ln w="6350" cap="flat" cmpd="sng" algn="ctr">
            <a:noFill/>
            <a:prstDash val="solid"/>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76703360"/>
        <c:crosses val="autoZero"/>
        <c:crossBetween val="between"/>
      </c:valAx>
      <c:spPr>
        <a:noFill/>
        <a:ln>
          <a:noFill/>
        </a:ln>
        <a:effectLst/>
      </c:spPr>
    </c:plotArea>
    <c:plotVisOnly val="1"/>
    <c:dispBlanksAs val="gap"/>
    <c:showDLblsOverMax val="0"/>
  </c:chart>
  <c:spPr>
    <a:solidFill>
      <a:schemeClr val="bg1"/>
    </a:solidFill>
    <a:ln w="12700" cap="flat" cmpd="sng" algn="ctr">
      <a:solidFill>
        <a:schemeClr val="tx2"/>
      </a:solidFill>
      <a:prstDash val="solid"/>
      <a:round/>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b="0"/>
            </a:pPr>
            <a:r>
              <a:rPr lang="en-US" b="0"/>
              <a:t>Discrepancy of Children Being Screened and Children Being Seen by Sites by Size of Site</a:t>
            </a:r>
          </a:p>
        </c:rich>
      </c:tx>
      <c:overlay val="0"/>
    </c:title>
    <c:autoTitleDeleted val="0"/>
    <c:plotArea>
      <c:layout/>
      <c:barChart>
        <c:barDir val="col"/>
        <c:grouping val="clustered"/>
        <c:varyColors val="0"/>
        <c:ser>
          <c:idx val="1"/>
          <c:order val="1"/>
          <c:tx>
            <c:strRef>
              <c:f>Sheet1!$C$228</c:f>
              <c:strCache>
                <c:ptCount val="1"/>
                <c:pt idx="0">
                  <c:v>Children Screened</c:v>
                </c:pt>
              </c:strCache>
            </c:strRef>
          </c:tx>
          <c:spPr>
            <a:solidFill>
              <a:schemeClr val="accent3"/>
            </a:solidFill>
            <a:ln>
              <a:noFill/>
            </a:ln>
            <a:effectLst/>
          </c:spPr>
          <c:invertIfNegative val="0"/>
          <c:cat>
            <c:strRef>
              <c:f>Sheet1!$A$229:$A$234</c:f>
              <c:strCache>
                <c:ptCount val="5"/>
                <c:pt idx="0">
                  <c:v>0-50</c:v>
                </c:pt>
                <c:pt idx="1">
                  <c:v>50-100</c:v>
                </c:pt>
                <c:pt idx="2">
                  <c:v>100-150</c:v>
                </c:pt>
                <c:pt idx="3">
                  <c:v>150-200</c:v>
                </c:pt>
                <c:pt idx="4">
                  <c:v>More than 200</c:v>
                </c:pt>
              </c:strCache>
            </c:strRef>
          </c:cat>
          <c:val>
            <c:numRef>
              <c:f>Sheet1!$C$229:$C$234</c:f>
              <c:numCache>
                <c:formatCode>General</c:formatCode>
                <c:ptCount val="6"/>
                <c:pt idx="0">
                  <c:v>28</c:v>
                </c:pt>
                <c:pt idx="1">
                  <c:v>12</c:v>
                </c:pt>
                <c:pt idx="2">
                  <c:v>5</c:v>
                </c:pt>
                <c:pt idx="3">
                  <c:v>5</c:v>
                </c:pt>
                <c:pt idx="4">
                  <c:v>12</c:v>
                </c:pt>
              </c:numCache>
            </c:numRef>
          </c:val>
          <c:extLst>
            <c:ext xmlns:c16="http://schemas.microsoft.com/office/drawing/2014/chart" uri="{C3380CC4-5D6E-409C-BE32-E72D297353CC}">
              <c16:uniqueId val="{00000000-BA88-4AC3-A80B-9EFEDF7BB478}"/>
            </c:ext>
          </c:extLst>
        </c:ser>
        <c:ser>
          <c:idx val="2"/>
          <c:order val="2"/>
          <c:tx>
            <c:strRef>
              <c:f>Sheet1!$D$228</c:f>
              <c:strCache>
                <c:ptCount val="1"/>
                <c:pt idx="0">
                  <c:v>Children Seen at Site</c:v>
                </c:pt>
              </c:strCache>
            </c:strRef>
          </c:tx>
          <c:spPr>
            <a:solidFill>
              <a:schemeClr val="accent5"/>
            </a:solidFill>
            <a:ln>
              <a:noFill/>
            </a:ln>
            <a:effectLst/>
          </c:spPr>
          <c:invertIfNegative val="0"/>
          <c:cat>
            <c:strRef>
              <c:f>Sheet1!$A$229:$A$234</c:f>
              <c:strCache>
                <c:ptCount val="5"/>
                <c:pt idx="0">
                  <c:v>0-50</c:v>
                </c:pt>
                <c:pt idx="1">
                  <c:v>50-100</c:v>
                </c:pt>
                <c:pt idx="2">
                  <c:v>100-150</c:v>
                </c:pt>
                <c:pt idx="3">
                  <c:v>150-200</c:v>
                </c:pt>
                <c:pt idx="4">
                  <c:v>More than 200</c:v>
                </c:pt>
              </c:strCache>
            </c:strRef>
          </c:cat>
          <c:val>
            <c:numRef>
              <c:f>Sheet1!$D$229:$D$234</c:f>
              <c:numCache>
                <c:formatCode>General</c:formatCode>
                <c:ptCount val="6"/>
                <c:pt idx="0">
                  <c:v>19</c:v>
                </c:pt>
                <c:pt idx="1">
                  <c:v>9</c:v>
                </c:pt>
                <c:pt idx="2">
                  <c:v>2</c:v>
                </c:pt>
                <c:pt idx="3">
                  <c:v>6</c:v>
                </c:pt>
                <c:pt idx="4">
                  <c:v>25</c:v>
                </c:pt>
              </c:numCache>
            </c:numRef>
          </c:val>
          <c:extLst>
            <c:ext xmlns:c16="http://schemas.microsoft.com/office/drawing/2014/chart" uri="{C3380CC4-5D6E-409C-BE32-E72D297353CC}">
              <c16:uniqueId val="{00000001-BA88-4AC3-A80B-9EFEDF7BB478}"/>
            </c:ext>
          </c:extLst>
        </c:ser>
        <c:dLbls>
          <c:showLegendKey val="0"/>
          <c:showVal val="0"/>
          <c:showCatName val="0"/>
          <c:showSerName val="0"/>
          <c:showPercent val="0"/>
          <c:showBubbleSize val="0"/>
        </c:dLbls>
        <c:gapWidth val="219"/>
        <c:overlap val="-27"/>
        <c:axId val="176861952"/>
        <c:axId val="176863488"/>
        <c:extLst>
          <c:ext xmlns:c15="http://schemas.microsoft.com/office/drawing/2012/chart" uri="{02D57815-91ED-43cb-92C2-25804820EDAC}">
            <c15:filteredBarSeries>
              <c15:ser>
                <c:idx val="0"/>
                <c:order val="0"/>
                <c:tx>
                  <c:strRef>
                    <c:extLst>
                      <c:ext uri="{02D57815-91ED-43cb-92C2-25804820EDAC}">
                        <c15:formulaRef>
                          <c15:sqref>Sheet1!$B$228</c15:sqref>
                        </c15:formulaRef>
                      </c:ext>
                    </c:extLst>
                    <c:strCache>
                      <c:ptCount val="1"/>
                    </c:strCache>
                  </c:strRef>
                </c:tx>
                <c:spPr>
                  <a:solidFill>
                    <a:schemeClr val="accent1"/>
                  </a:solidFill>
                  <a:ln>
                    <a:noFill/>
                  </a:ln>
                  <a:effectLst/>
                </c:spPr>
                <c:invertIfNegative val="0"/>
                <c:cat>
                  <c:strRef>
                    <c:extLst>
                      <c:ext uri="{02D57815-91ED-43cb-92C2-25804820EDAC}">
                        <c15:formulaRef>
                          <c15:sqref>Sheet1!$A$229:$A$234</c15:sqref>
                        </c15:formulaRef>
                      </c:ext>
                    </c:extLst>
                    <c:strCache>
                      <c:ptCount val="5"/>
                      <c:pt idx="0">
                        <c:v>0-50</c:v>
                      </c:pt>
                      <c:pt idx="1">
                        <c:v>50-100</c:v>
                      </c:pt>
                      <c:pt idx="2">
                        <c:v>100-150</c:v>
                      </c:pt>
                      <c:pt idx="3">
                        <c:v>150-200</c:v>
                      </c:pt>
                      <c:pt idx="4">
                        <c:v>More than 200</c:v>
                      </c:pt>
                    </c:strCache>
                  </c:strRef>
                </c:cat>
                <c:val>
                  <c:numRef>
                    <c:extLst>
                      <c:ext uri="{02D57815-91ED-43cb-92C2-25804820EDAC}">
                        <c15:formulaRef>
                          <c15:sqref>Sheet1!$B$229:$B$234</c15:sqref>
                        </c15:formulaRef>
                      </c:ext>
                    </c:extLst>
                    <c:numCache>
                      <c:formatCode>General</c:formatCode>
                      <c:ptCount val="6"/>
                    </c:numCache>
                  </c:numRef>
                </c:val>
                <c:extLst>
                  <c:ext xmlns:c16="http://schemas.microsoft.com/office/drawing/2014/chart" uri="{C3380CC4-5D6E-409C-BE32-E72D297353CC}">
                    <c16:uniqueId val="{00000002-BA88-4AC3-A80B-9EFEDF7BB478}"/>
                  </c:ext>
                </c:extLst>
              </c15:ser>
            </c15:filteredBarSeries>
            <c15:filteredBarSeries>
              <c15:ser>
                <c:idx val="3"/>
                <c:order val="3"/>
                <c:tx>
                  <c:strRef>
                    <c:extLst xmlns:c15="http://schemas.microsoft.com/office/drawing/2012/chart">
                      <c:ext xmlns:c15="http://schemas.microsoft.com/office/drawing/2012/chart" uri="{02D57815-91ED-43cb-92C2-25804820EDAC}">
                        <c15:formulaRef>
                          <c15:sqref>Sheet1!$E$228</c15:sqref>
                        </c15:formulaRef>
                      </c:ext>
                    </c:extLst>
                    <c:strCache>
                      <c:ptCount val="1"/>
                    </c:strCache>
                  </c:strRef>
                </c:tx>
                <c:spPr>
                  <a:solidFill>
                    <a:schemeClr val="accent1">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Sheet1!$A$229:$A$234</c15:sqref>
                        </c15:formulaRef>
                      </c:ext>
                    </c:extLst>
                    <c:strCache>
                      <c:ptCount val="5"/>
                      <c:pt idx="0">
                        <c:v>0-50</c:v>
                      </c:pt>
                      <c:pt idx="1">
                        <c:v>50-100</c:v>
                      </c:pt>
                      <c:pt idx="2">
                        <c:v>100-150</c:v>
                      </c:pt>
                      <c:pt idx="3">
                        <c:v>150-200</c:v>
                      </c:pt>
                      <c:pt idx="4">
                        <c:v>More than 200</c:v>
                      </c:pt>
                    </c:strCache>
                  </c:strRef>
                </c:cat>
                <c:val>
                  <c:numRef>
                    <c:extLst xmlns:c15="http://schemas.microsoft.com/office/drawing/2012/chart">
                      <c:ext xmlns:c15="http://schemas.microsoft.com/office/drawing/2012/chart" uri="{02D57815-91ED-43cb-92C2-25804820EDAC}">
                        <c15:formulaRef>
                          <c15:sqref>Sheet1!$E$229:$E$234</c15:sqref>
                        </c15:formulaRef>
                      </c:ext>
                    </c:extLst>
                    <c:numCache>
                      <c:formatCode>General</c:formatCode>
                      <c:ptCount val="6"/>
                    </c:numCache>
                  </c:numRef>
                </c:val>
                <c:extLst xmlns:c15="http://schemas.microsoft.com/office/drawing/2012/chart">
                  <c:ext xmlns:c16="http://schemas.microsoft.com/office/drawing/2014/chart" uri="{C3380CC4-5D6E-409C-BE32-E72D297353CC}">
                    <c16:uniqueId val="{00000003-BA88-4AC3-A80B-9EFEDF7BB478}"/>
                  </c:ext>
                </c:extLst>
              </c15:ser>
            </c15:filteredBarSeries>
          </c:ext>
        </c:extLst>
      </c:barChart>
      <c:catAx>
        <c:axId val="1768619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en-US"/>
          </a:p>
        </c:txPr>
        <c:crossAx val="176863488"/>
        <c:crosses val="autoZero"/>
        <c:auto val="1"/>
        <c:lblAlgn val="ctr"/>
        <c:lblOffset val="100"/>
        <c:noMultiLvlLbl val="0"/>
      </c:catAx>
      <c:valAx>
        <c:axId val="17686348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vert="horz"/>
          <a:lstStyle/>
          <a:p>
            <a:pPr>
              <a:defRPr/>
            </a:pPr>
            <a:endParaRPr lang="en-US"/>
          </a:p>
        </c:txPr>
        <c:crossAx val="176861952"/>
        <c:crosses val="autoZero"/>
        <c:crossBetween val="between"/>
      </c:valAx>
      <c:spPr>
        <a:noFill/>
        <a:ln>
          <a:noFill/>
        </a:ln>
        <a:effectLst/>
      </c:spPr>
    </c:plotArea>
    <c:legend>
      <c:legendPos val="b"/>
      <c:overlay val="0"/>
      <c:spPr>
        <a:noFill/>
        <a:ln>
          <a:noFill/>
        </a:ln>
        <a:effectLst/>
      </c:spPr>
      <c:txPr>
        <a:bodyPr rot="0" vert="horz"/>
        <a:lstStyle/>
        <a:p>
          <a:pPr>
            <a:defRPr/>
          </a:pPr>
          <a:endParaRPr lang="en-US"/>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sz="1400">
          <a:latin typeface="Arial" panose="020B0604020202020204" pitchFamily="34" charset="0"/>
          <a:cs typeface="Arial" panose="020B0604020202020204" pitchFamily="34" charset="0"/>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Materials Shared with Families After Screenings</a:t>
            </a:r>
          </a:p>
        </c:rich>
      </c:tx>
      <c:overlay val="0"/>
    </c:title>
    <c:autoTitleDeleted val="0"/>
    <c:plotArea>
      <c:layout/>
      <c:barChart>
        <c:barDir val="bar"/>
        <c:grouping val="clustered"/>
        <c:varyColors val="0"/>
        <c:ser>
          <c:idx val="6"/>
          <c:order val="6"/>
          <c:spPr>
            <a:solidFill>
              <a:schemeClr val="accent1">
                <a:lumMod val="60000"/>
              </a:schemeClr>
            </a:solidFill>
            <a:ln>
              <a:noFill/>
            </a:ln>
            <a:effectLst/>
          </c:spPr>
          <c:invertIfNegative val="0"/>
          <c:cat>
            <c:strRef>
              <c:f>Sheet1!$A$145:$A$155</c:f>
              <c:strCache>
                <c:ptCount val="11"/>
                <c:pt idx="0">
                  <c:v>Learn the Signs. Act Early ( from Center for Disease Control)</c:v>
                </c:pt>
                <c:pt idx="1">
                  <c:v>Bright Futures materials</c:v>
                </c:pt>
                <c:pt idx="2">
                  <c:v>Parent resources from the screening tool you are using</c:v>
                </c:pt>
                <c:pt idx="3">
                  <c:v>We don't provide materials at the moment</c:v>
                </c:pt>
                <c:pt idx="4">
                  <c:v>We would like some assistance in choosing materials to share with families</c:v>
                </c:pt>
                <c:pt idx="5">
                  <c:v>Site-created materials</c:v>
                </c:pt>
                <c:pt idx="6">
                  <c:v>Creative Curriculum</c:v>
                </c:pt>
                <c:pt idx="7">
                  <c:v>Great Growing Kids</c:v>
                </c:pt>
                <c:pt idx="8">
                  <c:v>NH Early Learning</c:v>
                </c:pt>
                <c:pt idx="9">
                  <c:v>Parents as Teachers (PAT)</c:v>
                </c:pt>
                <c:pt idx="10">
                  <c:v>Vroom</c:v>
                </c:pt>
              </c:strCache>
            </c:strRef>
          </c:cat>
          <c:val>
            <c:numRef>
              <c:f>Sheet1!$I$145:$I$155</c:f>
              <c:numCache>
                <c:formatCode>General</c:formatCode>
                <c:ptCount val="11"/>
                <c:pt idx="0">
                  <c:v>12</c:v>
                </c:pt>
                <c:pt idx="1">
                  <c:v>15</c:v>
                </c:pt>
                <c:pt idx="2">
                  <c:v>36</c:v>
                </c:pt>
                <c:pt idx="3">
                  <c:v>8</c:v>
                </c:pt>
                <c:pt idx="4">
                  <c:v>11</c:v>
                </c:pt>
                <c:pt idx="5">
                  <c:v>1</c:v>
                </c:pt>
                <c:pt idx="6">
                  <c:v>1</c:v>
                </c:pt>
                <c:pt idx="7">
                  <c:v>4</c:v>
                </c:pt>
                <c:pt idx="8">
                  <c:v>2</c:v>
                </c:pt>
                <c:pt idx="9">
                  <c:v>9</c:v>
                </c:pt>
                <c:pt idx="10">
                  <c:v>1</c:v>
                </c:pt>
              </c:numCache>
            </c:numRef>
          </c:val>
          <c:extLst>
            <c:ext xmlns:c16="http://schemas.microsoft.com/office/drawing/2014/chart" uri="{C3380CC4-5D6E-409C-BE32-E72D297353CC}">
              <c16:uniqueId val="{00000000-9881-412F-8399-EB419A0B60DC}"/>
            </c:ext>
          </c:extLst>
        </c:ser>
        <c:dLbls>
          <c:showLegendKey val="0"/>
          <c:showVal val="0"/>
          <c:showCatName val="0"/>
          <c:showSerName val="0"/>
          <c:showPercent val="0"/>
          <c:showBubbleSize val="0"/>
        </c:dLbls>
        <c:gapWidth val="219"/>
        <c:axId val="177150592"/>
        <c:axId val="177164672"/>
        <c:extLst>
          <c:ext xmlns:c15="http://schemas.microsoft.com/office/drawing/2012/chart" uri="{02D57815-91ED-43cb-92C2-25804820EDAC}">
            <c15:filteredBarSeries>
              <c15:ser>
                <c:idx val="0"/>
                <c:order val="0"/>
                <c:spPr>
                  <a:solidFill>
                    <a:schemeClr val="accent1"/>
                  </a:solidFill>
                  <a:ln>
                    <a:noFill/>
                  </a:ln>
                  <a:effectLst/>
                </c:spPr>
                <c:invertIfNegative val="0"/>
                <c:cat>
                  <c:strRef>
                    <c:extLst>
                      <c:ext uri="{02D57815-91ED-43cb-92C2-25804820EDAC}">
                        <c15:formulaRef>
                          <c15:sqref>Sheet1!$A$145:$A$155</c15:sqref>
                        </c15:formulaRef>
                      </c:ext>
                    </c:extLst>
                    <c:strCache>
                      <c:ptCount val="11"/>
                      <c:pt idx="0">
                        <c:v>Learn the Signs. Act Early ( from Center for Disease Control)</c:v>
                      </c:pt>
                      <c:pt idx="1">
                        <c:v>Bright Futures materials</c:v>
                      </c:pt>
                      <c:pt idx="2">
                        <c:v>Parent resources from the screening tool you are using</c:v>
                      </c:pt>
                      <c:pt idx="3">
                        <c:v>We don't provide materials at the moment</c:v>
                      </c:pt>
                      <c:pt idx="4">
                        <c:v>We would like some assistance in choosing materials to share with families</c:v>
                      </c:pt>
                      <c:pt idx="5">
                        <c:v>Site-created materials</c:v>
                      </c:pt>
                      <c:pt idx="6">
                        <c:v>Creative Curriculum</c:v>
                      </c:pt>
                      <c:pt idx="7">
                        <c:v>Great Growing Kids</c:v>
                      </c:pt>
                      <c:pt idx="8">
                        <c:v>NH Early Learning</c:v>
                      </c:pt>
                      <c:pt idx="9">
                        <c:v>Parents as Teachers (PAT)</c:v>
                      </c:pt>
                      <c:pt idx="10">
                        <c:v>Vroom</c:v>
                      </c:pt>
                    </c:strCache>
                  </c:strRef>
                </c:cat>
                <c:val>
                  <c:numRef>
                    <c:extLst>
                      <c:ext uri="{02D57815-91ED-43cb-92C2-25804820EDAC}">
                        <c15:formulaRef>
                          <c15:sqref>Sheet1!$C$145:$C$155</c15:sqref>
                        </c15:formulaRef>
                      </c:ext>
                    </c:extLst>
                    <c:numCache>
                      <c:formatCode>General</c:formatCode>
                      <c:ptCount val="11"/>
                    </c:numCache>
                  </c:numRef>
                </c:val>
                <c:extLst>
                  <c:ext xmlns:c16="http://schemas.microsoft.com/office/drawing/2014/chart" uri="{C3380CC4-5D6E-409C-BE32-E72D297353CC}">
                    <c16:uniqueId val="{00000001-9881-412F-8399-EB419A0B60DC}"/>
                  </c:ext>
                </c:extLst>
              </c15:ser>
            </c15:filteredBarSeries>
            <c15:filteredBarSeries>
              <c15:ser>
                <c:idx val="1"/>
                <c:order val="1"/>
                <c:spPr>
                  <a:solidFill>
                    <a:schemeClr val="accent2"/>
                  </a:solidFill>
                  <a:ln>
                    <a:noFill/>
                  </a:ln>
                  <a:effectLst/>
                </c:spPr>
                <c:invertIfNegative val="0"/>
                <c:cat>
                  <c:strRef>
                    <c:extLst xmlns:c15="http://schemas.microsoft.com/office/drawing/2012/chart">
                      <c:ext xmlns:c15="http://schemas.microsoft.com/office/drawing/2012/chart" uri="{02D57815-91ED-43cb-92C2-25804820EDAC}">
                        <c15:formulaRef>
                          <c15:sqref>Sheet1!$A$145:$A$155</c15:sqref>
                        </c15:formulaRef>
                      </c:ext>
                    </c:extLst>
                    <c:strCache>
                      <c:ptCount val="11"/>
                      <c:pt idx="0">
                        <c:v>Learn the Signs. Act Early ( from Center for Disease Control)</c:v>
                      </c:pt>
                      <c:pt idx="1">
                        <c:v>Bright Futures materials</c:v>
                      </c:pt>
                      <c:pt idx="2">
                        <c:v>Parent resources from the screening tool you are using</c:v>
                      </c:pt>
                      <c:pt idx="3">
                        <c:v>We don't provide materials at the moment</c:v>
                      </c:pt>
                      <c:pt idx="4">
                        <c:v>We would like some assistance in choosing materials to share with families</c:v>
                      </c:pt>
                      <c:pt idx="5">
                        <c:v>Site-created materials</c:v>
                      </c:pt>
                      <c:pt idx="6">
                        <c:v>Creative Curriculum</c:v>
                      </c:pt>
                      <c:pt idx="7">
                        <c:v>Great Growing Kids</c:v>
                      </c:pt>
                      <c:pt idx="8">
                        <c:v>NH Early Learning</c:v>
                      </c:pt>
                      <c:pt idx="9">
                        <c:v>Parents as Teachers (PAT)</c:v>
                      </c:pt>
                      <c:pt idx="10">
                        <c:v>Vroom</c:v>
                      </c:pt>
                    </c:strCache>
                  </c:strRef>
                </c:cat>
                <c:val>
                  <c:numRef>
                    <c:extLst xmlns:c15="http://schemas.microsoft.com/office/drawing/2012/chart">
                      <c:ext xmlns:c15="http://schemas.microsoft.com/office/drawing/2012/chart" uri="{02D57815-91ED-43cb-92C2-25804820EDAC}">
                        <c15:formulaRef>
                          <c15:sqref>Sheet1!$D$145:$D$155</c15:sqref>
                        </c15:formulaRef>
                      </c:ext>
                    </c:extLst>
                    <c:numCache>
                      <c:formatCode>General</c:formatCode>
                      <c:ptCount val="11"/>
                    </c:numCache>
                  </c:numRef>
                </c:val>
                <c:extLst xmlns:c15="http://schemas.microsoft.com/office/drawing/2012/chart">
                  <c:ext xmlns:c16="http://schemas.microsoft.com/office/drawing/2014/chart" uri="{C3380CC4-5D6E-409C-BE32-E72D297353CC}">
                    <c16:uniqueId val="{00000002-9881-412F-8399-EB419A0B60DC}"/>
                  </c:ext>
                </c:extLst>
              </c15:ser>
            </c15:filteredBarSeries>
            <c15:filteredBarSeries>
              <c15:ser>
                <c:idx val="2"/>
                <c:order val="2"/>
                <c:spPr>
                  <a:solidFill>
                    <a:schemeClr val="accent3"/>
                  </a:solidFill>
                  <a:ln>
                    <a:noFill/>
                  </a:ln>
                  <a:effectLst/>
                </c:spPr>
                <c:invertIfNegative val="0"/>
                <c:cat>
                  <c:strRef>
                    <c:extLst xmlns:c15="http://schemas.microsoft.com/office/drawing/2012/chart">
                      <c:ext xmlns:c15="http://schemas.microsoft.com/office/drawing/2012/chart" uri="{02D57815-91ED-43cb-92C2-25804820EDAC}">
                        <c15:formulaRef>
                          <c15:sqref>Sheet1!$A$145:$A$155</c15:sqref>
                        </c15:formulaRef>
                      </c:ext>
                    </c:extLst>
                    <c:strCache>
                      <c:ptCount val="11"/>
                      <c:pt idx="0">
                        <c:v>Learn the Signs. Act Early ( from Center for Disease Control)</c:v>
                      </c:pt>
                      <c:pt idx="1">
                        <c:v>Bright Futures materials</c:v>
                      </c:pt>
                      <c:pt idx="2">
                        <c:v>Parent resources from the screening tool you are using</c:v>
                      </c:pt>
                      <c:pt idx="3">
                        <c:v>We don't provide materials at the moment</c:v>
                      </c:pt>
                      <c:pt idx="4">
                        <c:v>We would like some assistance in choosing materials to share with families</c:v>
                      </c:pt>
                      <c:pt idx="5">
                        <c:v>Site-created materials</c:v>
                      </c:pt>
                      <c:pt idx="6">
                        <c:v>Creative Curriculum</c:v>
                      </c:pt>
                      <c:pt idx="7">
                        <c:v>Great Growing Kids</c:v>
                      </c:pt>
                      <c:pt idx="8">
                        <c:v>NH Early Learning</c:v>
                      </c:pt>
                      <c:pt idx="9">
                        <c:v>Parents as Teachers (PAT)</c:v>
                      </c:pt>
                      <c:pt idx="10">
                        <c:v>Vroom</c:v>
                      </c:pt>
                    </c:strCache>
                  </c:strRef>
                </c:cat>
                <c:val>
                  <c:numRef>
                    <c:extLst xmlns:c15="http://schemas.microsoft.com/office/drawing/2012/chart">
                      <c:ext xmlns:c15="http://schemas.microsoft.com/office/drawing/2012/chart" uri="{02D57815-91ED-43cb-92C2-25804820EDAC}">
                        <c15:formulaRef>
                          <c15:sqref>Sheet1!$E$145:$E$155</c15:sqref>
                        </c15:formulaRef>
                      </c:ext>
                    </c:extLst>
                    <c:numCache>
                      <c:formatCode>General</c:formatCode>
                      <c:ptCount val="11"/>
                    </c:numCache>
                  </c:numRef>
                </c:val>
                <c:extLst xmlns:c15="http://schemas.microsoft.com/office/drawing/2012/chart">
                  <c:ext xmlns:c16="http://schemas.microsoft.com/office/drawing/2014/chart" uri="{C3380CC4-5D6E-409C-BE32-E72D297353CC}">
                    <c16:uniqueId val="{00000003-9881-412F-8399-EB419A0B60DC}"/>
                  </c:ext>
                </c:extLst>
              </c15:ser>
            </c15:filteredBarSeries>
            <c15:filteredBarSeries>
              <c15:ser>
                <c:idx val="3"/>
                <c:order val="3"/>
                <c:spPr>
                  <a:solidFill>
                    <a:schemeClr val="accent4"/>
                  </a:solidFill>
                  <a:ln>
                    <a:noFill/>
                  </a:ln>
                  <a:effectLst/>
                </c:spPr>
                <c:invertIfNegative val="0"/>
                <c:cat>
                  <c:strRef>
                    <c:extLst xmlns:c15="http://schemas.microsoft.com/office/drawing/2012/chart">
                      <c:ext xmlns:c15="http://schemas.microsoft.com/office/drawing/2012/chart" uri="{02D57815-91ED-43cb-92C2-25804820EDAC}">
                        <c15:formulaRef>
                          <c15:sqref>Sheet1!$A$145:$A$155</c15:sqref>
                        </c15:formulaRef>
                      </c:ext>
                    </c:extLst>
                    <c:strCache>
                      <c:ptCount val="11"/>
                      <c:pt idx="0">
                        <c:v>Learn the Signs. Act Early ( from Center for Disease Control)</c:v>
                      </c:pt>
                      <c:pt idx="1">
                        <c:v>Bright Futures materials</c:v>
                      </c:pt>
                      <c:pt idx="2">
                        <c:v>Parent resources from the screening tool you are using</c:v>
                      </c:pt>
                      <c:pt idx="3">
                        <c:v>We don't provide materials at the moment</c:v>
                      </c:pt>
                      <c:pt idx="4">
                        <c:v>We would like some assistance in choosing materials to share with families</c:v>
                      </c:pt>
                      <c:pt idx="5">
                        <c:v>Site-created materials</c:v>
                      </c:pt>
                      <c:pt idx="6">
                        <c:v>Creative Curriculum</c:v>
                      </c:pt>
                      <c:pt idx="7">
                        <c:v>Great Growing Kids</c:v>
                      </c:pt>
                      <c:pt idx="8">
                        <c:v>NH Early Learning</c:v>
                      </c:pt>
                      <c:pt idx="9">
                        <c:v>Parents as Teachers (PAT)</c:v>
                      </c:pt>
                      <c:pt idx="10">
                        <c:v>Vroom</c:v>
                      </c:pt>
                    </c:strCache>
                  </c:strRef>
                </c:cat>
                <c:val>
                  <c:numRef>
                    <c:extLst xmlns:c15="http://schemas.microsoft.com/office/drawing/2012/chart">
                      <c:ext xmlns:c15="http://schemas.microsoft.com/office/drawing/2012/chart" uri="{02D57815-91ED-43cb-92C2-25804820EDAC}">
                        <c15:formulaRef>
                          <c15:sqref>Sheet1!$F$145:$F$155</c15:sqref>
                        </c15:formulaRef>
                      </c:ext>
                    </c:extLst>
                    <c:numCache>
                      <c:formatCode>General</c:formatCode>
                      <c:ptCount val="11"/>
                    </c:numCache>
                  </c:numRef>
                </c:val>
                <c:extLst xmlns:c15="http://schemas.microsoft.com/office/drawing/2012/chart">
                  <c:ext xmlns:c16="http://schemas.microsoft.com/office/drawing/2014/chart" uri="{C3380CC4-5D6E-409C-BE32-E72D297353CC}">
                    <c16:uniqueId val="{00000004-9881-412F-8399-EB419A0B60DC}"/>
                  </c:ext>
                </c:extLst>
              </c15:ser>
            </c15:filteredBarSeries>
            <c15:filteredBarSeries>
              <c15:ser>
                <c:idx val="4"/>
                <c:order val="4"/>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Sheet1!$A$145:$A$155</c15:sqref>
                        </c15:formulaRef>
                      </c:ext>
                    </c:extLst>
                    <c:strCache>
                      <c:ptCount val="11"/>
                      <c:pt idx="0">
                        <c:v>Learn the Signs. Act Early ( from Center for Disease Control)</c:v>
                      </c:pt>
                      <c:pt idx="1">
                        <c:v>Bright Futures materials</c:v>
                      </c:pt>
                      <c:pt idx="2">
                        <c:v>Parent resources from the screening tool you are using</c:v>
                      </c:pt>
                      <c:pt idx="3">
                        <c:v>We don't provide materials at the moment</c:v>
                      </c:pt>
                      <c:pt idx="4">
                        <c:v>We would like some assistance in choosing materials to share with families</c:v>
                      </c:pt>
                      <c:pt idx="5">
                        <c:v>Site-created materials</c:v>
                      </c:pt>
                      <c:pt idx="6">
                        <c:v>Creative Curriculum</c:v>
                      </c:pt>
                      <c:pt idx="7">
                        <c:v>Great Growing Kids</c:v>
                      </c:pt>
                      <c:pt idx="8">
                        <c:v>NH Early Learning</c:v>
                      </c:pt>
                      <c:pt idx="9">
                        <c:v>Parents as Teachers (PAT)</c:v>
                      </c:pt>
                      <c:pt idx="10">
                        <c:v>Vroom</c:v>
                      </c:pt>
                    </c:strCache>
                  </c:strRef>
                </c:cat>
                <c:val>
                  <c:numRef>
                    <c:extLst xmlns:c15="http://schemas.microsoft.com/office/drawing/2012/chart">
                      <c:ext xmlns:c15="http://schemas.microsoft.com/office/drawing/2012/chart" uri="{02D57815-91ED-43cb-92C2-25804820EDAC}">
                        <c15:formulaRef>
                          <c15:sqref>Sheet1!$G$145:$G$155</c15:sqref>
                        </c15:formulaRef>
                      </c:ext>
                    </c:extLst>
                    <c:numCache>
                      <c:formatCode>General</c:formatCode>
                      <c:ptCount val="11"/>
                    </c:numCache>
                  </c:numRef>
                </c:val>
                <c:extLst xmlns:c15="http://schemas.microsoft.com/office/drawing/2012/chart">
                  <c:ext xmlns:c16="http://schemas.microsoft.com/office/drawing/2014/chart" uri="{C3380CC4-5D6E-409C-BE32-E72D297353CC}">
                    <c16:uniqueId val="{00000005-9881-412F-8399-EB419A0B60DC}"/>
                  </c:ext>
                </c:extLst>
              </c15:ser>
            </c15:filteredBarSeries>
            <c15:filteredBarSeries>
              <c15:ser>
                <c:idx val="5"/>
                <c:order val="5"/>
                <c:spPr>
                  <a:solidFill>
                    <a:schemeClr val="accent6"/>
                  </a:solidFill>
                  <a:ln>
                    <a:noFill/>
                  </a:ln>
                  <a:effectLst/>
                </c:spPr>
                <c:invertIfNegative val="0"/>
                <c:cat>
                  <c:strRef>
                    <c:extLst xmlns:c15="http://schemas.microsoft.com/office/drawing/2012/chart">
                      <c:ext xmlns:c15="http://schemas.microsoft.com/office/drawing/2012/chart" uri="{02D57815-91ED-43cb-92C2-25804820EDAC}">
                        <c15:formulaRef>
                          <c15:sqref>Sheet1!$A$145:$A$155</c15:sqref>
                        </c15:formulaRef>
                      </c:ext>
                    </c:extLst>
                    <c:strCache>
                      <c:ptCount val="11"/>
                      <c:pt idx="0">
                        <c:v>Learn the Signs. Act Early ( from Center for Disease Control)</c:v>
                      </c:pt>
                      <c:pt idx="1">
                        <c:v>Bright Futures materials</c:v>
                      </c:pt>
                      <c:pt idx="2">
                        <c:v>Parent resources from the screening tool you are using</c:v>
                      </c:pt>
                      <c:pt idx="3">
                        <c:v>We don't provide materials at the moment</c:v>
                      </c:pt>
                      <c:pt idx="4">
                        <c:v>We would like some assistance in choosing materials to share with families</c:v>
                      </c:pt>
                      <c:pt idx="5">
                        <c:v>Site-created materials</c:v>
                      </c:pt>
                      <c:pt idx="6">
                        <c:v>Creative Curriculum</c:v>
                      </c:pt>
                      <c:pt idx="7">
                        <c:v>Great Growing Kids</c:v>
                      </c:pt>
                      <c:pt idx="8">
                        <c:v>NH Early Learning</c:v>
                      </c:pt>
                      <c:pt idx="9">
                        <c:v>Parents as Teachers (PAT)</c:v>
                      </c:pt>
                      <c:pt idx="10">
                        <c:v>Vroom</c:v>
                      </c:pt>
                    </c:strCache>
                  </c:strRef>
                </c:cat>
                <c:val>
                  <c:numRef>
                    <c:extLst xmlns:c15="http://schemas.microsoft.com/office/drawing/2012/chart">
                      <c:ext xmlns:c15="http://schemas.microsoft.com/office/drawing/2012/chart" uri="{02D57815-91ED-43cb-92C2-25804820EDAC}">
                        <c15:formulaRef>
                          <c15:sqref>Sheet1!$H$145:$H$155</c15:sqref>
                        </c15:formulaRef>
                      </c:ext>
                    </c:extLst>
                    <c:numCache>
                      <c:formatCode>General</c:formatCode>
                      <c:ptCount val="11"/>
                    </c:numCache>
                  </c:numRef>
                </c:val>
                <c:extLst xmlns:c15="http://schemas.microsoft.com/office/drawing/2012/chart">
                  <c:ext xmlns:c16="http://schemas.microsoft.com/office/drawing/2014/chart" uri="{C3380CC4-5D6E-409C-BE32-E72D297353CC}">
                    <c16:uniqueId val="{00000006-9881-412F-8399-EB419A0B60DC}"/>
                  </c:ext>
                </c:extLst>
              </c15:ser>
            </c15:filteredBarSeries>
            <c15:filteredBarSeries>
              <c15:ser>
                <c:idx val="7"/>
                <c:order val="7"/>
                <c:spPr>
                  <a:solidFill>
                    <a:schemeClr val="accent2">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Sheet1!$A$145:$A$155</c15:sqref>
                        </c15:formulaRef>
                      </c:ext>
                    </c:extLst>
                    <c:strCache>
                      <c:ptCount val="11"/>
                      <c:pt idx="0">
                        <c:v>Learn the Signs. Act Early ( from Center for Disease Control)</c:v>
                      </c:pt>
                      <c:pt idx="1">
                        <c:v>Bright Futures materials</c:v>
                      </c:pt>
                      <c:pt idx="2">
                        <c:v>Parent resources from the screening tool you are using</c:v>
                      </c:pt>
                      <c:pt idx="3">
                        <c:v>We don't provide materials at the moment</c:v>
                      </c:pt>
                      <c:pt idx="4">
                        <c:v>We would like some assistance in choosing materials to share with families</c:v>
                      </c:pt>
                      <c:pt idx="5">
                        <c:v>Site-created materials</c:v>
                      </c:pt>
                      <c:pt idx="6">
                        <c:v>Creative Curriculum</c:v>
                      </c:pt>
                      <c:pt idx="7">
                        <c:v>Great Growing Kids</c:v>
                      </c:pt>
                      <c:pt idx="8">
                        <c:v>NH Early Learning</c:v>
                      </c:pt>
                      <c:pt idx="9">
                        <c:v>Parents as Teachers (PAT)</c:v>
                      </c:pt>
                      <c:pt idx="10">
                        <c:v>Vroom</c:v>
                      </c:pt>
                    </c:strCache>
                  </c:strRef>
                </c:cat>
                <c:val>
                  <c:numRef>
                    <c:extLst xmlns:c15="http://schemas.microsoft.com/office/drawing/2012/chart">
                      <c:ext xmlns:c15="http://schemas.microsoft.com/office/drawing/2012/chart" uri="{02D57815-91ED-43cb-92C2-25804820EDAC}">
                        <c15:formulaRef>
                          <c15:sqref>Sheet1!$J$145:$J$155</c15:sqref>
                        </c15:formulaRef>
                      </c:ext>
                    </c:extLst>
                    <c:numCache>
                      <c:formatCode>General</c:formatCode>
                      <c:ptCount val="11"/>
                    </c:numCache>
                  </c:numRef>
                </c:val>
                <c:extLst xmlns:c15="http://schemas.microsoft.com/office/drawing/2012/chart">
                  <c:ext xmlns:c16="http://schemas.microsoft.com/office/drawing/2014/chart" uri="{C3380CC4-5D6E-409C-BE32-E72D297353CC}">
                    <c16:uniqueId val="{00000007-9881-412F-8399-EB419A0B60DC}"/>
                  </c:ext>
                </c:extLst>
              </c15:ser>
            </c15:filteredBarSeries>
          </c:ext>
        </c:extLst>
      </c:barChart>
      <c:catAx>
        <c:axId val="17715059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en-US"/>
          </a:p>
        </c:txPr>
        <c:crossAx val="177164672"/>
        <c:crosses val="autoZero"/>
        <c:auto val="1"/>
        <c:lblAlgn val="ctr"/>
        <c:lblOffset val="100"/>
        <c:noMultiLvlLbl val="0"/>
      </c:catAx>
      <c:valAx>
        <c:axId val="17716467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vert="horz"/>
          <a:lstStyle/>
          <a:p>
            <a:pPr>
              <a:defRPr/>
            </a:pPr>
            <a:endParaRPr lang="en-US"/>
          </a:p>
        </c:txPr>
        <c:crossAx val="177150592"/>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sz="1600">
          <a:latin typeface="Arial" panose="020B0604020202020204" pitchFamily="34" charset="0"/>
          <a:cs typeface="Arial" panose="020B0604020202020204" pitchFamily="34" charset="0"/>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a:t>Languages Screened in NH</a:t>
            </a:r>
          </a:p>
        </c:rich>
      </c:tx>
      <c:overlay val="0"/>
    </c:title>
    <c:autoTitleDeleted val="0"/>
    <c:plotArea>
      <c:layout/>
      <c:barChart>
        <c:barDir val="bar"/>
        <c:grouping val="clustered"/>
        <c:varyColors val="0"/>
        <c:ser>
          <c:idx val="1"/>
          <c:order val="1"/>
          <c:spPr>
            <a:solidFill>
              <a:schemeClr val="accent2"/>
            </a:solidFill>
            <a:ln>
              <a:noFill/>
            </a:ln>
            <a:effectLst/>
          </c:spPr>
          <c:invertIfNegative val="0"/>
          <c:cat>
            <c:strRef>
              <c:f>Sheet1!$A$250:$A$263</c:f>
              <c:strCache>
                <c:ptCount val="14"/>
                <c:pt idx="0">
                  <c:v>English</c:v>
                </c:pt>
                <c:pt idx="1">
                  <c:v>Spanish</c:v>
                </c:pt>
                <c:pt idx="2">
                  <c:v>French</c:v>
                </c:pt>
                <c:pt idx="3">
                  <c:v>Arabic</c:v>
                </c:pt>
                <c:pt idx="4">
                  <c:v>Nepali</c:v>
                </c:pt>
                <c:pt idx="5">
                  <c:v>Somali</c:v>
                </c:pt>
                <c:pt idx="6">
                  <c:v>Mai Mai</c:v>
                </c:pt>
                <c:pt idx="7">
                  <c:v>Kirvundi/Kinyardwanda</c:v>
                </c:pt>
                <c:pt idx="8">
                  <c:v>Chinese</c:v>
                </c:pt>
                <c:pt idx="9">
                  <c:v>Hindi</c:v>
                </c:pt>
                <c:pt idx="10">
                  <c:v>Indonesian</c:v>
                </c:pt>
                <c:pt idx="11">
                  <c:v>Swahili</c:v>
                </c:pt>
                <c:pt idx="12">
                  <c:v>Tamil</c:v>
                </c:pt>
                <c:pt idx="13">
                  <c:v>Vietnamese</c:v>
                </c:pt>
              </c:strCache>
            </c:strRef>
          </c:cat>
          <c:val>
            <c:numRef>
              <c:f>Sheet1!$C$250:$C$263</c:f>
              <c:numCache>
                <c:formatCode>General</c:formatCode>
                <c:ptCount val="14"/>
                <c:pt idx="0">
                  <c:v>51</c:v>
                </c:pt>
                <c:pt idx="1">
                  <c:v>24</c:v>
                </c:pt>
                <c:pt idx="2">
                  <c:v>8</c:v>
                </c:pt>
                <c:pt idx="3">
                  <c:v>11</c:v>
                </c:pt>
                <c:pt idx="4">
                  <c:v>17</c:v>
                </c:pt>
                <c:pt idx="5">
                  <c:v>6</c:v>
                </c:pt>
                <c:pt idx="6">
                  <c:v>3</c:v>
                </c:pt>
                <c:pt idx="7">
                  <c:v>8</c:v>
                </c:pt>
                <c:pt idx="8">
                  <c:v>2</c:v>
                </c:pt>
                <c:pt idx="9">
                  <c:v>1</c:v>
                </c:pt>
                <c:pt idx="10">
                  <c:v>1</c:v>
                </c:pt>
                <c:pt idx="11">
                  <c:v>3</c:v>
                </c:pt>
                <c:pt idx="12">
                  <c:v>1</c:v>
                </c:pt>
                <c:pt idx="13">
                  <c:v>2</c:v>
                </c:pt>
              </c:numCache>
            </c:numRef>
          </c:val>
          <c:extLst>
            <c:ext xmlns:c16="http://schemas.microsoft.com/office/drawing/2014/chart" uri="{C3380CC4-5D6E-409C-BE32-E72D297353CC}">
              <c16:uniqueId val="{00000000-9B4A-4215-A54B-4417ED8DA433}"/>
            </c:ext>
          </c:extLst>
        </c:ser>
        <c:dLbls>
          <c:showLegendKey val="0"/>
          <c:showVal val="0"/>
          <c:showCatName val="0"/>
          <c:showSerName val="0"/>
          <c:showPercent val="0"/>
          <c:showBubbleSize val="0"/>
        </c:dLbls>
        <c:gapWidth val="182"/>
        <c:axId val="177185152"/>
        <c:axId val="177186688"/>
        <c:extLst>
          <c:ext xmlns:c15="http://schemas.microsoft.com/office/drawing/2012/chart" uri="{02D57815-91ED-43cb-92C2-25804820EDAC}">
            <c15:filteredBarSeries>
              <c15:ser>
                <c:idx val="0"/>
                <c:order val="0"/>
                <c:spPr>
                  <a:solidFill>
                    <a:schemeClr val="accent1"/>
                  </a:solidFill>
                  <a:ln>
                    <a:noFill/>
                  </a:ln>
                  <a:effectLst/>
                </c:spPr>
                <c:invertIfNegative val="0"/>
                <c:cat>
                  <c:strRef>
                    <c:extLst>
                      <c:ext uri="{02D57815-91ED-43cb-92C2-25804820EDAC}">
                        <c15:formulaRef>
                          <c15:sqref>Sheet1!$A$250:$A$263</c15:sqref>
                        </c15:formulaRef>
                      </c:ext>
                    </c:extLst>
                    <c:strCache>
                      <c:ptCount val="14"/>
                      <c:pt idx="0">
                        <c:v>English</c:v>
                      </c:pt>
                      <c:pt idx="1">
                        <c:v>Spanish</c:v>
                      </c:pt>
                      <c:pt idx="2">
                        <c:v>French</c:v>
                      </c:pt>
                      <c:pt idx="3">
                        <c:v>Arabic</c:v>
                      </c:pt>
                      <c:pt idx="4">
                        <c:v>Nepali</c:v>
                      </c:pt>
                      <c:pt idx="5">
                        <c:v>Somali</c:v>
                      </c:pt>
                      <c:pt idx="6">
                        <c:v>Mai Mai</c:v>
                      </c:pt>
                      <c:pt idx="7">
                        <c:v>Kirvundi/Kinyardwanda</c:v>
                      </c:pt>
                      <c:pt idx="8">
                        <c:v>Chinese</c:v>
                      </c:pt>
                      <c:pt idx="9">
                        <c:v>Hindi</c:v>
                      </c:pt>
                      <c:pt idx="10">
                        <c:v>Indonesian</c:v>
                      </c:pt>
                      <c:pt idx="11">
                        <c:v>Swahili</c:v>
                      </c:pt>
                      <c:pt idx="12">
                        <c:v>Tamil</c:v>
                      </c:pt>
                      <c:pt idx="13">
                        <c:v>Vietnamese</c:v>
                      </c:pt>
                    </c:strCache>
                  </c:strRef>
                </c:cat>
                <c:val>
                  <c:numRef>
                    <c:extLst>
                      <c:ext uri="{02D57815-91ED-43cb-92C2-25804820EDAC}">
                        <c15:formulaRef>
                          <c15:sqref>Sheet1!$B$250:$B$263</c15:sqref>
                        </c15:formulaRef>
                      </c:ext>
                    </c:extLst>
                    <c:numCache>
                      <c:formatCode>General</c:formatCode>
                      <c:ptCount val="14"/>
                    </c:numCache>
                  </c:numRef>
                </c:val>
                <c:extLst>
                  <c:ext xmlns:c16="http://schemas.microsoft.com/office/drawing/2014/chart" uri="{C3380CC4-5D6E-409C-BE32-E72D297353CC}">
                    <c16:uniqueId val="{00000001-9B4A-4215-A54B-4417ED8DA433}"/>
                  </c:ext>
                </c:extLst>
              </c15:ser>
            </c15:filteredBarSeries>
          </c:ext>
        </c:extLst>
      </c:barChart>
      <c:catAx>
        <c:axId val="17718515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en-US"/>
          </a:p>
        </c:txPr>
        <c:crossAx val="177186688"/>
        <c:crosses val="autoZero"/>
        <c:auto val="1"/>
        <c:lblAlgn val="ctr"/>
        <c:lblOffset val="100"/>
        <c:noMultiLvlLbl val="0"/>
      </c:catAx>
      <c:valAx>
        <c:axId val="17718668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vert="horz"/>
          <a:lstStyle/>
          <a:p>
            <a:pPr>
              <a:defRPr/>
            </a:pPr>
            <a:endParaRPr lang="en-US"/>
          </a:p>
        </c:txPr>
        <c:crossAx val="177185152"/>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sz="1400">
          <a:latin typeface="Arial" panose="020B0604020202020204" pitchFamily="34" charset="0"/>
          <a:cs typeface="Arial" panose="020B0604020202020204" pitchFamily="34" charset="0"/>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103">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1">
      <cs:styleClr val="auto"/>
    </cs:lnRef>
    <cs:lineWidthScale>3</cs:lineWidthScale>
    <cs:fillRef idx="0"/>
    <cs:effectRef idx="0"/>
    <cs:fontRef idx="minor">
      <a:schemeClr val="tx1"/>
    </cs:fontRef>
    <cs:spPr>
      <a:ln cap="rnd">
        <a:round/>
      </a:ln>
    </cs:spPr>
  </cs:dataPointLine>
  <cs:dataPointMarker>
    <cs:lnRef idx="1">
      <cs:styleClr val="auto"/>
    </cs:lnRef>
    <cs:fillRef idx="1">
      <cs:styleClr val="auto"/>
    </cs:fillRef>
    <cs:effectRef idx="0"/>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1">
      <a:schemeClr val="tx1"/>
    </cs:lnRef>
    <cs:fillRef idx="1" mods="ignoreCSTransforms">
      <cs:styleClr val="0">
        <a:shade val="25000"/>
      </cs:styleClr>
    </cs:fillRef>
    <cs:effectRef idx="0"/>
    <cs:fontRef idx="minor">
      <a:schemeClr val="tx1"/>
    </cs:fontRef>
    <cs:spPr>
      <a:ln>
        <a:round/>
      </a:ln>
    </cs:spPr>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1">
      <a:schemeClr val="tx1"/>
    </cs:lnRef>
    <cs:fillRef idx="1" mods="ignoreCSTransforms">
      <cs:styleClr val="0">
        <a:tint val="25000"/>
      </cs:styleClr>
    </cs:fillRef>
    <cs:effectRef idx="0"/>
    <cs:fontRef idx="minor">
      <a:schemeClr val="tx1"/>
    </cs:fontRef>
    <cs:spPr>
      <a:ln>
        <a:round/>
      </a:ln>
    </cs:spPr>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3/28/2018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586210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3/28/2018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372323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9F2A90-EBCC-4A33-A5B5-1BD96337D968}" type="datetimeFigureOut">
              <a:rPr lang="en-US" smtClean="0"/>
              <a:t>3/28/2018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1927325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9F2A90-EBCC-4A33-A5B5-1BD96337D968}" type="datetimeFigureOut">
              <a:rPr lang="en-US" smtClean="0"/>
              <a:t>3/28/2018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1112998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D9F2A90-EBCC-4A33-A5B5-1BD96337D968}" type="datetimeFigureOut">
              <a:rPr lang="en-US" smtClean="0"/>
              <a:t>3/28/2018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678789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D9F2A90-EBCC-4A33-A5B5-1BD96337D968}" type="datetimeFigureOut">
              <a:rPr lang="en-US" smtClean="0"/>
              <a:t>3/28/2018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4053194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9F2A90-EBCC-4A33-A5B5-1BD96337D968}" type="datetimeFigureOut">
              <a:rPr lang="en-US" smtClean="0"/>
              <a:t>3/28/2018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2946144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6D9F2A90-EBCC-4A33-A5B5-1BD96337D968}" type="datetimeFigureOut">
              <a:rPr lang="en-US" smtClean="0"/>
              <a:t>3/28/2018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753874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6D9F2A90-EBCC-4A33-A5B5-1BD96337D968}" type="datetimeFigureOut">
              <a:rPr lang="en-US" smtClean="0"/>
              <a:t>3/28/2018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445488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3/28/2018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689870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3/28/2018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5728336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975"/>
            <a:ext cx="32918400" cy="11460163"/>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5486400" y="17289463"/>
            <a:ext cx="32918400" cy="794861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4AEEAC0-AE7D-41F2-BB8B-88041E3E93C6}" type="datetimeFigureOut">
              <a:rPr lang="en-US" smtClean="0"/>
              <a:t>3/28/2018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7077074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AEEAC0-AE7D-41F2-BB8B-88041E3E93C6}" type="datetimeFigureOut">
              <a:rPr lang="en-US" smtClean="0"/>
              <a:t>3/28/2018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571806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025" y="8207375"/>
            <a:ext cx="37857113" cy="13692188"/>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2994025" y="22029738"/>
            <a:ext cx="37857113" cy="720090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AEEAC0-AE7D-41F2-BB8B-88041E3E93C6}" type="datetimeFigureOut">
              <a:rPr lang="en-US" smtClean="0"/>
              <a:t>3/28/2018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22595484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17838" y="8763000"/>
            <a:ext cx="18851562" cy="208867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0" y="8763000"/>
            <a:ext cx="18851563" cy="208867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4AEEAC0-AE7D-41F2-BB8B-88041E3E93C6}" type="datetimeFigureOut">
              <a:rPr lang="en-US" smtClean="0"/>
              <a:t>3/28/2018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9671871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2600" y="1752600"/>
            <a:ext cx="37857113" cy="6362700"/>
          </a:xfrm>
        </p:spPr>
        <p:txBody>
          <a:bodyPr/>
          <a:lstStyle/>
          <a:p>
            <a:r>
              <a:rPr lang="en-US"/>
              <a:t>Click to edit Master title style</a:t>
            </a:r>
          </a:p>
        </p:txBody>
      </p:sp>
      <p:sp>
        <p:nvSpPr>
          <p:cNvPr id="3" name="Text Placeholder 2"/>
          <p:cNvSpPr>
            <a:spLocks noGrp="1"/>
          </p:cNvSpPr>
          <p:nvPr>
            <p:ph type="body" idx="1"/>
          </p:nvPr>
        </p:nvSpPr>
        <p:spPr>
          <a:xfrm>
            <a:off x="3022600" y="8069263"/>
            <a:ext cx="18568988" cy="39544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022600" y="12023725"/>
            <a:ext cx="18568988" cy="17686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20238" y="8069263"/>
            <a:ext cx="18659475" cy="39544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20238" y="12023725"/>
            <a:ext cx="18659475" cy="17686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4AEEAC0-AE7D-41F2-BB8B-88041E3E93C6}" type="datetimeFigureOut">
              <a:rPr lang="en-US" smtClean="0"/>
              <a:t>3/28/2018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1490138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4AEEAC0-AE7D-41F2-BB8B-88041E3E93C6}" type="datetimeFigureOut">
              <a:rPr lang="en-US" smtClean="0"/>
              <a:t>3/28/2018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2204962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AEEAC0-AE7D-41F2-BB8B-88041E3E93C6}" type="datetimeFigureOut">
              <a:rPr lang="en-US" smtClean="0"/>
              <a:t>3/28/2018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29695159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2600" y="2193925"/>
            <a:ext cx="14157325" cy="7681913"/>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18659475" y="4740275"/>
            <a:ext cx="22220238" cy="233934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22600" y="9875838"/>
            <a:ext cx="14157325" cy="1829593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AEEAC0-AE7D-41F2-BB8B-88041E3E93C6}" type="datetimeFigureOut">
              <a:rPr lang="en-US" smtClean="0"/>
              <a:t>3/28/2018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5941106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2600" y="2193925"/>
            <a:ext cx="14157325" cy="7681913"/>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18659475" y="4740275"/>
            <a:ext cx="22220238" cy="2339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3022600" y="9875838"/>
            <a:ext cx="14157325" cy="1829593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AEEAC0-AE7D-41F2-BB8B-88041E3E93C6}" type="datetimeFigureOut">
              <a:rPr lang="en-US" smtClean="0"/>
              <a:t>3/28/2018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21195752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AEEAC0-AE7D-41F2-BB8B-88041E3E93C6}" type="datetimeFigureOut">
              <a:rPr lang="en-US" smtClean="0"/>
              <a:t>3/28/2018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9869035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10275" y="1752600"/>
            <a:ext cx="9463088" cy="278971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838" y="1752600"/>
            <a:ext cx="28240037" cy="278971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AEEAC0-AE7D-41F2-BB8B-88041E3E93C6}" type="datetimeFigureOut">
              <a:rPr lang="en-US" smtClean="0"/>
              <a:t>3/28/2018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618777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37837" y="0"/>
            <a:ext cx="43891200" cy="32975249"/>
          </a:xfrm>
          <a:prstGeom prst="rect">
            <a:avLst/>
          </a:prstGeom>
        </p:spPr>
      </p:pic>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6D9F2A90-EBCC-4A33-A5B5-1BD96337D968}" type="datetimeFigureOut">
              <a:rPr lang="en-US" smtClean="0"/>
              <a:t>3/28/2018</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3D8A0F4E-6A04-4FB6-BF85-C12A642EB0E1}" type="slidenum">
              <a:rPr lang="en-US" smtClean="0"/>
              <a:t>‹#›</a:t>
            </a:fld>
            <a:endParaRPr lang="en-US"/>
          </a:p>
        </p:txBody>
      </p:sp>
    </p:spTree>
    <p:extLst>
      <p:ext uri="{BB962C8B-B14F-4D97-AF65-F5344CB8AC3E}">
        <p14:creationId xmlns:p14="http://schemas.microsoft.com/office/powerpoint/2010/main" val="21504896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838" y="1752600"/>
            <a:ext cx="37855525" cy="63627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17838" y="8763000"/>
            <a:ext cx="37855525" cy="208867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17838" y="30510163"/>
            <a:ext cx="9875837" cy="1752600"/>
          </a:xfrm>
          <a:prstGeom prst="rect">
            <a:avLst/>
          </a:prstGeom>
        </p:spPr>
        <p:txBody>
          <a:bodyPr vert="horz" lIns="91440" tIns="45720" rIns="91440" bIns="45720" rtlCol="0" anchor="ctr"/>
          <a:lstStyle>
            <a:lvl1pPr algn="l">
              <a:defRPr sz="1200">
                <a:solidFill>
                  <a:schemeClr val="tx1">
                    <a:tint val="75000"/>
                  </a:schemeClr>
                </a:solidFill>
              </a:defRPr>
            </a:lvl1pPr>
          </a:lstStyle>
          <a:p>
            <a:fld id="{24AEEAC0-AE7D-41F2-BB8B-88041E3E93C6}" type="datetimeFigureOut">
              <a:rPr lang="en-US" smtClean="0"/>
              <a:t>3/28/2018</a:t>
            </a:fld>
            <a:endParaRPr lang="en-US"/>
          </a:p>
        </p:txBody>
      </p:sp>
      <p:sp>
        <p:nvSpPr>
          <p:cNvPr id="5" name="Footer Placeholder 4"/>
          <p:cNvSpPr>
            <a:spLocks noGrp="1"/>
          </p:cNvSpPr>
          <p:nvPr>
            <p:ph type="ftr" sz="quarter" idx="3"/>
          </p:nvPr>
        </p:nvSpPr>
        <p:spPr>
          <a:xfrm>
            <a:off x="14538325" y="30510163"/>
            <a:ext cx="14814550" cy="175260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7525" y="30510163"/>
            <a:ext cx="9875838" cy="1752600"/>
          </a:xfrm>
          <a:prstGeom prst="rect">
            <a:avLst/>
          </a:prstGeom>
        </p:spPr>
        <p:txBody>
          <a:bodyPr vert="horz" lIns="91440" tIns="45720" rIns="91440" bIns="45720" rtlCol="0" anchor="ctr"/>
          <a:lstStyle>
            <a:lvl1pPr algn="r">
              <a:defRPr sz="1200">
                <a:solidFill>
                  <a:schemeClr val="tx1">
                    <a:tint val="75000"/>
                  </a:schemeClr>
                </a:solidFill>
              </a:defRPr>
            </a:lvl1pPr>
          </a:lstStyle>
          <a:p>
            <a:fld id="{E38260B6-AD4F-41D9-A024-2F7061D6CFD4}" type="slidenum">
              <a:rPr lang="en-US" smtClean="0"/>
              <a:t>‹#›</a:t>
            </a:fld>
            <a:endParaRPr lang="en-US"/>
          </a:p>
        </p:txBody>
      </p:sp>
    </p:spTree>
    <p:extLst>
      <p:ext uri="{BB962C8B-B14F-4D97-AF65-F5344CB8AC3E}">
        <p14:creationId xmlns:p14="http://schemas.microsoft.com/office/powerpoint/2010/main" val="8590195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2.xml"/><Relationship Id="rId7" Type="http://schemas.openxmlformats.org/officeDocument/2006/relationships/chart" Target="../charts/chart4.xml"/><Relationship Id="rId2" Type="http://schemas.openxmlformats.org/officeDocument/2006/relationships/chart" Target="../charts/chart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chart" Target="../charts/chart3.xml"/><Relationship Id="rId9" Type="http://schemas.openxmlformats.org/officeDocument/2006/relationships/chart" Target="../charts/char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8DD7077-1AE8-421E-B35F-FC513643EB15}"/>
              </a:ext>
            </a:extLst>
          </p:cNvPr>
          <p:cNvSpPr/>
          <p:nvPr/>
        </p:nvSpPr>
        <p:spPr>
          <a:xfrm>
            <a:off x="4673600" y="4051300"/>
            <a:ext cx="34442400" cy="38608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0" b="1" dirty="0">
                <a:solidFill>
                  <a:srgbClr val="002060"/>
                </a:solidFill>
              </a:rPr>
              <a:t>New Hampshire’s Special Medical Services Developmental Screening Survey Results, 2017-2018</a:t>
            </a:r>
          </a:p>
          <a:p>
            <a:pPr algn="ctr"/>
            <a:r>
              <a:rPr lang="en-US" sz="5000" b="1" dirty="0">
                <a:solidFill>
                  <a:srgbClr val="002060"/>
                </a:solidFill>
              </a:rPr>
              <a:t>Megan Rounds, B.S., NH-ME LEND Trainee, Communication Sciences and Disorders; </a:t>
            </a:r>
          </a:p>
          <a:p>
            <a:pPr algn="ctr"/>
            <a:r>
              <a:rPr lang="en-US" sz="5000" b="1" dirty="0">
                <a:solidFill>
                  <a:srgbClr val="002060"/>
                </a:solidFill>
              </a:rPr>
              <a:t>Jennifer Doris, M.Ed., Family Support System Specialists at Special Medical Services</a:t>
            </a:r>
            <a:endParaRPr lang="en-US" sz="5000" dirty="0"/>
          </a:p>
        </p:txBody>
      </p:sp>
      <p:sp>
        <p:nvSpPr>
          <p:cNvPr id="3" name="Rectangle: Rounded Corners 2">
            <a:extLst>
              <a:ext uri="{FF2B5EF4-FFF2-40B4-BE49-F238E27FC236}">
                <a16:creationId xmlns:a16="http://schemas.microsoft.com/office/drawing/2014/main" id="{1112FC27-9CB2-472E-8312-9358476C2B51}"/>
              </a:ext>
            </a:extLst>
          </p:cNvPr>
          <p:cNvSpPr/>
          <p:nvPr/>
        </p:nvSpPr>
        <p:spPr>
          <a:xfrm>
            <a:off x="438465" y="8153400"/>
            <a:ext cx="11591185" cy="10069286"/>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rgbClr val="002060"/>
                </a:solidFill>
                <a:latin typeface="Arial" panose="020B0604020202020204" pitchFamily="34" charset="0"/>
                <a:cs typeface="Arial" panose="020B0604020202020204" pitchFamily="34" charset="0"/>
              </a:rPr>
              <a:t>Discrepancy in Children being Screened and Children being Seen:</a:t>
            </a:r>
          </a:p>
          <a:p>
            <a:r>
              <a:rPr lang="en-US" sz="2500" dirty="0">
                <a:solidFill>
                  <a:srgbClr val="002060"/>
                </a:solidFill>
                <a:latin typeface="Arial" panose="020B0604020202020204" pitchFamily="34" charset="0"/>
                <a:cs typeface="Arial" panose="020B0604020202020204" pitchFamily="34" charset="0"/>
              </a:rPr>
              <a:t>When asked to estimate how many children are seen per year at their site and how many screenings are done per year, sites responded with some discrepancies. It is more likely for sites to screen all their children if they see less than 50 per year. The more children a site sees, the less children that are being screened. This discrepancy shows the difficulty that larger sites are experiencing makings sure all children are provided with a developmental screening. Depending on the site and insurance, screening can be non-billable and very time consuming. New Hampshire Pediatric Improvement Project, was provided short term funding to work with providers to set up protocol and provide education on how to embed the screening into the office process.</a:t>
            </a:r>
          </a:p>
          <a:p>
            <a:endParaRPr lang="en-US" sz="2500" dirty="0">
              <a:solidFill>
                <a:srgbClr val="002060"/>
              </a:solidFill>
              <a:latin typeface="Arial" panose="020B0604020202020204" pitchFamily="34" charset="0"/>
              <a:cs typeface="Arial" panose="020B0604020202020204" pitchFamily="34" charset="0"/>
            </a:endParaRPr>
          </a:p>
          <a:p>
            <a:endParaRPr lang="en-US" sz="2500" dirty="0">
              <a:solidFill>
                <a:srgbClr val="002060"/>
              </a:solidFill>
              <a:latin typeface="Arial" panose="020B0604020202020204" pitchFamily="34" charset="0"/>
              <a:cs typeface="Arial" panose="020B0604020202020204" pitchFamily="34" charset="0"/>
            </a:endParaRPr>
          </a:p>
          <a:p>
            <a:endParaRPr lang="en-US" sz="2500" dirty="0">
              <a:solidFill>
                <a:srgbClr val="002060"/>
              </a:solidFill>
              <a:latin typeface="Arial" panose="020B0604020202020204" pitchFamily="34" charset="0"/>
              <a:cs typeface="Arial" panose="020B0604020202020204" pitchFamily="34" charset="0"/>
            </a:endParaRPr>
          </a:p>
          <a:p>
            <a:endParaRPr lang="en-US" sz="2800" dirty="0">
              <a:solidFill>
                <a:srgbClr val="002060"/>
              </a:solidFill>
              <a:latin typeface="Arial" panose="020B0604020202020204" pitchFamily="34" charset="0"/>
              <a:cs typeface="Arial" panose="020B0604020202020204" pitchFamily="34" charset="0"/>
            </a:endParaRPr>
          </a:p>
          <a:p>
            <a:endParaRPr lang="en-US" sz="2800" dirty="0">
              <a:solidFill>
                <a:srgbClr val="002060"/>
              </a:solidFill>
              <a:latin typeface="Arial" panose="020B0604020202020204" pitchFamily="34" charset="0"/>
              <a:cs typeface="Arial" panose="020B0604020202020204" pitchFamily="34" charset="0"/>
            </a:endParaRPr>
          </a:p>
          <a:p>
            <a:endParaRPr lang="en-US" sz="2800" dirty="0">
              <a:solidFill>
                <a:srgbClr val="002060"/>
              </a:solidFill>
              <a:latin typeface="Arial" panose="020B0604020202020204" pitchFamily="34" charset="0"/>
              <a:cs typeface="Arial" panose="020B0604020202020204" pitchFamily="34" charset="0"/>
            </a:endParaRPr>
          </a:p>
          <a:p>
            <a:endParaRPr lang="en-US" sz="2800" dirty="0">
              <a:solidFill>
                <a:srgbClr val="002060"/>
              </a:solidFill>
              <a:latin typeface="Arial" panose="020B0604020202020204" pitchFamily="34" charset="0"/>
              <a:cs typeface="Arial" panose="020B0604020202020204" pitchFamily="34" charset="0"/>
            </a:endParaRPr>
          </a:p>
          <a:p>
            <a:endParaRPr lang="en-US" sz="2800" dirty="0">
              <a:solidFill>
                <a:srgbClr val="002060"/>
              </a:solidFill>
              <a:latin typeface="Arial" panose="020B0604020202020204" pitchFamily="34" charset="0"/>
              <a:cs typeface="Arial" panose="020B0604020202020204" pitchFamily="34" charset="0"/>
            </a:endParaRPr>
          </a:p>
          <a:p>
            <a:endParaRPr lang="en-US" sz="2800" dirty="0">
              <a:solidFill>
                <a:schemeClr val="tx2"/>
              </a:solidFill>
              <a:latin typeface="Arial" panose="020B0604020202020204" pitchFamily="34" charset="0"/>
              <a:cs typeface="Arial" panose="020B0604020202020204" pitchFamily="34" charset="0"/>
            </a:endParaRPr>
          </a:p>
          <a:p>
            <a:pPr algn="ctr"/>
            <a:endParaRPr lang="en-US" sz="4000" dirty="0">
              <a:solidFill>
                <a:srgbClr val="002060"/>
              </a:solidFill>
            </a:endParaRPr>
          </a:p>
        </p:txBody>
      </p:sp>
      <p:sp>
        <p:nvSpPr>
          <p:cNvPr id="5" name="Rectangle: Rounded Corners 4">
            <a:extLst>
              <a:ext uri="{FF2B5EF4-FFF2-40B4-BE49-F238E27FC236}">
                <a16:creationId xmlns:a16="http://schemas.microsoft.com/office/drawing/2014/main" id="{B72C6FCE-0157-4784-9EAB-A83E3300F08E}"/>
              </a:ext>
            </a:extLst>
          </p:cNvPr>
          <p:cNvSpPr/>
          <p:nvPr/>
        </p:nvSpPr>
        <p:spPr>
          <a:xfrm>
            <a:off x="438465" y="18463986"/>
            <a:ext cx="11589853" cy="10310586"/>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rgbClr val="002060"/>
                </a:solidFill>
                <a:latin typeface="Arial" panose="020B0604020202020204" pitchFamily="34" charset="0"/>
                <a:cs typeface="Arial" panose="020B0604020202020204" pitchFamily="34" charset="0"/>
              </a:rPr>
              <a:t>Information Shared with Parents:</a:t>
            </a:r>
          </a:p>
          <a:p>
            <a:pPr marL="342900" indent="-342900">
              <a:buFont typeface="Arial" panose="020B0604020202020204" pitchFamily="34" charset="0"/>
              <a:buChar char="•"/>
            </a:pPr>
            <a:r>
              <a:rPr lang="en-US" sz="2500" dirty="0">
                <a:solidFill>
                  <a:srgbClr val="002060"/>
                </a:solidFill>
                <a:latin typeface="Arial" panose="020B0604020202020204" pitchFamily="34" charset="0"/>
                <a:cs typeface="Arial" panose="020B0604020202020204" pitchFamily="34" charset="0"/>
              </a:rPr>
              <a:t>Materials are shared with parents regarding their child’s development. Most materials that were shared, came from the developmental screen tool kit, or from other resources, such as the Centers for Disease Control’s (CDC’s) “Learn the Signs. Act Early.” Campaign. </a:t>
            </a:r>
          </a:p>
          <a:p>
            <a:pPr marL="342900" indent="-342900">
              <a:buFont typeface="Arial" panose="020B0604020202020204" pitchFamily="34" charset="0"/>
              <a:buChar char="•"/>
            </a:pPr>
            <a:r>
              <a:rPr lang="en-US" sz="2500" dirty="0">
                <a:solidFill>
                  <a:srgbClr val="002060"/>
                </a:solidFill>
                <a:latin typeface="Arial" panose="020B0604020202020204" pitchFamily="34" charset="0"/>
                <a:cs typeface="Arial" panose="020B0604020202020204" pitchFamily="34" charset="0"/>
              </a:rPr>
              <a:t>11 sites would like assistance in selecting these materials for families, and 8 sites do not provide materials. These are printed materials which may not be meeting the needs of all families.  </a:t>
            </a:r>
          </a:p>
          <a:p>
            <a:pPr marL="342900" indent="-342900">
              <a:buFont typeface="Arial" panose="020B0604020202020204" pitchFamily="34" charset="0"/>
              <a:buChar char="•"/>
            </a:pPr>
            <a:r>
              <a:rPr lang="en-US" sz="2500" dirty="0">
                <a:solidFill>
                  <a:srgbClr val="002060"/>
                </a:solidFill>
                <a:latin typeface="Arial" panose="020B0604020202020204" pitchFamily="34" charset="0"/>
                <a:cs typeface="Arial" panose="020B0604020202020204" pitchFamily="34" charset="0"/>
              </a:rPr>
              <a:t>Families most often receive the results of the screening immediately after it is scored (48 sites), 7 sites share the results during a follow-up meeting, and 3 sites utilize a parent-teacher conference. Parents can also consent to share the results with specialists, educators, pediatricians, and any other locations they may wish.</a:t>
            </a:r>
          </a:p>
          <a:p>
            <a:r>
              <a:rPr lang="en-US" sz="2800" dirty="0">
                <a:solidFill>
                  <a:srgbClr val="002060"/>
                </a:solidFill>
                <a:latin typeface="Arial" panose="020B0604020202020204" pitchFamily="34" charset="0"/>
                <a:cs typeface="Arial" panose="020B0604020202020204" pitchFamily="34" charset="0"/>
              </a:rPr>
              <a:t> </a:t>
            </a:r>
          </a:p>
          <a:p>
            <a:endParaRPr lang="en-US" sz="2800" dirty="0">
              <a:solidFill>
                <a:srgbClr val="002060"/>
              </a:solidFill>
              <a:latin typeface="Arial" panose="020B0604020202020204" pitchFamily="34" charset="0"/>
              <a:cs typeface="Arial" panose="020B0604020202020204" pitchFamily="34" charset="0"/>
            </a:endParaRPr>
          </a:p>
          <a:p>
            <a:endParaRPr lang="en-US" sz="2800" dirty="0">
              <a:solidFill>
                <a:srgbClr val="002060"/>
              </a:solidFill>
              <a:latin typeface="Arial" panose="020B0604020202020204" pitchFamily="34" charset="0"/>
              <a:cs typeface="Arial" panose="020B0604020202020204" pitchFamily="34" charset="0"/>
            </a:endParaRPr>
          </a:p>
          <a:p>
            <a:endParaRPr lang="en-US" sz="2800" dirty="0">
              <a:solidFill>
                <a:srgbClr val="002060"/>
              </a:solidFill>
              <a:latin typeface="Arial" panose="020B0604020202020204" pitchFamily="34" charset="0"/>
              <a:cs typeface="Arial" panose="020B0604020202020204" pitchFamily="34" charset="0"/>
            </a:endParaRPr>
          </a:p>
          <a:p>
            <a:endParaRPr lang="en-US" sz="2800" dirty="0">
              <a:solidFill>
                <a:srgbClr val="002060"/>
              </a:solidFill>
              <a:latin typeface="Arial" panose="020B0604020202020204" pitchFamily="34" charset="0"/>
              <a:cs typeface="Arial" panose="020B0604020202020204" pitchFamily="34" charset="0"/>
            </a:endParaRPr>
          </a:p>
          <a:p>
            <a:endParaRPr lang="en-US" sz="2800" dirty="0">
              <a:solidFill>
                <a:srgbClr val="002060"/>
              </a:solidFill>
              <a:latin typeface="Arial" panose="020B0604020202020204" pitchFamily="34" charset="0"/>
              <a:cs typeface="Arial" panose="020B0604020202020204" pitchFamily="34" charset="0"/>
            </a:endParaRPr>
          </a:p>
          <a:p>
            <a:endParaRPr lang="en-US" sz="2800" dirty="0">
              <a:solidFill>
                <a:srgbClr val="002060"/>
              </a:solidFill>
              <a:latin typeface="Arial" panose="020B0604020202020204" pitchFamily="34" charset="0"/>
              <a:cs typeface="Arial" panose="020B0604020202020204" pitchFamily="34" charset="0"/>
            </a:endParaRPr>
          </a:p>
          <a:p>
            <a:endParaRPr lang="en-US" sz="2800" dirty="0">
              <a:solidFill>
                <a:srgbClr val="002060"/>
              </a:solidFill>
              <a:latin typeface="Arial" panose="020B0604020202020204" pitchFamily="34" charset="0"/>
              <a:cs typeface="Arial" panose="020B0604020202020204" pitchFamily="34" charset="0"/>
            </a:endParaRPr>
          </a:p>
          <a:p>
            <a:pPr algn="ctr"/>
            <a:endParaRPr lang="en-US" dirty="0"/>
          </a:p>
        </p:txBody>
      </p:sp>
      <p:sp>
        <p:nvSpPr>
          <p:cNvPr id="6" name="Rectangle: Rounded Corners 5">
            <a:extLst>
              <a:ext uri="{FF2B5EF4-FFF2-40B4-BE49-F238E27FC236}">
                <a16:creationId xmlns:a16="http://schemas.microsoft.com/office/drawing/2014/main" id="{9108DA0A-23AD-45E1-A52C-0B0F425A3D35}"/>
              </a:ext>
            </a:extLst>
          </p:cNvPr>
          <p:cNvSpPr/>
          <p:nvPr/>
        </p:nvSpPr>
        <p:spPr>
          <a:xfrm>
            <a:off x="31816259" y="8218714"/>
            <a:ext cx="11813684" cy="2062117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rgbClr val="002060"/>
                </a:solidFill>
                <a:latin typeface="Arial" panose="020B0604020202020204" pitchFamily="34" charset="0"/>
                <a:cs typeface="Arial" panose="020B0604020202020204" pitchFamily="34" charset="0"/>
              </a:rPr>
              <a:t>Cultural Competency</a:t>
            </a:r>
          </a:p>
          <a:p>
            <a:r>
              <a:rPr lang="en-US" sz="2500" dirty="0">
                <a:solidFill>
                  <a:srgbClr val="002060"/>
                </a:solidFill>
                <a:latin typeface="Arial" panose="020B0604020202020204" pitchFamily="34" charset="0"/>
                <a:cs typeface="Arial" panose="020B0604020202020204" pitchFamily="34" charset="0"/>
              </a:rPr>
              <a:t>In efforts to be culturally competent, 13 sites felt confident that they have resources and screening tools in a variety of languages. 16 sites use a cultural liaison when working with culturally diverse families. When developing a Comprehensive state-wide developmental screening system, we should continue to focus on cultural competence, availability of tools in other languages (sites reported a total of 14 different languages served), and training necessary to provide these materials to families of various cultural and linguistic backgrounds. Sites are using a variety of methods to promote increased participation in developmental screenings from culturally diverse families. </a:t>
            </a:r>
            <a:endParaRPr lang="en-US" sz="2500" b="1" dirty="0">
              <a:solidFill>
                <a:srgbClr val="002060"/>
              </a:solidFill>
              <a:latin typeface="Arial" panose="020B0604020202020204" pitchFamily="34" charset="0"/>
              <a:cs typeface="Arial" panose="020B0604020202020204" pitchFamily="34" charset="0"/>
            </a:endParaRPr>
          </a:p>
          <a:p>
            <a:r>
              <a:rPr lang="en-US" sz="2500" b="1" dirty="0">
                <a:solidFill>
                  <a:srgbClr val="002060"/>
                </a:solidFill>
                <a:latin typeface="Arial" panose="020B0604020202020204" pitchFamily="34" charset="0"/>
                <a:cs typeface="Arial" panose="020B0604020202020204" pitchFamily="34" charset="0"/>
              </a:rPr>
              <a:t>Sites reported serving the following ethnicities:</a:t>
            </a:r>
          </a:p>
          <a:p>
            <a:r>
              <a:rPr lang="en-US" sz="2500" dirty="0">
                <a:solidFill>
                  <a:srgbClr val="002060"/>
                </a:solidFill>
                <a:latin typeface="Arial" panose="020B0604020202020204" pitchFamily="34" charset="0"/>
                <a:cs typeface="Arial" panose="020B0604020202020204" pitchFamily="34" charset="0"/>
              </a:rPr>
              <a:t>- American Indian/Alaskan Native: 12 sites</a:t>
            </a:r>
          </a:p>
          <a:p>
            <a:r>
              <a:rPr lang="en-US" sz="2500" dirty="0">
                <a:solidFill>
                  <a:srgbClr val="002060"/>
                </a:solidFill>
                <a:latin typeface="Arial" panose="020B0604020202020204" pitchFamily="34" charset="0"/>
                <a:cs typeface="Arial" panose="020B0604020202020204" pitchFamily="34" charset="0"/>
              </a:rPr>
              <a:t>- Black or African American: 43 Sites</a:t>
            </a:r>
          </a:p>
          <a:p>
            <a:r>
              <a:rPr lang="en-US" sz="2500" dirty="0">
                <a:solidFill>
                  <a:srgbClr val="002060"/>
                </a:solidFill>
                <a:latin typeface="Arial" panose="020B0604020202020204" pitchFamily="34" charset="0"/>
                <a:cs typeface="Arial" panose="020B0604020202020204" pitchFamily="34" charset="0"/>
              </a:rPr>
              <a:t>- Asian: 34 sites</a:t>
            </a:r>
          </a:p>
          <a:p>
            <a:r>
              <a:rPr lang="en-US" sz="2500" dirty="0">
                <a:solidFill>
                  <a:srgbClr val="002060"/>
                </a:solidFill>
                <a:latin typeface="Arial" panose="020B0604020202020204" pitchFamily="34" charset="0"/>
                <a:cs typeface="Arial" panose="020B0604020202020204" pitchFamily="34" charset="0"/>
              </a:rPr>
              <a:t>- Native Hawaiian/Pacific Islander: 4 sites</a:t>
            </a:r>
          </a:p>
          <a:p>
            <a:r>
              <a:rPr lang="en-US" sz="2500" dirty="0">
                <a:solidFill>
                  <a:srgbClr val="002060"/>
                </a:solidFill>
                <a:latin typeface="Arial" panose="020B0604020202020204" pitchFamily="34" charset="0"/>
                <a:cs typeface="Arial" panose="020B0604020202020204" pitchFamily="34" charset="0"/>
              </a:rPr>
              <a:t>- White: 60 sites</a:t>
            </a:r>
          </a:p>
          <a:p>
            <a:r>
              <a:rPr lang="en-US" sz="2500" dirty="0">
                <a:solidFill>
                  <a:srgbClr val="002060"/>
                </a:solidFill>
                <a:latin typeface="Arial" panose="020B0604020202020204" pitchFamily="34" charset="0"/>
                <a:cs typeface="Arial" panose="020B0604020202020204" pitchFamily="34" charset="0"/>
              </a:rPr>
              <a:t>- Latino/Hispanic: 39 sites</a:t>
            </a:r>
          </a:p>
          <a:p>
            <a:r>
              <a:rPr lang="en-US" sz="2500" dirty="0">
                <a:solidFill>
                  <a:srgbClr val="002060"/>
                </a:solidFill>
                <a:latin typeface="Arial" panose="020B0604020202020204" pitchFamily="34" charset="0"/>
                <a:cs typeface="Arial" panose="020B0604020202020204" pitchFamily="34" charset="0"/>
              </a:rPr>
              <a:t>- Not Hispanic/Latino: 22 sites</a:t>
            </a:r>
          </a:p>
          <a:p>
            <a:endParaRPr lang="en-US" sz="3000" dirty="0">
              <a:solidFill>
                <a:srgbClr val="002060"/>
              </a:solidFill>
              <a:latin typeface="Arial" panose="020B0604020202020204" pitchFamily="34" charset="0"/>
              <a:cs typeface="Arial" panose="020B0604020202020204" pitchFamily="34" charset="0"/>
            </a:endParaRPr>
          </a:p>
          <a:p>
            <a:pPr algn="ctr"/>
            <a:r>
              <a:rPr lang="en-US" sz="3000" b="1" dirty="0">
                <a:solidFill>
                  <a:srgbClr val="002060"/>
                </a:solidFill>
                <a:latin typeface="Arial" panose="020B0604020202020204" pitchFamily="34" charset="0"/>
                <a:cs typeface="Arial" panose="020B0604020202020204" pitchFamily="34" charset="0"/>
              </a:rPr>
              <a:t>Conclusions: </a:t>
            </a:r>
            <a:endParaRPr lang="en-US" sz="3000" dirty="0">
              <a:solidFill>
                <a:srgbClr val="002060"/>
              </a:solidFill>
              <a:latin typeface="Arial" panose="020B0604020202020204" pitchFamily="34" charset="0"/>
              <a:cs typeface="Arial" panose="020B0604020202020204" pitchFamily="34" charset="0"/>
            </a:endParaRPr>
          </a:p>
          <a:p>
            <a:pPr algn="ctr"/>
            <a:r>
              <a:rPr lang="en-US" sz="2500" b="1" dirty="0">
                <a:solidFill>
                  <a:srgbClr val="002060"/>
                </a:solidFill>
                <a:latin typeface="Arial" panose="020B0604020202020204" pitchFamily="34" charset="0"/>
                <a:cs typeface="Arial" panose="020B0604020202020204" pitchFamily="34" charset="0"/>
              </a:rPr>
              <a:t>Identified Gaps and Areas to Improve as a State:</a:t>
            </a:r>
          </a:p>
          <a:p>
            <a:r>
              <a:rPr lang="en-US" sz="2500" dirty="0">
                <a:solidFill>
                  <a:srgbClr val="002060"/>
                </a:solidFill>
                <a:latin typeface="Arial" panose="020B0604020202020204" pitchFamily="34" charset="0"/>
                <a:cs typeface="Arial" panose="020B0604020202020204" pitchFamily="34" charset="0"/>
              </a:rPr>
              <a:t>- Not all sites are using the ASQ-3 or ASQ SE-2, as recommended by the Watch Me Grow program.</a:t>
            </a:r>
          </a:p>
          <a:p>
            <a:r>
              <a:rPr lang="en-US" sz="2500" dirty="0">
                <a:solidFill>
                  <a:srgbClr val="002060"/>
                </a:solidFill>
                <a:latin typeface="Arial" panose="020B0604020202020204" pitchFamily="34" charset="0"/>
                <a:cs typeface="Arial" panose="020B0604020202020204" pitchFamily="34" charset="0"/>
              </a:rPr>
              <a:t>- 39 sites do not currently use a cultural liaison. Many screening tools are not culturally appropriate, and are not available in all languages identified as needing them in our state. </a:t>
            </a:r>
          </a:p>
          <a:p>
            <a:r>
              <a:rPr lang="en-US" sz="2500" dirty="0">
                <a:solidFill>
                  <a:srgbClr val="002060"/>
                </a:solidFill>
                <a:latin typeface="Arial" panose="020B0604020202020204" pitchFamily="34" charset="0"/>
                <a:cs typeface="Arial" panose="020B0604020202020204" pitchFamily="34" charset="0"/>
              </a:rPr>
              <a:t>-Only 1 site shares screening results with Watch Me Grow, leading to less data begin gathered about the number of children statewide being screened. . </a:t>
            </a:r>
          </a:p>
          <a:p>
            <a:r>
              <a:rPr lang="en-US" sz="2500" dirty="0">
                <a:solidFill>
                  <a:srgbClr val="002060"/>
                </a:solidFill>
                <a:latin typeface="Arial" panose="020B0604020202020204" pitchFamily="34" charset="0"/>
                <a:cs typeface="Arial" panose="020B0604020202020204" pitchFamily="34" charset="0"/>
              </a:rPr>
              <a:t>- Sites feel that the strongest barrier related to developmental screening surrounds billing for screening and consultation time with families.</a:t>
            </a:r>
          </a:p>
          <a:p>
            <a:r>
              <a:rPr lang="en-US" sz="2500" dirty="0">
                <a:solidFill>
                  <a:srgbClr val="002060"/>
                </a:solidFill>
                <a:latin typeface="Arial" panose="020B0604020202020204" pitchFamily="34" charset="0"/>
                <a:cs typeface="Arial" panose="020B0604020202020204" pitchFamily="34" charset="0"/>
              </a:rPr>
              <a:t>Each site is using different resources when providing families with information </a:t>
            </a:r>
            <a:endParaRPr lang="en-US" sz="2500" b="1" dirty="0">
              <a:solidFill>
                <a:srgbClr val="002060"/>
              </a:solidFill>
              <a:latin typeface="Arial" panose="020B0604020202020204" pitchFamily="34" charset="0"/>
              <a:cs typeface="Arial" panose="020B0604020202020204" pitchFamily="34" charset="0"/>
            </a:endParaRPr>
          </a:p>
          <a:p>
            <a:r>
              <a:rPr lang="en-US" sz="2500" b="1" dirty="0">
                <a:solidFill>
                  <a:srgbClr val="002060"/>
                </a:solidFill>
                <a:latin typeface="Arial" panose="020B0604020202020204" pitchFamily="34" charset="0"/>
                <a:cs typeface="Arial" panose="020B0604020202020204" pitchFamily="34" charset="0"/>
              </a:rPr>
              <a:t>Next Steps for the Act Early Comprehensive Screening Group:</a:t>
            </a:r>
          </a:p>
          <a:p>
            <a:r>
              <a:rPr lang="en-US" sz="2500" b="1" dirty="0">
                <a:solidFill>
                  <a:srgbClr val="002060"/>
                </a:solidFill>
                <a:latin typeface="Arial" panose="020B0604020202020204" pitchFamily="34" charset="0"/>
                <a:cs typeface="Arial" panose="020B0604020202020204" pitchFamily="34" charset="0"/>
              </a:rPr>
              <a:t>- </a:t>
            </a:r>
            <a:r>
              <a:rPr lang="en-US" sz="2500" dirty="0">
                <a:solidFill>
                  <a:srgbClr val="002060"/>
                </a:solidFill>
                <a:latin typeface="Arial" panose="020B0604020202020204" pitchFamily="34" charset="0"/>
                <a:cs typeface="Arial" panose="020B0604020202020204" pitchFamily="34" charset="0"/>
              </a:rPr>
              <a:t>Funding the system needs to be a priority.  Effectively sharing information proving that supporting the investment in early childhood screening, which will decrease costs for the state in the area of Special Education. Early identification will lead to less costs for school-age children who have already been receiving treatment.</a:t>
            </a:r>
          </a:p>
          <a:p>
            <a:r>
              <a:rPr lang="en-US" sz="2500" dirty="0">
                <a:solidFill>
                  <a:srgbClr val="002060"/>
                </a:solidFill>
                <a:latin typeface="Arial" panose="020B0604020202020204" pitchFamily="34" charset="0"/>
                <a:cs typeface="Arial" panose="020B0604020202020204" pitchFamily="34" charset="0"/>
              </a:rPr>
              <a:t>- Coordinate a policy effort for developmental screening in order to address the needs of the state in the area of developmental screening in a comprehensive and cohesive manner. </a:t>
            </a:r>
          </a:p>
          <a:p>
            <a:r>
              <a:rPr lang="en-US" sz="2500" dirty="0">
                <a:solidFill>
                  <a:srgbClr val="002060"/>
                </a:solidFill>
                <a:latin typeface="Arial" panose="020B0604020202020204" pitchFamily="34" charset="0"/>
                <a:cs typeface="Arial" panose="020B0604020202020204" pitchFamily="34" charset="0"/>
              </a:rPr>
              <a:t>- Begin to work on strategic planning for a statewide comprehensive developmental screening system that utilizes recommendations that have been gathered from a variety of professionals across the state. </a:t>
            </a:r>
          </a:p>
          <a:p>
            <a:r>
              <a:rPr lang="en-US" sz="2500" dirty="0">
                <a:solidFill>
                  <a:srgbClr val="002060"/>
                </a:solidFill>
                <a:latin typeface="Arial" panose="020B0604020202020204" pitchFamily="34" charset="0"/>
                <a:cs typeface="Arial" panose="020B0604020202020204" pitchFamily="34" charset="0"/>
              </a:rPr>
              <a:t>- Develop talking points to connect the Early Childhood Screening efforts to the opioid epidemic that is occurring in New Hampshire in order to combine efforts in assisting affected families and communities.</a:t>
            </a:r>
          </a:p>
          <a:p>
            <a:r>
              <a:rPr lang="en-US" sz="2500" dirty="0">
                <a:solidFill>
                  <a:srgbClr val="002060"/>
                </a:solidFill>
                <a:latin typeface="Arial" panose="020B0604020202020204" pitchFamily="34" charset="0"/>
                <a:cs typeface="Arial" panose="020B0604020202020204" pitchFamily="34" charset="0"/>
              </a:rPr>
              <a:t> - Research the billing systems and policies of Primary Care Providers in the state to involve them more in the Developmental Screening Process.</a:t>
            </a:r>
          </a:p>
          <a:p>
            <a:endParaRPr lang="en-US" sz="2500" dirty="0">
              <a:solidFill>
                <a:srgbClr val="002060"/>
              </a:solidFill>
              <a:latin typeface="Arial" panose="020B0604020202020204" pitchFamily="34" charset="0"/>
              <a:cs typeface="Arial" panose="020B0604020202020204" pitchFamily="34" charset="0"/>
            </a:endParaRPr>
          </a:p>
        </p:txBody>
      </p:sp>
      <p:sp>
        <p:nvSpPr>
          <p:cNvPr id="8" name="Rectangle: Rounded Corners 7">
            <a:extLst>
              <a:ext uri="{FF2B5EF4-FFF2-40B4-BE49-F238E27FC236}">
                <a16:creationId xmlns:a16="http://schemas.microsoft.com/office/drawing/2014/main" id="{FC36E022-0BB1-4701-AF93-1EF7060BDA53}"/>
              </a:ext>
            </a:extLst>
          </p:cNvPr>
          <p:cNvSpPr/>
          <p:nvPr/>
        </p:nvSpPr>
        <p:spPr>
          <a:xfrm>
            <a:off x="12242800" y="8153400"/>
            <a:ext cx="19304000" cy="209042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500" b="1" dirty="0">
                <a:solidFill>
                  <a:srgbClr val="002060"/>
                </a:solidFill>
                <a:latin typeface="Arial" panose="020B0604020202020204" pitchFamily="34" charset="0"/>
                <a:cs typeface="Arial" panose="020B0604020202020204" pitchFamily="34" charset="0"/>
              </a:rPr>
              <a:t>Introduction: </a:t>
            </a:r>
          </a:p>
          <a:p>
            <a:r>
              <a:rPr lang="en-US" sz="2500" dirty="0">
                <a:solidFill>
                  <a:srgbClr val="002060"/>
                </a:solidFill>
                <a:latin typeface="Arial" panose="020B0604020202020204" pitchFamily="34" charset="0"/>
                <a:cs typeface="Arial" panose="020B0604020202020204" pitchFamily="34" charset="0"/>
              </a:rPr>
              <a:t>The New Hampshire Department of Special Medical Services has conducted a needs assessment to gather baseline data on what is happing across the state in regards to developmental screening. The purpose is to assess current developmental screening practice, across fields within the state to develop a comprehensive developmental screening system that will serve all children under the age of 6 across New Hampshire.  A survey was administered through various listservs to reach physicians, child care providers, child development clinics, Family Centered Early Support and Services programs, preschools, home school networks, Family Resource Centers and others that may be conducting developmental screening within our state.  62 responses were returned by October 2017.</a:t>
            </a:r>
          </a:p>
          <a:p>
            <a:pPr algn="ctr"/>
            <a:endParaRPr lang="en-US" sz="3200" dirty="0">
              <a:solidFill>
                <a:srgbClr val="002060"/>
              </a:solidFill>
              <a:latin typeface="Arial" panose="020B0604020202020204" pitchFamily="34" charset="0"/>
              <a:cs typeface="Arial" panose="020B0604020202020204" pitchFamily="34" charset="0"/>
            </a:endParaRPr>
          </a:p>
          <a:p>
            <a:pPr algn="ctr"/>
            <a:endParaRPr lang="en-US" sz="3200" dirty="0">
              <a:solidFill>
                <a:srgbClr val="002060"/>
              </a:solidFill>
              <a:latin typeface="Arial" panose="020B0604020202020204" pitchFamily="34" charset="0"/>
              <a:cs typeface="Arial" panose="020B0604020202020204" pitchFamily="34" charset="0"/>
            </a:endParaRPr>
          </a:p>
          <a:p>
            <a:pPr algn="ctr"/>
            <a:r>
              <a:rPr lang="en-US" sz="3000" b="1" dirty="0">
                <a:solidFill>
                  <a:srgbClr val="002060"/>
                </a:solidFill>
                <a:latin typeface="Arial" panose="020B0604020202020204" pitchFamily="34" charset="0"/>
                <a:cs typeface="Arial" panose="020B0604020202020204" pitchFamily="34" charset="0"/>
              </a:rPr>
              <a:t>Goals of the survey: </a:t>
            </a:r>
          </a:p>
          <a:p>
            <a:r>
              <a:rPr lang="en-US" sz="2800" dirty="0">
                <a:solidFill>
                  <a:srgbClr val="002060"/>
                </a:solidFill>
                <a:latin typeface="Arial" panose="020B0604020202020204" pitchFamily="34" charset="0"/>
                <a:cs typeface="Arial" panose="020B0604020202020204" pitchFamily="34" charset="0"/>
              </a:rPr>
              <a:t>• </a:t>
            </a:r>
            <a:r>
              <a:rPr lang="en-US" sz="2500" dirty="0">
                <a:solidFill>
                  <a:srgbClr val="002060"/>
                </a:solidFill>
                <a:latin typeface="Arial" panose="020B0604020202020204" pitchFamily="34" charset="0"/>
                <a:cs typeface="Arial" panose="020B0604020202020204" pitchFamily="34" charset="0"/>
              </a:rPr>
              <a:t>Assess what developmental screenings are being used in our state and by whom.</a:t>
            </a:r>
          </a:p>
          <a:p>
            <a:r>
              <a:rPr lang="en-US" sz="2500" dirty="0">
                <a:solidFill>
                  <a:srgbClr val="002060"/>
                </a:solidFill>
                <a:latin typeface="Arial" panose="020B0604020202020204" pitchFamily="34" charset="0"/>
                <a:cs typeface="Arial" panose="020B0604020202020204" pitchFamily="34" charset="0"/>
              </a:rPr>
              <a:t>• Identify what data is being collected about developmental screenings in NH. This should include who is     collecting it, where is it being collected, and what is accessible for aggregation purposes.</a:t>
            </a:r>
          </a:p>
          <a:p>
            <a:r>
              <a:rPr lang="en-US" sz="2500" dirty="0">
                <a:solidFill>
                  <a:srgbClr val="002060"/>
                </a:solidFill>
                <a:latin typeface="Arial" panose="020B0604020202020204" pitchFamily="34" charset="0"/>
                <a:cs typeface="Arial" panose="020B0604020202020204" pitchFamily="34" charset="0"/>
              </a:rPr>
              <a:t>• Identify the gaps between what currently exists and what is needed to achieve a coordinated statewide system for collecting and reporting standardized developmental screening data. </a:t>
            </a:r>
          </a:p>
          <a:p>
            <a:endParaRPr lang="en-US" sz="2500" dirty="0">
              <a:solidFill>
                <a:srgbClr val="002060"/>
              </a:solidFill>
              <a:latin typeface="Arial" panose="020B0604020202020204" pitchFamily="34" charset="0"/>
              <a:cs typeface="Arial" panose="020B0604020202020204" pitchFamily="34" charset="0"/>
            </a:endParaRPr>
          </a:p>
          <a:p>
            <a:pPr algn="ctr"/>
            <a:r>
              <a:rPr lang="en-US" sz="3000" b="1" dirty="0">
                <a:solidFill>
                  <a:srgbClr val="002060"/>
                </a:solidFill>
                <a:latin typeface="Arial" panose="020B0604020202020204" pitchFamily="34" charset="0"/>
                <a:cs typeface="Arial" panose="020B0604020202020204" pitchFamily="34" charset="0"/>
              </a:rPr>
              <a:t>Findings:</a:t>
            </a:r>
          </a:p>
          <a:p>
            <a:r>
              <a:rPr lang="en-US" sz="2500" dirty="0">
                <a:solidFill>
                  <a:srgbClr val="002060"/>
                </a:solidFill>
                <a:latin typeface="Arial" panose="020B0604020202020204" pitchFamily="34" charset="0"/>
                <a:cs typeface="Arial" panose="020B0604020202020204" pitchFamily="34" charset="0"/>
              </a:rPr>
              <a:t>The most common settings that responded to the survey were </a:t>
            </a:r>
            <a:r>
              <a:rPr lang="en-US" sz="2500" b="1" dirty="0">
                <a:solidFill>
                  <a:srgbClr val="002060"/>
                </a:solidFill>
                <a:latin typeface="Arial" panose="020B0604020202020204" pitchFamily="34" charset="0"/>
                <a:cs typeface="Arial" panose="020B0604020202020204" pitchFamily="34" charset="0"/>
              </a:rPr>
              <a:t>primary care offices (21%) and child care centers (19.3%). </a:t>
            </a:r>
            <a:r>
              <a:rPr lang="en-US" sz="2500" dirty="0">
                <a:solidFill>
                  <a:srgbClr val="002060"/>
                </a:solidFill>
                <a:latin typeface="Arial" panose="020B0604020202020204" pitchFamily="34" charset="0"/>
                <a:cs typeface="Arial" panose="020B0604020202020204" pitchFamily="34" charset="0"/>
              </a:rPr>
              <a:t>The frequency of settings is listed below. </a:t>
            </a:r>
            <a:r>
              <a:rPr lang="en-US" sz="2500" b="1" dirty="0">
                <a:solidFill>
                  <a:srgbClr val="002060"/>
                </a:solidFill>
                <a:latin typeface="Arial" panose="020B0604020202020204" pitchFamily="34" charset="0"/>
                <a:cs typeface="Arial" panose="020B0604020202020204" pitchFamily="34" charset="0"/>
              </a:rPr>
              <a:t>Ages and Stages Questionnaire, 3rd Edition (ASQ-3) </a:t>
            </a:r>
            <a:r>
              <a:rPr lang="en-US" sz="2500" dirty="0">
                <a:solidFill>
                  <a:srgbClr val="002060"/>
                </a:solidFill>
                <a:latin typeface="Arial" panose="020B0604020202020204" pitchFamily="34" charset="0"/>
                <a:cs typeface="Arial" panose="020B0604020202020204" pitchFamily="34" charset="0"/>
              </a:rPr>
              <a:t>(54 locations used this screening) and the </a:t>
            </a:r>
            <a:r>
              <a:rPr lang="en-US" sz="2500" b="1" dirty="0">
                <a:solidFill>
                  <a:srgbClr val="002060"/>
                </a:solidFill>
                <a:latin typeface="Arial" panose="020B0604020202020204" pitchFamily="34" charset="0"/>
                <a:cs typeface="Arial" panose="020B0604020202020204" pitchFamily="34" charset="0"/>
              </a:rPr>
              <a:t>Ages and Stages Questionnaire – Social Emotional, 2nd Edition (ASQ SE-2) </a:t>
            </a:r>
            <a:r>
              <a:rPr lang="en-US" sz="2500" dirty="0">
                <a:solidFill>
                  <a:srgbClr val="002060"/>
                </a:solidFill>
                <a:latin typeface="Arial" panose="020B0604020202020204" pitchFamily="34" charset="0"/>
                <a:cs typeface="Arial" panose="020B0604020202020204" pitchFamily="34" charset="0"/>
              </a:rPr>
              <a:t>(46 locations used this screening) are the tools that were reported to be used most frequently amongst all sites. While one site screens monthly, others only screen once a year. Screening frequency depends on the type of the screening, the frequency of well child visits, and the frequency schedule determined by the site.</a:t>
            </a:r>
          </a:p>
          <a:p>
            <a:endParaRPr lang="en-US" sz="2500" dirty="0">
              <a:solidFill>
                <a:srgbClr val="002060"/>
              </a:solidFill>
            </a:endParaRPr>
          </a:p>
          <a:p>
            <a:pPr algn="ctr"/>
            <a:r>
              <a:rPr lang="en-US" sz="2800" b="1" dirty="0">
                <a:solidFill>
                  <a:srgbClr val="002060"/>
                </a:solidFill>
              </a:rPr>
              <a:t>Counties represented by this survey:</a:t>
            </a:r>
          </a:p>
          <a:p>
            <a:pPr algn="ctr"/>
            <a:endParaRPr lang="en-US" sz="2800" b="1" dirty="0">
              <a:solidFill>
                <a:srgbClr val="002060"/>
              </a:solidFill>
            </a:endParaRPr>
          </a:p>
          <a:p>
            <a:pPr algn="ctr"/>
            <a:endParaRPr lang="en-US" sz="2800" b="1" dirty="0">
              <a:solidFill>
                <a:srgbClr val="002060"/>
              </a:solidFill>
            </a:endParaRPr>
          </a:p>
          <a:p>
            <a:pPr algn="ctr"/>
            <a:endParaRPr lang="en-US" sz="2800" b="1" dirty="0">
              <a:solidFill>
                <a:srgbClr val="002060"/>
              </a:solidFill>
            </a:endParaRPr>
          </a:p>
          <a:p>
            <a:pPr algn="ctr"/>
            <a:endParaRPr lang="en-US" sz="2800" b="1" dirty="0">
              <a:solidFill>
                <a:srgbClr val="002060"/>
              </a:solidFill>
            </a:endParaRPr>
          </a:p>
          <a:p>
            <a:pPr algn="ctr"/>
            <a:endParaRPr lang="en-US" sz="2800" b="1" dirty="0">
              <a:solidFill>
                <a:srgbClr val="002060"/>
              </a:solidFill>
            </a:endParaRPr>
          </a:p>
          <a:p>
            <a:pPr algn="ctr"/>
            <a:endParaRPr lang="en-US" sz="2800" b="1" dirty="0">
              <a:solidFill>
                <a:srgbClr val="002060"/>
              </a:solidFill>
            </a:endParaRPr>
          </a:p>
          <a:p>
            <a:pPr algn="ctr"/>
            <a:endParaRPr lang="en-US" sz="2800" b="1" dirty="0">
              <a:solidFill>
                <a:srgbClr val="002060"/>
              </a:solidFill>
            </a:endParaRPr>
          </a:p>
          <a:p>
            <a:pPr algn="ctr"/>
            <a:endParaRPr lang="en-US" sz="2800" b="1" dirty="0">
              <a:solidFill>
                <a:srgbClr val="002060"/>
              </a:solidFill>
            </a:endParaRPr>
          </a:p>
          <a:p>
            <a:pPr algn="ctr"/>
            <a:endParaRPr lang="en-US" sz="2800" b="1" dirty="0">
              <a:solidFill>
                <a:srgbClr val="002060"/>
              </a:solidFill>
            </a:endParaRPr>
          </a:p>
          <a:p>
            <a:endParaRPr lang="en-US" sz="3500" dirty="0">
              <a:solidFill>
                <a:srgbClr val="002060"/>
              </a:solidFill>
            </a:endParaRPr>
          </a:p>
          <a:p>
            <a:endParaRPr lang="en-US" sz="3500" dirty="0">
              <a:solidFill>
                <a:srgbClr val="002060"/>
              </a:solidFill>
            </a:endParaRPr>
          </a:p>
          <a:p>
            <a:endParaRPr lang="en-US" sz="3500" dirty="0">
              <a:solidFill>
                <a:srgbClr val="002060"/>
              </a:solidFill>
            </a:endParaRPr>
          </a:p>
          <a:p>
            <a:endParaRPr lang="en-US" sz="3500" dirty="0">
              <a:solidFill>
                <a:srgbClr val="002060"/>
              </a:solidFill>
            </a:endParaRPr>
          </a:p>
          <a:p>
            <a:endParaRPr lang="en-US" sz="3500" dirty="0">
              <a:solidFill>
                <a:srgbClr val="002060"/>
              </a:solidFill>
            </a:endParaRPr>
          </a:p>
          <a:p>
            <a:endParaRPr lang="en-US" sz="3500" dirty="0">
              <a:solidFill>
                <a:srgbClr val="002060"/>
              </a:solidFill>
            </a:endParaRPr>
          </a:p>
          <a:p>
            <a:endParaRPr lang="en-US" sz="3500" dirty="0">
              <a:solidFill>
                <a:srgbClr val="002060"/>
              </a:solidFill>
            </a:endParaRPr>
          </a:p>
          <a:p>
            <a:endParaRPr lang="en-US" sz="3500" dirty="0">
              <a:solidFill>
                <a:srgbClr val="002060"/>
              </a:solidFill>
            </a:endParaRPr>
          </a:p>
          <a:p>
            <a:endParaRPr lang="en-US" sz="3500" dirty="0">
              <a:solidFill>
                <a:srgbClr val="002060"/>
              </a:solidFill>
            </a:endParaRPr>
          </a:p>
          <a:p>
            <a:endParaRPr lang="en-US" sz="3500" dirty="0">
              <a:solidFill>
                <a:srgbClr val="002060"/>
              </a:solidFill>
            </a:endParaRPr>
          </a:p>
          <a:p>
            <a:r>
              <a:rPr lang="en-US" sz="4000" dirty="0">
                <a:solidFill>
                  <a:srgbClr val="002060"/>
                </a:solidFill>
              </a:rPr>
              <a:t> </a:t>
            </a:r>
            <a:endParaRPr lang="en-US" sz="3000" dirty="0">
              <a:solidFill>
                <a:srgbClr val="002060"/>
              </a:solidFill>
            </a:endParaRPr>
          </a:p>
        </p:txBody>
      </p:sp>
      <p:graphicFrame>
        <p:nvGraphicFramePr>
          <p:cNvPr id="9" name="Chart 8">
            <a:extLst>
              <a:ext uri="{FF2B5EF4-FFF2-40B4-BE49-F238E27FC236}">
                <a16:creationId xmlns:a16="http://schemas.microsoft.com/office/drawing/2014/main" id="{13552780-E21F-4D57-8124-E400F0677699}"/>
              </a:ext>
            </a:extLst>
          </p:cNvPr>
          <p:cNvGraphicFramePr/>
          <p:nvPr>
            <p:extLst>
              <p:ext uri="{D42A27DB-BD31-4B8C-83A1-F6EECF244321}">
                <p14:modId xmlns:p14="http://schemas.microsoft.com/office/powerpoint/2010/main" val="3594628094"/>
              </p:ext>
            </p:extLst>
          </p:nvPr>
        </p:nvGraphicFramePr>
        <p:xfrm>
          <a:off x="12655115" y="20256854"/>
          <a:ext cx="9113082" cy="493297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Chart 9">
            <a:extLst>
              <a:ext uri="{FF2B5EF4-FFF2-40B4-BE49-F238E27FC236}">
                <a16:creationId xmlns:a16="http://schemas.microsoft.com/office/drawing/2014/main" id="{F858E3C9-2C5A-4F0D-96FC-BD9B9CFC50A8}"/>
              </a:ext>
            </a:extLst>
          </p:cNvPr>
          <p:cNvGraphicFramePr>
            <a:graphicFrameLocks/>
          </p:cNvGraphicFramePr>
          <p:nvPr>
            <p:extLst>
              <p:ext uri="{D42A27DB-BD31-4B8C-83A1-F6EECF244321}">
                <p14:modId xmlns:p14="http://schemas.microsoft.com/office/powerpoint/2010/main" val="3681086129"/>
              </p:ext>
            </p:extLst>
          </p:nvPr>
        </p:nvGraphicFramePr>
        <p:xfrm>
          <a:off x="22037656" y="20256853"/>
          <a:ext cx="9096829" cy="493297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Table 10">
            <a:extLst>
              <a:ext uri="{FF2B5EF4-FFF2-40B4-BE49-F238E27FC236}">
                <a16:creationId xmlns:a16="http://schemas.microsoft.com/office/drawing/2014/main" id="{D09E7237-B957-4330-BD97-BCC02E75A10E}"/>
              </a:ext>
            </a:extLst>
          </p:cNvPr>
          <p:cNvGraphicFramePr>
            <a:graphicFrameLocks noGrp="1"/>
          </p:cNvGraphicFramePr>
          <p:nvPr>
            <p:extLst>
              <p:ext uri="{D42A27DB-BD31-4B8C-83A1-F6EECF244321}">
                <p14:modId xmlns:p14="http://schemas.microsoft.com/office/powerpoint/2010/main" val="1189327614"/>
              </p:ext>
            </p:extLst>
          </p:nvPr>
        </p:nvGraphicFramePr>
        <p:xfrm>
          <a:off x="16215892" y="18977825"/>
          <a:ext cx="11357810" cy="792480"/>
        </p:xfrm>
        <a:graphic>
          <a:graphicData uri="http://schemas.openxmlformats.org/drawingml/2006/table">
            <a:tbl>
              <a:tblPr bandRow="1">
                <a:tableStyleId>{5C22544A-7EE6-4342-B048-85BDC9FD1C3A}</a:tableStyleId>
              </a:tblPr>
              <a:tblGrid>
                <a:gridCol w="2271562">
                  <a:extLst>
                    <a:ext uri="{9D8B030D-6E8A-4147-A177-3AD203B41FA5}">
                      <a16:colId xmlns:a16="http://schemas.microsoft.com/office/drawing/2014/main" val="230554802"/>
                    </a:ext>
                  </a:extLst>
                </a:gridCol>
                <a:gridCol w="2271562">
                  <a:extLst>
                    <a:ext uri="{9D8B030D-6E8A-4147-A177-3AD203B41FA5}">
                      <a16:colId xmlns:a16="http://schemas.microsoft.com/office/drawing/2014/main" val="2338632088"/>
                    </a:ext>
                  </a:extLst>
                </a:gridCol>
                <a:gridCol w="2271562">
                  <a:extLst>
                    <a:ext uri="{9D8B030D-6E8A-4147-A177-3AD203B41FA5}">
                      <a16:colId xmlns:a16="http://schemas.microsoft.com/office/drawing/2014/main" val="2325863939"/>
                    </a:ext>
                  </a:extLst>
                </a:gridCol>
                <a:gridCol w="2271562">
                  <a:extLst>
                    <a:ext uri="{9D8B030D-6E8A-4147-A177-3AD203B41FA5}">
                      <a16:colId xmlns:a16="http://schemas.microsoft.com/office/drawing/2014/main" val="3677716564"/>
                    </a:ext>
                  </a:extLst>
                </a:gridCol>
                <a:gridCol w="2271562">
                  <a:extLst>
                    <a:ext uri="{9D8B030D-6E8A-4147-A177-3AD203B41FA5}">
                      <a16:colId xmlns:a16="http://schemas.microsoft.com/office/drawing/2014/main" val="1096613870"/>
                    </a:ext>
                  </a:extLst>
                </a:gridCol>
              </a:tblGrid>
              <a:tr h="0">
                <a:tc>
                  <a:txBody>
                    <a:bodyPr/>
                    <a:lstStyle/>
                    <a:p>
                      <a:r>
                        <a:rPr lang="en-US" sz="2000" dirty="0">
                          <a:latin typeface="Arial" panose="020B0604020202020204" pitchFamily="34" charset="0"/>
                          <a:cs typeface="Arial" panose="020B0604020202020204" pitchFamily="34" charset="0"/>
                        </a:rPr>
                        <a:t>Belknap – 2</a:t>
                      </a:r>
                    </a:p>
                  </a:txBody>
                  <a:tcPr/>
                </a:tc>
                <a:tc>
                  <a:txBody>
                    <a:bodyPr/>
                    <a:lstStyle/>
                    <a:p>
                      <a:r>
                        <a:rPr lang="en-US" sz="2000" dirty="0">
                          <a:latin typeface="Arial" panose="020B0604020202020204" pitchFamily="34" charset="0"/>
                          <a:cs typeface="Arial" panose="020B0604020202020204" pitchFamily="34" charset="0"/>
                        </a:rPr>
                        <a:t>Carroll – 4</a:t>
                      </a:r>
                    </a:p>
                  </a:txBody>
                  <a:tcPr/>
                </a:tc>
                <a:tc>
                  <a:txBody>
                    <a:bodyPr/>
                    <a:lstStyle/>
                    <a:p>
                      <a:r>
                        <a:rPr lang="en-US" sz="2000" dirty="0">
                          <a:latin typeface="Arial" panose="020B0604020202020204" pitchFamily="34" charset="0"/>
                          <a:cs typeface="Arial" panose="020B0604020202020204" pitchFamily="34" charset="0"/>
                        </a:rPr>
                        <a:t>Cheshire – 4</a:t>
                      </a:r>
                    </a:p>
                  </a:txBody>
                  <a:tcPr/>
                </a:tc>
                <a:tc>
                  <a:txBody>
                    <a:bodyPr/>
                    <a:lstStyle/>
                    <a:p>
                      <a:r>
                        <a:rPr lang="en-US" sz="2000" dirty="0">
                          <a:latin typeface="Arial" panose="020B0604020202020204" pitchFamily="34" charset="0"/>
                          <a:cs typeface="Arial" panose="020B0604020202020204" pitchFamily="34" charset="0"/>
                        </a:rPr>
                        <a:t>Coos – 10</a:t>
                      </a:r>
                    </a:p>
                  </a:txBody>
                  <a:tcPr/>
                </a:tc>
                <a:tc>
                  <a:txBody>
                    <a:bodyPr/>
                    <a:lstStyle/>
                    <a:p>
                      <a:r>
                        <a:rPr lang="en-US" sz="2000" dirty="0">
                          <a:latin typeface="Arial" panose="020B0604020202020204" pitchFamily="34" charset="0"/>
                          <a:cs typeface="Arial" panose="020B0604020202020204" pitchFamily="34" charset="0"/>
                        </a:rPr>
                        <a:t>Grafton – 3</a:t>
                      </a:r>
                    </a:p>
                  </a:txBody>
                  <a:tcPr/>
                </a:tc>
                <a:extLst>
                  <a:ext uri="{0D108BD9-81ED-4DB2-BD59-A6C34878D82A}">
                    <a16:rowId xmlns:a16="http://schemas.microsoft.com/office/drawing/2014/main" val="2411944777"/>
                  </a:ext>
                </a:extLst>
              </a:tr>
              <a:tr h="192356">
                <a:tc>
                  <a:txBody>
                    <a:bodyPr/>
                    <a:lstStyle/>
                    <a:p>
                      <a:r>
                        <a:rPr lang="en-US" sz="2000" dirty="0">
                          <a:latin typeface="Arial" panose="020B0604020202020204" pitchFamily="34" charset="0"/>
                          <a:cs typeface="Arial" panose="020B0604020202020204" pitchFamily="34" charset="0"/>
                        </a:rPr>
                        <a:t>Hillsborough – 18</a:t>
                      </a:r>
                    </a:p>
                  </a:txBody>
                  <a:tcPr/>
                </a:tc>
                <a:tc>
                  <a:txBody>
                    <a:bodyPr/>
                    <a:lstStyle/>
                    <a:p>
                      <a:r>
                        <a:rPr lang="en-US" sz="2000" dirty="0">
                          <a:latin typeface="Arial" panose="020B0604020202020204" pitchFamily="34" charset="0"/>
                          <a:cs typeface="Arial" panose="020B0604020202020204" pitchFamily="34" charset="0"/>
                        </a:rPr>
                        <a:t>Merrimack – 6</a:t>
                      </a:r>
                    </a:p>
                  </a:txBody>
                  <a:tcPr/>
                </a:tc>
                <a:tc>
                  <a:txBody>
                    <a:bodyPr/>
                    <a:lstStyle/>
                    <a:p>
                      <a:r>
                        <a:rPr lang="en-US" sz="2000" dirty="0">
                          <a:latin typeface="Arial" panose="020B0604020202020204" pitchFamily="34" charset="0"/>
                          <a:cs typeface="Arial" panose="020B0604020202020204" pitchFamily="34" charset="0"/>
                        </a:rPr>
                        <a:t>Rockingham – 3</a:t>
                      </a:r>
                    </a:p>
                  </a:txBody>
                  <a:tcPr/>
                </a:tc>
                <a:tc>
                  <a:txBody>
                    <a:bodyPr/>
                    <a:lstStyle/>
                    <a:p>
                      <a:r>
                        <a:rPr lang="en-US" sz="2000" dirty="0">
                          <a:latin typeface="Arial" panose="020B0604020202020204" pitchFamily="34" charset="0"/>
                          <a:cs typeface="Arial" panose="020B0604020202020204" pitchFamily="34" charset="0"/>
                        </a:rPr>
                        <a:t>Strafford – 8</a:t>
                      </a:r>
                    </a:p>
                  </a:txBody>
                  <a:tcPr/>
                </a:tc>
                <a:tc>
                  <a:txBody>
                    <a:bodyPr/>
                    <a:lstStyle/>
                    <a:p>
                      <a:r>
                        <a:rPr lang="en-US" sz="2000" dirty="0">
                          <a:latin typeface="Arial" panose="020B0604020202020204" pitchFamily="34" charset="0"/>
                          <a:cs typeface="Arial" panose="020B0604020202020204" pitchFamily="34" charset="0"/>
                        </a:rPr>
                        <a:t>Sullivan - 4</a:t>
                      </a:r>
                    </a:p>
                  </a:txBody>
                  <a:tcPr/>
                </a:tc>
                <a:extLst>
                  <a:ext uri="{0D108BD9-81ED-4DB2-BD59-A6C34878D82A}">
                    <a16:rowId xmlns:a16="http://schemas.microsoft.com/office/drawing/2014/main" val="4184605875"/>
                  </a:ext>
                </a:extLst>
              </a:tr>
            </a:tbl>
          </a:graphicData>
        </a:graphic>
      </p:graphicFrame>
      <p:graphicFrame>
        <p:nvGraphicFramePr>
          <p:cNvPr id="12" name="Chart 11">
            <a:extLst>
              <a:ext uri="{FF2B5EF4-FFF2-40B4-BE49-F238E27FC236}">
                <a16:creationId xmlns:a16="http://schemas.microsoft.com/office/drawing/2014/main" id="{055AFF4B-69F6-4C69-83D5-3265EFA5FCA9}"/>
              </a:ext>
            </a:extLst>
          </p:cNvPr>
          <p:cNvGraphicFramePr/>
          <p:nvPr>
            <p:extLst>
              <p:ext uri="{D42A27DB-BD31-4B8C-83A1-F6EECF244321}">
                <p14:modId xmlns:p14="http://schemas.microsoft.com/office/powerpoint/2010/main" val="2129583514"/>
              </p:ext>
            </p:extLst>
          </p:nvPr>
        </p:nvGraphicFramePr>
        <p:xfrm>
          <a:off x="16001413" y="25480734"/>
          <a:ext cx="11786767" cy="3285958"/>
        </p:xfrm>
        <a:graphic>
          <a:graphicData uri="http://schemas.openxmlformats.org/drawingml/2006/chart">
            <c:chart xmlns:c="http://schemas.openxmlformats.org/drawingml/2006/chart" xmlns:r="http://schemas.openxmlformats.org/officeDocument/2006/relationships" r:id="rId4"/>
          </a:graphicData>
        </a:graphic>
      </p:graphicFrame>
      <p:pic>
        <p:nvPicPr>
          <p:cNvPr id="13" name="Picture 12">
            <a:extLst>
              <a:ext uri="{FF2B5EF4-FFF2-40B4-BE49-F238E27FC236}">
                <a16:creationId xmlns:a16="http://schemas.microsoft.com/office/drawing/2014/main" id="{44DBA044-F9C9-4ABE-BCA7-AF34A9E94AEF}"/>
              </a:ext>
            </a:extLst>
          </p:cNvPr>
          <p:cNvPicPr/>
          <p:nvPr/>
        </p:nvPicPr>
        <p:blipFill>
          <a:blip r:embed="rId5">
            <a:extLst>
              <a:ext uri="{28A0092B-C50C-407E-A947-70E740481C1C}">
                <a14:useLocalDpi xmlns:a14="http://schemas.microsoft.com/office/drawing/2010/main" val="0"/>
              </a:ext>
            </a:extLst>
          </a:blip>
          <a:stretch>
            <a:fillRect/>
          </a:stretch>
        </p:blipFill>
        <p:spPr>
          <a:xfrm>
            <a:off x="28599477" y="391052"/>
            <a:ext cx="3444468" cy="3144158"/>
          </a:xfrm>
          <a:prstGeom prst="rect">
            <a:avLst/>
          </a:prstGeom>
        </p:spPr>
      </p:pic>
      <p:pic>
        <p:nvPicPr>
          <p:cNvPr id="14" name="Picture 13" descr="C:\Users\Elizabeth.A.Collins\Pictures\My Pictures\agency logos\web_state_seal[1].gif">
            <a:extLst>
              <a:ext uri="{FF2B5EF4-FFF2-40B4-BE49-F238E27FC236}">
                <a16:creationId xmlns:a16="http://schemas.microsoft.com/office/drawing/2014/main" id="{7B62CA83-E0A9-4831-B508-79D5094BD7DF}"/>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33764013" y="211539"/>
            <a:ext cx="2209550" cy="2189485"/>
          </a:xfrm>
          <a:prstGeom prst="rect">
            <a:avLst/>
          </a:prstGeom>
          <a:noFill/>
          <a:ln>
            <a:noFill/>
          </a:ln>
        </p:spPr>
      </p:pic>
      <p:sp>
        <p:nvSpPr>
          <p:cNvPr id="16" name="Rectangle 15">
            <a:extLst>
              <a:ext uri="{FF2B5EF4-FFF2-40B4-BE49-F238E27FC236}">
                <a16:creationId xmlns:a16="http://schemas.microsoft.com/office/drawing/2014/main" id="{C8E0F709-7C01-484C-9E53-83406516A047}"/>
              </a:ext>
            </a:extLst>
          </p:cNvPr>
          <p:cNvSpPr/>
          <p:nvPr/>
        </p:nvSpPr>
        <p:spPr>
          <a:xfrm>
            <a:off x="32043945" y="2401024"/>
            <a:ext cx="5649686" cy="1323439"/>
          </a:xfrm>
          <a:prstGeom prst="rect">
            <a:avLst/>
          </a:prstGeom>
        </p:spPr>
        <p:txBody>
          <a:bodyPr wrap="square">
            <a:spAutoFit/>
          </a:bodyPr>
          <a:lstStyle/>
          <a:p>
            <a:pPr algn="ctr"/>
            <a:r>
              <a:rPr lang="en-US" sz="2000" dirty="0">
                <a:solidFill>
                  <a:srgbClr val="000000"/>
                </a:solidFill>
                <a:latin typeface="Century Gothic" panose="020B0502020202020204" pitchFamily="34" charset="0"/>
                <a:ea typeface="Times New Roman" panose="02020603050405020304" pitchFamily="18" charset="0"/>
                <a:cs typeface="Times New Roman" panose="02020603050405020304" pitchFamily="18" charset="0"/>
              </a:rPr>
              <a:t>State of New Hampshire</a:t>
            </a:r>
            <a:endParaRPr lang="en-US" sz="2800" dirty="0">
              <a:solidFill>
                <a:srgbClr val="262626"/>
              </a:solidFill>
              <a:latin typeface="Century Gothic" panose="020B0502020202020204" pitchFamily="34" charset="0"/>
              <a:ea typeface="Century Gothic" panose="020B0502020202020204" pitchFamily="34" charset="0"/>
              <a:cs typeface="Times New Roman" panose="02020603050405020304" pitchFamily="18" charset="0"/>
            </a:endParaRPr>
          </a:p>
          <a:p>
            <a:pPr algn="ctr"/>
            <a:r>
              <a:rPr lang="en-US" sz="2000" dirty="0">
                <a:solidFill>
                  <a:srgbClr val="000000"/>
                </a:solidFill>
                <a:latin typeface="Century Gothic" panose="020B0502020202020204" pitchFamily="34" charset="0"/>
                <a:ea typeface="Times New Roman" panose="02020603050405020304" pitchFamily="18" charset="0"/>
                <a:cs typeface="Times New Roman" panose="02020603050405020304" pitchFamily="18" charset="0"/>
              </a:rPr>
              <a:t>Department of Health and Human Services </a:t>
            </a:r>
            <a:endParaRPr lang="en-US" sz="2800" dirty="0">
              <a:solidFill>
                <a:srgbClr val="262626"/>
              </a:solidFill>
              <a:latin typeface="Century Gothic" panose="020B0502020202020204" pitchFamily="34" charset="0"/>
              <a:ea typeface="Century Gothic" panose="020B0502020202020204" pitchFamily="34" charset="0"/>
              <a:cs typeface="Times New Roman" panose="02020603050405020304" pitchFamily="18" charset="0"/>
            </a:endParaRPr>
          </a:p>
          <a:p>
            <a:pPr marL="228600" marR="0" indent="-228600" algn="ctr">
              <a:spcBef>
                <a:spcPts val="0"/>
              </a:spcBef>
              <a:spcAft>
                <a:spcPts val="0"/>
              </a:spcAft>
            </a:pPr>
            <a:r>
              <a:rPr lang="en-US" sz="2000" kern="1400" dirty="0">
                <a:solidFill>
                  <a:srgbClr val="262626"/>
                </a:solidFill>
                <a:latin typeface="Century Gothic" panose="020B0502020202020204" pitchFamily="34" charset="0"/>
                <a:ea typeface="Times New Roman" panose="02020603050405020304" pitchFamily="18" charset="0"/>
                <a:cs typeface="Times New Roman" panose="02020603050405020304" pitchFamily="18" charset="0"/>
              </a:rPr>
              <a:t>129 Pleasant Street, Thayer Building</a:t>
            </a:r>
            <a:endParaRPr lang="en-US" sz="2800" dirty="0">
              <a:solidFill>
                <a:srgbClr val="262626"/>
              </a:solidFill>
              <a:latin typeface="Century Gothic" panose="020B0502020202020204" pitchFamily="34" charset="0"/>
              <a:ea typeface="Century Gothic" panose="020B0502020202020204" pitchFamily="34" charset="0"/>
              <a:cs typeface="Times New Roman" panose="02020603050405020304" pitchFamily="18" charset="0"/>
            </a:endParaRPr>
          </a:p>
          <a:p>
            <a:pPr marL="228600" marR="0" indent="-228600" algn="ctr">
              <a:spcBef>
                <a:spcPts val="0"/>
              </a:spcBef>
              <a:spcAft>
                <a:spcPts val="0"/>
              </a:spcAft>
            </a:pPr>
            <a:r>
              <a:rPr lang="en-US" sz="2000" kern="1400" dirty="0">
                <a:solidFill>
                  <a:srgbClr val="262626"/>
                </a:solidFill>
                <a:latin typeface="Century Gothic" panose="020B0502020202020204" pitchFamily="34" charset="0"/>
                <a:ea typeface="Times New Roman" panose="02020603050405020304" pitchFamily="18" charset="0"/>
                <a:cs typeface="Times New Roman" panose="02020603050405020304" pitchFamily="18" charset="0"/>
              </a:rPr>
              <a:t>Concord, NH 03301</a:t>
            </a:r>
            <a:endParaRPr lang="en-US" sz="2800" dirty="0">
              <a:solidFill>
                <a:srgbClr val="262626"/>
              </a:solidFill>
              <a:effectLst/>
              <a:latin typeface="Century Gothic" panose="020B0502020202020204" pitchFamily="34" charset="0"/>
              <a:ea typeface="Century Gothic" panose="020B0502020202020204" pitchFamily="34" charset="0"/>
              <a:cs typeface="Times New Roman" panose="02020603050405020304" pitchFamily="18" charset="0"/>
            </a:endParaRPr>
          </a:p>
        </p:txBody>
      </p:sp>
      <p:graphicFrame>
        <p:nvGraphicFramePr>
          <p:cNvPr id="17" name="Chart 16">
            <a:extLst>
              <a:ext uri="{FF2B5EF4-FFF2-40B4-BE49-F238E27FC236}">
                <a16:creationId xmlns:a16="http://schemas.microsoft.com/office/drawing/2014/main" id="{44E5E074-97CE-44F1-8413-D4FB0D5E2AB1}"/>
              </a:ext>
            </a:extLst>
          </p:cNvPr>
          <p:cNvGraphicFramePr/>
          <p:nvPr>
            <p:extLst>
              <p:ext uri="{D42A27DB-BD31-4B8C-83A1-F6EECF244321}">
                <p14:modId xmlns:p14="http://schemas.microsoft.com/office/powerpoint/2010/main" val="470358543"/>
              </p:ext>
            </p:extLst>
          </p:nvPr>
        </p:nvGraphicFramePr>
        <p:xfrm>
          <a:off x="1876786" y="13682975"/>
          <a:ext cx="8718085" cy="404985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Chart 25">
            <a:extLst>
              <a:ext uri="{FF2B5EF4-FFF2-40B4-BE49-F238E27FC236}">
                <a16:creationId xmlns:a16="http://schemas.microsoft.com/office/drawing/2014/main" id="{FECE0D39-0B9E-4EE0-BAB6-C8EAF2245EDB}"/>
              </a:ext>
            </a:extLst>
          </p:cNvPr>
          <p:cNvGraphicFramePr/>
          <p:nvPr>
            <p:extLst>
              <p:ext uri="{D42A27DB-BD31-4B8C-83A1-F6EECF244321}">
                <p14:modId xmlns:p14="http://schemas.microsoft.com/office/powerpoint/2010/main" val="943191531"/>
              </p:ext>
            </p:extLst>
          </p:nvPr>
        </p:nvGraphicFramePr>
        <p:xfrm>
          <a:off x="1871911" y="24234861"/>
          <a:ext cx="8722960" cy="424082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Chart 27">
            <a:extLst>
              <a:ext uri="{FF2B5EF4-FFF2-40B4-BE49-F238E27FC236}">
                <a16:creationId xmlns:a16="http://schemas.microsoft.com/office/drawing/2014/main" id="{B503E9D4-3D74-4611-903E-B343B066FA08}"/>
              </a:ext>
            </a:extLst>
          </p:cNvPr>
          <p:cNvGraphicFramePr/>
          <p:nvPr>
            <p:extLst>
              <p:ext uri="{D42A27DB-BD31-4B8C-83A1-F6EECF244321}">
                <p14:modId xmlns:p14="http://schemas.microsoft.com/office/powerpoint/2010/main" val="3470862048"/>
              </p:ext>
            </p:extLst>
          </p:nvPr>
        </p:nvGraphicFramePr>
        <p:xfrm>
          <a:off x="39711086" y="12439602"/>
          <a:ext cx="3650727" cy="4042706"/>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2798213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6411</TotalTime>
  <Words>1243</Words>
  <Application>Microsoft Office PowerPoint</Application>
  <PresentationFormat>Custom</PresentationFormat>
  <Paragraphs>101</Paragraphs>
  <Slides>1</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vt:i4>
      </vt:variant>
    </vt:vector>
  </HeadingPairs>
  <TitlesOfParts>
    <vt:vector size="8" baseType="lpstr">
      <vt:lpstr>Arial</vt:lpstr>
      <vt:lpstr>Calibri</vt:lpstr>
      <vt:lpstr>Calibri Light</vt:lpstr>
      <vt:lpstr>Century Gothic</vt:lpstr>
      <vt:lpstr>Times New Roman</vt:lpstr>
      <vt:lpstr>Office Theme</vt:lpstr>
      <vt:lpstr>Custom Design</vt:lpstr>
      <vt:lpstr>PowerPoint Presentation</vt:lpstr>
    </vt:vector>
  </TitlesOfParts>
  <Company>UNH Institute on Disability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Brennan-Curry, Anna</dc:creator>
  <cp:lastModifiedBy>Megan Eileen</cp:lastModifiedBy>
  <cp:revision>48</cp:revision>
  <dcterms:created xsi:type="dcterms:W3CDTF">2016-11-23T16:20:03Z</dcterms:created>
  <dcterms:modified xsi:type="dcterms:W3CDTF">2018-03-31T18:20:44Z</dcterms:modified>
</cp:coreProperties>
</file>