
<file path=[Content_Types].xml><?xml version="1.0" encoding="utf-8"?>
<Types xmlns="http://schemas.openxmlformats.org/package/2006/content-types"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tiff" ContentType="image/tiff"/>
  <Override PartName="/ppt/charts/chart1.xml" ContentType="application/vnd.openxmlformats-officedocument.drawingml.chart+xml"/>
  <Default Extension="pdf" ContentType="application/pd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rels" ContentType="application/vnd.openxmlformats-package.relationships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0079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0159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0238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0317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00397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60477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20556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80635" algn="l" defTabSz="2060079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clrMru>
    <a:srgbClr val="38598E"/>
    <a:srgbClr val="37598E"/>
    <a:srgbClr val="9AA3AF"/>
    <a:srgbClr val="E2E1C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Comments="0">
  <p:normalViewPr vertBarState="minimized">
    <p:restoredLeft sz="24427" autoAdjust="0"/>
    <p:restoredTop sz="90278" autoAdjust="0"/>
  </p:normalViewPr>
  <p:slideViewPr>
    <p:cSldViewPr snapToObjects="1">
      <p:cViewPr>
        <p:scale>
          <a:sx n="15" d="100"/>
          <a:sy n="15" d="100"/>
        </p:scale>
        <p:origin x="-944" y="-68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LIZZIEB_III:BGC:MODIS:MeanAlbedo.xls" TargetMode="External"/><Relationship Id="rId2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style val="2"/>
  <c:chart>
    <c:plotArea>
      <c:layout>
        <c:manualLayout>
          <c:layoutTarget val="inner"/>
          <c:xMode val="edge"/>
          <c:yMode val="edge"/>
          <c:x val="0.111416912248805"/>
          <c:y val="0.0628571428571428"/>
          <c:w val="0.873453571333223"/>
          <c:h val="0.525505508366938"/>
        </c:manualLayout>
      </c:layout>
      <c:barChart>
        <c:barDir val="col"/>
        <c:grouping val="clustered"/>
        <c:ser>
          <c:idx val="0"/>
          <c:order val="0"/>
          <c:spPr>
            <a:solidFill>
              <a:srgbClr val="808080"/>
            </a:solidFill>
            <a:ln w="25400">
              <a:noFill/>
            </a:ln>
          </c:spPr>
          <c:dPt>
            <c:idx val="0"/>
            <c:spPr>
              <a:solidFill>
                <a:srgbClr val="67A566"/>
              </a:solidFill>
              <a:ln w="25400">
                <a:noFill/>
              </a:ln>
            </c:spPr>
          </c:dPt>
          <c:dPt>
            <c:idx val="1"/>
            <c:spPr>
              <a:solidFill>
                <a:srgbClr val="4CCC00"/>
              </a:solidFill>
              <a:ln w="25400">
                <a:noFill/>
              </a:ln>
            </c:spPr>
          </c:dPt>
          <c:dPt>
            <c:idx val="2"/>
            <c:spPr>
              <a:solidFill>
                <a:srgbClr val="005405"/>
              </a:solidFill>
              <a:ln w="25400">
                <a:noFill/>
              </a:ln>
            </c:spPr>
          </c:dPt>
          <c:dPt>
            <c:idx val="3"/>
            <c:spPr>
              <a:solidFill>
                <a:srgbClr val="008C2E"/>
              </a:solidFill>
              <a:ln w="25400">
                <a:noFill/>
              </a:ln>
            </c:spPr>
          </c:dPt>
          <c:dPt>
            <c:idx val="4"/>
            <c:spPr>
              <a:solidFill>
                <a:srgbClr val="D9C0C3"/>
              </a:solidFill>
              <a:ln w="25400">
                <a:noFill/>
              </a:ln>
            </c:spPr>
          </c:dPt>
          <c:dPt>
            <c:idx val="5"/>
            <c:spPr>
              <a:solidFill>
                <a:srgbClr val="9EBC26"/>
              </a:solidFill>
              <a:ln w="25400">
                <a:noFill/>
              </a:ln>
            </c:spPr>
          </c:dPt>
          <c:dPt>
            <c:idx val="6"/>
            <c:spPr>
              <a:solidFill>
                <a:srgbClr val="E60000"/>
              </a:solidFill>
              <a:ln w="25400">
                <a:noFill/>
              </a:ln>
            </c:spPr>
          </c:dPt>
          <c:dPt>
            <c:idx val="7"/>
            <c:spPr>
              <a:solidFill>
                <a:srgbClr val="52B500"/>
              </a:solidFill>
              <a:ln w="25400">
                <a:noFill/>
              </a:ln>
            </c:spPr>
          </c:dPt>
          <c:dPt>
            <c:idx val="8"/>
            <c:spPr>
              <a:solidFill>
                <a:srgbClr val="AE9E00"/>
              </a:solidFill>
              <a:ln w="25400">
                <a:noFill/>
              </a:ln>
            </c:spPr>
          </c:dPt>
          <c:dPt>
            <c:idx val="9"/>
            <c:spPr>
              <a:solidFill>
                <a:srgbClr val="FFFFFF"/>
              </a:solidFill>
              <a:ln w="3175">
                <a:solidFill>
                  <a:srgbClr val="000000"/>
                </a:solidFill>
                <a:prstDash val="solid"/>
              </a:ln>
            </c:spPr>
          </c:dPt>
          <c:dPt>
            <c:idx val="10"/>
            <c:spPr>
              <a:solidFill>
                <a:srgbClr val="00109C"/>
              </a:solidFill>
              <a:ln w="25400">
                <a:noFill/>
              </a:ln>
            </c:spPr>
          </c:dPt>
          <c:dPt>
            <c:idx val="11"/>
            <c:spPr>
              <a:solidFill>
                <a:srgbClr val="FFD602"/>
              </a:solidFill>
              <a:ln w="25400">
                <a:noFill/>
              </a:ln>
            </c:spPr>
          </c:dPt>
          <c:dPt>
            <c:idx val="12"/>
            <c:spPr>
              <a:solidFill>
                <a:srgbClr val="BD3130"/>
              </a:solidFill>
              <a:ln w="25400">
                <a:noFill/>
              </a:ln>
            </c:spPr>
          </c:dPt>
          <c:dPt>
            <c:idx val="13"/>
            <c:spPr>
              <a:solidFill>
                <a:srgbClr val="FFBA56"/>
              </a:solidFill>
              <a:ln w="25400">
                <a:noFill/>
              </a:ln>
            </c:spPr>
          </c:dPt>
          <c:dPt>
            <c:idx val="14"/>
            <c:spPr>
              <a:solidFill>
                <a:srgbClr val="FFF16E"/>
              </a:solidFill>
              <a:ln w="25400">
                <a:noFill/>
              </a:ln>
            </c:spPr>
          </c:dPt>
          <c:dPt>
            <c:idx val="15"/>
            <c:spPr>
              <a:solidFill>
                <a:srgbClr val="FFE2AA"/>
              </a:solidFill>
              <a:ln w="25400">
                <a:noFill/>
              </a:ln>
            </c:spPr>
          </c:dPt>
          <c:errBars>
            <c:errBarType val="both"/>
            <c:errValType val="cust"/>
            <c:plus>
              <c:numRef>
                <c:f>'MeanAlbedo.txt'!$D$2:$D$17</c:f>
                <c:numCache>
                  <c:formatCode>General</c:formatCode>
                  <c:ptCount val="16"/>
                  <c:pt idx="0">
                    <c:v>11.0</c:v>
                  </c:pt>
                  <c:pt idx="1">
                    <c:v>10.0</c:v>
                  </c:pt>
                  <c:pt idx="2">
                    <c:v>15.0</c:v>
                  </c:pt>
                  <c:pt idx="3">
                    <c:v>14.0</c:v>
                  </c:pt>
                  <c:pt idx="4">
                    <c:v>24.0</c:v>
                  </c:pt>
                  <c:pt idx="5">
                    <c:v>16.0</c:v>
                  </c:pt>
                  <c:pt idx="6">
                    <c:v>14.0</c:v>
                  </c:pt>
                  <c:pt idx="7">
                    <c:v>19.0</c:v>
                  </c:pt>
                  <c:pt idx="8">
                    <c:v>17.0</c:v>
                  </c:pt>
                  <c:pt idx="9">
                    <c:v>24.0</c:v>
                  </c:pt>
                  <c:pt idx="10">
                    <c:v>23.0</c:v>
                  </c:pt>
                  <c:pt idx="11">
                    <c:v>22.0</c:v>
                  </c:pt>
                  <c:pt idx="12">
                    <c:v>21.0</c:v>
                  </c:pt>
                  <c:pt idx="13">
                    <c:v>21.0</c:v>
                  </c:pt>
                  <c:pt idx="14">
                    <c:v>16.0</c:v>
                  </c:pt>
                  <c:pt idx="15">
                    <c:v>21.0</c:v>
                  </c:pt>
                </c:numCache>
              </c:numRef>
            </c:plus>
            <c:minus>
              <c:numRef>
                <c:f>'MeanAlbedo.txt'!$D$2:$D$17</c:f>
                <c:numCache>
                  <c:formatCode>General</c:formatCode>
                  <c:ptCount val="16"/>
                  <c:pt idx="0">
                    <c:v>11.0</c:v>
                  </c:pt>
                  <c:pt idx="1">
                    <c:v>10.0</c:v>
                  </c:pt>
                  <c:pt idx="2">
                    <c:v>15.0</c:v>
                  </c:pt>
                  <c:pt idx="3">
                    <c:v>14.0</c:v>
                  </c:pt>
                  <c:pt idx="4">
                    <c:v>24.0</c:v>
                  </c:pt>
                  <c:pt idx="5">
                    <c:v>16.0</c:v>
                  </c:pt>
                  <c:pt idx="6">
                    <c:v>14.0</c:v>
                  </c:pt>
                  <c:pt idx="7">
                    <c:v>19.0</c:v>
                  </c:pt>
                  <c:pt idx="8">
                    <c:v>17.0</c:v>
                  </c:pt>
                  <c:pt idx="9">
                    <c:v>24.0</c:v>
                  </c:pt>
                  <c:pt idx="10">
                    <c:v>23.0</c:v>
                  </c:pt>
                  <c:pt idx="11">
                    <c:v>22.0</c:v>
                  </c:pt>
                  <c:pt idx="12">
                    <c:v>21.0</c:v>
                  </c:pt>
                  <c:pt idx="13">
                    <c:v>21.0</c:v>
                  </c:pt>
                  <c:pt idx="14">
                    <c:v>16.0</c:v>
                  </c:pt>
                  <c:pt idx="15">
                    <c:v>21.0</c:v>
                  </c:pt>
                </c:numCache>
              </c:numRef>
            </c:minus>
            <c:spPr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'MeanAlbedo.txt'!$B$2:$B$17</c:f>
              <c:strCache>
                <c:ptCount val="16"/>
                <c:pt idx="0">
                  <c:v>Mixed Forest</c:v>
                </c:pt>
                <c:pt idx="1">
                  <c:v>Deciduous Broadleaf</c:v>
                </c:pt>
                <c:pt idx="2">
                  <c:v>Evergreen Needleleaf</c:v>
                </c:pt>
                <c:pt idx="3">
                  <c:v>Evergreen Broadleaf</c:v>
                </c:pt>
                <c:pt idx="4">
                  <c:v>Barren/Sparse</c:v>
                </c:pt>
                <c:pt idx="5">
                  <c:v>Wooded Savanna</c:v>
                </c:pt>
                <c:pt idx="6">
                  <c:v>Urban</c:v>
                </c:pt>
                <c:pt idx="7">
                  <c:v>Deciduous Needleleaf</c:v>
                </c:pt>
                <c:pt idx="8">
                  <c:v>Crop-Natural Mosaic</c:v>
                </c:pt>
                <c:pt idx="9">
                  <c:v>Snow Ice</c:v>
                </c:pt>
                <c:pt idx="10">
                  <c:v>Permanent Wetland</c:v>
                </c:pt>
                <c:pt idx="11">
                  <c:v>Savanna</c:v>
                </c:pt>
                <c:pt idx="12">
                  <c:v>Closed Shrub</c:v>
                </c:pt>
                <c:pt idx="13">
                  <c:v>Grass</c:v>
                </c:pt>
                <c:pt idx="14">
                  <c:v>Crop</c:v>
                </c:pt>
                <c:pt idx="15">
                  <c:v>Open Shrub</c:v>
                </c:pt>
              </c:strCache>
            </c:strRef>
          </c:cat>
          <c:val>
            <c:numRef>
              <c:f>'MeanAlbedo.txt'!$A$2:$A$17</c:f>
              <c:numCache>
                <c:formatCode>0</c:formatCode>
                <c:ptCount val="16"/>
                <c:pt idx="0">
                  <c:v>19.0</c:v>
                </c:pt>
                <c:pt idx="1">
                  <c:v>19.0</c:v>
                </c:pt>
                <c:pt idx="2">
                  <c:v>23.0</c:v>
                </c:pt>
                <c:pt idx="3">
                  <c:v>25.0</c:v>
                </c:pt>
                <c:pt idx="4">
                  <c:v>33.0</c:v>
                </c:pt>
                <c:pt idx="5">
                  <c:v>34.0</c:v>
                </c:pt>
                <c:pt idx="6">
                  <c:v>34.132849</c:v>
                </c:pt>
                <c:pt idx="7">
                  <c:v>35.0</c:v>
                </c:pt>
                <c:pt idx="8">
                  <c:v>39.0</c:v>
                </c:pt>
                <c:pt idx="9">
                  <c:v>42.0</c:v>
                </c:pt>
                <c:pt idx="10">
                  <c:v>42.0</c:v>
                </c:pt>
                <c:pt idx="11">
                  <c:v>43.0</c:v>
                </c:pt>
                <c:pt idx="12">
                  <c:v>46.0</c:v>
                </c:pt>
                <c:pt idx="13">
                  <c:v>53.0</c:v>
                </c:pt>
                <c:pt idx="14">
                  <c:v>55.0</c:v>
                </c:pt>
                <c:pt idx="15">
                  <c:v>55.0</c:v>
                </c:pt>
              </c:numCache>
            </c:numRef>
          </c:val>
        </c:ser>
        <c:axId val="70160328"/>
        <c:axId val="70134552"/>
      </c:barChart>
      <c:catAx>
        <c:axId val="70160328"/>
        <c:scaling>
          <c:orientation val="minMax"/>
        </c:scaling>
        <c:axPos val="b"/>
        <c:numFmt formatCode="General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700000" vert="horz"/>
          <a:lstStyle/>
          <a:p>
            <a:pPr>
              <a:defRPr sz="2600" b="0" i="0" u="none" strike="noStrike" baseline="0">
                <a:solidFill>
                  <a:srgbClr val="000000"/>
                </a:solidFill>
                <a:latin typeface="Century Gothic"/>
                <a:ea typeface="Arial"/>
                <a:cs typeface="Arial"/>
              </a:defRPr>
            </a:pPr>
            <a:endParaRPr lang="en-US"/>
          </a:p>
        </c:txPr>
        <c:crossAx val="70134552"/>
        <c:crosses val="autoZero"/>
        <c:auto val="1"/>
        <c:lblAlgn val="ctr"/>
        <c:lblOffset val="100"/>
        <c:tickLblSkip val="1"/>
        <c:tickMarkSkip val="1"/>
      </c:catAx>
      <c:valAx>
        <c:axId val="70134552"/>
        <c:scaling>
          <c:orientation val="minMax"/>
        </c:scaling>
        <c:axPos val="l"/>
        <c:majorGridlines>
          <c:spPr>
            <a:ln w="3175">
              <a:solidFill>
                <a:srgbClr val="80808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3200" b="0" i="0" u="none" strike="noStrike" baseline="0">
                    <a:solidFill>
                      <a:srgbClr val="000000"/>
                    </a:solidFill>
                    <a:latin typeface="Century Gothic"/>
                    <a:ea typeface="Arial"/>
                    <a:cs typeface="Arial"/>
                  </a:defRPr>
                </a:pPr>
                <a:r>
                  <a:rPr lang="en-US" sz="3200" dirty="0">
                    <a:latin typeface="Century Gothic"/>
                  </a:rPr>
                  <a:t>Mean Albedo (%)</a:t>
                </a:r>
              </a:p>
            </c:rich>
          </c:tx>
          <c:layout>
            <c:manualLayout>
              <c:xMode val="edge"/>
              <c:yMode val="edge"/>
              <c:x val="0.0178816944672116"/>
              <c:y val="0.0361167527560727"/>
            </c:manualLayout>
          </c:layout>
          <c:spPr>
            <a:noFill/>
            <a:ln w="25400">
              <a:noFill/>
            </a:ln>
          </c:spPr>
        </c:title>
        <c:numFmt formatCode="0" sourceLinked="1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3200" b="0" i="0" u="none" strike="noStrike" baseline="0">
                <a:solidFill>
                  <a:srgbClr val="000000"/>
                </a:solidFill>
                <a:latin typeface="Century Gothic"/>
                <a:ea typeface="Arial"/>
                <a:cs typeface="Arial"/>
              </a:defRPr>
            </a:pPr>
            <a:endParaRPr lang="en-US"/>
          </a:p>
        </c:txPr>
        <c:crossAx val="70160328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</c:chart>
  <c:spPr>
    <a:noFill/>
    <a:ln w="9525">
      <a:solidFill>
        <a:srgbClr val="FFFFFF"/>
      </a:solidFill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/>
  <c:userShapes r:id="rId2"/>
</c:chartSpace>
</file>

<file path=ppt/drawing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pdf"/><Relationship Id="rId2" Type="http://schemas.openxmlformats.org/officeDocument/2006/relationships/image" Target="../media/image111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0.99776</cdr:x>
      <cdr:y>1</cdr:y>
    </cdr:to>
    <cdr:pic>
      <cdr:nvPicPr>
        <cdr:cNvPr id="3" name="Picture 2" descr="MeanAlbedo_MODIS_2001_2009.pdf"/>
        <cdr:cNvPicPr>
          <a:picLocks xmlns:a="http://schemas.openxmlformats.org/drawingml/2006/main" noChangeAspect="1"/>
        </cdr:cNvPicPr>
      </cdr:nvPicPr>
      <mc:AlternateContent xmlns:mc="http://schemas.openxmlformats.org/markup-compatibility/2006" xmlns:ma="http://schemas.microsoft.com/office/mac/drawingml/2008/main">
        <mc:Choice Requires="ma">
          <cdr:blipFill>
            <a:blip xmlns:a="http://schemas.openxmlformats.org/drawingml/2006/main" xmlns:r="http://schemas.openxmlformats.org/officeDocument/2006/relationships" r:embed="rId1"/>
            <a:stretch xmlns:a="http://schemas.openxmlformats.org/drawingml/2006/main">
              <a:fillRect/>
            </a:stretch>
          </cdr:blipFill>
        </mc:Choice>
        <mc:Fallback xmlns:ma="http://schemas.microsoft.com/office/mac/drawingml/2008/main" xmlns="" xmlns:c="http://schemas.openxmlformats.org/drawingml/2006/chart" xmlns:cdr="http://schemas.openxmlformats.org/drawingml/2006/chartDrawing" xmlns:mc="http://schemas.openxmlformats.org/markup-compatibility/2006">
          <cdr:blipFill>
            <a:blip xmlns:a="http://schemas.openxmlformats.org/drawingml/2006/main" xmlns:r="http://schemas.openxmlformats.org/officeDocument/2006/relationships" r:embed="rId2"/>
            <a:stretch xmlns:a="http://schemas.openxmlformats.org/drawingml/2006/main">
              <a:fillRect/>
            </a:stretch>
          </cdr:blipFill>
        </mc:Fallback>
      </mc:AlternateContent>
      <cdr:spPr>
        <a:xfrm xmlns:a="http://schemas.openxmlformats.org/drawingml/2006/main">
          <a:off x="-856407" y="-616093"/>
          <a:ext cx="22145694" cy="8337435"/>
        </a:xfrm>
        <a:prstGeom xmlns:a="http://schemas.openxmlformats.org/drawingml/2006/main" prst="rect">
          <a:avLst/>
        </a:prstGeom>
        <a:ln xmlns:a="http://schemas.openxmlformats.org/drawingml/2006/main">
          <a:noFill/>
        </a:ln>
      </cdr:spPr>
    </cdr:pic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376640-3091-FF45-9FBA-22C9A1BCECE3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B0B6FC-E803-194C-8857-481DCB43D74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91866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83732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75598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67464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59331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51197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43063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34929" algn="l" defTabSz="391866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B0B6FC-E803-194C-8857-481DCB43D74C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0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0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02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0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003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60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205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80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2"/>
            <a:ext cx="37307520" cy="6537960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5"/>
            <a:ext cx="37307520" cy="7200898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007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0159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023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03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0039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6047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2055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8063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91066" y="36865560"/>
            <a:ext cx="110238537" cy="104279702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261125" y="36865560"/>
            <a:ext cx="110238543" cy="104279702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3" y="7368542"/>
            <a:ext cx="19392903" cy="3070858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0079" indent="0">
              <a:buNone/>
              <a:defRPr sz="9000" b="1"/>
            </a:lvl2pPr>
            <a:lvl3pPr marL="4120159" indent="0">
              <a:buNone/>
              <a:defRPr sz="8100" b="1"/>
            </a:lvl3pPr>
            <a:lvl4pPr marL="6180238" indent="0">
              <a:buNone/>
              <a:defRPr sz="7200" b="1"/>
            </a:lvl4pPr>
            <a:lvl5pPr marL="8240317" indent="0">
              <a:buNone/>
              <a:defRPr sz="7200" b="1"/>
            </a:lvl5pPr>
            <a:lvl6pPr marL="10300397" indent="0">
              <a:buNone/>
              <a:defRPr sz="7200" b="1"/>
            </a:lvl6pPr>
            <a:lvl7pPr marL="12360477" indent="0">
              <a:buNone/>
              <a:defRPr sz="7200" b="1"/>
            </a:lvl7pPr>
            <a:lvl8pPr marL="14420556" indent="0">
              <a:buNone/>
              <a:defRPr sz="7200" b="1"/>
            </a:lvl8pPr>
            <a:lvl9pPr marL="16480635" indent="0">
              <a:buNone/>
              <a:defRPr sz="7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3" y="10439400"/>
            <a:ext cx="19392903" cy="18966182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7368542"/>
            <a:ext cx="19400520" cy="3070858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0079" indent="0">
              <a:buNone/>
              <a:defRPr sz="9000" b="1"/>
            </a:lvl2pPr>
            <a:lvl3pPr marL="4120159" indent="0">
              <a:buNone/>
              <a:defRPr sz="8100" b="1"/>
            </a:lvl3pPr>
            <a:lvl4pPr marL="6180238" indent="0">
              <a:buNone/>
              <a:defRPr sz="7200" b="1"/>
            </a:lvl4pPr>
            <a:lvl5pPr marL="8240317" indent="0">
              <a:buNone/>
              <a:defRPr sz="7200" b="1"/>
            </a:lvl5pPr>
            <a:lvl6pPr marL="10300397" indent="0">
              <a:buNone/>
              <a:defRPr sz="7200" b="1"/>
            </a:lvl6pPr>
            <a:lvl7pPr marL="12360477" indent="0">
              <a:buNone/>
              <a:defRPr sz="7200" b="1"/>
            </a:lvl7pPr>
            <a:lvl8pPr marL="14420556" indent="0">
              <a:buNone/>
              <a:defRPr sz="7200" b="1"/>
            </a:lvl8pPr>
            <a:lvl9pPr marL="16480635" indent="0">
              <a:buNone/>
              <a:defRPr sz="7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0439400"/>
            <a:ext cx="19400520" cy="18966182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310640"/>
            <a:ext cx="14439903" cy="557784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6888483"/>
            <a:ext cx="14439903" cy="22517102"/>
          </a:xfrm>
        </p:spPr>
        <p:txBody>
          <a:bodyPr/>
          <a:lstStyle>
            <a:lvl1pPr marL="0" indent="0">
              <a:buNone/>
              <a:defRPr sz="6300"/>
            </a:lvl1pPr>
            <a:lvl2pPr marL="2060079" indent="0">
              <a:buNone/>
              <a:defRPr sz="5400"/>
            </a:lvl2pPr>
            <a:lvl3pPr marL="4120159" indent="0">
              <a:buNone/>
              <a:defRPr sz="4500"/>
            </a:lvl3pPr>
            <a:lvl4pPr marL="6180238" indent="0">
              <a:buNone/>
              <a:defRPr sz="4000"/>
            </a:lvl4pPr>
            <a:lvl5pPr marL="8240317" indent="0">
              <a:buNone/>
              <a:defRPr sz="4000"/>
            </a:lvl5pPr>
            <a:lvl6pPr marL="10300397" indent="0">
              <a:buNone/>
              <a:defRPr sz="4000"/>
            </a:lvl6pPr>
            <a:lvl7pPr marL="12360477" indent="0">
              <a:buNone/>
              <a:defRPr sz="4000"/>
            </a:lvl7pPr>
            <a:lvl8pPr marL="14420556" indent="0">
              <a:buNone/>
              <a:defRPr sz="4000"/>
            </a:lvl8pPr>
            <a:lvl9pPr marL="16480635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2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4400"/>
            </a:lvl1pPr>
            <a:lvl2pPr marL="2060079" indent="0">
              <a:buNone/>
              <a:defRPr sz="12600"/>
            </a:lvl2pPr>
            <a:lvl3pPr marL="4120159" indent="0">
              <a:buNone/>
              <a:defRPr sz="10800"/>
            </a:lvl3pPr>
            <a:lvl4pPr marL="6180238" indent="0">
              <a:buNone/>
              <a:defRPr sz="9000"/>
            </a:lvl4pPr>
            <a:lvl5pPr marL="8240317" indent="0">
              <a:buNone/>
              <a:defRPr sz="9000"/>
            </a:lvl5pPr>
            <a:lvl6pPr marL="10300397" indent="0">
              <a:buNone/>
              <a:defRPr sz="9000"/>
            </a:lvl6pPr>
            <a:lvl7pPr marL="12360477" indent="0">
              <a:buNone/>
              <a:defRPr sz="9000"/>
            </a:lvl7pPr>
            <a:lvl8pPr marL="14420556" indent="0">
              <a:buNone/>
              <a:defRPr sz="9000"/>
            </a:lvl8pPr>
            <a:lvl9pPr marL="16480635" indent="0">
              <a:buNone/>
              <a:defRPr sz="9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2"/>
            <a:ext cx="26334720" cy="3863338"/>
          </a:xfrm>
        </p:spPr>
        <p:txBody>
          <a:bodyPr/>
          <a:lstStyle>
            <a:lvl1pPr marL="0" indent="0">
              <a:buNone/>
              <a:defRPr sz="6300"/>
            </a:lvl1pPr>
            <a:lvl2pPr marL="2060079" indent="0">
              <a:buNone/>
              <a:defRPr sz="5400"/>
            </a:lvl2pPr>
            <a:lvl3pPr marL="4120159" indent="0">
              <a:buNone/>
              <a:defRPr sz="4500"/>
            </a:lvl3pPr>
            <a:lvl4pPr marL="6180238" indent="0">
              <a:buNone/>
              <a:defRPr sz="4000"/>
            </a:lvl4pPr>
            <a:lvl5pPr marL="8240317" indent="0">
              <a:buNone/>
              <a:defRPr sz="4000"/>
            </a:lvl5pPr>
            <a:lvl6pPr marL="10300397" indent="0">
              <a:buNone/>
              <a:defRPr sz="4000"/>
            </a:lvl6pPr>
            <a:lvl7pPr marL="12360477" indent="0">
              <a:buNone/>
              <a:defRPr sz="4000"/>
            </a:lvl7pPr>
            <a:lvl8pPr marL="14420556" indent="0">
              <a:buNone/>
              <a:defRPr sz="4000"/>
            </a:lvl8pPr>
            <a:lvl9pPr marL="16480635" indent="0">
              <a:buNone/>
              <a:defRPr sz="4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8201320" y="6324600"/>
            <a:ext cx="55298343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91066" y="6324600"/>
            <a:ext cx="165178737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12016" tIns="206008" rIns="412016" bIns="206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3"/>
            <a:ext cx="39502080" cy="21724622"/>
          </a:xfrm>
          <a:prstGeom prst="rect">
            <a:avLst/>
          </a:prstGeom>
        </p:spPr>
        <p:txBody>
          <a:bodyPr vert="horz" lIns="412016" tIns="206008" rIns="412016" bIns="206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12016" tIns="206008" rIns="412016" bIns="206008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001ACF-4AD0-D648-A985-ECE8597F6BC4}" type="datetimeFigureOut">
              <a:rPr lang="en-US" smtClean="0"/>
              <a:pPr/>
              <a:t>10/14/11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12016" tIns="206008" rIns="412016" bIns="206008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12016" tIns="206008" rIns="412016" bIns="206008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6151D-2569-1F4F-935E-BDFBDA4E888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60079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5060" indent="-1545060" algn="l" defTabSz="2060079" rtl="0" eaLnBrk="1" latinLnBrk="0" hangingPunct="1">
        <a:spcBef>
          <a:spcPct val="20000"/>
        </a:spcBef>
        <a:buFont typeface="Arial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47629" indent="-1287549" algn="l" defTabSz="2060079" rtl="0" eaLnBrk="1" latinLnBrk="0" hangingPunct="1">
        <a:spcBef>
          <a:spcPct val="20000"/>
        </a:spcBef>
        <a:buFont typeface="Arial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0198" indent="-1030040" algn="l" defTabSz="2060079" rtl="0" eaLnBrk="1" latinLnBrk="0" hangingPunct="1">
        <a:spcBef>
          <a:spcPct val="20000"/>
        </a:spcBef>
        <a:buFont typeface="Arial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0277" indent="-1030040" algn="l" defTabSz="2060079" rtl="0" eaLnBrk="1" latinLnBrk="0" hangingPunct="1">
        <a:spcBef>
          <a:spcPct val="20000"/>
        </a:spcBef>
        <a:buFont typeface="Arial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70358" indent="-1030040" algn="l" defTabSz="2060079" rtl="0" eaLnBrk="1" latinLnBrk="0" hangingPunct="1">
        <a:spcBef>
          <a:spcPct val="20000"/>
        </a:spcBef>
        <a:buFont typeface="Arial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30437" indent="-1030040" algn="l" defTabSz="2060079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390516" indent="-1030040" algn="l" defTabSz="2060079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50595" indent="-1030040" algn="l" defTabSz="2060079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10675" indent="-1030040" algn="l" defTabSz="2060079" rtl="0" eaLnBrk="1" latinLnBrk="0" hangingPunct="1">
        <a:spcBef>
          <a:spcPct val="20000"/>
        </a:spcBef>
        <a:buFont typeface="Arial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0079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0159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0238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0317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00397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60477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20556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80635" algn="l" defTabSz="2060079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5" Type="http://schemas.openxmlformats.org/officeDocument/2006/relationships/image" Target="../media/image17.png"/><Relationship Id="rId26" Type="http://schemas.openxmlformats.org/officeDocument/2006/relationships/image" Target="../media/image10.pdf"/><Relationship Id="rId27" Type="http://schemas.openxmlformats.org/officeDocument/2006/relationships/image" Target="../media/image19.png"/><Relationship Id="rId28" Type="http://schemas.openxmlformats.org/officeDocument/2006/relationships/image" Target="../media/image11.pdf"/><Relationship Id="rId29" Type="http://schemas.openxmlformats.org/officeDocument/2006/relationships/image" Target="../media/image12.png"/><Relationship Id="rId23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3" Type="http://schemas.openxmlformats.org/officeDocument/2006/relationships/image" Target="../media/image1.tiff"/><Relationship Id="rId4" Type="http://schemas.openxmlformats.org/officeDocument/2006/relationships/image" Target="../media/image2.png"/><Relationship Id="rId5" Type="http://schemas.openxmlformats.org/officeDocument/2006/relationships/chart" Target="../charts/chart1.xml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24" Type="http://schemas.openxmlformats.org/officeDocument/2006/relationships/image" Target="../media/image9.pdf"/><Relationship Id="rId10" Type="http://schemas.openxmlformats.org/officeDocument/2006/relationships/image" Target="../media/image8.pd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Rectangle 131"/>
          <p:cNvSpPr/>
          <p:nvPr/>
        </p:nvSpPr>
        <p:spPr>
          <a:xfrm>
            <a:off x="565940" y="6437217"/>
            <a:ext cx="9655617" cy="5373781"/>
          </a:xfrm>
          <a:prstGeom prst="rect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2290" y="304800"/>
            <a:ext cx="42633110" cy="3403599"/>
          </a:xfrm>
          <a:solidFill>
            <a:schemeClr val="accent6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sz="10000" b="1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entury Gothic"/>
                <a:cs typeface="Century Gothic"/>
              </a:rPr>
              <a:t>The Impacts of Colonial-Era Deforestation on </a:t>
            </a:r>
            <a:br>
              <a:rPr lang="en-US" sz="10000" b="1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entury Gothic"/>
                <a:cs typeface="Century Gothic"/>
              </a:rPr>
            </a:br>
            <a:r>
              <a:rPr lang="en-US" sz="10000" b="1" dirty="0" smtClean="0">
                <a:solidFill>
                  <a:schemeClr val="bg1"/>
                </a:solidFill>
                <a:effectLst>
                  <a:outerShdw blurRad="50800" dist="38100" dir="2700000">
                    <a:srgbClr val="000000">
                      <a:alpha val="43000"/>
                    </a:srgbClr>
                  </a:outerShdw>
                </a:effectLst>
                <a:latin typeface="Century Gothic"/>
                <a:cs typeface="Century Gothic"/>
              </a:rPr>
              <a:t>Wintertime Albedo and Climate</a:t>
            </a:r>
            <a:endParaRPr lang="en-US" sz="10000" b="1" dirty="0">
              <a:solidFill>
                <a:schemeClr val="bg1"/>
              </a:solidFill>
              <a:effectLst>
                <a:outerShdw blurRad="50800" dist="38100" dir="2700000">
                  <a:srgbClr val="000000">
                    <a:alpha val="43000"/>
                  </a:srgbClr>
                </a:outerShdw>
              </a:effectLst>
              <a:latin typeface="Century Gothic"/>
              <a:cs typeface="Century Gothic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2290" y="3886200"/>
            <a:ext cx="15932533" cy="2351314"/>
          </a:xfrm>
        </p:spPr>
        <p:txBody>
          <a:bodyPr anchor="ctr">
            <a:noAutofit/>
          </a:bodyPr>
          <a:lstStyle/>
          <a:p>
            <a:pPr algn="l">
              <a:spcBef>
                <a:spcPts val="0"/>
              </a:spcBef>
            </a:pPr>
            <a:r>
              <a:rPr lang="en-US" sz="4700" dirty="0" smtClean="0">
                <a:solidFill>
                  <a:srgbClr val="404040"/>
                </a:solidFill>
                <a:latin typeface="Century Gothic"/>
                <a:cs typeface="Century Gothic"/>
              </a:rPr>
              <a:t>Elizabeth Burakowski (ean2@unh.edu)</a:t>
            </a:r>
          </a:p>
          <a:p>
            <a:pPr algn="l">
              <a:spcBef>
                <a:spcPts val="0"/>
              </a:spcBef>
            </a:pPr>
            <a:r>
              <a:rPr lang="en-US" sz="4700" dirty="0" smtClean="0">
                <a:solidFill>
                  <a:srgbClr val="404040"/>
                </a:solidFill>
                <a:latin typeface="Century Gothic"/>
                <a:cs typeface="Century Gothic"/>
              </a:rPr>
              <a:t>Advisor: Dr. Cameron Wake</a:t>
            </a:r>
          </a:p>
          <a:p>
            <a:pPr algn="l">
              <a:spcBef>
                <a:spcPts val="0"/>
              </a:spcBef>
            </a:pPr>
            <a:r>
              <a:rPr lang="en-US" sz="4700" dirty="0" smtClean="0">
                <a:solidFill>
                  <a:srgbClr val="404040"/>
                </a:solidFill>
                <a:latin typeface="Century Gothic"/>
                <a:cs typeface="Century Gothic"/>
              </a:rPr>
              <a:t>University of New Hampshire, Durham, NH</a:t>
            </a:r>
            <a:endParaRPr lang="en-US" sz="4700" dirty="0">
              <a:solidFill>
                <a:srgbClr val="404040"/>
              </a:solidFill>
              <a:latin typeface="Century Gothic"/>
              <a:cs typeface="Century Gothic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8651200" y="3937375"/>
            <a:ext cx="14565086" cy="2248964"/>
          </a:xfrm>
          <a:prstGeom prst="rect">
            <a:avLst/>
          </a:prstGeom>
          <a:noFill/>
        </p:spPr>
        <p:txBody>
          <a:bodyPr wrap="square" lIns="78373" tIns="39187" rIns="78373" bIns="39187" rtlCol="0">
            <a:spAutoFit/>
          </a:bodyPr>
          <a:lstStyle/>
          <a:p>
            <a:pPr algn="r"/>
            <a:r>
              <a:rPr lang="en-US" sz="4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cs typeface="Century Gothic"/>
              </a:rPr>
              <a:t>22</a:t>
            </a:r>
            <a:r>
              <a:rPr lang="en-US" sz="4700" baseline="30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cs typeface="Century Gothic"/>
              </a:rPr>
              <a:t>nd</a:t>
            </a:r>
            <a:r>
              <a:rPr lang="en-US" sz="4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cs typeface="Century Gothic"/>
              </a:rPr>
              <a:t> National NSF EPSCoR Conference</a:t>
            </a:r>
          </a:p>
          <a:p>
            <a:pPr algn="r"/>
            <a:r>
              <a:rPr lang="en-US" sz="4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cs typeface="Century Gothic"/>
              </a:rPr>
              <a:t>Coeur d’Alene, ID, October 24-27, 2011</a:t>
            </a:r>
          </a:p>
          <a:p>
            <a:pPr algn="r"/>
            <a:r>
              <a:rPr lang="en-US" sz="47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/>
                <a:cs typeface="Century Gothic"/>
              </a:rPr>
              <a:t>Student Poster Competition</a:t>
            </a:r>
            <a:endParaRPr lang="en-US" sz="4700" dirty="0">
              <a:solidFill>
                <a:schemeClr val="tx1">
                  <a:lumMod val="75000"/>
                  <a:lumOff val="25000"/>
                </a:schemeClr>
              </a:solidFill>
              <a:latin typeface="Century Gothic"/>
              <a:cs typeface="Century Gothic"/>
            </a:endParaRPr>
          </a:p>
        </p:txBody>
      </p:sp>
      <p:sp>
        <p:nvSpPr>
          <p:cNvPr id="64" name="Content Placeholder 2"/>
          <p:cNvSpPr txBox="1">
            <a:spLocks/>
          </p:cNvSpPr>
          <p:nvPr/>
        </p:nvSpPr>
        <p:spPr>
          <a:xfrm>
            <a:off x="565940" y="7391400"/>
            <a:ext cx="9655618" cy="4401620"/>
          </a:xfrm>
          <a:prstGeom prst="rect">
            <a:avLst/>
          </a:prstGeom>
          <a:ln w="25400">
            <a:noFill/>
          </a:ln>
        </p:spPr>
        <p:txBody>
          <a:bodyPr vert="horz" lIns="78373" tIns="39187" rIns="78373" bIns="39187" rtlCol="0">
            <a:noAutofit/>
          </a:bodyPr>
          <a:lstStyle/>
          <a:p>
            <a:pPr marL="626986" lvl="2" indent="-636782" defTabSz="391866">
              <a:spcBef>
                <a:spcPts val="1543"/>
              </a:spcBef>
              <a:spcAft>
                <a:spcPts val="1543"/>
              </a:spcAft>
              <a:defRPr/>
            </a:pPr>
            <a:r>
              <a:rPr lang="en-US" sz="3500" b="1" u="sng" dirty="0" smtClean="0">
                <a:latin typeface="Century Gothic"/>
                <a:cs typeface="Century Gothic"/>
              </a:rPr>
              <a:t>Primary research question:</a:t>
            </a:r>
          </a:p>
          <a:p>
            <a:pPr marL="626986" lvl="2" defTabSz="391866">
              <a:spcAft>
                <a:spcPts val="1543"/>
              </a:spcAft>
              <a:defRPr/>
            </a:pPr>
            <a:r>
              <a:rPr lang="en-US" sz="3500" dirty="0" smtClean="0">
                <a:latin typeface="Century Gothic"/>
                <a:cs typeface="Century Gothic"/>
              </a:rPr>
              <a:t>What were the climate impacts of colonial-era deforestation?</a:t>
            </a:r>
          </a:p>
          <a:p>
            <a:pPr marL="0" lvl="2" defTabSz="391866">
              <a:spcAft>
                <a:spcPts val="1543"/>
              </a:spcAft>
              <a:defRPr/>
            </a:pPr>
            <a:r>
              <a:rPr lang="en-US" sz="3500" b="1" u="sng" dirty="0" smtClean="0">
                <a:latin typeface="Century Gothic"/>
                <a:cs typeface="Century Gothic"/>
              </a:rPr>
              <a:t>Hypothesis: </a:t>
            </a:r>
          </a:p>
          <a:p>
            <a:pPr marL="626986" lvl="2" defTabSz="391866">
              <a:spcAft>
                <a:spcPts val="1543"/>
              </a:spcAft>
              <a:defRPr/>
            </a:pPr>
            <a:r>
              <a:rPr lang="en-US" sz="3500" dirty="0" smtClean="0">
                <a:latin typeface="Century Gothic"/>
                <a:cs typeface="Century Gothic"/>
              </a:rPr>
              <a:t>Winter climate was colder as a result of the higher surface albedo of deforested landscapes.  </a:t>
            </a:r>
          </a:p>
          <a:p>
            <a:pPr marL="626986" lvl="1" defTabSz="391866">
              <a:spcBef>
                <a:spcPts val="514"/>
              </a:spcBef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470239" lvl="1" indent="-470239" defTabSz="391866">
              <a:spcAft>
                <a:spcPts val="257"/>
              </a:spcAft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0" lvl="1" indent="-636782" defTabSz="391866"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0" lvl="1" indent="-636782" defTabSz="391866"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10510045" y="6437217"/>
            <a:ext cx="22791435" cy="26023982"/>
          </a:xfrm>
          <a:prstGeom prst="rect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3" name="Rectangle 82"/>
          <p:cNvSpPr/>
          <p:nvPr/>
        </p:nvSpPr>
        <p:spPr>
          <a:xfrm>
            <a:off x="10523776" y="6443568"/>
            <a:ext cx="22777704" cy="1042416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 smtClean="0">
                <a:latin typeface="Century Gothic"/>
                <a:cs typeface="Century Gothic"/>
              </a:rPr>
              <a:t>Preliminary Results</a:t>
            </a:r>
          </a:p>
        </p:txBody>
      </p:sp>
      <p:sp>
        <p:nvSpPr>
          <p:cNvPr id="71" name="Rectangle 70"/>
          <p:cNvSpPr/>
          <p:nvPr/>
        </p:nvSpPr>
        <p:spPr>
          <a:xfrm>
            <a:off x="565493" y="12013902"/>
            <a:ext cx="9656064" cy="20447297"/>
          </a:xfrm>
          <a:prstGeom prst="rect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grpSp>
        <p:nvGrpSpPr>
          <p:cNvPr id="91" name="Group 90"/>
          <p:cNvGrpSpPr/>
          <p:nvPr/>
        </p:nvGrpSpPr>
        <p:grpSpPr>
          <a:xfrm>
            <a:off x="702863" y="24536400"/>
            <a:ext cx="9372600" cy="6311698"/>
            <a:chOff x="702863" y="24536400"/>
            <a:chExt cx="9372600" cy="6311698"/>
          </a:xfrm>
        </p:grpSpPr>
        <p:pic>
          <p:nvPicPr>
            <p:cNvPr id="124" name="Picture 123" descr="Foster_etal_2010_Fig1_ForestCover_1600_2000.tiff"/>
            <p:cNvPicPr>
              <a:picLocks noChangeAspect="1"/>
            </p:cNvPicPr>
            <p:nvPr/>
          </p:nvPicPr>
          <p:blipFill>
            <a:blip r:embed="rId3"/>
            <a:srcRect l="39130"/>
            <a:stretch>
              <a:fillRect/>
            </a:stretch>
          </p:blipFill>
          <p:spPr>
            <a:xfrm>
              <a:off x="702863" y="24536400"/>
              <a:ext cx="9372600" cy="6311698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  <p:pic>
          <p:nvPicPr>
            <p:cNvPr id="127" name="Picture 126" descr="Foster_etal_2010_Fig1_ForestCover_1600_2000.tiff"/>
            <p:cNvPicPr>
              <a:picLocks noChangeAspect="1"/>
            </p:cNvPicPr>
            <p:nvPr/>
          </p:nvPicPr>
          <p:blipFill>
            <a:blip r:embed="rId3"/>
            <a:srcRect l="15415" r="62648" b="54339"/>
            <a:stretch>
              <a:fillRect/>
            </a:stretch>
          </p:blipFill>
          <p:spPr>
            <a:xfrm>
              <a:off x="2072236" y="27179579"/>
              <a:ext cx="2190997" cy="1869391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</p:grpSp>
      <p:cxnSp>
        <p:nvCxnSpPr>
          <p:cNvPr id="166" name="Straight Connector 165"/>
          <p:cNvCxnSpPr/>
          <p:nvPr/>
        </p:nvCxnSpPr>
        <p:spPr>
          <a:xfrm rot="16200000" flipH="1">
            <a:off x="3495623" y="27811496"/>
            <a:ext cx="4702629" cy="136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3" name="Rectangle 132"/>
          <p:cNvSpPr/>
          <p:nvPr/>
        </p:nvSpPr>
        <p:spPr>
          <a:xfrm>
            <a:off x="572290" y="6443568"/>
            <a:ext cx="9637776" cy="1042416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 smtClean="0">
                <a:latin typeface="Century Gothic"/>
                <a:cs typeface="Century Gothic"/>
              </a:rPr>
              <a:t>Research Objectives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07226" y="30817812"/>
            <a:ext cx="9372598" cy="1648800"/>
          </a:xfrm>
          <a:prstGeom prst="rect">
            <a:avLst/>
          </a:prstGeom>
          <a:noFill/>
        </p:spPr>
        <p:txBody>
          <a:bodyPr wrap="square" lIns="78373" tIns="39187" rIns="78373" bIns="39187" rtlCol="0">
            <a:spAutoFit/>
          </a:bodyPr>
          <a:lstStyle/>
          <a:p>
            <a:r>
              <a:rPr lang="en-US" sz="3400" dirty="0" smtClean="0">
                <a:latin typeface="Century Gothic"/>
                <a:cs typeface="Century Gothic"/>
              </a:rPr>
              <a:t>Forested area in New Hampshire dropped below 50% by 1860, increasing surface albedo during periods of snow cover. </a:t>
            </a:r>
            <a:endParaRPr lang="en-US" sz="3400" i="1" dirty="0">
              <a:latin typeface="Century Gothic"/>
              <a:cs typeface="Century Gothic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5822218" y="29775090"/>
            <a:ext cx="244555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00" dirty="0" smtClean="0">
                <a:latin typeface="Century Gothic"/>
                <a:cs typeface="Century Gothic"/>
              </a:rPr>
              <a:t>Foster et al. 2010</a:t>
            </a:r>
            <a:endParaRPr lang="en-US" sz="2200" dirty="0">
              <a:latin typeface="Century Gothic"/>
              <a:cs typeface="Century Gothic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565493" y="12012887"/>
            <a:ext cx="9656064" cy="1132466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r>
              <a:rPr lang="en-US" sz="5000" dirty="0" smtClean="0">
                <a:latin typeface="Century Gothic"/>
                <a:cs typeface="Century Gothic"/>
              </a:rPr>
              <a:t>Background</a:t>
            </a:r>
            <a:endParaRPr lang="en-US" sz="5000" dirty="0">
              <a:latin typeface="Century Gothic"/>
              <a:cs typeface="Century Gothic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685800" y="13233400"/>
            <a:ext cx="9390051" cy="3572919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 dirty="0"/>
          </a:p>
        </p:txBody>
      </p:sp>
      <p:sp>
        <p:nvSpPr>
          <p:cNvPr id="149" name="TextBox 148"/>
          <p:cNvSpPr txBox="1"/>
          <p:nvPr/>
        </p:nvSpPr>
        <p:spPr>
          <a:xfrm>
            <a:off x="707226" y="15637496"/>
            <a:ext cx="9372598" cy="1125580"/>
          </a:xfrm>
          <a:prstGeom prst="rect">
            <a:avLst/>
          </a:prstGeom>
          <a:noFill/>
        </p:spPr>
        <p:txBody>
          <a:bodyPr wrap="square" lIns="78373" tIns="39187" rIns="78373" bIns="39187" rtlCol="0">
            <a:spAutoFit/>
          </a:bodyPr>
          <a:lstStyle/>
          <a:p>
            <a:r>
              <a:rPr lang="en-US" sz="3400" b="1" dirty="0" smtClean="0">
                <a:latin typeface="Century Gothic"/>
                <a:cs typeface="Century Gothic"/>
              </a:rPr>
              <a:t>Albedo </a:t>
            </a:r>
            <a:r>
              <a:rPr lang="en-US" sz="3400" dirty="0" smtClean="0">
                <a:latin typeface="Century Gothic"/>
                <a:cs typeface="Century Gothic"/>
              </a:rPr>
              <a:t>(reflectivity) affects surface climate through changes in surface radiation.</a:t>
            </a:r>
            <a:endParaRPr lang="en-US" sz="3400" i="1" dirty="0">
              <a:latin typeface="Century Gothic"/>
              <a:cs typeface="Century Gothic"/>
            </a:endParaRPr>
          </a:p>
        </p:txBody>
      </p:sp>
      <p:sp>
        <p:nvSpPr>
          <p:cNvPr id="116" name="Rectangle 6"/>
          <p:cNvSpPr>
            <a:spLocks noChangeArrowheads="1"/>
          </p:cNvSpPr>
          <p:nvPr/>
        </p:nvSpPr>
        <p:spPr bwMode="auto">
          <a:xfrm>
            <a:off x="1415143" y="14777159"/>
            <a:ext cx="3004457" cy="130629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17" name="Rectangle 7"/>
          <p:cNvSpPr>
            <a:spLocks noChangeArrowheads="1"/>
          </p:cNvSpPr>
          <p:nvPr/>
        </p:nvSpPr>
        <p:spPr bwMode="auto">
          <a:xfrm>
            <a:off x="6215743" y="14777159"/>
            <a:ext cx="3004457" cy="130629"/>
          </a:xfrm>
          <a:prstGeom prst="rect">
            <a:avLst/>
          </a:prstGeom>
          <a:solidFill>
            <a:srgbClr val="34401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19" name="Text Box 16"/>
          <p:cNvSpPr txBox="1">
            <a:spLocks noChangeArrowheads="1"/>
          </p:cNvSpPr>
          <p:nvPr/>
        </p:nvSpPr>
        <p:spPr bwMode="auto">
          <a:xfrm>
            <a:off x="1987730" y="13208000"/>
            <a:ext cx="2287989" cy="50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8373" tIns="39187" rIns="78373" bIns="39187">
            <a:prstTxWarp prst="textNoShape">
              <a:avLst/>
            </a:prstTxWarp>
            <a:spAutoFit/>
          </a:bodyPr>
          <a:lstStyle/>
          <a:p>
            <a:r>
              <a:rPr lang="en-US" sz="2700" u="sng" dirty="0" smtClean="0">
                <a:latin typeface="Century Gothic"/>
                <a:sym typeface="Symbol" charset="2"/>
              </a:rPr>
              <a:t>High Albedo</a:t>
            </a:r>
            <a:endParaRPr lang="en-US" sz="2700" u="sng" dirty="0">
              <a:latin typeface="Century Gothic"/>
            </a:endParaRPr>
          </a:p>
        </p:txBody>
      </p:sp>
      <p:sp>
        <p:nvSpPr>
          <p:cNvPr id="120" name="Text Box 17"/>
          <p:cNvSpPr txBox="1">
            <a:spLocks noChangeArrowheads="1"/>
          </p:cNvSpPr>
          <p:nvPr/>
        </p:nvSpPr>
        <p:spPr bwMode="auto">
          <a:xfrm>
            <a:off x="6826524" y="13208000"/>
            <a:ext cx="2191293" cy="501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78373" tIns="39187" rIns="78373" bIns="39187">
            <a:prstTxWarp prst="textNoShape">
              <a:avLst/>
            </a:prstTxWarp>
            <a:spAutoFit/>
          </a:bodyPr>
          <a:lstStyle/>
          <a:p>
            <a:r>
              <a:rPr lang="en-US" sz="2700" u="sng" dirty="0" smtClean="0">
                <a:latin typeface="Century Gothic"/>
                <a:sym typeface="Symbol" charset="2"/>
              </a:rPr>
              <a:t>Low albedo</a:t>
            </a:r>
            <a:endParaRPr lang="en-US" sz="2700" u="sng" dirty="0">
              <a:latin typeface="Century Gothic"/>
            </a:endParaRPr>
          </a:p>
        </p:txBody>
      </p:sp>
      <p:sp>
        <p:nvSpPr>
          <p:cNvPr id="125" name="Line 8"/>
          <p:cNvSpPr>
            <a:spLocks noChangeShapeType="1"/>
          </p:cNvSpPr>
          <p:nvPr/>
        </p:nvSpPr>
        <p:spPr bwMode="auto">
          <a:xfrm>
            <a:off x="2132712" y="13993388"/>
            <a:ext cx="783771" cy="783771"/>
          </a:xfrm>
          <a:prstGeom prst="line">
            <a:avLst/>
          </a:prstGeom>
          <a:noFill/>
          <a:ln w="127000">
            <a:solidFill>
              <a:srgbClr val="FFFF00"/>
            </a:solidFill>
            <a:round/>
            <a:headEnd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26" name="Line 9"/>
          <p:cNvSpPr>
            <a:spLocks noChangeShapeType="1"/>
          </p:cNvSpPr>
          <p:nvPr/>
        </p:nvSpPr>
        <p:spPr bwMode="auto">
          <a:xfrm rot="16200000">
            <a:off x="2918260" y="13993388"/>
            <a:ext cx="783771" cy="783771"/>
          </a:xfrm>
          <a:prstGeom prst="line">
            <a:avLst/>
          </a:prstGeom>
          <a:noFill/>
          <a:ln w="101600" cap="flat" cmpd="sng" algn="ctr">
            <a:solidFill>
              <a:srgbClr val="FFFF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30" name="Line 11"/>
          <p:cNvSpPr>
            <a:spLocks noChangeShapeType="1"/>
          </p:cNvSpPr>
          <p:nvPr/>
        </p:nvSpPr>
        <p:spPr bwMode="auto">
          <a:xfrm>
            <a:off x="2884493" y="14748329"/>
            <a:ext cx="783771" cy="783771"/>
          </a:xfrm>
          <a:prstGeom prst="line">
            <a:avLst/>
          </a:prstGeom>
          <a:noFill/>
          <a:ln w="25400" cap="flat" cmpd="sng" algn="ctr">
            <a:solidFill>
              <a:srgbClr val="FF66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34" name="Line 10"/>
          <p:cNvSpPr>
            <a:spLocks noChangeShapeType="1"/>
          </p:cNvSpPr>
          <p:nvPr/>
        </p:nvSpPr>
        <p:spPr bwMode="auto">
          <a:xfrm>
            <a:off x="6862889" y="13993388"/>
            <a:ext cx="783771" cy="783771"/>
          </a:xfrm>
          <a:prstGeom prst="line">
            <a:avLst/>
          </a:prstGeom>
          <a:noFill/>
          <a:ln w="127000">
            <a:solidFill>
              <a:srgbClr val="FFFF00"/>
            </a:solidFill>
            <a:round/>
            <a:headEnd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35" name="Line 11"/>
          <p:cNvSpPr>
            <a:spLocks noChangeShapeType="1"/>
          </p:cNvSpPr>
          <p:nvPr/>
        </p:nvSpPr>
        <p:spPr bwMode="auto">
          <a:xfrm rot="16200000">
            <a:off x="7702199" y="13906302"/>
            <a:ext cx="783771" cy="957943"/>
          </a:xfrm>
          <a:prstGeom prst="line">
            <a:avLst/>
          </a:prstGeom>
          <a:noFill/>
          <a:ln w="25400">
            <a:solidFill>
              <a:srgbClr val="FFFF00"/>
            </a:solidFill>
            <a:round/>
            <a:headEnd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36" name="Line 11"/>
          <p:cNvSpPr>
            <a:spLocks noChangeShapeType="1"/>
          </p:cNvSpPr>
          <p:nvPr/>
        </p:nvSpPr>
        <p:spPr bwMode="auto">
          <a:xfrm>
            <a:off x="7615113" y="14748329"/>
            <a:ext cx="783771" cy="783771"/>
          </a:xfrm>
          <a:prstGeom prst="line">
            <a:avLst/>
          </a:prstGeom>
          <a:noFill/>
          <a:ln w="101600" cap="flat" cmpd="sng" algn="ctr">
            <a:solidFill>
              <a:srgbClr val="FF6600"/>
            </a:solidFill>
            <a:prstDash val="solid"/>
            <a:round/>
            <a:headEnd type="none" w="med" len="med"/>
            <a:tailEnd type="stealth" w="med" len="med"/>
          </a:ln>
        </p:spPr>
        <p:txBody>
          <a:bodyPr wrap="none" lIns="78373" tIns="39187" rIns="78373" bIns="39187" anchor="ctr">
            <a:prstTxWarp prst="textNoShape">
              <a:avLst/>
            </a:prstTxWarp>
          </a:bodyPr>
          <a:lstStyle/>
          <a:p>
            <a:endParaRPr lang="en-US" dirty="0">
              <a:latin typeface="Century Gothic"/>
            </a:endParaRPr>
          </a:p>
        </p:txBody>
      </p:sp>
      <p:sp>
        <p:nvSpPr>
          <p:cNvPr id="139" name="Freeform 138"/>
          <p:cNvSpPr/>
          <p:nvPr/>
        </p:nvSpPr>
        <p:spPr>
          <a:xfrm rot="5400000">
            <a:off x="1427723" y="14348600"/>
            <a:ext cx="677557" cy="179560"/>
          </a:xfrm>
          <a:custGeom>
            <a:avLst/>
            <a:gdLst>
              <a:gd name="connsiteX0" fmla="*/ 790483 w 790483"/>
              <a:gd name="connsiteY0" fmla="*/ 209487 h 209487"/>
              <a:gd name="connsiteX1" fmla="*/ 673854 w 790483"/>
              <a:gd name="connsiteY1" fmla="*/ 2160 h 209487"/>
              <a:gd name="connsiteX2" fmla="*/ 570184 w 790483"/>
              <a:gd name="connsiteY2" fmla="*/ 196529 h 209487"/>
              <a:gd name="connsiteX3" fmla="*/ 440597 w 790483"/>
              <a:gd name="connsiteY3" fmla="*/ 15118 h 209487"/>
              <a:gd name="connsiteX4" fmla="*/ 349886 w 790483"/>
              <a:gd name="connsiteY4" fmla="*/ 196529 h 209487"/>
              <a:gd name="connsiteX5" fmla="*/ 220299 w 790483"/>
              <a:gd name="connsiteY5" fmla="*/ 15118 h 209487"/>
              <a:gd name="connsiteX6" fmla="*/ 129588 w 790483"/>
              <a:gd name="connsiteY6" fmla="*/ 196529 h 209487"/>
              <a:gd name="connsiteX7" fmla="*/ 0 w 790483"/>
              <a:gd name="connsiteY7" fmla="*/ 15118 h 209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483" h="209487">
                <a:moveTo>
                  <a:pt x="790483" y="209487"/>
                </a:moveTo>
                <a:cubicBezTo>
                  <a:pt x="750526" y="106903"/>
                  <a:pt x="710570" y="4320"/>
                  <a:pt x="673854" y="2160"/>
                </a:cubicBezTo>
                <a:cubicBezTo>
                  <a:pt x="637138" y="0"/>
                  <a:pt x="609060" y="194369"/>
                  <a:pt x="570184" y="196529"/>
                </a:cubicBezTo>
                <a:cubicBezTo>
                  <a:pt x="531308" y="198689"/>
                  <a:pt x="477313" y="15118"/>
                  <a:pt x="440597" y="15118"/>
                </a:cubicBezTo>
                <a:cubicBezTo>
                  <a:pt x="403881" y="15118"/>
                  <a:pt x="386602" y="196529"/>
                  <a:pt x="349886" y="196529"/>
                </a:cubicBezTo>
                <a:cubicBezTo>
                  <a:pt x="313170" y="196529"/>
                  <a:pt x="257015" y="15118"/>
                  <a:pt x="220299" y="15118"/>
                </a:cubicBezTo>
                <a:cubicBezTo>
                  <a:pt x="183583" y="15118"/>
                  <a:pt x="166304" y="196529"/>
                  <a:pt x="129588" y="196529"/>
                </a:cubicBezTo>
                <a:cubicBezTo>
                  <a:pt x="92872" y="196529"/>
                  <a:pt x="0" y="15118"/>
                  <a:pt x="0" y="15118"/>
                </a:cubicBezTo>
              </a:path>
            </a:pathLst>
          </a:custGeom>
          <a:ln>
            <a:solidFill>
              <a:srgbClr val="FF0000"/>
            </a:solidFill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/>
            </a:endParaRPr>
          </a:p>
        </p:txBody>
      </p:sp>
      <p:sp>
        <p:nvSpPr>
          <p:cNvPr id="140" name="Freeform 139"/>
          <p:cNvSpPr/>
          <p:nvPr/>
        </p:nvSpPr>
        <p:spPr>
          <a:xfrm rot="5400000">
            <a:off x="6105570" y="14319770"/>
            <a:ext cx="677557" cy="179560"/>
          </a:xfrm>
          <a:custGeom>
            <a:avLst/>
            <a:gdLst>
              <a:gd name="connsiteX0" fmla="*/ 790483 w 790483"/>
              <a:gd name="connsiteY0" fmla="*/ 209487 h 209487"/>
              <a:gd name="connsiteX1" fmla="*/ 673854 w 790483"/>
              <a:gd name="connsiteY1" fmla="*/ 2160 h 209487"/>
              <a:gd name="connsiteX2" fmla="*/ 570184 w 790483"/>
              <a:gd name="connsiteY2" fmla="*/ 196529 h 209487"/>
              <a:gd name="connsiteX3" fmla="*/ 440597 w 790483"/>
              <a:gd name="connsiteY3" fmla="*/ 15118 h 209487"/>
              <a:gd name="connsiteX4" fmla="*/ 349886 w 790483"/>
              <a:gd name="connsiteY4" fmla="*/ 196529 h 209487"/>
              <a:gd name="connsiteX5" fmla="*/ 220299 w 790483"/>
              <a:gd name="connsiteY5" fmla="*/ 15118 h 209487"/>
              <a:gd name="connsiteX6" fmla="*/ 129588 w 790483"/>
              <a:gd name="connsiteY6" fmla="*/ 196529 h 209487"/>
              <a:gd name="connsiteX7" fmla="*/ 0 w 790483"/>
              <a:gd name="connsiteY7" fmla="*/ 15118 h 2094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90483" h="209487">
                <a:moveTo>
                  <a:pt x="790483" y="209487"/>
                </a:moveTo>
                <a:cubicBezTo>
                  <a:pt x="750526" y="106903"/>
                  <a:pt x="710570" y="4320"/>
                  <a:pt x="673854" y="2160"/>
                </a:cubicBezTo>
                <a:cubicBezTo>
                  <a:pt x="637138" y="0"/>
                  <a:pt x="609060" y="194369"/>
                  <a:pt x="570184" y="196529"/>
                </a:cubicBezTo>
                <a:cubicBezTo>
                  <a:pt x="531308" y="198689"/>
                  <a:pt x="477313" y="15118"/>
                  <a:pt x="440597" y="15118"/>
                </a:cubicBezTo>
                <a:cubicBezTo>
                  <a:pt x="403881" y="15118"/>
                  <a:pt x="386602" y="196529"/>
                  <a:pt x="349886" y="196529"/>
                </a:cubicBezTo>
                <a:cubicBezTo>
                  <a:pt x="313170" y="196529"/>
                  <a:pt x="257015" y="15118"/>
                  <a:pt x="220299" y="15118"/>
                </a:cubicBezTo>
                <a:cubicBezTo>
                  <a:pt x="183583" y="15118"/>
                  <a:pt x="166304" y="196529"/>
                  <a:pt x="129588" y="196529"/>
                </a:cubicBezTo>
                <a:cubicBezTo>
                  <a:pt x="92872" y="196529"/>
                  <a:pt x="0" y="15118"/>
                  <a:pt x="0" y="15118"/>
                </a:cubicBezTo>
              </a:path>
            </a:pathLst>
          </a:custGeom>
          <a:ln w="1016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Century Gothic"/>
            </a:endParaRPr>
          </a:p>
        </p:txBody>
      </p:sp>
      <p:sp>
        <p:nvSpPr>
          <p:cNvPr id="141" name="Isosceles Triangle 140"/>
          <p:cNvSpPr/>
          <p:nvPr/>
        </p:nvSpPr>
        <p:spPr>
          <a:xfrm>
            <a:off x="1676400" y="13932907"/>
            <a:ext cx="220587" cy="166696"/>
          </a:xfrm>
          <a:prstGeom prst="triangle">
            <a:avLst/>
          </a:prstGeom>
          <a:solidFill>
            <a:srgbClr val="ED2125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6" name="Isosceles Triangle 145"/>
          <p:cNvSpPr/>
          <p:nvPr/>
        </p:nvSpPr>
        <p:spPr>
          <a:xfrm>
            <a:off x="6342742" y="13910039"/>
            <a:ext cx="220587" cy="166696"/>
          </a:xfrm>
          <a:prstGeom prst="triangle">
            <a:avLst/>
          </a:prstGeom>
          <a:solidFill>
            <a:srgbClr val="ED2125"/>
          </a:solidFill>
          <a:ln>
            <a:solidFill>
              <a:srgbClr val="FF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>
            <a:off x="2353086" y="13737181"/>
            <a:ext cx="548253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1878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in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43" name="TextBox 142"/>
          <p:cNvSpPr txBox="1"/>
          <p:nvPr/>
        </p:nvSpPr>
        <p:spPr>
          <a:xfrm>
            <a:off x="7162974" y="13813381"/>
            <a:ext cx="548253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1878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in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7959827" y="14117387"/>
            <a:ext cx="903513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252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out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3250274" y="14117387"/>
            <a:ext cx="903513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264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out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587721" y="14951535"/>
            <a:ext cx="971672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1878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abs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7229455" y="14935039"/>
            <a:ext cx="971672" cy="63094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18780000"/>
              </a:camera>
              <a:lightRig rig="threePt" dir="t"/>
            </a:scene3d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abs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4" name="TextBox 153"/>
          <p:cNvSpPr txBox="1"/>
          <p:nvPr/>
        </p:nvSpPr>
        <p:spPr>
          <a:xfrm rot="16200000">
            <a:off x="751599" y="13893572"/>
            <a:ext cx="120880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heat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5" name="TextBox 154"/>
          <p:cNvSpPr txBox="1"/>
          <p:nvPr/>
        </p:nvSpPr>
        <p:spPr>
          <a:xfrm rot="16200000">
            <a:off x="5426501" y="13893572"/>
            <a:ext cx="1208803" cy="6309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500" dirty="0" smtClean="0">
                <a:latin typeface="Century Gothic"/>
                <a:cs typeface="Century Gothic"/>
              </a:rPr>
              <a:t>heat</a:t>
            </a:r>
            <a:endParaRPr lang="en-US" sz="3500" dirty="0">
              <a:latin typeface="Century Gothic"/>
              <a:cs typeface="Century Gothic"/>
            </a:endParaRPr>
          </a:p>
        </p:txBody>
      </p:sp>
      <p:sp>
        <p:nvSpPr>
          <p:cNvPr id="156" name="Rectangle 155"/>
          <p:cNvSpPr/>
          <p:nvPr/>
        </p:nvSpPr>
        <p:spPr>
          <a:xfrm>
            <a:off x="33545494" y="6443568"/>
            <a:ext cx="9655617" cy="18454782"/>
          </a:xfrm>
          <a:prstGeom prst="rect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58" name="Rectangle 157"/>
          <p:cNvSpPr/>
          <p:nvPr/>
        </p:nvSpPr>
        <p:spPr>
          <a:xfrm>
            <a:off x="33560254" y="6443568"/>
            <a:ext cx="9637776" cy="1042416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 smtClean="0">
                <a:latin typeface="Century Gothic"/>
                <a:cs typeface="Century Gothic"/>
              </a:rPr>
              <a:t>Methods &amp; Timeline</a:t>
            </a:r>
          </a:p>
        </p:txBody>
      </p:sp>
      <p:sp>
        <p:nvSpPr>
          <p:cNvPr id="159" name="Rectangle 158"/>
          <p:cNvSpPr/>
          <p:nvPr/>
        </p:nvSpPr>
        <p:spPr>
          <a:xfrm>
            <a:off x="33545494" y="25170384"/>
            <a:ext cx="9655617" cy="5030216"/>
          </a:xfrm>
          <a:prstGeom prst="rect">
            <a:avLst/>
          </a:prstGeom>
          <a:solidFill>
            <a:schemeClr val="bg2">
              <a:lumMod val="90000"/>
            </a:schemeClr>
          </a:solidFill>
          <a:ln w="254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sp>
        <p:nvSpPr>
          <p:cNvPr id="160" name="Rectangle 159"/>
          <p:cNvSpPr/>
          <p:nvPr/>
        </p:nvSpPr>
        <p:spPr>
          <a:xfrm>
            <a:off x="33550635" y="25170384"/>
            <a:ext cx="9646920" cy="1042416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000" dirty="0" smtClean="0">
                <a:latin typeface="Century Gothic"/>
                <a:cs typeface="Century Gothic"/>
              </a:rPr>
              <a:t>Broader Impacts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33565525" y="7480300"/>
            <a:ext cx="9627175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4000" dirty="0" smtClean="0">
                <a:solidFill>
                  <a:schemeClr val="bg1"/>
                </a:solidFill>
                <a:latin typeface="Century Gothic"/>
                <a:cs typeface="Century Gothic"/>
              </a:rPr>
              <a:t>Albedo Network (2011/2012)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33584096" y="26267926"/>
            <a:ext cx="956621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514350">
              <a:buFont typeface="Arial"/>
              <a:buChar char="•"/>
            </a:pPr>
            <a:r>
              <a:rPr lang="en-US" sz="3400" dirty="0" smtClean="0">
                <a:latin typeface="Century Gothic"/>
                <a:cs typeface="Century Gothic"/>
              </a:rPr>
              <a:t>Evaluate the impact of historical land cover trends on local to regional climate</a:t>
            </a:r>
          </a:p>
          <a:p>
            <a:pPr marL="685800" indent="-514350">
              <a:buFont typeface="Arial"/>
              <a:buChar char="•"/>
            </a:pPr>
            <a:r>
              <a:rPr lang="en-US" sz="3400" dirty="0" smtClean="0">
                <a:latin typeface="Century Gothic"/>
                <a:cs typeface="Century Gothic"/>
              </a:rPr>
              <a:t>Compare land surface albedo forcing with other climate forcings (e.g., greenhouse gases)</a:t>
            </a:r>
          </a:p>
          <a:p>
            <a:pPr marL="685800" indent="-514350">
              <a:spcAft>
                <a:spcPts val="600"/>
              </a:spcAft>
              <a:buFont typeface="Arial"/>
              <a:buChar char="•"/>
            </a:pPr>
            <a:r>
              <a:rPr lang="en-US" sz="3400" dirty="0" smtClean="0">
                <a:latin typeface="Century Gothic"/>
                <a:cs typeface="Century Gothic"/>
              </a:rPr>
              <a:t>Validate MODIS albedo over heterogeneous land cover types</a:t>
            </a:r>
          </a:p>
        </p:txBody>
      </p:sp>
      <p:sp>
        <p:nvSpPr>
          <p:cNvPr id="168" name="Rectangle 167"/>
          <p:cNvSpPr/>
          <p:nvPr/>
        </p:nvSpPr>
        <p:spPr>
          <a:xfrm>
            <a:off x="33528001" y="30338183"/>
            <a:ext cx="9671552" cy="457200"/>
          </a:xfrm>
          <a:prstGeom prst="rect">
            <a:avLst/>
          </a:prstGeom>
          <a:solidFill>
            <a:srgbClr val="1F497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>
                <a:latin typeface="Century Gothic"/>
                <a:cs typeface="Century Gothic"/>
              </a:rPr>
              <a:t>Acknowledgements</a:t>
            </a:r>
          </a:p>
        </p:txBody>
      </p:sp>
      <p:sp>
        <p:nvSpPr>
          <p:cNvPr id="172" name="TextBox 171"/>
          <p:cNvSpPr txBox="1"/>
          <p:nvPr/>
        </p:nvSpPr>
        <p:spPr>
          <a:xfrm>
            <a:off x="33528000" y="30772101"/>
            <a:ext cx="9658854" cy="1708160"/>
          </a:xfrm>
          <a:prstGeom prst="rect">
            <a:avLst/>
          </a:prstGeom>
          <a:solidFill>
            <a:srgbClr val="E2E1CF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 smtClean="0">
                <a:latin typeface="Century Gothic"/>
                <a:cs typeface="Century Gothic"/>
              </a:rPr>
              <a:t>Foster et al. 2010. </a:t>
            </a:r>
            <a:r>
              <a:rPr lang="en-US" sz="1500" i="1" dirty="0" smtClean="0">
                <a:latin typeface="Century Gothic"/>
                <a:cs typeface="Century Gothic"/>
              </a:rPr>
              <a:t>Wildland and Woodlands: A Vision for the New England Landscape, Harvard</a:t>
            </a:r>
          </a:p>
          <a:p>
            <a:r>
              <a:rPr lang="en-US" sz="1500" dirty="0" smtClean="0">
                <a:latin typeface="Century Gothic"/>
                <a:cs typeface="Century Gothic"/>
              </a:rPr>
              <a:t>University, Cambridge, MA, USA.</a:t>
            </a:r>
          </a:p>
          <a:p>
            <a:r>
              <a:rPr lang="en-US" sz="1500" dirty="0" smtClean="0">
                <a:latin typeface="Century Gothic"/>
                <a:cs typeface="Century Gothic"/>
              </a:rPr>
              <a:t>Friedl et al. 2002. Global land cover mapping from MODIS: Algorithms and early results, </a:t>
            </a:r>
            <a:r>
              <a:rPr lang="en-US" sz="1500" i="1" dirty="0" smtClean="0">
                <a:latin typeface="Century Gothic"/>
                <a:cs typeface="Century Gothic"/>
              </a:rPr>
              <a:t>Remote            Sensing of Environment, vol. 83: </a:t>
            </a:r>
            <a:r>
              <a:rPr lang="en-US" sz="1500" dirty="0" smtClean="0">
                <a:latin typeface="Century Gothic"/>
                <a:cs typeface="Century Gothic"/>
              </a:rPr>
              <a:t>287–302.</a:t>
            </a:r>
          </a:p>
          <a:p>
            <a:r>
              <a:rPr lang="en-US" sz="1500" dirty="0" smtClean="0">
                <a:latin typeface="Century Gothic"/>
                <a:cs typeface="Century Gothic"/>
              </a:rPr>
              <a:t>Hall et al. 2006. MODIS/Terra Snow Cover Daily L3 Global 500m Grid V005, [24Feb2000 – present], Boulder, CO, USA: NSIDC, Digital media.</a:t>
            </a:r>
          </a:p>
          <a:p>
            <a:pPr indent="-514350"/>
            <a:r>
              <a:rPr lang="en-US" sz="1500" b="1" dirty="0" smtClean="0">
                <a:latin typeface="Century Gothic"/>
                <a:cs typeface="Century Gothic"/>
              </a:rPr>
              <a:t>Funding provided by NSF EPSCoR Grant #EPS-1101245</a:t>
            </a:r>
          </a:p>
        </p:txBody>
      </p:sp>
      <p:sp>
        <p:nvSpPr>
          <p:cNvPr id="177" name="Rectangle 176"/>
          <p:cNvSpPr/>
          <p:nvPr/>
        </p:nvSpPr>
        <p:spPr>
          <a:xfrm>
            <a:off x="33528000" y="30327600"/>
            <a:ext cx="9673111" cy="2133599"/>
          </a:xfrm>
          <a:prstGeom prst="rect">
            <a:avLst/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>
          <a:blip r:embed="rId4"/>
          <a:srcRect b="13161"/>
          <a:stretch>
            <a:fillRect/>
          </a:stretch>
        </p:blipFill>
        <p:spPr>
          <a:xfrm>
            <a:off x="40204276" y="16535400"/>
            <a:ext cx="2693810" cy="2339267"/>
          </a:xfrm>
          <a:prstGeom prst="rect">
            <a:avLst/>
          </a:prstGeom>
        </p:spPr>
      </p:pic>
      <p:sp>
        <p:nvSpPr>
          <p:cNvPr id="196" name="Rectangle 195"/>
          <p:cNvSpPr/>
          <p:nvPr/>
        </p:nvSpPr>
        <p:spPr>
          <a:xfrm>
            <a:off x="10764998" y="19964400"/>
            <a:ext cx="22281529" cy="12242799"/>
          </a:xfrm>
          <a:prstGeom prst="rect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65" name="Chart 64"/>
          <p:cNvGraphicFramePr>
            <a:graphicFrameLocks noChangeAspect="1"/>
          </p:cNvGraphicFramePr>
          <p:nvPr/>
        </p:nvGraphicFramePr>
        <p:xfrm>
          <a:off x="11007197" y="20538275"/>
          <a:ext cx="21987764" cy="83374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81" name="TextBox 80"/>
          <p:cNvSpPr txBox="1"/>
          <p:nvPr/>
        </p:nvSpPr>
        <p:spPr>
          <a:xfrm>
            <a:off x="10922000" y="29048971"/>
            <a:ext cx="22036168" cy="2541352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 wrap="square" lIns="78373" tIns="39187" rIns="78373" bIns="39187" rtlCol="0">
            <a:spAutoFit/>
          </a:bodyPr>
          <a:lstStyle/>
          <a:p>
            <a:r>
              <a:rPr lang="en-US" sz="4000" dirty="0" smtClean="0">
                <a:latin typeface="Century Gothic"/>
                <a:cs typeface="Century Gothic"/>
              </a:rPr>
              <a:t>MODIS mean winter (Dec-Feb) snow-covered surface albedo in the Northeastern US, averaged by International Geosphere Biosphere land cover classes over the period 2001-2009. Surface albedo values with ‘good’ data quality flags are included in the 10-year averages.  Error bars </a:t>
            </a:r>
            <a:r>
              <a:rPr lang="en-US" sz="4000" dirty="0" smtClean="0">
                <a:noFill/>
                <a:latin typeface="Century Gothic"/>
                <a:cs typeface="Century Gothic"/>
              </a:rPr>
              <a:t>represent</a:t>
            </a:r>
            <a:r>
              <a:rPr lang="en-US" sz="4000" dirty="0" smtClean="0">
                <a:latin typeface="Century Gothic"/>
                <a:cs typeface="Century Gothic"/>
              </a:rPr>
              <a:t> one standard deviation. </a:t>
            </a:r>
            <a:endParaRPr lang="en-US" sz="4000" i="1" dirty="0">
              <a:latin typeface="Century Gothic"/>
              <a:cs typeface="Century Gothic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679450" y="17001068"/>
            <a:ext cx="9404350" cy="7376581"/>
          </a:xfrm>
          <a:prstGeom prst="rect">
            <a:avLst/>
          </a:prstGeom>
          <a:noFill/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78373" tIns="39187" rIns="78373" bIns="39187" rtlCol="0">
            <a:spAutoFit/>
          </a:bodyPr>
          <a:lstStyle/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endParaRPr lang="en-US" sz="3400" dirty="0" smtClean="0">
              <a:latin typeface="Century Gothic"/>
              <a:cs typeface="Century Gothic"/>
            </a:endParaRPr>
          </a:p>
          <a:p>
            <a:r>
              <a:rPr lang="en-US" sz="3400" dirty="0" smtClean="0">
                <a:latin typeface="Century Gothic"/>
                <a:cs typeface="Century Gothic"/>
              </a:rPr>
              <a:t>Lower albedo forests appear darker than higher albedo fields due to canopy shading.</a:t>
            </a:r>
            <a:endParaRPr lang="en-US" sz="3400" i="1" dirty="0">
              <a:latin typeface="Century Gothic"/>
              <a:cs typeface="Century Gothic"/>
            </a:endParaRPr>
          </a:p>
        </p:txBody>
      </p:sp>
      <p:grpSp>
        <p:nvGrpSpPr>
          <p:cNvPr id="92" name="Group 91"/>
          <p:cNvGrpSpPr/>
          <p:nvPr/>
        </p:nvGrpSpPr>
        <p:grpSpPr>
          <a:xfrm>
            <a:off x="15021100" y="3878362"/>
            <a:ext cx="13735491" cy="2359152"/>
            <a:chOff x="15021100" y="3878362"/>
            <a:chExt cx="13735491" cy="2359152"/>
          </a:xfrm>
        </p:grpSpPr>
        <p:pic>
          <p:nvPicPr>
            <p:cNvPr id="144" name="Picture 14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403863" y="3886200"/>
              <a:ext cx="2367873" cy="2351314"/>
            </a:xfrm>
            <a:prstGeom prst="rect">
              <a:avLst/>
            </a:prstGeom>
          </p:spPr>
        </p:pic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318632" y="3886200"/>
              <a:ext cx="3375274" cy="2351314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5021100" y="3886200"/>
              <a:ext cx="3587575" cy="2351314"/>
            </a:xfrm>
            <a:prstGeom prst="rect">
              <a:avLst/>
            </a:prstGeom>
          </p:spPr>
        </p:pic>
        <p:pic>
          <p:nvPicPr>
            <p:cNvPr id="249" name="Picture 248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6481694" y="3878362"/>
              <a:ext cx="2274897" cy="2359152"/>
            </a:xfrm>
            <a:prstGeom prst="rect">
              <a:avLst/>
            </a:prstGeom>
          </p:spPr>
        </p:pic>
      </p:grpSp>
      <p:sp>
        <p:nvSpPr>
          <p:cNvPr id="262" name="TextBox 261"/>
          <p:cNvSpPr txBox="1"/>
          <p:nvPr/>
        </p:nvSpPr>
        <p:spPr>
          <a:xfrm>
            <a:off x="33759802" y="15353218"/>
            <a:ext cx="9445598" cy="1125580"/>
          </a:xfrm>
          <a:prstGeom prst="rect">
            <a:avLst/>
          </a:prstGeom>
          <a:noFill/>
        </p:spPr>
        <p:txBody>
          <a:bodyPr wrap="square" lIns="78373" tIns="39187" rIns="78373" bIns="39187" rtlCol="0">
            <a:spAutoFit/>
          </a:bodyPr>
          <a:lstStyle/>
          <a:p>
            <a:r>
              <a:rPr lang="en-US" sz="3400" b="1" dirty="0" smtClean="0">
                <a:latin typeface="Century Gothic"/>
                <a:cs typeface="Century Gothic"/>
              </a:rPr>
              <a:t>Weather Research and Forecasting (WRF3.3) &amp; Community Land Model (CLM4.0)</a:t>
            </a:r>
            <a:endParaRPr lang="en-US" sz="3400" b="1" dirty="0">
              <a:latin typeface="Century Gothic"/>
              <a:cs typeface="Century Gothic"/>
            </a:endParaRPr>
          </a:p>
        </p:txBody>
      </p:sp>
      <p:sp>
        <p:nvSpPr>
          <p:cNvPr id="263" name="TextBox 262"/>
          <p:cNvSpPr txBox="1"/>
          <p:nvPr/>
        </p:nvSpPr>
        <p:spPr>
          <a:xfrm>
            <a:off x="33675138" y="16550871"/>
            <a:ext cx="65291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spcAft>
                <a:spcPts val="1500"/>
              </a:spcAft>
              <a:buFont typeface="+mj-lt"/>
              <a:buAutoNum type="arabicPeriod"/>
            </a:pPr>
            <a:r>
              <a:rPr lang="en-US" sz="3600" dirty="0" smtClean="0">
                <a:latin typeface="Century Gothic"/>
                <a:cs typeface="Century Gothic"/>
              </a:rPr>
              <a:t>Compare observed ground-based and airborne measurements to modeled albedo</a:t>
            </a:r>
          </a:p>
        </p:txBody>
      </p:sp>
      <p:sp>
        <p:nvSpPr>
          <p:cNvPr id="266" name="TextBox 265"/>
          <p:cNvSpPr txBox="1"/>
          <p:nvPr/>
        </p:nvSpPr>
        <p:spPr>
          <a:xfrm>
            <a:off x="33675138" y="19230261"/>
            <a:ext cx="9149554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3600" dirty="0" smtClean="0">
                <a:latin typeface="Century Gothic"/>
                <a:cs typeface="Century Gothic"/>
              </a:rPr>
              <a:t>Evaluate climate response to land cover scenarios</a:t>
            </a:r>
          </a:p>
          <a:p>
            <a:pPr marL="514350" indent="-514350">
              <a:buFont typeface="+mj-lt"/>
              <a:buAutoNum type="arabicPeriod" startAt="2"/>
            </a:pPr>
            <a:endParaRPr lang="en-US" sz="3600" dirty="0"/>
          </a:p>
        </p:txBody>
      </p:sp>
      <p:sp>
        <p:nvSpPr>
          <p:cNvPr id="199" name="TextBox 198"/>
          <p:cNvSpPr txBox="1"/>
          <p:nvPr/>
        </p:nvSpPr>
        <p:spPr>
          <a:xfrm>
            <a:off x="33573522" y="14464388"/>
            <a:ext cx="9627175" cy="91440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 anchor="ctr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sz="4000" dirty="0" smtClean="0">
                <a:solidFill>
                  <a:schemeClr val="bg1"/>
                </a:solidFill>
                <a:latin typeface="Century Gothic"/>
                <a:cs typeface="Century Gothic"/>
              </a:rPr>
              <a:t>Climate Modeling (2012/2013)</a:t>
            </a:r>
          </a:p>
        </p:txBody>
      </p:sp>
      <p:sp>
        <p:nvSpPr>
          <p:cNvPr id="157" name="Content Placeholder 2"/>
          <p:cNvSpPr txBox="1">
            <a:spLocks/>
          </p:cNvSpPr>
          <p:nvPr/>
        </p:nvSpPr>
        <p:spPr>
          <a:xfrm>
            <a:off x="33528001" y="7485984"/>
            <a:ext cx="9655618" cy="4265628"/>
          </a:xfrm>
          <a:prstGeom prst="rect">
            <a:avLst/>
          </a:prstGeom>
        </p:spPr>
        <p:txBody>
          <a:bodyPr vert="horz" lIns="78373" tIns="39187" rIns="78373" bIns="39187" rtlCol="0">
            <a:noAutofit/>
          </a:bodyPr>
          <a:lstStyle/>
          <a:p>
            <a:pPr marL="0" lvl="1" defTabSz="391866"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470239" lvl="1" indent="-470239" defTabSz="391866">
              <a:spcAft>
                <a:spcPts val="257"/>
              </a:spcAft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0" lvl="1" indent="-636782" defTabSz="391866"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  <a:p>
            <a:pPr marL="0" lvl="1" indent="-636782" defTabSz="391866">
              <a:buFont typeface="+mj-lt"/>
              <a:buAutoNum type="arabicPeriod"/>
              <a:defRPr/>
            </a:pPr>
            <a:endParaRPr lang="en-US" sz="3500" dirty="0" smtClean="0">
              <a:latin typeface="Century Gothic"/>
              <a:cs typeface="Century Gothic"/>
            </a:endParaRPr>
          </a:p>
        </p:txBody>
      </p:sp>
      <p:pic>
        <p:nvPicPr>
          <p:cNvPr id="214" name="Picture 213" descr="LC_Albedo_Maps.pdf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10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3"/>
              <a:stretch>
                <a:fillRect/>
              </a:stretch>
            </p:blipFill>
          </mc:Fallback>
        </mc:AlternateContent>
        <p:spPr>
          <a:xfrm>
            <a:off x="10685828" y="7615366"/>
            <a:ext cx="22453600" cy="12103100"/>
          </a:xfrm>
          <a:prstGeom prst="rect">
            <a:avLst/>
          </a:prstGeom>
        </p:spPr>
      </p:pic>
      <p:pic>
        <p:nvPicPr>
          <p:cNvPr id="215" name="Picture 214" descr="LC_scenarios.pdf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24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5"/>
              <a:stretch>
                <a:fillRect/>
              </a:stretch>
            </p:blipFill>
          </mc:Fallback>
        </mc:AlternateContent>
        <p:spPr>
          <a:xfrm>
            <a:off x="33554464" y="20800484"/>
            <a:ext cx="9639300" cy="4089400"/>
          </a:xfrm>
          <a:prstGeom prst="rect">
            <a:avLst/>
          </a:prstGeom>
        </p:spPr>
      </p:pic>
      <p:pic>
        <p:nvPicPr>
          <p:cNvPr id="217" name="Picture 216" descr="MODIS_snowcover_2007_visible.pdf"/>
          <p:cNvPicPr>
            <a:picLocks noChangeAspect="1"/>
          </p:cNvPicPr>
          <p:nvPr/>
        </p:nvPicPr>
        <mc:AlternateContent xmlns:ma="http://schemas.microsoft.com/office/mac/drawingml/2008/main">
          <mc:Choice Requires="ma">
            <p:blipFill>
              <a:blip r:embed="rId26"/>
              <a:stretch>
                <a:fillRect/>
              </a:stretch>
            </p:blipFill>
          </mc:Choice>
          <mc:Fallback xmlns:p="http://schemas.openxmlformats.org/presentationml/2006/main" xmlns:mv="urn:schemas-microsoft-com:mac:vml" xmlns:mc="http://schemas.openxmlformats.org/markup-compatibility/2006" xmlns:r="http://schemas.openxmlformats.org/officeDocument/2006/relationships" xmlns:a="http://schemas.openxmlformats.org/drawingml/2006/main" xmlns="">
            <p:blipFill>
              <a:blip r:embed="rId27"/>
              <a:stretch>
                <a:fillRect/>
              </a:stretch>
            </p:blipFill>
          </mc:Fallback>
        </mc:AlternateContent>
        <p:spPr>
          <a:xfrm>
            <a:off x="666174" y="17001069"/>
            <a:ext cx="9423400" cy="5829300"/>
          </a:xfrm>
          <a:prstGeom prst="rect">
            <a:avLst/>
          </a:prstGeom>
          <a:ln>
            <a:noFill/>
          </a:ln>
        </p:spPr>
      </p:pic>
      <p:pic>
        <p:nvPicPr>
          <p:cNvPr id="90" name="Picture 89" descr="AlbedoNetwork.pdf"/>
          <p:cNvPicPr>
            <a:picLocks noChangeAspect="1"/>
          </p:cNvPicPr>
          <p:nvPr/>
        </p:nvPicPr>
        <mc:AlternateContent>
          <mc:Choice xmlns:ma="http://schemas.microsoft.com/office/mac/drawingml/2008/main" Requires="ma">
            <p:blipFill>
              <a:blip r:embed="rId28"/>
              <a:stretch>
                <a:fillRect/>
              </a:stretch>
            </p:blipFill>
          </mc:Choice>
          <mc:Fallback>
            <p:blipFill>
              <a:blip r:embed="rId29"/>
              <a:stretch>
                <a:fillRect/>
              </a:stretch>
            </p:blipFill>
          </mc:Fallback>
        </mc:AlternateContent>
        <p:spPr>
          <a:xfrm>
            <a:off x="33600686" y="8531689"/>
            <a:ext cx="9563100" cy="5562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3870</TotalTime>
  <Words>415</Words>
  <Application>Microsoft Macintosh PowerPoint</Application>
  <PresentationFormat>Custom</PresentationFormat>
  <Paragraphs>64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The Impacts of Colonial-Era Deforestation on  Wintertime Albedo and Climate</vt:lpstr>
    </vt:vector>
  </TitlesOfParts>
  <Company>UNH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Impacts of Reforestation on Winter Surface Albedo  in the Northeastern United States</dc:title>
  <dc:creator>Liz</dc:creator>
  <cp:lastModifiedBy>Liz</cp:lastModifiedBy>
  <cp:revision>101</cp:revision>
  <cp:lastPrinted>2011-09-15T19:40:15Z</cp:lastPrinted>
  <dcterms:created xsi:type="dcterms:W3CDTF">2011-10-14T16:20:35Z</dcterms:created>
  <dcterms:modified xsi:type="dcterms:W3CDTF">2011-10-14T16:23:23Z</dcterms:modified>
</cp:coreProperties>
</file>