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tiff" ContentType="image/tiff"/>
  <Default Extension="rels" ContentType="application/vnd.openxmlformats-package.relationships+xml"/>
  <Default Extension="png" ContentType="image/p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4"/>
  </p:sldMasterIdLst>
  <p:notesMasterIdLst>
    <p:notesMasterId r:id="rId6"/>
  </p:notesMasterIdLst>
  <p:handoutMasterIdLst>
    <p:handoutMasterId r:id="rId7"/>
  </p:handoutMasterIdLst>
  <p:sldIdLst>
    <p:sldId id="256" r:id="rId5"/>
  </p:sldIdLst>
  <p:sldSz cx="32918400" cy="21945600"/>
  <p:notesSz cx="6858000" cy="9144000"/>
  <p:defaultTextStyle>
    <a:defPPr>
      <a:defRPr lang="en-US"/>
    </a:defPPr>
    <a:lvl1pPr marL="0" algn="l" defTabSz="2633156" rtl="0" eaLnBrk="1" latinLnBrk="0" hangingPunct="1">
      <a:defRPr sz="5184" kern="1200">
        <a:solidFill>
          <a:schemeClr val="tx1"/>
        </a:solidFill>
        <a:latin typeface="+mn-lt"/>
        <a:ea typeface="+mn-ea"/>
        <a:cs typeface="+mn-cs"/>
      </a:defRPr>
    </a:lvl1pPr>
    <a:lvl2pPr marL="1316578" algn="l" defTabSz="2633156" rtl="0" eaLnBrk="1" latinLnBrk="0" hangingPunct="1">
      <a:defRPr sz="5184" kern="1200">
        <a:solidFill>
          <a:schemeClr val="tx1"/>
        </a:solidFill>
        <a:latin typeface="+mn-lt"/>
        <a:ea typeface="+mn-ea"/>
        <a:cs typeface="+mn-cs"/>
      </a:defRPr>
    </a:lvl2pPr>
    <a:lvl3pPr marL="2633156" algn="l" defTabSz="2633156" rtl="0" eaLnBrk="1" latinLnBrk="0" hangingPunct="1">
      <a:defRPr sz="5184" kern="1200">
        <a:solidFill>
          <a:schemeClr val="tx1"/>
        </a:solidFill>
        <a:latin typeface="+mn-lt"/>
        <a:ea typeface="+mn-ea"/>
        <a:cs typeface="+mn-cs"/>
      </a:defRPr>
    </a:lvl3pPr>
    <a:lvl4pPr marL="3949734" algn="l" defTabSz="2633156" rtl="0" eaLnBrk="1" latinLnBrk="0" hangingPunct="1">
      <a:defRPr sz="5184" kern="1200">
        <a:solidFill>
          <a:schemeClr val="tx1"/>
        </a:solidFill>
        <a:latin typeface="+mn-lt"/>
        <a:ea typeface="+mn-ea"/>
        <a:cs typeface="+mn-cs"/>
      </a:defRPr>
    </a:lvl4pPr>
    <a:lvl5pPr marL="5266312" algn="l" defTabSz="2633156" rtl="0" eaLnBrk="1" latinLnBrk="0" hangingPunct="1">
      <a:defRPr sz="5184" kern="1200">
        <a:solidFill>
          <a:schemeClr val="tx1"/>
        </a:solidFill>
        <a:latin typeface="+mn-lt"/>
        <a:ea typeface="+mn-ea"/>
        <a:cs typeface="+mn-cs"/>
      </a:defRPr>
    </a:lvl5pPr>
    <a:lvl6pPr marL="6582890" algn="l" defTabSz="2633156" rtl="0" eaLnBrk="1" latinLnBrk="0" hangingPunct="1">
      <a:defRPr sz="5184" kern="1200">
        <a:solidFill>
          <a:schemeClr val="tx1"/>
        </a:solidFill>
        <a:latin typeface="+mn-lt"/>
        <a:ea typeface="+mn-ea"/>
        <a:cs typeface="+mn-cs"/>
      </a:defRPr>
    </a:lvl6pPr>
    <a:lvl7pPr marL="7899468" algn="l" defTabSz="2633156" rtl="0" eaLnBrk="1" latinLnBrk="0" hangingPunct="1">
      <a:defRPr sz="5184" kern="1200">
        <a:solidFill>
          <a:schemeClr val="tx1"/>
        </a:solidFill>
        <a:latin typeface="+mn-lt"/>
        <a:ea typeface="+mn-ea"/>
        <a:cs typeface="+mn-cs"/>
      </a:defRPr>
    </a:lvl7pPr>
    <a:lvl8pPr marL="9216046" algn="l" defTabSz="2633156" rtl="0" eaLnBrk="1" latinLnBrk="0" hangingPunct="1">
      <a:defRPr sz="5184" kern="1200">
        <a:solidFill>
          <a:schemeClr val="tx1"/>
        </a:solidFill>
        <a:latin typeface="+mn-lt"/>
        <a:ea typeface="+mn-ea"/>
        <a:cs typeface="+mn-cs"/>
      </a:defRPr>
    </a:lvl8pPr>
    <a:lvl9pPr marL="10532624" algn="l" defTabSz="2633156" rtl="0" eaLnBrk="1" latinLnBrk="0" hangingPunct="1">
      <a:defRPr sz="5184"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912">
          <p15:clr>
            <a:srgbClr val="A4A3A4"/>
          </p15:clr>
        </p15:guide>
        <p15:guide id="2" pos="10368">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hannon Rogers" initials="SR" lastIdx="3"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929292"/>
    <a:srgbClr val="357EA2"/>
    <a:srgbClr val="C3DF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6340" autoAdjust="0"/>
    <p:restoredTop sz="92818"/>
  </p:normalViewPr>
  <p:slideViewPr>
    <p:cSldViewPr snapToGrid="0">
      <p:cViewPr>
        <p:scale>
          <a:sx n="48" d="100"/>
          <a:sy n="48" d="100"/>
        </p:scale>
        <p:origin x="-1568" y="-344"/>
      </p:cViewPr>
      <p:guideLst>
        <p:guide orient="horz" pos="6912"/>
        <p:guide pos="10368"/>
      </p:guideLst>
    </p:cSldViewPr>
  </p:slideViewPr>
  <p:notesTextViewPr>
    <p:cViewPr>
      <p:scale>
        <a:sx n="1" d="1"/>
        <a:sy n="1" d="1"/>
      </p:scale>
      <p:origin x="0" y="0"/>
    </p:cViewPr>
  </p:notesTextViewPr>
  <p:notesViewPr>
    <p:cSldViewPr snapToGrid="0" showGuides="1">
      <p:cViewPr varScale="1">
        <p:scale>
          <a:sx n="65" d="100"/>
          <a:sy n="65" d="100"/>
        </p:scale>
        <p:origin x="2796" y="60"/>
      </p:cViewPr>
      <p:guideLst/>
    </p:cSldViewPr>
  </p:notes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theme" Target="theme/theme1.xml"/><Relationship Id="rId12" Type="http://schemas.openxmlformats.org/officeDocument/2006/relationships/tableStyles" Target="tableStyles.xml"/><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6" Type="http://schemas.openxmlformats.org/officeDocument/2006/relationships/notesMaster" Target="notesMasters/notesMaster1.xml"/><Relationship Id="rId7" Type="http://schemas.openxmlformats.org/officeDocument/2006/relationships/handoutMaster" Target="handoutMasters/handoutMaster1.xml"/><Relationship Id="rId8" Type="http://schemas.openxmlformats.org/officeDocument/2006/relationships/commentAuthors" Target="commentAuthors.xml"/><Relationship Id="rId9" Type="http://schemas.openxmlformats.org/officeDocument/2006/relationships/presProps" Target="presProps.xml"/><Relationship Id="rId10" Type="http://schemas.openxmlformats.org/officeDocument/2006/relationships/viewProps" Target="viewProps.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8-03-25T08:04:00.616" idx="1">
    <p:pos x="-339" y="11153"/>
    <p:text>This is fine to use for references but can you please add some more detail on the reference, like author, year and website?  I also think we need to cite some of the downtown literature you reviewed  </p:text>
  </p:cm>
  <p:cm authorId="0" dt="2018-03-25T08:09:40.763" idx="3">
    <p:pos x="12562" y="9093"/>
    <p:text>Can we add a column here that shows what type of trail might be the closest to the downtown for each of these communities?  I know you have that in the next section but seeing that all together is helpful.  And then maybe you can move the definitions of the "internal" "adjacent" to wehre the downtowns and trails matrix is now?  Also, I can't remember if this terminology something you built on from another source?  If so, we should cite that.  </p:tex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4/3/18</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4/3/18</a:t>
            </a:fld>
            <a:endParaRPr lang="en-US"/>
          </a:p>
        </p:txBody>
      </p:sp>
      <p:sp>
        <p:nvSpPr>
          <p:cNvPr id="4" name="Slide Image Placeholder 3"/>
          <p:cNvSpPr>
            <a:spLocks noGrp="1" noRot="1" noChangeAspect="1"/>
          </p:cNvSpPr>
          <p:nvPr>
            <p:ph type="sldImg" idx="2"/>
          </p:nvPr>
        </p:nvSpPr>
        <p:spPr>
          <a:xfrm>
            <a:off x="1114425" y="1143000"/>
            <a:ext cx="462915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653064" rtl="0" eaLnBrk="1" latinLnBrk="0" hangingPunct="1">
      <a:defRPr sz="857" kern="1200">
        <a:solidFill>
          <a:schemeClr val="tx1"/>
        </a:solidFill>
        <a:latin typeface="+mn-lt"/>
        <a:ea typeface="+mn-ea"/>
        <a:cs typeface="+mn-cs"/>
      </a:defRPr>
    </a:lvl1pPr>
    <a:lvl2pPr marL="326532" algn="l" defTabSz="653064" rtl="0" eaLnBrk="1" latinLnBrk="0" hangingPunct="1">
      <a:defRPr sz="857" kern="1200">
        <a:solidFill>
          <a:schemeClr val="tx1"/>
        </a:solidFill>
        <a:latin typeface="+mn-lt"/>
        <a:ea typeface="+mn-ea"/>
        <a:cs typeface="+mn-cs"/>
      </a:defRPr>
    </a:lvl2pPr>
    <a:lvl3pPr marL="653064" algn="l" defTabSz="653064" rtl="0" eaLnBrk="1" latinLnBrk="0" hangingPunct="1">
      <a:defRPr sz="857" kern="1200">
        <a:solidFill>
          <a:schemeClr val="tx1"/>
        </a:solidFill>
        <a:latin typeface="+mn-lt"/>
        <a:ea typeface="+mn-ea"/>
        <a:cs typeface="+mn-cs"/>
      </a:defRPr>
    </a:lvl3pPr>
    <a:lvl4pPr marL="979597" algn="l" defTabSz="653064" rtl="0" eaLnBrk="1" latinLnBrk="0" hangingPunct="1">
      <a:defRPr sz="857" kern="1200">
        <a:solidFill>
          <a:schemeClr val="tx1"/>
        </a:solidFill>
        <a:latin typeface="+mn-lt"/>
        <a:ea typeface="+mn-ea"/>
        <a:cs typeface="+mn-cs"/>
      </a:defRPr>
    </a:lvl4pPr>
    <a:lvl5pPr marL="1306129" algn="l" defTabSz="653064" rtl="0" eaLnBrk="1" latinLnBrk="0" hangingPunct="1">
      <a:defRPr sz="857" kern="1200">
        <a:solidFill>
          <a:schemeClr val="tx1"/>
        </a:solidFill>
        <a:latin typeface="+mn-lt"/>
        <a:ea typeface="+mn-ea"/>
        <a:cs typeface="+mn-cs"/>
      </a:defRPr>
    </a:lvl5pPr>
    <a:lvl6pPr marL="1632661" algn="l" defTabSz="653064" rtl="0" eaLnBrk="1" latinLnBrk="0" hangingPunct="1">
      <a:defRPr sz="857" kern="1200">
        <a:solidFill>
          <a:schemeClr val="tx1"/>
        </a:solidFill>
        <a:latin typeface="+mn-lt"/>
        <a:ea typeface="+mn-ea"/>
        <a:cs typeface="+mn-cs"/>
      </a:defRPr>
    </a:lvl6pPr>
    <a:lvl7pPr marL="1959193" algn="l" defTabSz="653064" rtl="0" eaLnBrk="1" latinLnBrk="0" hangingPunct="1">
      <a:defRPr sz="857" kern="1200">
        <a:solidFill>
          <a:schemeClr val="tx1"/>
        </a:solidFill>
        <a:latin typeface="+mn-lt"/>
        <a:ea typeface="+mn-ea"/>
        <a:cs typeface="+mn-cs"/>
      </a:defRPr>
    </a:lvl7pPr>
    <a:lvl8pPr marL="2285726" algn="l" defTabSz="653064" rtl="0" eaLnBrk="1" latinLnBrk="0" hangingPunct="1">
      <a:defRPr sz="857" kern="1200">
        <a:solidFill>
          <a:schemeClr val="tx1"/>
        </a:solidFill>
        <a:latin typeface="+mn-lt"/>
        <a:ea typeface="+mn-ea"/>
        <a:cs typeface="+mn-cs"/>
      </a:defRPr>
    </a:lvl8pPr>
    <a:lvl9pPr marL="2612258" algn="l" defTabSz="653064" rtl="0" eaLnBrk="1" latinLnBrk="0" hangingPunct="1">
      <a:defRPr sz="85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C7F044-5458-4B2E-BFA0-52AAA1C529D4}" type="slidenum">
              <a:rPr lang="en-US" smtClean="0"/>
              <a:t>1</a:t>
            </a:fld>
            <a:endParaRPr lang="en-US"/>
          </a:p>
        </p:txBody>
      </p:sp>
    </p:spTree>
    <p:extLst>
      <p:ext uri="{BB962C8B-B14F-4D97-AF65-F5344CB8AC3E}">
        <p14:creationId xmlns:p14="http://schemas.microsoft.com/office/powerpoint/2010/main" val="18811580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4800600" y="660400"/>
            <a:ext cx="23317200" cy="1676360"/>
          </a:xfrm>
        </p:spPr>
        <p:txBody>
          <a:bodyPr/>
          <a:lstStyle/>
          <a:p>
            <a:r>
              <a:rPr lang="en-US" smtClean="0"/>
              <a:t>Click to edit Master title style</a:t>
            </a:r>
            <a:endParaRPr lang="en-US"/>
          </a:p>
        </p:txBody>
      </p:sp>
      <p:sp>
        <p:nvSpPr>
          <p:cNvPr id="31" name="Text Placeholder 6"/>
          <p:cNvSpPr>
            <a:spLocks noGrp="1"/>
          </p:cNvSpPr>
          <p:nvPr>
            <p:ph type="body" sz="quarter" idx="36"/>
          </p:nvPr>
        </p:nvSpPr>
        <p:spPr bwMode="auto">
          <a:xfrm>
            <a:off x="4800600" y="2392402"/>
            <a:ext cx="23317200" cy="553998"/>
          </a:xfrm>
        </p:spPr>
        <p:txBody>
          <a:bodyPr>
            <a:noAutofit/>
          </a:bodyPr>
          <a:lstStyle>
            <a:lvl1pPr marL="0" indent="0">
              <a:spcBef>
                <a:spcPts val="0"/>
              </a:spcBef>
              <a:buNone/>
              <a:defRPr sz="1600">
                <a:solidFill>
                  <a:schemeClr val="bg1"/>
                </a:solidFill>
              </a:defRPr>
            </a:lvl1pPr>
            <a:lvl2pPr marL="0" indent="0">
              <a:spcBef>
                <a:spcPts val="0"/>
              </a:spcBef>
              <a:buNone/>
              <a:defRPr sz="1600">
                <a:solidFill>
                  <a:schemeClr val="bg1"/>
                </a:solidFill>
              </a:defRPr>
            </a:lvl2pPr>
            <a:lvl3pPr marL="0" indent="0">
              <a:spcBef>
                <a:spcPts val="0"/>
              </a:spcBef>
              <a:buNone/>
              <a:defRPr sz="1600">
                <a:solidFill>
                  <a:schemeClr val="bg1"/>
                </a:solidFill>
              </a:defRPr>
            </a:lvl3pPr>
            <a:lvl4pPr marL="0" indent="0">
              <a:spcBef>
                <a:spcPts val="0"/>
              </a:spcBef>
              <a:buNone/>
              <a:defRPr sz="1600">
                <a:solidFill>
                  <a:schemeClr val="bg1"/>
                </a:solidFill>
              </a:defRPr>
            </a:lvl4pPr>
            <a:lvl5pPr marL="0" indent="0">
              <a:spcBef>
                <a:spcPts val="0"/>
              </a:spcBef>
              <a:buNone/>
              <a:defRPr sz="1600">
                <a:solidFill>
                  <a:schemeClr val="bg1"/>
                </a:solidFill>
              </a:defRPr>
            </a:lvl5pPr>
            <a:lvl6pPr marL="0" indent="0">
              <a:spcBef>
                <a:spcPts val="0"/>
              </a:spcBef>
              <a:buNone/>
              <a:defRPr sz="1600">
                <a:solidFill>
                  <a:schemeClr val="bg1"/>
                </a:solidFill>
              </a:defRPr>
            </a:lvl6pPr>
            <a:lvl7pPr marL="0" indent="0">
              <a:spcBef>
                <a:spcPts val="0"/>
              </a:spcBef>
              <a:buNone/>
              <a:defRPr sz="1600">
                <a:solidFill>
                  <a:schemeClr val="bg1"/>
                </a:solidFill>
              </a:defRPr>
            </a:lvl7pPr>
            <a:lvl8pPr marL="0" indent="0">
              <a:spcBef>
                <a:spcPts val="0"/>
              </a:spcBef>
              <a:buNone/>
              <a:defRPr sz="1600">
                <a:solidFill>
                  <a:schemeClr val="bg1"/>
                </a:solidFill>
              </a:defRPr>
            </a:lvl8pPr>
            <a:lvl9pPr marL="0" indent="0">
              <a:spcBef>
                <a:spcPts val="0"/>
              </a:spcBef>
              <a:buNone/>
              <a:defRPr sz="1600">
                <a:solidFill>
                  <a:schemeClr val="bg1"/>
                </a:solidFill>
              </a:defRPr>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4/3/18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a:p>
        </p:txBody>
      </p:sp>
      <p:sp>
        <p:nvSpPr>
          <p:cNvPr id="7" name="Text Placeholder 6"/>
          <p:cNvSpPr>
            <a:spLocks noGrp="1"/>
          </p:cNvSpPr>
          <p:nvPr>
            <p:ph type="body" sz="quarter" idx="13" hasCustomPrompt="1"/>
          </p:nvPr>
        </p:nvSpPr>
        <p:spPr>
          <a:xfrm>
            <a:off x="857250" y="3901440"/>
            <a:ext cx="9601200" cy="812800"/>
          </a:xfrm>
          <a:prstGeom prst="round1Rect">
            <a:avLst/>
          </a:prstGeom>
          <a:solidFill>
            <a:schemeClr val="accent2"/>
          </a:solidFill>
        </p:spPr>
        <p:txBody>
          <a:bodyPr lIns="365760" anchor="ctr">
            <a:noAutofit/>
          </a:bodyPr>
          <a:lstStyle>
            <a:lvl1pPr marL="0" indent="0">
              <a:spcBef>
                <a:spcPts val="0"/>
              </a:spcBef>
              <a:buNone/>
              <a:defRPr sz="4000" cap="all" baseline="0">
                <a:solidFill>
                  <a:schemeClr val="bg1"/>
                </a:solidFill>
                <a:latin typeface="+mj-lt"/>
              </a:defRPr>
            </a:lvl1pPr>
            <a:lvl2pPr marL="0" indent="0">
              <a:spcBef>
                <a:spcPts val="0"/>
              </a:spcBef>
              <a:buNone/>
              <a:defRPr sz="4000" cap="all" baseline="0">
                <a:solidFill>
                  <a:schemeClr val="bg1"/>
                </a:solidFill>
                <a:latin typeface="+mj-lt"/>
              </a:defRPr>
            </a:lvl2pPr>
            <a:lvl3pPr marL="0" indent="0">
              <a:spcBef>
                <a:spcPts val="0"/>
              </a:spcBef>
              <a:buNone/>
              <a:defRPr sz="4000" cap="all" baseline="0">
                <a:solidFill>
                  <a:schemeClr val="bg1"/>
                </a:solidFill>
                <a:latin typeface="+mj-lt"/>
              </a:defRPr>
            </a:lvl3pPr>
            <a:lvl4pPr marL="0" indent="0">
              <a:spcBef>
                <a:spcPts val="0"/>
              </a:spcBef>
              <a:buNone/>
              <a:defRPr sz="4000" cap="all" baseline="0">
                <a:solidFill>
                  <a:schemeClr val="bg1"/>
                </a:solidFill>
                <a:latin typeface="+mj-lt"/>
              </a:defRPr>
            </a:lvl4pPr>
            <a:lvl5pPr marL="0" indent="0">
              <a:spcBef>
                <a:spcPts val="0"/>
              </a:spcBef>
              <a:buNone/>
              <a:defRPr sz="4000" cap="all" baseline="0">
                <a:solidFill>
                  <a:schemeClr val="bg1"/>
                </a:solidFill>
                <a:latin typeface="+mj-lt"/>
              </a:defRPr>
            </a:lvl5pPr>
            <a:lvl6pPr marL="0" indent="0">
              <a:spcBef>
                <a:spcPts val="0"/>
              </a:spcBef>
              <a:buNone/>
              <a:defRPr sz="4000" cap="all" baseline="0">
                <a:solidFill>
                  <a:schemeClr val="bg1"/>
                </a:solidFill>
                <a:latin typeface="+mj-lt"/>
              </a:defRPr>
            </a:lvl6pPr>
            <a:lvl7pPr marL="0" indent="0">
              <a:spcBef>
                <a:spcPts val="0"/>
              </a:spcBef>
              <a:buNone/>
              <a:defRPr sz="4000" cap="all" baseline="0">
                <a:solidFill>
                  <a:schemeClr val="bg1"/>
                </a:solidFill>
                <a:latin typeface="+mj-lt"/>
              </a:defRPr>
            </a:lvl7pPr>
            <a:lvl8pPr marL="0" indent="0">
              <a:spcBef>
                <a:spcPts val="0"/>
              </a:spcBef>
              <a:buNone/>
              <a:defRPr sz="4000" cap="all" baseline="0">
                <a:solidFill>
                  <a:schemeClr val="bg1"/>
                </a:solidFill>
                <a:latin typeface="+mj-lt"/>
              </a:defRPr>
            </a:lvl8pPr>
            <a:lvl9pPr marL="0" indent="0">
              <a:spcBef>
                <a:spcPts val="0"/>
              </a:spcBef>
              <a:buNone/>
              <a:defRPr sz="4000" cap="all" baseline="0">
                <a:solidFill>
                  <a:schemeClr val="bg1"/>
                </a:solidFill>
                <a:latin typeface="+mj-lt"/>
              </a:defRPr>
            </a:lvl9pPr>
          </a:lstStyle>
          <a:p>
            <a:pPr lvl="0"/>
            <a:r>
              <a:rPr lang="en-US" dirty="0" smtClean="0"/>
              <a:t>Heading</a:t>
            </a:r>
            <a:endParaRPr lang="en-US" dirty="0"/>
          </a:p>
        </p:txBody>
      </p:sp>
      <p:sp>
        <p:nvSpPr>
          <p:cNvPr id="19" name="Content Placeholder 17"/>
          <p:cNvSpPr>
            <a:spLocks noGrp="1"/>
          </p:cNvSpPr>
          <p:nvPr>
            <p:ph sz="quarter" idx="24" hasCustomPrompt="1"/>
          </p:nvPr>
        </p:nvSpPr>
        <p:spPr>
          <a:xfrm>
            <a:off x="857250" y="4714240"/>
            <a:ext cx="96012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1" name="Text Placeholder 6"/>
          <p:cNvSpPr>
            <a:spLocks noGrp="1"/>
          </p:cNvSpPr>
          <p:nvPr>
            <p:ph type="body" sz="quarter" idx="17" hasCustomPrompt="1"/>
          </p:nvPr>
        </p:nvSpPr>
        <p:spPr>
          <a:xfrm>
            <a:off x="857250" y="10021824"/>
            <a:ext cx="9601200" cy="812800"/>
          </a:xfrm>
          <a:prstGeom prst="round1Rect">
            <a:avLst/>
          </a:prstGeom>
          <a:solidFill>
            <a:schemeClr val="accent3"/>
          </a:solidFill>
        </p:spPr>
        <p:txBody>
          <a:bodyPr lIns="365760" anchor="ctr">
            <a:noAutofit/>
          </a:bodyPr>
          <a:lstStyle>
            <a:lvl1pPr marL="0" indent="0">
              <a:spcBef>
                <a:spcPts val="0"/>
              </a:spcBef>
              <a:buNone/>
              <a:defRPr sz="4000" cap="all" baseline="0">
                <a:solidFill>
                  <a:schemeClr val="bg1"/>
                </a:solidFill>
                <a:latin typeface="+mj-lt"/>
              </a:defRPr>
            </a:lvl1pPr>
            <a:lvl2pPr marL="0" indent="0">
              <a:spcBef>
                <a:spcPts val="0"/>
              </a:spcBef>
              <a:buNone/>
              <a:defRPr sz="4000" cap="all" baseline="0">
                <a:solidFill>
                  <a:schemeClr val="bg1"/>
                </a:solidFill>
                <a:latin typeface="+mj-lt"/>
              </a:defRPr>
            </a:lvl2pPr>
            <a:lvl3pPr marL="0" indent="0">
              <a:spcBef>
                <a:spcPts val="0"/>
              </a:spcBef>
              <a:buNone/>
              <a:defRPr sz="4000" cap="all" baseline="0">
                <a:solidFill>
                  <a:schemeClr val="bg1"/>
                </a:solidFill>
                <a:latin typeface="+mj-lt"/>
              </a:defRPr>
            </a:lvl3pPr>
            <a:lvl4pPr marL="0" indent="0">
              <a:spcBef>
                <a:spcPts val="0"/>
              </a:spcBef>
              <a:buNone/>
              <a:defRPr sz="4000" cap="all" baseline="0">
                <a:solidFill>
                  <a:schemeClr val="bg1"/>
                </a:solidFill>
                <a:latin typeface="+mj-lt"/>
              </a:defRPr>
            </a:lvl4pPr>
            <a:lvl5pPr marL="0" indent="0">
              <a:spcBef>
                <a:spcPts val="0"/>
              </a:spcBef>
              <a:buNone/>
              <a:defRPr sz="4000" cap="all" baseline="0">
                <a:solidFill>
                  <a:schemeClr val="bg1"/>
                </a:solidFill>
                <a:latin typeface="+mj-lt"/>
              </a:defRPr>
            </a:lvl5pPr>
            <a:lvl6pPr marL="0" indent="0">
              <a:spcBef>
                <a:spcPts val="0"/>
              </a:spcBef>
              <a:buNone/>
              <a:defRPr sz="4000" cap="all" baseline="0">
                <a:solidFill>
                  <a:schemeClr val="bg1"/>
                </a:solidFill>
                <a:latin typeface="+mj-lt"/>
              </a:defRPr>
            </a:lvl6pPr>
            <a:lvl7pPr marL="0" indent="0">
              <a:spcBef>
                <a:spcPts val="0"/>
              </a:spcBef>
              <a:buNone/>
              <a:defRPr sz="4000" cap="all" baseline="0">
                <a:solidFill>
                  <a:schemeClr val="bg1"/>
                </a:solidFill>
                <a:latin typeface="+mj-lt"/>
              </a:defRPr>
            </a:lvl7pPr>
            <a:lvl8pPr marL="0" indent="0">
              <a:spcBef>
                <a:spcPts val="0"/>
              </a:spcBef>
              <a:buNone/>
              <a:defRPr sz="4000" cap="all" baseline="0">
                <a:solidFill>
                  <a:schemeClr val="bg1"/>
                </a:solidFill>
                <a:latin typeface="+mj-lt"/>
              </a:defRPr>
            </a:lvl8pPr>
            <a:lvl9pPr marL="0" indent="0">
              <a:spcBef>
                <a:spcPts val="0"/>
              </a:spcBef>
              <a:buNone/>
              <a:defRPr sz="4000" cap="all" baseline="0">
                <a:solidFill>
                  <a:schemeClr val="bg1"/>
                </a:solidFill>
                <a:latin typeface="+mj-lt"/>
              </a:defRPr>
            </a:lvl9pPr>
          </a:lstStyle>
          <a:p>
            <a:pPr lvl="0"/>
            <a:r>
              <a:rPr lang="en-US" dirty="0" smtClean="0"/>
              <a:t>Heading</a:t>
            </a:r>
            <a:endParaRPr lang="en-US" dirty="0"/>
          </a:p>
        </p:txBody>
      </p:sp>
      <p:sp>
        <p:nvSpPr>
          <p:cNvPr id="20" name="Content Placeholder 17"/>
          <p:cNvSpPr>
            <a:spLocks noGrp="1"/>
          </p:cNvSpPr>
          <p:nvPr>
            <p:ph sz="quarter" idx="25" hasCustomPrompt="1"/>
          </p:nvPr>
        </p:nvSpPr>
        <p:spPr>
          <a:xfrm>
            <a:off x="857250" y="10834624"/>
            <a:ext cx="9601200" cy="6058777"/>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3" name="Text Placeholder 6"/>
          <p:cNvSpPr>
            <a:spLocks noGrp="1"/>
          </p:cNvSpPr>
          <p:nvPr>
            <p:ph type="body" sz="quarter" idx="19" hasCustomPrompt="1"/>
          </p:nvPr>
        </p:nvSpPr>
        <p:spPr>
          <a:xfrm>
            <a:off x="857250" y="17221200"/>
            <a:ext cx="9601200" cy="812800"/>
          </a:xfrm>
          <a:prstGeom prst="round1Rect">
            <a:avLst/>
          </a:prstGeom>
          <a:solidFill>
            <a:schemeClr val="accent4"/>
          </a:solidFill>
        </p:spPr>
        <p:txBody>
          <a:bodyPr lIns="365760" anchor="ctr">
            <a:noAutofit/>
          </a:bodyPr>
          <a:lstStyle>
            <a:lvl1pPr marL="0" indent="0">
              <a:spcBef>
                <a:spcPts val="0"/>
              </a:spcBef>
              <a:buNone/>
              <a:defRPr sz="4000" cap="all" baseline="0">
                <a:solidFill>
                  <a:schemeClr val="bg1"/>
                </a:solidFill>
                <a:latin typeface="+mj-lt"/>
              </a:defRPr>
            </a:lvl1pPr>
            <a:lvl2pPr marL="0" indent="0">
              <a:spcBef>
                <a:spcPts val="0"/>
              </a:spcBef>
              <a:buNone/>
              <a:defRPr sz="4000" cap="all" baseline="0">
                <a:solidFill>
                  <a:schemeClr val="bg1"/>
                </a:solidFill>
                <a:latin typeface="+mj-lt"/>
              </a:defRPr>
            </a:lvl2pPr>
            <a:lvl3pPr marL="0" indent="0">
              <a:spcBef>
                <a:spcPts val="0"/>
              </a:spcBef>
              <a:buNone/>
              <a:defRPr sz="4000" cap="all" baseline="0">
                <a:solidFill>
                  <a:schemeClr val="bg1"/>
                </a:solidFill>
                <a:latin typeface="+mj-lt"/>
              </a:defRPr>
            </a:lvl3pPr>
            <a:lvl4pPr marL="0" indent="0">
              <a:spcBef>
                <a:spcPts val="0"/>
              </a:spcBef>
              <a:buNone/>
              <a:defRPr sz="4000" cap="all" baseline="0">
                <a:solidFill>
                  <a:schemeClr val="bg1"/>
                </a:solidFill>
                <a:latin typeface="+mj-lt"/>
              </a:defRPr>
            </a:lvl4pPr>
            <a:lvl5pPr marL="0" indent="0">
              <a:spcBef>
                <a:spcPts val="0"/>
              </a:spcBef>
              <a:buNone/>
              <a:defRPr sz="4000" cap="all" baseline="0">
                <a:solidFill>
                  <a:schemeClr val="bg1"/>
                </a:solidFill>
                <a:latin typeface="+mj-lt"/>
              </a:defRPr>
            </a:lvl5pPr>
            <a:lvl6pPr marL="0" indent="0">
              <a:spcBef>
                <a:spcPts val="0"/>
              </a:spcBef>
              <a:buNone/>
              <a:defRPr sz="4000" cap="all" baseline="0">
                <a:solidFill>
                  <a:schemeClr val="bg1"/>
                </a:solidFill>
                <a:latin typeface="+mj-lt"/>
              </a:defRPr>
            </a:lvl6pPr>
            <a:lvl7pPr marL="0" indent="0">
              <a:spcBef>
                <a:spcPts val="0"/>
              </a:spcBef>
              <a:buNone/>
              <a:defRPr sz="4000" cap="all" baseline="0">
                <a:solidFill>
                  <a:schemeClr val="bg1"/>
                </a:solidFill>
                <a:latin typeface="+mj-lt"/>
              </a:defRPr>
            </a:lvl7pPr>
            <a:lvl8pPr marL="0" indent="0">
              <a:spcBef>
                <a:spcPts val="0"/>
              </a:spcBef>
              <a:buNone/>
              <a:defRPr sz="4000" cap="all" baseline="0">
                <a:solidFill>
                  <a:schemeClr val="bg1"/>
                </a:solidFill>
                <a:latin typeface="+mj-lt"/>
              </a:defRPr>
            </a:lvl8pPr>
            <a:lvl9pPr marL="0" indent="0">
              <a:spcBef>
                <a:spcPts val="0"/>
              </a:spcBef>
              <a:buNone/>
              <a:defRPr sz="4000" cap="all" baseline="0">
                <a:solidFill>
                  <a:schemeClr val="bg1"/>
                </a:solidFill>
                <a:latin typeface="+mj-lt"/>
              </a:defRPr>
            </a:lvl9pPr>
          </a:lstStyle>
          <a:p>
            <a:pPr lvl="0"/>
            <a:r>
              <a:rPr lang="en-US" dirty="0" smtClean="0"/>
              <a:t>Heading</a:t>
            </a:r>
            <a:endParaRPr lang="en-US" dirty="0"/>
          </a:p>
        </p:txBody>
      </p:sp>
      <p:sp>
        <p:nvSpPr>
          <p:cNvPr id="21" name="Content Placeholder 17"/>
          <p:cNvSpPr>
            <a:spLocks noGrp="1"/>
          </p:cNvSpPr>
          <p:nvPr>
            <p:ph sz="quarter" idx="26" hasCustomPrompt="1"/>
          </p:nvPr>
        </p:nvSpPr>
        <p:spPr>
          <a:xfrm>
            <a:off x="857250" y="18038064"/>
            <a:ext cx="9601200" cy="3048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5" name="Text Placeholder 6"/>
          <p:cNvSpPr>
            <a:spLocks noGrp="1"/>
          </p:cNvSpPr>
          <p:nvPr>
            <p:ph type="body" sz="quarter" idx="21" hasCustomPrompt="1"/>
          </p:nvPr>
        </p:nvSpPr>
        <p:spPr>
          <a:xfrm>
            <a:off x="11658600" y="3901440"/>
            <a:ext cx="9601200" cy="812800"/>
          </a:xfrm>
          <a:prstGeom prst="round1Rect">
            <a:avLst/>
          </a:prstGeom>
          <a:solidFill>
            <a:schemeClr val="accent5"/>
          </a:solidFill>
        </p:spPr>
        <p:txBody>
          <a:bodyPr lIns="365760" anchor="ctr">
            <a:noAutofit/>
          </a:bodyPr>
          <a:lstStyle>
            <a:lvl1pPr marL="0" indent="0">
              <a:spcBef>
                <a:spcPts val="0"/>
              </a:spcBef>
              <a:buNone/>
              <a:defRPr sz="4000" cap="all" baseline="0">
                <a:solidFill>
                  <a:schemeClr val="bg1"/>
                </a:solidFill>
                <a:latin typeface="+mj-lt"/>
              </a:defRPr>
            </a:lvl1pPr>
            <a:lvl2pPr marL="0" indent="0">
              <a:spcBef>
                <a:spcPts val="0"/>
              </a:spcBef>
              <a:buNone/>
              <a:defRPr sz="4000" cap="all" baseline="0">
                <a:solidFill>
                  <a:schemeClr val="bg1"/>
                </a:solidFill>
                <a:latin typeface="+mj-lt"/>
              </a:defRPr>
            </a:lvl2pPr>
            <a:lvl3pPr marL="0" indent="0">
              <a:spcBef>
                <a:spcPts val="0"/>
              </a:spcBef>
              <a:buNone/>
              <a:defRPr sz="4000" cap="all" baseline="0">
                <a:solidFill>
                  <a:schemeClr val="bg1"/>
                </a:solidFill>
                <a:latin typeface="+mj-lt"/>
              </a:defRPr>
            </a:lvl3pPr>
            <a:lvl4pPr marL="0" indent="0">
              <a:spcBef>
                <a:spcPts val="0"/>
              </a:spcBef>
              <a:buNone/>
              <a:defRPr sz="4000" cap="all" baseline="0">
                <a:solidFill>
                  <a:schemeClr val="bg1"/>
                </a:solidFill>
                <a:latin typeface="+mj-lt"/>
              </a:defRPr>
            </a:lvl4pPr>
            <a:lvl5pPr marL="0" indent="0">
              <a:spcBef>
                <a:spcPts val="0"/>
              </a:spcBef>
              <a:buNone/>
              <a:defRPr sz="4000" cap="all" baseline="0">
                <a:solidFill>
                  <a:schemeClr val="bg1"/>
                </a:solidFill>
                <a:latin typeface="+mj-lt"/>
              </a:defRPr>
            </a:lvl5pPr>
            <a:lvl6pPr marL="0" indent="0">
              <a:spcBef>
                <a:spcPts val="0"/>
              </a:spcBef>
              <a:buNone/>
              <a:defRPr sz="4000" cap="all" baseline="0">
                <a:solidFill>
                  <a:schemeClr val="bg1"/>
                </a:solidFill>
                <a:latin typeface="+mj-lt"/>
              </a:defRPr>
            </a:lvl6pPr>
            <a:lvl7pPr marL="0" indent="0">
              <a:spcBef>
                <a:spcPts val="0"/>
              </a:spcBef>
              <a:buNone/>
              <a:defRPr sz="4000" cap="all" baseline="0">
                <a:solidFill>
                  <a:schemeClr val="bg1"/>
                </a:solidFill>
                <a:latin typeface="+mj-lt"/>
              </a:defRPr>
            </a:lvl7pPr>
            <a:lvl8pPr marL="0" indent="0">
              <a:spcBef>
                <a:spcPts val="0"/>
              </a:spcBef>
              <a:buNone/>
              <a:defRPr sz="4000" cap="all" baseline="0">
                <a:solidFill>
                  <a:schemeClr val="bg1"/>
                </a:solidFill>
                <a:latin typeface="+mj-lt"/>
              </a:defRPr>
            </a:lvl8pPr>
            <a:lvl9pPr marL="0" indent="0">
              <a:spcBef>
                <a:spcPts val="0"/>
              </a:spcBef>
              <a:buNone/>
              <a:defRPr sz="4000" cap="all" baseline="0">
                <a:solidFill>
                  <a:schemeClr val="bg1"/>
                </a:solidFill>
                <a:latin typeface="+mj-lt"/>
              </a:defRPr>
            </a:lvl9pPr>
          </a:lstStyle>
          <a:p>
            <a:pPr lvl="0"/>
            <a:r>
              <a:rPr lang="en-US" dirty="0" smtClean="0"/>
              <a:t>Heading</a:t>
            </a:r>
            <a:endParaRPr lang="en-US" dirty="0"/>
          </a:p>
        </p:txBody>
      </p:sp>
      <p:sp>
        <p:nvSpPr>
          <p:cNvPr id="22" name="Content Placeholder 17"/>
          <p:cNvSpPr>
            <a:spLocks noGrp="1"/>
          </p:cNvSpPr>
          <p:nvPr>
            <p:ph sz="quarter" idx="27" hasCustomPrompt="1"/>
          </p:nvPr>
        </p:nvSpPr>
        <p:spPr>
          <a:xfrm>
            <a:off x="11658600" y="4714240"/>
            <a:ext cx="9601200" cy="3048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8" name="Content Placeholder 17"/>
          <p:cNvSpPr>
            <a:spLocks noGrp="1"/>
          </p:cNvSpPr>
          <p:nvPr>
            <p:ph sz="quarter" idx="23" hasCustomPrompt="1"/>
          </p:nvPr>
        </p:nvSpPr>
        <p:spPr>
          <a:xfrm>
            <a:off x="11658600" y="7965440"/>
            <a:ext cx="9601200" cy="41148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3" name="Content Placeholder 17"/>
          <p:cNvSpPr>
            <a:spLocks noGrp="1"/>
          </p:cNvSpPr>
          <p:nvPr>
            <p:ph sz="quarter" idx="28" hasCustomPrompt="1"/>
          </p:nvPr>
        </p:nvSpPr>
        <p:spPr>
          <a:xfrm>
            <a:off x="11658600" y="15646400"/>
            <a:ext cx="9601200" cy="1168400"/>
          </a:xfrm>
        </p:spPr>
        <p:txBody>
          <a:bodyPr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p:txBody>
      </p:sp>
      <p:sp>
        <p:nvSpPr>
          <p:cNvPr id="24" name="Text Placeholder 6"/>
          <p:cNvSpPr>
            <a:spLocks noGrp="1"/>
          </p:cNvSpPr>
          <p:nvPr>
            <p:ph type="body" sz="quarter" idx="29" hasCustomPrompt="1"/>
          </p:nvPr>
        </p:nvSpPr>
        <p:spPr>
          <a:xfrm>
            <a:off x="11658600" y="17221200"/>
            <a:ext cx="9601200" cy="812800"/>
          </a:xfrm>
          <a:prstGeom prst="round1Rect">
            <a:avLst/>
          </a:prstGeom>
          <a:solidFill>
            <a:schemeClr val="accent6"/>
          </a:solidFill>
        </p:spPr>
        <p:txBody>
          <a:bodyPr lIns="365760" anchor="ctr">
            <a:noAutofit/>
          </a:bodyPr>
          <a:lstStyle>
            <a:lvl1pPr marL="0" indent="0">
              <a:spcBef>
                <a:spcPts val="0"/>
              </a:spcBef>
              <a:buNone/>
              <a:defRPr sz="4000" cap="all" baseline="0">
                <a:solidFill>
                  <a:schemeClr val="bg1"/>
                </a:solidFill>
                <a:latin typeface="+mj-lt"/>
              </a:defRPr>
            </a:lvl1pPr>
            <a:lvl2pPr marL="0" indent="0">
              <a:spcBef>
                <a:spcPts val="0"/>
              </a:spcBef>
              <a:buNone/>
              <a:defRPr sz="4000" cap="all" baseline="0">
                <a:solidFill>
                  <a:schemeClr val="bg1"/>
                </a:solidFill>
                <a:latin typeface="+mj-lt"/>
              </a:defRPr>
            </a:lvl2pPr>
            <a:lvl3pPr marL="0" indent="0">
              <a:spcBef>
                <a:spcPts val="0"/>
              </a:spcBef>
              <a:buNone/>
              <a:defRPr sz="4000" cap="all" baseline="0">
                <a:solidFill>
                  <a:schemeClr val="bg1"/>
                </a:solidFill>
                <a:latin typeface="+mj-lt"/>
              </a:defRPr>
            </a:lvl3pPr>
            <a:lvl4pPr marL="0" indent="0">
              <a:spcBef>
                <a:spcPts val="0"/>
              </a:spcBef>
              <a:buNone/>
              <a:defRPr sz="4000" cap="all" baseline="0">
                <a:solidFill>
                  <a:schemeClr val="bg1"/>
                </a:solidFill>
                <a:latin typeface="+mj-lt"/>
              </a:defRPr>
            </a:lvl4pPr>
            <a:lvl5pPr marL="0" indent="0">
              <a:spcBef>
                <a:spcPts val="0"/>
              </a:spcBef>
              <a:buNone/>
              <a:defRPr sz="4000" cap="all" baseline="0">
                <a:solidFill>
                  <a:schemeClr val="bg1"/>
                </a:solidFill>
                <a:latin typeface="+mj-lt"/>
              </a:defRPr>
            </a:lvl5pPr>
            <a:lvl6pPr marL="0" indent="0">
              <a:spcBef>
                <a:spcPts val="0"/>
              </a:spcBef>
              <a:buNone/>
              <a:defRPr sz="4000" cap="all" baseline="0">
                <a:solidFill>
                  <a:schemeClr val="bg1"/>
                </a:solidFill>
                <a:latin typeface="+mj-lt"/>
              </a:defRPr>
            </a:lvl6pPr>
            <a:lvl7pPr marL="0" indent="0">
              <a:spcBef>
                <a:spcPts val="0"/>
              </a:spcBef>
              <a:buNone/>
              <a:defRPr sz="4000" cap="all" baseline="0">
                <a:solidFill>
                  <a:schemeClr val="bg1"/>
                </a:solidFill>
                <a:latin typeface="+mj-lt"/>
              </a:defRPr>
            </a:lvl7pPr>
            <a:lvl8pPr marL="0" indent="0">
              <a:spcBef>
                <a:spcPts val="0"/>
              </a:spcBef>
              <a:buNone/>
              <a:defRPr sz="4000" cap="all" baseline="0">
                <a:solidFill>
                  <a:schemeClr val="bg1"/>
                </a:solidFill>
                <a:latin typeface="+mj-lt"/>
              </a:defRPr>
            </a:lvl8pPr>
            <a:lvl9pPr marL="0" indent="0">
              <a:spcBef>
                <a:spcPts val="0"/>
              </a:spcBef>
              <a:buNone/>
              <a:defRPr sz="4000" cap="all" baseline="0">
                <a:solidFill>
                  <a:schemeClr val="bg1"/>
                </a:solidFill>
                <a:latin typeface="+mj-lt"/>
              </a:defRPr>
            </a:lvl9pPr>
          </a:lstStyle>
          <a:p>
            <a:pPr lvl="0"/>
            <a:r>
              <a:rPr lang="en-US" dirty="0" smtClean="0"/>
              <a:t>Heading</a:t>
            </a:r>
            <a:endParaRPr lang="en-US" dirty="0"/>
          </a:p>
        </p:txBody>
      </p:sp>
      <p:sp>
        <p:nvSpPr>
          <p:cNvPr id="25" name="Content Placeholder 17"/>
          <p:cNvSpPr>
            <a:spLocks noGrp="1"/>
          </p:cNvSpPr>
          <p:nvPr>
            <p:ph sz="quarter" idx="30" hasCustomPrompt="1"/>
          </p:nvPr>
        </p:nvSpPr>
        <p:spPr>
          <a:xfrm>
            <a:off x="11658600" y="18038064"/>
            <a:ext cx="9601200" cy="3048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6" name="Text Placeholder 6"/>
          <p:cNvSpPr>
            <a:spLocks noGrp="1"/>
          </p:cNvSpPr>
          <p:nvPr>
            <p:ph type="body" sz="quarter" idx="31" hasCustomPrompt="1"/>
          </p:nvPr>
        </p:nvSpPr>
        <p:spPr>
          <a:xfrm>
            <a:off x="22425660" y="3901440"/>
            <a:ext cx="9601200" cy="812800"/>
          </a:xfrm>
          <a:prstGeom prst="round1Rect">
            <a:avLst/>
          </a:prstGeom>
          <a:solidFill>
            <a:schemeClr val="accent6"/>
          </a:solidFill>
        </p:spPr>
        <p:txBody>
          <a:bodyPr lIns="365760" anchor="ctr">
            <a:noAutofit/>
          </a:bodyPr>
          <a:lstStyle>
            <a:lvl1pPr marL="0" indent="0">
              <a:spcBef>
                <a:spcPts val="0"/>
              </a:spcBef>
              <a:buNone/>
              <a:defRPr sz="4000" cap="all" baseline="0">
                <a:solidFill>
                  <a:schemeClr val="bg1"/>
                </a:solidFill>
                <a:latin typeface="+mj-lt"/>
              </a:defRPr>
            </a:lvl1pPr>
            <a:lvl2pPr marL="0" indent="0">
              <a:spcBef>
                <a:spcPts val="0"/>
              </a:spcBef>
              <a:buNone/>
              <a:defRPr sz="4000" cap="all" baseline="0">
                <a:solidFill>
                  <a:schemeClr val="bg1"/>
                </a:solidFill>
                <a:latin typeface="+mj-lt"/>
              </a:defRPr>
            </a:lvl2pPr>
            <a:lvl3pPr marL="0" indent="0">
              <a:spcBef>
                <a:spcPts val="0"/>
              </a:spcBef>
              <a:buNone/>
              <a:defRPr sz="4000" cap="all" baseline="0">
                <a:solidFill>
                  <a:schemeClr val="bg1"/>
                </a:solidFill>
                <a:latin typeface="+mj-lt"/>
              </a:defRPr>
            </a:lvl3pPr>
            <a:lvl4pPr marL="0" indent="0">
              <a:spcBef>
                <a:spcPts val="0"/>
              </a:spcBef>
              <a:buNone/>
              <a:defRPr sz="4000" cap="all" baseline="0">
                <a:solidFill>
                  <a:schemeClr val="bg1"/>
                </a:solidFill>
                <a:latin typeface="+mj-lt"/>
              </a:defRPr>
            </a:lvl4pPr>
            <a:lvl5pPr marL="0" indent="0">
              <a:spcBef>
                <a:spcPts val="0"/>
              </a:spcBef>
              <a:buNone/>
              <a:defRPr sz="4000" cap="all" baseline="0">
                <a:solidFill>
                  <a:schemeClr val="bg1"/>
                </a:solidFill>
                <a:latin typeface="+mj-lt"/>
              </a:defRPr>
            </a:lvl5pPr>
            <a:lvl6pPr marL="0" indent="0">
              <a:spcBef>
                <a:spcPts val="0"/>
              </a:spcBef>
              <a:buNone/>
              <a:defRPr sz="4000" cap="all" baseline="0">
                <a:solidFill>
                  <a:schemeClr val="bg1"/>
                </a:solidFill>
                <a:latin typeface="+mj-lt"/>
              </a:defRPr>
            </a:lvl6pPr>
            <a:lvl7pPr marL="0" indent="0">
              <a:spcBef>
                <a:spcPts val="0"/>
              </a:spcBef>
              <a:buNone/>
              <a:defRPr sz="4000" cap="all" baseline="0">
                <a:solidFill>
                  <a:schemeClr val="bg1"/>
                </a:solidFill>
                <a:latin typeface="+mj-lt"/>
              </a:defRPr>
            </a:lvl7pPr>
            <a:lvl8pPr marL="0" indent="0">
              <a:spcBef>
                <a:spcPts val="0"/>
              </a:spcBef>
              <a:buNone/>
              <a:defRPr sz="4000" cap="all" baseline="0">
                <a:solidFill>
                  <a:schemeClr val="bg1"/>
                </a:solidFill>
                <a:latin typeface="+mj-lt"/>
              </a:defRPr>
            </a:lvl8pPr>
            <a:lvl9pPr marL="0" indent="0">
              <a:spcBef>
                <a:spcPts val="0"/>
              </a:spcBef>
              <a:buNone/>
              <a:defRPr sz="4000" cap="all" baseline="0">
                <a:solidFill>
                  <a:schemeClr val="bg1"/>
                </a:solidFill>
                <a:latin typeface="+mj-lt"/>
              </a:defRPr>
            </a:lvl9pPr>
          </a:lstStyle>
          <a:p>
            <a:pPr lvl="0"/>
            <a:r>
              <a:rPr lang="en-US" dirty="0" smtClean="0"/>
              <a:t>Heading</a:t>
            </a:r>
            <a:endParaRPr lang="en-US" dirty="0"/>
          </a:p>
        </p:txBody>
      </p:sp>
      <p:sp>
        <p:nvSpPr>
          <p:cNvPr id="27" name="Content Placeholder 17"/>
          <p:cNvSpPr>
            <a:spLocks noGrp="1"/>
          </p:cNvSpPr>
          <p:nvPr>
            <p:ph sz="quarter" idx="32" hasCustomPrompt="1"/>
          </p:nvPr>
        </p:nvSpPr>
        <p:spPr>
          <a:xfrm>
            <a:off x="22425660" y="4714240"/>
            <a:ext cx="9601200" cy="48768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8" name="Content Placeholder 17"/>
          <p:cNvSpPr>
            <a:spLocks noGrp="1"/>
          </p:cNvSpPr>
          <p:nvPr>
            <p:ph sz="quarter" idx="33" hasCustomPrompt="1"/>
          </p:nvPr>
        </p:nvSpPr>
        <p:spPr>
          <a:xfrm>
            <a:off x="22425660" y="10558272"/>
            <a:ext cx="9601200" cy="48768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9" name="Text Placeholder 6"/>
          <p:cNvSpPr>
            <a:spLocks noGrp="1"/>
          </p:cNvSpPr>
          <p:nvPr>
            <p:ph type="body" sz="quarter" idx="34" hasCustomPrompt="1"/>
          </p:nvPr>
        </p:nvSpPr>
        <p:spPr>
          <a:xfrm>
            <a:off x="22425660" y="17221200"/>
            <a:ext cx="9601200" cy="812800"/>
          </a:xfrm>
          <a:prstGeom prst="round1Rect">
            <a:avLst/>
          </a:prstGeom>
          <a:solidFill>
            <a:schemeClr val="accent1"/>
          </a:solidFill>
        </p:spPr>
        <p:txBody>
          <a:bodyPr lIns="365760" anchor="ctr">
            <a:noAutofit/>
          </a:bodyPr>
          <a:lstStyle>
            <a:lvl1pPr marL="0" indent="0">
              <a:spcBef>
                <a:spcPts val="0"/>
              </a:spcBef>
              <a:buNone/>
              <a:defRPr sz="4000" cap="all" baseline="0">
                <a:solidFill>
                  <a:schemeClr val="bg1"/>
                </a:solidFill>
                <a:latin typeface="+mj-lt"/>
              </a:defRPr>
            </a:lvl1pPr>
            <a:lvl2pPr marL="0" indent="0">
              <a:spcBef>
                <a:spcPts val="0"/>
              </a:spcBef>
              <a:buNone/>
              <a:defRPr sz="4000" cap="all" baseline="0">
                <a:solidFill>
                  <a:schemeClr val="bg1"/>
                </a:solidFill>
                <a:latin typeface="+mj-lt"/>
              </a:defRPr>
            </a:lvl2pPr>
            <a:lvl3pPr marL="0" indent="0">
              <a:spcBef>
                <a:spcPts val="0"/>
              </a:spcBef>
              <a:buNone/>
              <a:defRPr sz="4000" cap="all" baseline="0">
                <a:solidFill>
                  <a:schemeClr val="bg1"/>
                </a:solidFill>
                <a:latin typeface="+mj-lt"/>
              </a:defRPr>
            </a:lvl3pPr>
            <a:lvl4pPr marL="0" indent="0">
              <a:spcBef>
                <a:spcPts val="0"/>
              </a:spcBef>
              <a:buNone/>
              <a:defRPr sz="4000" cap="all" baseline="0">
                <a:solidFill>
                  <a:schemeClr val="bg1"/>
                </a:solidFill>
                <a:latin typeface="+mj-lt"/>
              </a:defRPr>
            </a:lvl4pPr>
            <a:lvl5pPr marL="0" indent="0">
              <a:spcBef>
                <a:spcPts val="0"/>
              </a:spcBef>
              <a:buNone/>
              <a:defRPr sz="4000" cap="all" baseline="0">
                <a:solidFill>
                  <a:schemeClr val="bg1"/>
                </a:solidFill>
                <a:latin typeface="+mj-lt"/>
              </a:defRPr>
            </a:lvl5pPr>
            <a:lvl6pPr marL="0" indent="0">
              <a:spcBef>
                <a:spcPts val="0"/>
              </a:spcBef>
              <a:buNone/>
              <a:defRPr sz="4000" cap="all" baseline="0">
                <a:solidFill>
                  <a:schemeClr val="bg1"/>
                </a:solidFill>
                <a:latin typeface="+mj-lt"/>
              </a:defRPr>
            </a:lvl6pPr>
            <a:lvl7pPr marL="0" indent="0">
              <a:spcBef>
                <a:spcPts val="0"/>
              </a:spcBef>
              <a:buNone/>
              <a:defRPr sz="4000" cap="all" baseline="0">
                <a:solidFill>
                  <a:schemeClr val="bg1"/>
                </a:solidFill>
                <a:latin typeface="+mj-lt"/>
              </a:defRPr>
            </a:lvl7pPr>
            <a:lvl8pPr marL="0" indent="0">
              <a:spcBef>
                <a:spcPts val="0"/>
              </a:spcBef>
              <a:buNone/>
              <a:defRPr sz="4000" cap="all" baseline="0">
                <a:solidFill>
                  <a:schemeClr val="bg1"/>
                </a:solidFill>
                <a:latin typeface="+mj-lt"/>
              </a:defRPr>
            </a:lvl8pPr>
            <a:lvl9pPr marL="0" indent="0">
              <a:spcBef>
                <a:spcPts val="0"/>
              </a:spcBef>
              <a:buNone/>
              <a:defRPr sz="4000" cap="all" baseline="0">
                <a:solidFill>
                  <a:schemeClr val="bg1"/>
                </a:solidFill>
                <a:latin typeface="+mj-lt"/>
              </a:defRPr>
            </a:lvl9pPr>
          </a:lstStyle>
          <a:p>
            <a:pPr lvl="0"/>
            <a:r>
              <a:rPr lang="en-US" dirty="0" smtClean="0"/>
              <a:t>Heading</a:t>
            </a:r>
            <a:endParaRPr lang="en-US" dirty="0"/>
          </a:p>
        </p:txBody>
      </p:sp>
      <p:sp>
        <p:nvSpPr>
          <p:cNvPr id="30" name="Content Placeholder 17"/>
          <p:cNvSpPr>
            <a:spLocks noGrp="1"/>
          </p:cNvSpPr>
          <p:nvPr>
            <p:ph sz="quarter" idx="35" hasCustomPrompt="1"/>
          </p:nvPr>
        </p:nvSpPr>
        <p:spPr>
          <a:xfrm>
            <a:off x="22425660" y="18038064"/>
            <a:ext cx="9601200" cy="3048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32" name="Instructions"/>
          <p:cNvSpPr/>
          <p:nvPr userDrawn="1"/>
        </p:nvSpPr>
        <p:spPr>
          <a:xfrm>
            <a:off x="32918400" y="1701799"/>
            <a:ext cx="9335453" cy="219456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82880" rIns="182880" rtlCol="0" anchor="t"/>
          <a:lstStyle/>
          <a:p>
            <a:pPr lvl="0">
              <a:spcBef>
                <a:spcPts val="800"/>
              </a:spcBef>
            </a:pPr>
            <a:r>
              <a:rPr sz="6400" dirty="0">
                <a:solidFill>
                  <a:prstClr val="white">
                    <a:lumMod val="50000"/>
                  </a:prstClr>
                </a:solidFill>
                <a:latin typeface="Calibri Light" panose="020F0302020204030204" pitchFamily="34" charset="0"/>
                <a:cs typeface="Calibri" panose="020F0502020204030204" pitchFamily="34" charset="0"/>
              </a:rPr>
              <a:t>Printing:</a:t>
            </a:r>
          </a:p>
          <a:p>
            <a:pPr lvl="0">
              <a:spcBef>
                <a:spcPts val="800"/>
              </a:spcBef>
            </a:pPr>
            <a:r>
              <a:rPr lang="en-US" sz="4400" dirty="0" smtClean="0">
                <a:solidFill>
                  <a:prstClr val="white">
                    <a:lumMod val="50000"/>
                  </a:prstClr>
                </a:solidFill>
                <a:latin typeface="Calibri Light" panose="020F0302020204030204" pitchFamily="34" charset="0"/>
                <a:cs typeface="Calibri" panose="020F0502020204030204" pitchFamily="34" charset="0"/>
              </a:rPr>
              <a:t>This poster is 48” wide by 36” high. It’s designed to be printed on a large-format printer.</a:t>
            </a:r>
          </a:p>
          <a:p>
            <a:pPr lvl="0">
              <a:spcBef>
                <a:spcPts val="200"/>
              </a:spcBef>
            </a:pPr>
            <a:endParaRPr sz="4000" dirty="0">
              <a:solidFill>
                <a:prstClr val="white">
                  <a:lumMod val="50000"/>
                </a:prstClr>
              </a:solidFill>
              <a:latin typeface="Calibri Light" panose="020F0302020204030204" pitchFamily="34" charset="0"/>
              <a:cs typeface="Calibri" panose="020F0502020204030204" pitchFamily="34" charset="0"/>
            </a:endParaRPr>
          </a:p>
          <a:p>
            <a:pPr lvl="0">
              <a:spcBef>
                <a:spcPts val="800"/>
              </a:spcBef>
            </a:pPr>
            <a:r>
              <a:rPr sz="5867" dirty="0">
                <a:solidFill>
                  <a:prstClr val="white">
                    <a:lumMod val="50000"/>
                  </a:prstClr>
                </a:solidFill>
                <a:latin typeface="Calibri Light" panose="020F0302020204030204" pitchFamily="34" charset="0"/>
                <a:cs typeface="Calibri" panose="020F0502020204030204" pitchFamily="34" charset="0"/>
              </a:rPr>
              <a:t>Customizing the Content:</a:t>
            </a:r>
          </a:p>
          <a:p>
            <a:pPr lvl="0">
              <a:spcBef>
                <a:spcPts val="800"/>
              </a:spcBef>
            </a:pPr>
            <a:r>
              <a:rPr sz="4400" dirty="0">
                <a:solidFill>
                  <a:prstClr val="white">
                    <a:lumMod val="50000"/>
                  </a:prstClr>
                </a:solidFill>
                <a:latin typeface="Calibri Light" panose="020F0302020204030204" pitchFamily="34" charset="0"/>
                <a:cs typeface="Calibri" panose="020F0502020204030204" pitchFamily="34" charset="0"/>
              </a:rPr>
              <a:t>The placeholders in this </a:t>
            </a:r>
            <a:r>
              <a:rPr lang="en-US" sz="4400" dirty="0" smtClean="0">
                <a:solidFill>
                  <a:prstClr val="white">
                    <a:lumMod val="50000"/>
                  </a:prstClr>
                </a:solidFill>
                <a:latin typeface="Calibri Light" panose="020F0302020204030204" pitchFamily="34" charset="0"/>
                <a:cs typeface="Calibri" panose="020F0502020204030204" pitchFamily="34" charset="0"/>
              </a:rPr>
              <a:t>poster </a:t>
            </a:r>
            <a:r>
              <a:rPr sz="4400" dirty="0" smtClean="0">
                <a:solidFill>
                  <a:prstClr val="white">
                    <a:lumMod val="50000"/>
                  </a:prstClr>
                </a:solidFill>
                <a:latin typeface="Calibri Light" panose="020F0302020204030204" pitchFamily="34" charset="0"/>
                <a:cs typeface="Calibri" panose="020F0502020204030204" pitchFamily="34" charset="0"/>
              </a:rPr>
              <a:t>are </a:t>
            </a:r>
            <a:r>
              <a:rPr sz="4400" dirty="0">
                <a:solidFill>
                  <a:prstClr val="white">
                    <a:lumMod val="50000"/>
                  </a:prstClr>
                </a:solidFill>
                <a:latin typeface="Calibri Light" panose="020F0302020204030204" pitchFamily="34" charset="0"/>
                <a:cs typeface="Calibri" panose="020F0502020204030204" pitchFamily="34" charset="0"/>
              </a:rPr>
              <a:t>formatted for you. </a:t>
            </a:r>
            <a:r>
              <a:rPr lang="en-US" sz="4400" dirty="0" smtClean="0">
                <a:solidFill>
                  <a:prstClr val="white">
                    <a:lumMod val="50000"/>
                  </a:prstClr>
                </a:solidFill>
                <a:latin typeface="Calibri Light" panose="020F0302020204030204" pitchFamily="34" charset="0"/>
                <a:cs typeface="Calibri" panose="020F0502020204030204" pitchFamily="34" charset="0"/>
              </a:rPr>
              <a:t>Type</a:t>
            </a:r>
            <a:r>
              <a:rPr lang="en-US" sz="4400" baseline="0" dirty="0" smtClean="0">
                <a:solidFill>
                  <a:prstClr val="white">
                    <a:lumMod val="50000"/>
                  </a:prstClr>
                </a:solidFill>
                <a:latin typeface="Calibri Light" panose="020F0302020204030204" pitchFamily="34" charset="0"/>
                <a:cs typeface="Calibri" panose="020F0502020204030204" pitchFamily="34" charset="0"/>
              </a:rPr>
              <a:t> in the placeholders </a:t>
            </a:r>
            <a:r>
              <a:rPr lang="en-US" sz="4400" dirty="0" smtClean="0">
                <a:solidFill>
                  <a:prstClr val="white">
                    <a:lumMod val="50000"/>
                  </a:prstClr>
                </a:solidFill>
                <a:latin typeface="Calibri Light" panose="020F0302020204030204" pitchFamily="34" charset="0"/>
                <a:cs typeface="Calibri" panose="020F0502020204030204" pitchFamily="34" charset="0"/>
              </a:rPr>
              <a:t>to add text, or c</a:t>
            </a:r>
            <a:r>
              <a:rPr lang="en-US" sz="4400" baseline="0" dirty="0" smtClean="0">
                <a:solidFill>
                  <a:prstClr val="white">
                    <a:lumMod val="50000"/>
                  </a:prstClr>
                </a:solidFill>
                <a:latin typeface="Calibri Light" panose="020F0302020204030204" pitchFamily="34" charset="0"/>
                <a:cs typeface="Calibri" panose="020F0502020204030204" pitchFamily="34" charset="0"/>
              </a:rPr>
              <a:t>lick an icon to add a table, chart, SmartArt graphic, picture or multimedia file.</a:t>
            </a:r>
          </a:p>
          <a:p>
            <a:pPr lvl="0">
              <a:spcBef>
                <a:spcPts val="1600"/>
              </a:spcBef>
            </a:pPr>
            <a:r>
              <a:rPr lang="en-US" sz="4400" dirty="0" smtClean="0">
                <a:solidFill>
                  <a:prstClr val="white">
                    <a:lumMod val="50000"/>
                  </a:prstClr>
                </a:solidFill>
                <a:latin typeface="Calibri Light" panose="020F0302020204030204" pitchFamily="34" charset="0"/>
                <a:cs typeface="Calibri" panose="020F0502020204030204" pitchFamily="34" charset="0"/>
              </a:rPr>
              <a:t>T</a:t>
            </a:r>
            <a:r>
              <a:rPr sz="4400" dirty="0" smtClean="0">
                <a:solidFill>
                  <a:prstClr val="white">
                    <a:lumMod val="50000"/>
                  </a:prstClr>
                </a:solidFill>
                <a:latin typeface="Calibri Light" panose="020F0302020204030204" pitchFamily="34" charset="0"/>
                <a:cs typeface="Calibri" panose="020F0502020204030204" pitchFamily="34" charset="0"/>
              </a:rPr>
              <a:t>o </a:t>
            </a:r>
            <a:r>
              <a:rPr sz="4400" dirty="0">
                <a:solidFill>
                  <a:prstClr val="white">
                    <a:lumMod val="50000"/>
                  </a:prstClr>
                </a:solidFill>
                <a:latin typeface="Calibri Light" panose="020F0302020204030204" pitchFamily="34" charset="0"/>
                <a:cs typeface="Calibri" panose="020F0502020204030204" pitchFamily="34" charset="0"/>
              </a:rPr>
              <a:t>add or remove bullet points from text, just click the Bullets button on the Home tab.</a:t>
            </a:r>
          </a:p>
          <a:p>
            <a:pPr lvl="0">
              <a:spcBef>
                <a:spcPts val="1600"/>
              </a:spcBef>
            </a:pPr>
            <a:r>
              <a:rPr sz="4400" dirty="0">
                <a:solidFill>
                  <a:prstClr val="white">
                    <a:lumMod val="50000"/>
                  </a:prstClr>
                </a:solidFill>
                <a:latin typeface="Calibri Light" panose="020F0302020204030204" pitchFamily="34" charset="0"/>
                <a:cs typeface="Calibri" panose="020F0502020204030204" pitchFamily="34" charset="0"/>
              </a:rPr>
              <a:t>If you need more placeholders for titles, </a:t>
            </a:r>
            <a:r>
              <a:rPr lang="en-US" sz="4400" dirty="0" smtClean="0">
                <a:solidFill>
                  <a:prstClr val="white">
                    <a:lumMod val="50000"/>
                  </a:prstClr>
                </a:solidFill>
                <a:latin typeface="Calibri Light" panose="020F0302020204030204" pitchFamily="34" charset="0"/>
                <a:cs typeface="Calibri" panose="020F0502020204030204" pitchFamily="34" charset="0"/>
              </a:rPr>
              <a:t>content</a:t>
            </a:r>
            <a:r>
              <a:rPr sz="4400" dirty="0" smtClean="0">
                <a:solidFill>
                  <a:prstClr val="white">
                    <a:lumMod val="50000"/>
                  </a:prstClr>
                </a:solidFill>
                <a:latin typeface="Calibri Light" panose="020F0302020204030204" pitchFamily="34" charset="0"/>
                <a:cs typeface="Calibri" panose="020F0502020204030204" pitchFamily="34" charset="0"/>
              </a:rPr>
              <a:t> </a:t>
            </a:r>
            <a:r>
              <a:rPr sz="4400" dirty="0">
                <a:solidFill>
                  <a:prstClr val="white">
                    <a:lumMod val="50000"/>
                  </a:prstClr>
                </a:solidFill>
                <a:latin typeface="Calibri Light" panose="020F0302020204030204" pitchFamily="34" charset="0"/>
                <a:cs typeface="Calibri" panose="020F0502020204030204" pitchFamily="34" charset="0"/>
              </a:rPr>
              <a:t>or body text, just make a copy of what you need and drag it into place. PowerPoint’s Smart Guides will help you align it with everything else.</a:t>
            </a:r>
          </a:p>
          <a:p>
            <a:pPr lvl="0">
              <a:spcBef>
                <a:spcPts val="1600"/>
              </a:spcBef>
            </a:pPr>
            <a:r>
              <a:rPr sz="4400" dirty="0">
                <a:solidFill>
                  <a:prstClr val="white">
                    <a:lumMod val="50000"/>
                  </a:prstClr>
                </a:solidFill>
                <a:latin typeface="Calibri Light" panose="020F0302020204030204" pitchFamily="34" charset="0"/>
                <a:cs typeface="Calibri" panose="020F0502020204030204" pitchFamily="34" charset="0"/>
              </a:rPr>
              <a:t>Want to use your own pictures instead of ours? No problem! Just </a:t>
            </a:r>
            <a:r>
              <a:rPr lang="en-US" sz="4400" dirty="0" smtClean="0">
                <a:solidFill>
                  <a:prstClr val="white">
                    <a:lumMod val="50000"/>
                  </a:prstClr>
                </a:solidFill>
                <a:latin typeface="Calibri Light" panose="020F0302020204030204" pitchFamily="34" charset="0"/>
                <a:cs typeface="Calibri" panose="020F0502020204030204" pitchFamily="34" charset="0"/>
              </a:rPr>
              <a:t>right-</a:t>
            </a:r>
            <a:r>
              <a:rPr sz="4400" dirty="0" smtClean="0">
                <a:solidFill>
                  <a:prstClr val="white">
                    <a:lumMod val="50000"/>
                  </a:prstClr>
                </a:solidFill>
                <a:latin typeface="Calibri Light" panose="020F0302020204030204" pitchFamily="34" charset="0"/>
                <a:cs typeface="Calibri" panose="020F0502020204030204" pitchFamily="34" charset="0"/>
              </a:rPr>
              <a:t>click </a:t>
            </a:r>
            <a:r>
              <a:rPr sz="4400" dirty="0">
                <a:solidFill>
                  <a:prstClr val="white">
                    <a:lumMod val="50000"/>
                  </a:prstClr>
                </a:solidFill>
                <a:latin typeface="Calibri Light" panose="020F0302020204030204" pitchFamily="34" charset="0"/>
                <a:cs typeface="Calibri" panose="020F0502020204030204" pitchFamily="34" charset="0"/>
              </a:rPr>
              <a:t>a </a:t>
            </a:r>
            <a:r>
              <a:rPr sz="4400" dirty="0" smtClean="0">
                <a:solidFill>
                  <a:prstClr val="white">
                    <a:lumMod val="50000"/>
                  </a:prstClr>
                </a:solidFill>
                <a:latin typeface="Calibri Light" panose="020F0302020204030204" pitchFamily="34" charset="0"/>
                <a:cs typeface="Calibri" panose="020F0502020204030204" pitchFamily="34" charset="0"/>
              </a:rPr>
              <a:t>picture</a:t>
            </a:r>
            <a:r>
              <a:rPr lang="en-US" sz="4400" dirty="0" smtClean="0">
                <a:solidFill>
                  <a:prstClr val="white">
                    <a:lumMod val="50000"/>
                  </a:prstClr>
                </a:solidFill>
                <a:latin typeface="Calibri Light" panose="020F0302020204030204" pitchFamily="34" charset="0"/>
                <a:cs typeface="Calibri" panose="020F0502020204030204" pitchFamily="34" charset="0"/>
              </a:rPr>
              <a:t> and choose Change Picture. Maintain the</a:t>
            </a:r>
            <a:r>
              <a:rPr lang="en-US" sz="4400" baseline="0" dirty="0" smtClean="0">
                <a:solidFill>
                  <a:prstClr val="white">
                    <a:lumMod val="50000"/>
                  </a:prstClr>
                </a:solidFill>
                <a:latin typeface="Calibri Light" panose="020F0302020204030204" pitchFamily="34" charset="0"/>
                <a:cs typeface="Calibri" panose="020F0502020204030204" pitchFamily="34" charset="0"/>
              </a:rPr>
              <a:t> proportion of pictures as you r</a:t>
            </a:r>
            <a:r>
              <a:rPr lang="en-US" sz="4400" dirty="0" smtClean="0">
                <a:solidFill>
                  <a:prstClr val="white">
                    <a:lumMod val="50000"/>
                  </a:prstClr>
                </a:solidFill>
                <a:latin typeface="Calibri Light" panose="020F0302020204030204" pitchFamily="34" charset="0"/>
                <a:cs typeface="Calibri" panose="020F0502020204030204" pitchFamily="34" charset="0"/>
              </a:rPr>
              <a:t>esize</a:t>
            </a:r>
            <a:r>
              <a:rPr lang="en-US" sz="4400" baseline="0" dirty="0" smtClean="0">
                <a:solidFill>
                  <a:prstClr val="white">
                    <a:lumMod val="50000"/>
                  </a:prstClr>
                </a:solidFill>
                <a:latin typeface="Calibri Light" panose="020F0302020204030204" pitchFamily="34" charset="0"/>
                <a:cs typeface="Calibri" panose="020F0502020204030204" pitchFamily="34" charset="0"/>
              </a:rPr>
              <a:t> by dragging a corner.</a:t>
            </a:r>
            <a:endParaRPr sz="4400" dirty="0">
              <a:solidFill>
                <a:prstClr val="white">
                  <a:lumMod val="50000"/>
                </a:prstClr>
              </a:solidFill>
              <a:latin typeface="Calibri Light" panose="020F0302020204030204" pitchFamily="34" charset="0"/>
              <a:cs typeface="Calibri" panose="020F0502020204030204" pitchFamily="34" charset="0"/>
            </a:endParaRPr>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p15:guide id="1" pos="6876" userDrawn="1">
          <p15:clr>
            <a:srgbClr val="A4A3A4"/>
          </p15:clr>
        </p15:guide>
        <p15:guide id="2" pos="13860" userDrawn="1">
          <p15:clr>
            <a:srgbClr val="A4A3A4"/>
          </p15:clr>
        </p15:guide>
      </p15:sldGuideLst>
    </p:ext>
  </p:extLst>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invGray">
          <a:xfrm>
            <a:off x="0" y="0"/>
            <a:ext cx="32918400" cy="33528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456"/>
          </a:p>
        </p:txBody>
      </p:sp>
      <p:sp>
        <p:nvSpPr>
          <p:cNvPr id="2" name="Title Placeholder 1"/>
          <p:cNvSpPr>
            <a:spLocks noGrp="1"/>
          </p:cNvSpPr>
          <p:nvPr>
            <p:ph type="title"/>
          </p:nvPr>
        </p:nvSpPr>
        <p:spPr bwMode="auto">
          <a:xfrm>
            <a:off x="4800600" y="660400"/>
            <a:ext cx="23317200" cy="167636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800600" y="4013200"/>
            <a:ext cx="23317200" cy="157530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7250" y="21409799"/>
            <a:ext cx="7406640" cy="304800"/>
          </a:xfrm>
          <a:prstGeom prst="rect">
            <a:avLst/>
          </a:prstGeom>
        </p:spPr>
        <p:txBody>
          <a:bodyPr vert="horz" lIns="91440" tIns="45720" rIns="91440" bIns="45720" rtlCol="0" anchor="ctr"/>
          <a:lstStyle>
            <a:lvl1pPr algn="l">
              <a:defRPr sz="1067">
                <a:solidFill>
                  <a:schemeClr val="tx1">
                    <a:tint val="75000"/>
                  </a:schemeClr>
                </a:solidFill>
              </a:defRPr>
            </a:lvl1pPr>
          </a:lstStyle>
          <a:p>
            <a:fld id="{ECAA57DF-1C19-4726-AB84-014692BAD8F5}" type="datetimeFigureOut">
              <a:rPr lang="en-US" smtClean="0"/>
              <a:pPr/>
              <a:t>4/3/18</a:t>
            </a:fld>
            <a:endParaRPr lang="en-US"/>
          </a:p>
        </p:txBody>
      </p:sp>
      <p:sp>
        <p:nvSpPr>
          <p:cNvPr id="5" name="Footer Placeholder 4"/>
          <p:cNvSpPr>
            <a:spLocks noGrp="1"/>
          </p:cNvSpPr>
          <p:nvPr>
            <p:ph type="ftr" sz="quarter" idx="3"/>
          </p:nvPr>
        </p:nvSpPr>
        <p:spPr>
          <a:xfrm>
            <a:off x="8263890" y="21409799"/>
            <a:ext cx="16390620" cy="304800"/>
          </a:xfrm>
          <a:prstGeom prst="rect">
            <a:avLst/>
          </a:prstGeom>
        </p:spPr>
        <p:txBody>
          <a:bodyPr vert="horz" lIns="91440" tIns="45720" rIns="91440" bIns="45720" rtlCol="0" anchor="ctr"/>
          <a:lstStyle>
            <a:lvl1pPr algn="ctr">
              <a:defRPr sz="1067">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24654510" y="21409799"/>
            <a:ext cx="7406640" cy="304800"/>
          </a:xfrm>
          <a:prstGeom prst="rect">
            <a:avLst/>
          </a:prstGeom>
        </p:spPr>
        <p:txBody>
          <a:bodyPr vert="horz" lIns="91440" tIns="45720" rIns="91440" bIns="45720" rtlCol="0" anchor="ctr"/>
          <a:lstStyle>
            <a:lvl1pPr algn="r">
              <a:defRPr sz="1067">
                <a:solidFill>
                  <a:schemeClr val="tx1">
                    <a:tint val="75000"/>
                  </a:schemeClr>
                </a:solidFill>
              </a:defRPr>
            </a:lvl1pPr>
          </a:lstStyle>
          <a:p>
            <a:fld id="{91B4C631-C489-4C11-812F-2172FBEAE82B}" type="slidenum">
              <a:rPr lang="en-US" smtClean="0"/>
              <a:pPr/>
              <a:t>‹#›</a:t>
            </a:fld>
            <a:endParaRPr lang="en-US"/>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2926226" rtl="0" eaLnBrk="1" latinLnBrk="0" hangingPunct="1">
        <a:lnSpc>
          <a:spcPct val="90000"/>
        </a:lnSpc>
        <a:spcBef>
          <a:spcPct val="0"/>
        </a:spcBef>
        <a:buNone/>
        <a:defRPr sz="5867" b="1" kern="1200">
          <a:solidFill>
            <a:schemeClr val="bg1"/>
          </a:solidFill>
          <a:latin typeface="+mj-lt"/>
          <a:ea typeface="+mj-ea"/>
          <a:cs typeface="+mj-cs"/>
        </a:defRPr>
      </a:lvl1pPr>
    </p:titleStyle>
    <p:bodyStyle>
      <a:lvl1pPr marL="304815" indent="-304815" algn="l" defTabSz="2926226" rtl="0" eaLnBrk="1" latinLnBrk="0" hangingPunct="1">
        <a:lnSpc>
          <a:spcPct val="100000"/>
        </a:lnSpc>
        <a:spcBef>
          <a:spcPts val="800"/>
        </a:spcBef>
        <a:buClr>
          <a:schemeClr val="accent2"/>
        </a:buClr>
        <a:buFont typeface="Arial" panose="020B0604020202020204" pitchFamily="34" charset="0"/>
        <a:buChar char="•"/>
        <a:defRPr sz="1867" kern="1200">
          <a:solidFill>
            <a:schemeClr val="tx1"/>
          </a:solidFill>
          <a:latin typeface="+mn-lt"/>
          <a:ea typeface="+mn-ea"/>
          <a:cs typeface="+mn-cs"/>
        </a:defRPr>
      </a:lvl1pPr>
      <a:lvl2pPr marL="731557" indent="-304815" algn="l" defTabSz="2926226" rtl="0" eaLnBrk="1" latinLnBrk="0" hangingPunct="1">
        <a:lnSpc>
          <a:spcPct val="100000"/>
        </a:lnSpc>
        <a:spcBef>
          <a:spcPts val="800"/>
        </a:spcBef>
        <a:buClr>
          <a:schemeClr val="accent2"/>
        </a:buClr>
        <a:buFont typeface="Arial" panose="020B0604020202020204" pitchFamily="34" charset="0"/>
        <a:buChar char="•"/>
        <a:defRPr sz="1600" kern="1200">
          <a:solidFill>
            <a:schemeClr val="tx1"/>
          </a:solidFill>
          <a:latin typeface="+mn-lt"/>
          <a:ea typeface="+mn-ea"/>
          <a:cs typeface="+mn-cs"/>
        </a:defRPr>
      </a:lvl2pPr>
      <a:lvl3pPr marL="731557" indent="-304815" algn="l" defTabSz="2926226" rtl="0" eaLnBrk="1" latinLnBrk="0" hangingPunct="1">
        <a:lnSpc>
          <a:spcPct val="100000"/>
        </a:lnSpc>
        <a:spcBef>
          <a:spcPts val="800"/>
        </a:spcBef>
        <a:buClr>
          <a:schemeClr val="accent2"/>
        </a:buClr>
        <a:buFont typeface="Arial" panose="020B0604020202020204" pitchFamily="34" charset="0"/>
        <a:buChar char="•"/>
        <a:defRPr sz="1600" kern="1200">
          <a:solidFill>
            <a:schemeClr val="tx1"/>
          </a:solidFill>
          <a:latin typeface="+mn-lt"/>
          <a:ea typeface="+mn-ea"/>
          <a:cs typeface="+mn-cs"/>
        </a:defRPr>
      </a:lvl3pPr>
      <a:lvl4pPr marL="731557" indent="-304815" algn="l" defTabSz="2926226" rtl="0" eaLnBrk="1" latinLnBrk="0" hangingPunct="1">
        <a:lnSpc>
          <a:spcPct val="100000"/>
        </a:lnSpc>
        <a:spcBef>
          <a:spcPts val="800"/>
        </a:spcBef>
        <a:buClr>
          <a:schemeClr val="accent2"/>
        </a:buClr>
        <a:buFont typeface="Arial" panose="020B0604020202020204" pitchFamily="34" charset="0"/>
        <a:buChar char="•"/>
        <a:defRPr sz="1600" kern="1200">
          <a:solidFill>
            <a:schemeClr val="tx1"/>
          </a:solidFill>
          <a:latin typeface="+mn-lt"/>
          <a:ea typeface="+mn-ea"/>
          <a:cs typeface="+mn-cs"/>
        </a:defRPr>
      </a:lvl4pPr>
      <a:lvl5pPr marL="731557" indent="-304815" algn="l" defTabSz="2926226" rtl="0" eaLnBrk="1" latinLnBrk="0" hangingPunct="1">
        <a:lnSpc>
          <a:spcPct val="100000"/>
        </a:lnSpc>
        <a:spcBef>
          <a:spcPts val="800"/>
        </a:spcBef>
        <a:buClr>
          <a:schemeClr val="accent2"/>
        </a:buClr>
        <a:buFont typeface="Arial" panose="020B0604020202020204" pitchFamily="34" charset="0"/>
        <a:buChar char="•"/>
        <a:defRPr sz="1600" kern="1200">
          <a:solidFill>
            <a:schemeClr val="tx1"/>
          </a:solidFill>
          <a:latin typeface="+mn-lt"/>
          <a:ea typeface="+mn-ea"/>
          <a:cs typeface="+mn-cs"/>
        </a:defRPr>
      </a:lvl5pPr>
      <a:lvl6pPr marL="731557" indent="-304815" algn="l" defTabSz="2926226" rtl="0" eaLnBrk="1" latinLnBrk="0" hangingPunct="1">
        <a:lnSpc>
          <a:spcPct val="100000"/>
        </a:lnSpc>
        <a:spcBef>
          <a:spcPts val="8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731557" indent="-304815" algn="l" defTabSz="2926226" rtl="0" eaLnBrk="1" latinLnBrk="0" hangingPunct="1">
        <a:lnSpc>
          <a:spcPct val="100000"/>
        </a:lnSpc>
        <a:spcBef>
          <a:spcPts val="8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731557" indent="-304815" algn="l" defTabSz="2926226" rtl="0" eaLnBrk="1" latinLnBrk="0" hangingPunct="1">
        <a:lnSpc>
          <a:spcPct val="100000"/>
        </a:lnSpc>
        <a:spcBef>
          <a:spcPts val="800"/>
        </a:spcBef>
        <a:buClr>
          <a:schemeClr val="accent2"/>
        </a:buClr>
        <a:buFont typeface="Arial" panose="020B0604020202020204" pitchFamily="34" charset="0"/>
        <a:buChar char="•"/>
        <a:defRPr sz="1600" kern="1200">
          <a:solidFill>
            <a:schemeClr val="tx1"/>
          </a:solidFill>
          <a:latin typeface="+mn-lt"/>
          <a:ea typeface="+mn-ea"/>
          <a:cs typeface="+mn-cs"/>
        </a:defRPr>
      </a:lvl8pPr>
      <a:lvl9pPr marL="731557" indent="-304815" algn="l" defTabSz="2926226" rtl="0" eaLnBrk="1" latinLnBrk="0" hangingPunct="1">
        <a:lnSpc>
          <a:spcPct val="100000"/>
        </a:lnSpc>
        <a:spcBef>
          <a:spcPts val="800"/>
        </a:spcBef>
        <a:buClr>
          <a:schemeClr val="accent2"/>
        </a:buClr>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2926226" rtl="0" eaLnBrk="1" latinLnBrk="0" hangingPunct="1">
        <a:defRPr sz="5760" kern="1200">
          <a:solidFill>
            <a:schemeClr val="tx1"/>
          </a:solidFill>
          <a:latin typeface="+mn-lt"/>
          <a:ea typeface="+mn-ea"/>
          <a:cs typeface="+mn-cs"/>
        </a:defRPr>
      </a:lvl1pPr>
      <a:lvl2pPr marL="1463113" algn="l" defTabSz="2926226" rtl="0" eaLnBrk="1" latinLnBrk="0" hangingPunct="1">
        <a:defRPr sz="5760" kern="1200">
          <a:solidFill>
            <a:schemeClr val="tx1"/>
          </a:solidFill>
          <a:latin typeface="+mn-lt"/>
          <a:ea typeface="+mn-ea"/>
          <a:cs typeface="+mn-cs"/>
        </a:defRPr>
      </a:lvl2pPr>
      <a:lvl3pPr marL="2926226" algn="l" defTabSz="2926226" rtl="0" eaLnBrk="1" latinLnBrk="0" hangingPunct="1">
        <a:defRPr sz="5760" kern="1200">
          <a:solidFill>
            <a:schemeClr val="tx1"/>
          </a:solidFill>
          <a:latin typeface="+mn-lt"/>
          <a:ea typeface="+mn-ea"/>
          <a:cs typeface="+mn-cs"/>
        </a:defRPr>
      </a:lvl3pPr>
      <a:lvl4pPr marL="4389339" algn="l" defTabSz="2926226" rtl="0" eaLnBrk="1" latinLnBrk="0" hangingPunct="1">
        <a:defRPr sz="5760" kern="1200">
          <a:solidFill>
            <a:schemeClr val="tx1"/>
          </a:solidFill>
          <a:latin typeface="+mn-lt"/>
          <a:ea typeface="+mn-ea"/>
          <a:cs typeface="+mn-cs"/>
        </a:defRPr>
      </a:lvl4pPr>
      <a:lvl5pPr marL="5852453" algn="l" defTabSz="2926226" rtl="0" eaLnBrk="1" latinLnBrk="0" hangingPunct="1">
        <a:defRPr sz="5760" kern="1200">
          <a:solidFill>
            <a:schemeClr val="tx1"/>
          </a:solidFill>
          <a:latin typeface="+mn-lt"/>
          <a:ea typeface="+mn-ea"/>
          <a:cs typeface="+mn-cs"/>
        </a:defRPr>
      </a:lvl5pPr>
      <a:lvl6pPr marL="7315566" algn="l" defTabSz="2926226" rtl="0" eaLnBrk="1" latinLnBrk="0" hangingPunct="1">
        <a:defRPr sz="5760" kern="1200">
          <a:solidFill>
            <a:schemeClr val="tx1"/>
          </a:solidFill>
          <a:latin typeface="+mn-lt"/>
          <a:ea typeface="+mn-ea"/>
          <a:cs typeface="+mn-cs"/>
        </a:defRPr>
      </a:lvl6pPr>
      <a:lvl7pPr marL="8778679" algn="l" defTabSz="2926226" rtl="0" eaLnBrk="1" latinLnBrk="0" hangingPunct="1">
        <a:defRPr sz="5760" kern="1200">
          <a:solidFill>
            <a:schemeClr val="tx1"/>
          </a:solidFill>
          <a:latin typeface="+mn-lt"/>
          <a:ea typeface="+mn-ea"/>
          <a:cs typeface="+mn-cs"/>
        </a:defRPr>
      </a:lvl7pPr>
      <a:lvl8pPr marL="10241792" algn="l" defTabSz="2926226" rtl="0" eaLnBrk="1" latinLnBrk="0" hangingPunct="1">
        <a:defRPr sz="5760" kern="1200">
          <a:solidFill>
            <a:schemeClr val="tx1"/>
          </a:solidFill>
          <a:latin typeface="+mn-lt"/>
          <a:ea typeface="+mn-ea"/>
          <a:cs typeface="+mn-cs"/>
        </a:defRPr>
      </a:lvl8pPr>
      <a:lvl9pPr marL="11704905" algn="l" defTabSz="2926226" rtl="0" eaLnBrk="1" latinLnBrk="0" hangingPunct="1">
        <a:defRPr sz="576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6912" userDrawn="1">
          <p15:clr>
            <a:srgbClr val="A4A3A4"/>
          </p15:clr>
        </p15:guide>
        <p15:guide id="2" pos="540" userDrawn="1">
          <p15:clr>
            <a:srgbClr val="A4A3A4"/>
          </p15:clr>
        </p15:guide>
        <p15:guide id="3" pos="20196" userDrawn="1">
          <p15:clr>
            <a:srgbClr val="A4A3A4"/>
          </p15:clr>
        </p15:guide>
        <p15:guide id="4" pos="10368" userDrawn="1">
          <p15:clr>
            <a:srgbClr val="A4A3A4"/>
          </p15:clr>
        </p15:guide>
      </p15:sldGuideLst>
    </p:ext>
  </p:extLst>
</p:sldMaster>
</file>

<file path=ppt/slides/_rels/slide1.xml.rels><?xml version="1.0" encoding="UTF-8" standalone="yes"?>
<Relationships xmlns="http://schemas.openxmlformats.org/package/2006/relationships"><Relationship Id="rId11" Type="http://schemas.openxmlformats.org/officeDocument/2006/relationships/image" Target="../media/image9.emf"/><Relationship Id="rId12" Type="http://schemas.openxmlformats.org/officeDocument/2006/relationships/comments" Target="../comments/comment1.xml"/><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jpg"/><Relationship Id="rId5" Type="http://schemas.openxmlformats.org/officeDocument/2006/relationships/image" Target="../media/image3.tiff"/><Relationship Id="rId6" Type="http://schemas.openxmlformats.org/officeDocument/2006/relationships/image" Target="../media/image4.tiff"/><Relationship Id="rId7" Type="http://schemas.openxmlformats.org/officeDocument/2006/relationships/image" Target="../media/image5.tiff"/><Relationship Id="rId8" Type="http://schemas.openxmlformats.org/officeDocument/2006/relationships/image" Target="../media/image6.tiff"/><Relationship Id="rId9" Type="http://schemas.openxmlformats.org/officeDocument/2006/relationships/image" Target="../media/image7.tiff"/><Relationship Id="rId10" Type="http://schemas.openxmlformats.org/officeDocument/2006/relationships/image" Target="../media/image8.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57250" y="273456"/>
            <a:ext cx="26141613" cy="1853882"/>
          </a:xfrm>
        </p:spPr>
        <p:txBody>
          <a:bodyPr>
            <a:normAutofit/>
          </a:bodyPr>
          <a:lstStyle/>
          <a:p>
            <a:r>
              <a:rPr lang="en-US" sz="6000" b="0" dirty="0">
                <a:latin typeface="Times New Roman" charset="0"/>
              </a:rPr>
              <a:t>Connecting Multi-Use Trails to New Hampshire Downtowns: </a:t>
            </a:r>
            <a:r>
              <a:rPr lang="en-US" sz="6000" b="0" dirty="0" smtClean="0">
                <a:latin typeface="Times New Roman" charset="0"/>
              </a:rPr>
              <a:t>Insights </a:t>
            </a:r>
            <a:r>
              <a:rPr lang="en-US" sz="6000" b="0" dirty="0">
                <a:latin typeface="Times New Roman" charset="0"/>
              </a:rPr>
              <a:t>about the Built Environment through the Quantification of a Downtown Trails Matrix</a:t>
            </a:r>
          </a:p>
        </p:txBody>
      </p:sp>
      <p:sp>
        <p:nvSpPr>
          <p:cNvPr id="23" name="Text Placeholder 22"/>
          <p:cNvSpPr>
            <a:spLocks noGrp="1"/>
          </p:cNvSpPr>
          <p:nvPr>
            <p:ph type="body" sz="quarter" idx="36"/>
          </p:nvPr>
        </p:nvSpPr>
        <p:spPr>
          <a:xfrm>
            <a:off x="857250" y="2245356"/>
            <a:ext cx="23317200" cy="553998"/>
          </a:xfrm>
        </p:spPr>
        <p:txBody>
          <a:bodyPr/>
          <a:lstStyle/>
          <a:p>
            <a:r>
              <a:rPr lang="en-US" sz="2400" dirty="0" smtClean="0"/>
              <a:t>Samantha Powers, Dalrymple Fellow, Department of Recreation Management &amp; Policy</a:t>
            </a:r>
          </a:p>
          <a:p>
            <a:r>
              <a:rPr lang="en-US" sz="2400" dirty="0" smtClean="0"/>
              <a:t>Shannon Rogers, Ph.D., UNH Cooperative Extension, Community &amp; Economic Development</a:t>
            </a:r>
          </a:p>
          <a:p>
            <a:endParaRPr lang="en-US" dirty="0"/>
          </a:p>
        </p:txBody>
      </p:sp>
      <p:sp>
        <p:nvSpPr>
          <p:cNvPr id="5" name="Text Placeholder 4"/>
          <p:cNvSpPr>
            <a:spLocks noGrp="1"/>
          </p:cNvSpPr>
          <p:nvPr>
            <p:ph type="body" sz="quarter" idx="13"/>
          </p:nvPr>
        </p:nvSpPr>
        <p:spPr>
          <a:xfrm>
            <a:off x="1163332" y="3739202"/>
            <a:ext cx="9561659" cy="816012"/>
          </a:xfrm>
          <a:solidFill>
            <a:schemeClr val="accent5"/>
          </a:solidFill>
        </p:spPr>
        <p:txBody>
          <a:bodyPr/>
          <a:lstStyle/>
          <a:p>
            <a:r>
              <a:rPr lang="en-US" dirty="0" smtClean="0"/>
              <a:t>Background</a:t>
            </a:r>
            <a:endParaRPr lang="en-US" dirty="0"/>
          </a:p>
        </p:txBody>
      </p:sp>
      <p:sp>
        <p:nvSpPr>
          <p:cNvPr id="7" name="Text Placeholder 6"/>
          <p:cNvSpPr>
            <a:spLocks noGrp="1"/>
          </p:cNvSpPr>
          <p:nvPr>
            <p:ph type="body" sz="quarter" idx="17"/>
          </p:nvPr>
        </p:nvSpPr>
        <p:spPr>
          <a:xfrm>
            <a:off x="11547247" y="3739202"/>
            <a:ext cx="9601200" cy="812800"/>
          </a:xfrm>
          <a:solidFill>
            <a:schemeClr val="accent5"/>
          </a:solidFill>
        </p:spPr>
        <p:txBody>
          <a:bodyPr/>
          <a:lstStyle/>
          <a:p>
            <a:r>
              <a:rPr lang="en-US" dirty="0" smtClean="0"/>
              <a:t>Walkability</a:t>
            </a:r>
            <a:endParaRPr lang="en-US" dirty="0"/>
          </a:p>
        </p:txBody>
      </p:sp>
      <p:sp>
        <p:nvSpPr>
          <p:cNvPr id="8" name="Text Placeholder 7"/>
          <p:cNvSpPr>
            <a:spLocks noGrp="1"/>
          </p:cNvSpPr>
          <p:nvPr>
            <p:ph type="body" sz="quarter" idx="19"/>
          </p:nvPr>
        </p:nvSpPr>
        <p:spPr>
          <a:xfrm>
            <a:off x="11547247" y="7931109"/>
            <a:ext cx="9601200" cy="865575"/>
          </a:xfrm>
          <a:solidFill>
            <a:schemeClr val="accent5"/>
          </a:solidFill>
        </p:spPr>
        <p:txBody>
          <a:bodyPr/>
          <a:lstStyle/>
          <a:p>
            <a:r>
              <a:rPr lang="en-US" dirty="0" smtClean="0"/>
              <a:t>Defining Downtowns &amp; Trails</a:t>
            </a:r>
            <a:endParaRPr lang="en-US" dirty="0"/>
          </a:p>
        </p:txBody>
      </p:sp>
      <p:sp>
        <p:nvSpPr>
          <p:cNvPr id="9" name="Text Placeholder 8"/>
          <p:cNvSpPr>
            <a:spLocks noGrp="1"/>
          </p:cNvSpPr>
          <p:nvPr>
            <p:ph type="body" sz="quarter" idx="21"/>
          </p:nvPr>
        </p:nvSpPr>
        <p:spPr>
          <a:xfrm>
            <a:off x="1188438" y="17915897"/>
            <a:ext cx="9601200" cy="808231"/>
          </a:xfrm>
          <a:solidFill>
            <a:schemeClr val="accent5"/>
          </a:solidFill>
        </p:spPr>
        <p:txBody>
          <a:bodyPr/>
          <a:lstStyle/>
          <a:p>
            <a:r>
              <a:rPr lang="en-US" dirty="0" smtClean="0"/>
              <a:t>Assessing the built environment</a:t>
            </a:r>
            <a:endParaRPr lang="en-US" dirty="0"/>
          </a:p>
        </p:txBody>
      </p:sp>
      <p:sp>
        <p:nvSpPr>
          <p:cNvPr id="18" name="Text Placeholder 17"/>
          <p:cNvSpPr>
            <a:spLocks noGrp="1"/>
          </p:cNvSpPr>
          <p:nvPr>
            <p:ph type="body" sz="quarter" idx="31"/>
          </p:nvPr>
        </p:nvSpPr>
        <p:spPr>
          <a:xfrm>
            <a:off x="11567110" y="15533512"/>
            <a:ext cx="9601200" cy="812800"/>
          </a:xfrm>
          <a:solidFill>
            <a:schemeClr val="accent5"/>
          </a:solidFill>
        </p:spPr>
        <p:txBody>
          <a:bodyPr/>
          <a:lstStyle/>
          <a:p>
            <a:r>
              <a:rPr lang="en-US" dirty="0" smtClean="0"/>
              <a:t>Mapping Trail geography</a:t>
            </a:r>
            <a:endParaRPr lang="en-US" dirty="0"/>
          </a:p>
        </p:txBody>
      </p:sp>
      <p:sp>
        <p:nvSpPr>
          <p:cNvPr id="21" name="Text Placeholder 20"/>
          <p:cNvSpPr>
            <a:spLocks noGrp="1"/>
          </p:cNvSpPr>
          <p:nvPr>
            <p:ph type="body" sz="quarter" idx="34"/>
          </p:nvPr>
        </p:nvSpPr>
        <p:spPr>
          <a:xfrm>
            <a:off x="1184224" y="10854112"/>
            <a:ext cx="9631480" cy="1250258"/>
          </a:xfrm>
          <a:solidFill>
            <a:schemeClr val="accent5"/>
          </a:solidFill>
        </p:spPr>
        <p:txBody>
          <a:bodyPr/>
          <a:lstStyle/>
          <a:p>
            <a:pPr algn="ctr"/>
            <a:r>
              <a:rPr lang="en-US" dirty="0" smtClean="0"/>
              <a:t>Elements For success-Based on Literature</a:t>
            </a:r>
            <a:r>
              <a:rPr lang="en-US" baseline="30000" dirty="0" smtClean="0"/>
              <a:t>1,2</a:t>
            </a:r>
            <a:endParaRPr lang="en-US" dirty="0"/>
          </a:p>
        </p:txBody>
      </p:sp>
      <p:pic>
        <p:nvPicPr>
          <p:cNvPr id="35" name="Content Placeholder 34"/>
          <p:cNvPicPr>
            <a:picLocks noGrp="1" noChangeAspect="1"/>
          </p:cNvPicPr>
          <p:nvPr>
            <p:ph sz="quarter" idx="33"/>
          </p:nvPr>
        </p:nvPicPr>
        <p:blipFill rotWithShape="1">
          <a:blip r:embed="rId3">
            <a:extLst>
              <a:ext uri="{28A0092B-C50C-407E-A947-70E740481C1C}">
                <a14:useLocalDpi xmlns:a14="http://schemas.microsoft.com/office/drawing/2010/main" val="0"/>
              </a:ext>
            </a:extLst>
          </a:blip>
          <a:srcRect l="7586" r="5860"/>
          <a:stretch/>
        </p:blipFill>
        <p:spPr>
          <a:xfrm rot="5400000">
            <a:off x="12198875" y="16369539"/>
            <a:ext cx="3234288" cy="4507647"/>
          </a:xfrm>
        </p:spPr>
      </p:pic>
      <p:pic>
        <p:nvPicPr>
          <p:cNvPr id="34" name="Content Placeholder 33"/>
          <p:cNvPicPr>
            <a:picLocks noGrp="1" noChangeAspect="1"/>
          </p:cNvPicPr>
          <p:nvPr>
            <p:ph sz="quarter" idx="32"/>
          </p:nvPr>
        </p:nvPicPr>
        <p:blipFill>
          <a:blip r:embed="rId4">
            <a:extLst>
              <a:ext uri="{28A0092B-C50C-407E-A947-70E740481C1C}">
                <a14:useLocalDpi xmlns:a14="http://schemas.microsoft.com/office/drawing/2010/main" val="0"/>
              </a:ext>
            </a:extLst>
          </a:blip>
          <a:stretch>
            <a:fillRect/>
          </a:stretch>
        </p:blipFill>
        <p:spPr>
          <a:xfrm>
            <a:off x="16368772" y="17005778"/>
            <a:ext cx="4779674" cy="3234289"/>
          </a:xfrm>
        </p:spPr>
      </p:pic>
      <p:graphicFrame>
        <p:nvGraphicFramePr>
          <p:cNvPr id="37" name="Table 36"/>
          <p:cNvGraphicFramePr>
            <a:graphicFrameLocks noGrp="1"/>
          </p:cNvGraphicFramePr>
          <p:nvPr>
            <p:extLst>
              <p:ext uri="{D42A27DB-BD31-4B8C-83A1-F6EECF244321}">
                <p14:modId xmlns:p14="http://schemas.microsoft.com/office/powerpoint/2010/main" val="1615682304"/>
              </p:ext>
            </p:extLst>
          </p:nvPr>
        </p:nvGraphicFramePr>
        <p:xfrm>
          <a:off x="11562195" y="5976821"/>
          <a:ext cx="9601200" cy="1596250"/>
        </p:xfrm>
        <a:graphic>
          <a:graphicData uri="http://schemas.openxmlformats.org/drawingml/2006/table">
            <a:tbl>
              <a:tblPr/>
              <a:tblGrid>
                <a:gridCol w="3011565"/>
                <a:gridCol w="1304433"/>
                <a:gridCol w="5285202"/>
              </a:tblGrid>
              <a:tr h="0">
                <a:tc>
                  <a:txBody>
                    <a:bodyPr/>
                    <a:lstStyle/>
                    <a:p>
                      <a:r>
                        <a:rPr lang="en-US" sz="1800" b="1" dirty="0">
                          <a:solidFill>
                            <a:schemeClr val="bg1"/>
                          </a:solidFill>
                          <a:effectLst/>
                          <a:latin typeface="Calibri" charset="0"/>
                          <a:ea typeface="Calibri" charset="0"/>
                          <a:cs typeface="Calibri" charset="0"/>
                        </a:rPr>
                        <a:t>Walker’s Paradise</a:t>
                      </a:r>
                    </a:p>
                  </a:txBody>
                  <a:tcPr marL="22465" marR="22465" marT="22465" marB="22465">
                    <a:lnL w="12700" cap="flat" cmpd="sng" algn="ctr">
                      <a:solidFill>
                        <a:srgbClr val="929292"/>
                      </a:solidFill>
                      <a:prstDash val="solid"/>
                      <a:round/>
                      <a:headEnd type="none" w="med" len="med"/>
                      <a:tailEnd type="none" w="med" len="med"/>
                    </a:lnL>
                    <a:lnR w="12700" cap="flat" cmpd="sng" algn="ctr">
                      <a:solidFill>
                        <a:srgbClr val="929292"/>
                      </a:solidFill>
                      <a:prstDash val="solid"/>
                      <a:round/>
                      <a:headEnd type="none" w="med" len="med"/>
                      <a:tailEnd type="none" w="med" len="med"/>
                    </a:lnR>
                    <a:lnT w="12700" cap="flat" cmpd="sng" algn="ctr">
                      <a:solidFill>
                        <a:srgbClr val="929292"/>
                      </a:solidFill>
                      <a:prstDash val="solid"/>
                      <a:round/>
                      <a:headEnd type="none" w="med" len="med"/>
                      <a:tailEnd type="none" w="med" len="med"/>
                    </a:lnT>
                    <a:lnB w="12700" cap="flat" cmpd="sng" algn="ctr">
                      <a:solidFill>
                        <a:srgbClr val="929292"/>
                      </a:solidFill>
                      <a:prstDash val="solid"/>
                      <a:round/>
                      <a:headEnd type="none" w="med" len="med"/>
                      <a:tailEnd type="none" w="med" len="med"/>
                    </a:lnB>
                    <a:solidFill>
                      <a:schemeClr val="accent4"/>
                    </a:solidFill>
                  </a:tcPr>
                </a:tc>
                <a:tc>
                  <a:txBody>
                    <a:bodyPr/>
                    <a:lstStyle/>
                    <a:p>
                      <a:r>
                        <a:rPr lang="cs-CZ" sz="1800" dirty="0" smtClean="0">
                          <a:solidFill>
                            <a:srgbClr val="000000"/>
                          </a:solidFill>
                          <a:effectLst/>
                          <a:latin typeface="Calibri" charset="0"/>
                          <a:ea typeface="Calibri" charset="0"/>
                          <a:cs typeface="Calibri" charset="0"/>
                        </a:rPr>
                        <a:t>  90-100</a:t>
                      </a:r>
                      <a:endParaRPr lang="cs-CZ" sz="1800" dirty="0">
                        <a:effectLst/>
                        <a:latin typeface="Calibri" charset="0"/>
                        <a:ea typeface="Calibri" charset="0"/>
                        <a:cs typeface="Calibri" charset="0"/>
                      </a:endParaRPr>
                    </a:p>
                  </a:txBody>
                  <a:tcPr marL="22465" marR="22465" marT="22465" marB="22465">
                    <a:lnL w="12700" cap="flat" cmpd="sng" algn="ctr">
                      <a:solidFill>
                        <a:srgbClr val="929292"/>
                      </a:solidFill>
                      <a:prstDash val="solid"/>
                      <a:round/>
                      <a:headEnd type="none" w="med" len="med"/>
                      <a:tailEnd type="none" w="med" len="med"/>
                    </a:lnL>
                    <a:lnR w="12700" cap="flat" cmpd="sng" algn="ctr">
                      <a:solidFill>
                        <a:srgbClr val="929292"/>
                      </a:solidFill>
                      <a:prstDash val="solid"/>
                      <a:round/>
                      <a:headEnd type="none" w="med" len="med"/>
                      <a:tailEnd type="none" w="med" len="med"/>
                    </a:lnR>
                    <a:lnT w="12700" cap="flat" cmpd="sng" algn="ctr">
                      <a:solidFill>
                        <a:srgbClr val="929292"/>
                      </a:solidFill>
                      <a:prstDash val="solid"/>
                      <a:round/>
                      <a:headEnd type="none" w="med" len="med"/>
                      <a:tailEnd type="none" w="med" len="med"/>
                    </a:lnT>
                    <a:lnB w="12700" cap="flat" cmpd="sng" algn="ctr">
                      <a:solidFill>
                        <a:srgbClr val="929292"/>
                      </a:solidFill>
                      <a:prstDash val="solid"/>
                      <a:round/>
                      <a:headEnd type="none" w="med" len="med"/>
                      <a:tailEnd type="none" w="med" len="med"/>
                    </a:lnB>
                  </a:tcPr>
                </a:tc>
                <a:tc>
                  <a:txBody>
                    <a:bodyPr/>
                    <a:lstStyle/>
                    <a:p>
                      <a:pPr lvl="0"/>
                      <a:r>
                        <a:rPr lang="en-US" sz="1800" dirty="0" smtClean="0">
                          <a:solidFill>
                            <a:srgbClr val="000000"/>
                          </a:solidFill>
                          <a:effectLst/>
                          <a:latin typeface="Calibri" charset="0"/>
                          <a:ea typeface="Calibri" charset="0"/>
                          <a:cs typeface="Calibri" charset="0"/>
                        </a:rPr>
                        <a:t>   Daily </a:t>
                      </a:r>
                      <a:r>
                        <a:rPr lang="en-US" sz="1800" dirty="0">
                          <a:solidFill>
                            <a:srgbClr val="000000"/>
                          </a:solidFill>
                          <a:effectLst/>
                          <a:latin typeface="Calibri" charset="0"/>
                          <a:ea typeface="Calibri" charset="0"/>
                          <a:cs typeface="Calibri" charset="0"/>
                        </a:rPr>
                        <a:t>errands do not require a car</a:t>
                      </a:r>
                      <a:endParaRPr lang="en-US" sz="1800" dirty="0">
                        <a:effectLst/>
                        <a:latin typeface="Calibri" charset="0"/>
                        <a:ea typeface="Calibri" charset="0"/>
                        <a:cs typeface="Calibri" charset="0"/>
                      </a:endParaRPr>
                    </a:p>
                  </a:txBody>
                  <a:tcPr marL="22465" marR="22465" marT="22465" marB="22465">
                    <a:lnL w="12700" cap="flat" cmpd="sng" algn="ctr">
                      <a:solidFill>
                        <a:srgbClr val="929292"/>
                      </a:solidFill>
                      <a:prstDash val="solid"/>
                      <a:round/>
                      <a:headEnd type="none" w="med" len="med"/>
                      <a:tailEnd type="none" w="med" len="med"/>
                    </a:lnL>
                    <a:lnR w="12700" cap="flat" cmpd="sng" algn="ctr">
                      <a:solidFill>
                        <a:srgbClr val="929292"/>
                      </a:solidFill>
                      <a:prstDash val="solid"/>
                      <a:round/>
                      <a:headEnd type="none" w="med" len="med"/>
                      <a:tailEnd type="none" w="med" len="med"/>
                    </a:lnR>
                    <a:lnT w="12700" cap="flat" cmpd="sng" algn="ctr">
                      <a:solidFill>
                        <a:srgbClr val="929292"/>
                      </a:solidFill>
                      <a:prstDash val="solid"/>
                      <a:round/>
                      <a:headEnd type="none" w="med" len="med"/>
                      <a:tailEnd type="none" w="med" len="med"/>
                    </a:lnT>
                    <a:lnB w="12700" cap="flat" cmpd="sng" algn="ctr">
                      <a:solidFill>
                        <a:srgbClr val="929292"/>
                      </a:solidFill>
                      <a:prstDash val="solid"/>
                      <a:round/>
                      <a:headEnd type="none" w="med" len="med"/>
                      <a:tailEnd type="none" w="med" len="med"/>
                    </a:lnB>
                  </a:tcPr>
                </a:tc>
              </a:tr>
              <a:tr h="0">
                <a:tc>
                  <a:txBody>
                    <a:bodyPr/>
                    <a:lstStyle/>
                    <a:p>
                      <a:r>
                        <a:rPr lang="en-US" sz="1800" b="1" dirty="0">
                          <a:solidFill>
                            <a:schemeClr val="bg1"/>
                          </a:solidFill>
                          <a:effectLst/>
                          <a:latin typeface="Calibri" charset="0"/>
                          <a:ea typeface="Calibri" charset="0"/>
                          <a:cs typeface="Calibri" charset="0"/>
                        </a:rPr>
                        <a:t>Very Walkable</a:t>
                      </a:r>
                    </a:p>
                  </a:txBody>
                  <a:tcPr marL="22465" marR="22465" marT="22465" marB="22465">
                    <a:lnL w="12700" cap="flat" cmpd="sng" algn="ctr">
                      <a:solidFill>
                        <a:srgbClr val="929292"/>
                      </a:solidFill>
                      <a:prstDash val="solid"/>
                      <a:round/>
                      <a:headEnd type="none" w="med" len="med"/>
                      <a:tailEnd type="none" w="med" len="med"/>
                    </a:lnL>
                    <a:lnR w="12700" cap="flat" cmpd="sng" algn="ctr">
                      <a:solidFill>
                        <a:srgbClr val="929292"/>
                      </a:solidFill>
                      <a:prstDash val="solid"/>
                      <a:round/>
                      <a:headEnd type="none" w="med" len="med"/>
                      <a:tailEnd type="none" w="med" len="med"/>
                    </a:lnR>
                    <a:lnT w="12700" cap="flat" cmpd="sng" algn="ctr">
                      <a:solidFill>
                        <a:srgbClr val="929292"/>
                      </a:solidFill>
                      <a:prstDash val="solid"/>
                      <a:round/>
                      <a:headEnd type="none" w="med" len="med"/>
                      <a:tailEnd type="none" w="med" len="med"/>
                    </a:lnT>
                    <a:lnB w="12700" cap="flat" cmpd="sng" algn="ctr">
                      <a:solidFill>
                        <a:srgbClr val="929292"/>
                      </a:solidFill>
                      <a:prstDash val="solid"/>
                      <a:round/>
                      <a:headEnd type="none" w="med" len="med"/>
                      <a:tailEnd type="none" w="med" len="med"/>
                    </a:lnB>
                    <a:solidFill>
                      <a:schemeClr val="accent4"/>
                    </a:solidFill>
                  </a:tcPr>
                </a:tc>
                <a:tc>
                  <a:txBody>
                    <a:bodyPr/>
                    <a:lstStyle/>
                    <a:p>
                      <a:r>
                        <a:rPr lang="cs-CZ" sz="1800" dirty="0" smtClean="0">
                          <a:solidFill>
                            <a:srgbClr val="000000"/>
                          </a:solidFill>
                          <a:effectLst/>
                          <a:latin typeface="Calibri" charset="0"/>
                          <a:ea typeface="Calibri" charset="0"/>
                          <a:cs typeface="Calibri" charset="0"/>
                        </a:rPr>
                        <a:t>  70-89</a:t>
                      </a:r>
                      <a:endParaRPr lang="cs-CZ" sz="1800" dirty="0">
                        <a:effectLst/>
                        <a:latin typeface="Calibri" charset="0"/>
                        <a:ea typeface="Calibri" charset="0"/>
                        <a:cs typeface="Calibri" charset="0"/>
                      </a:endParaRPr>
                    </a:p>
                  </a:txBody>
                  <a:tcPr marL="22465" marR="22465" marT="22465" marB="22465">
                    <a:lnL w="12700" cap="flat" cmpd="sng" algn="ctr">
                      <a:solidFill>
                        <a:srgbClr val="929292"/>
                      </a:solidFill>
                      <a:prstDash val="solid"/>
                      <a:round/>
                      <a:headEnd type="none" w="med" len="med"/>
                      <a:tailEnd type="none" w="med" len="med"/>
                    </a:lnL>
                    <a:lnR w="12700" cap="flat" cmpd="sng" algn="ctr">
                      <a:solidFill>
                        <a:srgbClr val="929292"/>
                      </a:solidFill>
                      <a:prstDash val="solid"/>
                      <a:round/>
                      <a:headEnd type="none" w="med" len="med"/>
                      <a:tailEnd type="none" w="med" len="med"/>
                    </a:lnR>
                    <a:lnT w="12700" cap="flat" cmpd="sng" algn="ctr">
                      <a:solidFill>
                        <a:srgbClr val="929292"/>
                      </a:solidFill>
                      <a:prstDash val="solid"/>
                      <a:round/>
                      <a:headEnd type="none" w="med" len="med"/>
                      <a:tailEnd type="none" w="med" len="med"/>
                    </a:lnT>
                    <a:lnB w="12700" cap="flat" cmpd="sng" algn="ctr">
                      <a:solidFill>
                        <a:srgbClr val="929292"/>
                      </a:solidFill>
                      <a:prstDash val="solid"/>
                      <a:round/>
                      <a:headEnd type="none" w="med" len="med"/>
                      <a:tailEnd type="none" w="med" len="med"/>
                    </a:lnB>
                    <a:solidFill>
                      <a:srgbClr val="EFEFEF"/>
                    </a:solidFill>
                  </a:tcPr>
                </a:tc>
                <a:tc>
                  <a:txBody>
                    <a:bodyPr/>
                    <a:lstStyle/>
                    <a:p>
                      <a:pPr lvl="0"/>
                      <a:r>
                        <a:rPr lang="en-US" sz="1800" dirty="0" smtClean="0">
                          <a:solidFill>
                            <a:srgbClr val="000000"/>
                          </a:solidFill>
                          <a:effectLst/>
                          <a:latin typeface="Calibri" charset="0"/>
                          <a:ea typeface="Calibri" charset="0"/>
                          <a:cs typeface="Calibri" charset="0"/>
                        </a:rPr>
                        <a:t>   Most </a:t>
                      </a:r>
                      <a:r>
                        <a:rPr lang="en-US" sz="1800" dirty="0">
                          <a:solidFill>
                            <a:srgbClr val="000000"/>
                          </a:solidFill>
                          <a:effectLst/>
                          <a:latin typeface="Calibri" charset="0"/>
                          <a:ea typeface="Calibri" charset="0"/>
                          <a:cs typeface="Calibri" charset="0"/>
                        </a:rPr>
                        <a:t>errands can be accomplished on foot</a:t>
                      </a:r>
                      <a:endParaRPr lang="en-US" sz="1800" dirty="0">
                        <a:effectLst/>
                        <a:latin typeface="Calibri" charset="0"/>
                        <a:ea typeface="Calibri" charset="0"/>
                        <a:cs typeface="Calibri" charset="0"/>
                      </a:endParaRPr>
                    </a:p>
                  </a:txBody>
                  <a:tcPr marL="22465" marR="22465" marT="22465" marB="22465">
                    <a:lnL w="12700" cap="flat" cmpd="sng" algn="ctr">
                      <a:solidFill>
                        <a:srgbClr val="929292"/>
                      </a:solidFill>
                      <a:prstDash val="solid"/>
                      <a:round/>
                      <a:headEnd type="none" w="med" len="med"/>
                      <a:tailEnd type="none" w="med" len="med"/>
                    </a:lnL>
                    <a:lnR w="12700" cap="flat" cmpd="sng" algn="ctr">
                      <a:solidFill>
                        <a:srgbClr val="929292"/>
                      </a:solidFill>
                      <a:prstDash val="solid"/>
                      <a:round/>
                      <a:headEnd type="none" w="med" len="med"/>
                      <a:tailEnd type="none" w="med" len="med"/>
                    </a:lnR>
                    <a:lnT w="12700" cap="flat" cmpd="sng" algn="ctr">
                      <a:solidFill>
                        <a:srgbClr val="929292"/>
                      </a:solidFill>
                      <a:prstDash val="solid"/>
                      <a:round/>
                      <a:headEnd type="none" w="med" len="med"/>
                      <a:tailEnd type="none" w="med" len="med"/>
                    </a:lnT>
                    <a:lnB w="12700" cap="flat" cmpd="sng" algn="ctr">
                      <a:solidFill>
                        <a:srgbClr val="929292"/>
                      </a:solidFill>
                      <a:prstDash val="solid"/>
                      <a:round/>
                      <a:headEnd type="none" w="med" len="med"/>
                      <a:tailEnd type="none" w="med" len="med"/>
                    </a:lnB>
                    <a:solidFill>
                      <a:srgbClr val="EFEFEF"/>
                    </a:solidFill>
                  </a:tcPr>
                </a:tc>
              </a:tr>
              <a:tr h="0">
                <a:tc>
                  <a:txBody>
                    <a:bodyPr/>
                    <a:lstStyle/>
                    <a:p>
                      <a:r>
                        <a:rPr lang="en-US" sz="1800" b="1" dirty="0">
                          <a:solidFill>
                            <a:schemeClr val="bg1"/>
                          </a:solidFill>
                          <a:effectLst/>
                          <a:latin typeface="Calibri" charset="0"/>
                          <a:ea typeface="Calibri" charset="0"/>
                          <a:cs typeface="Calibri" charset="0"/>
                        </a:rPr>
                        <a:t>Somewhat Walkable</a:t>
                      </a:r>
                    </a:p>
                  </a:txBody>
                  <a:tcPr marL="22465" marR="22465" marT="22465" marB="22465">
                    <a:lnL w="12700" cap="flat" cmpd="sng" algn="ctr">
                      <a:solidFill>
                        <a:srgbClr val="929292"/>
                      </a:solidFill>
                      <a:prstDash val="solid"/>
                      <a:round/>
                      <a:headEnd type="none" w="med" len="med"/>
                      <a:tailEnd type="none" w="med" len="med"/>
                    </a:lnL>
                    <a:lnR w="12700" cap="flat" cmpd="sng" algn="ctr">
                      <a:solidFill>
                        <a:srgbClr val="929292"/>
                      </a:solidFill>
                      <a:prstDash val="solid"/>
                      <a:round/>
                      <a:headEnd type="none" w="med" len="med"/>
                      <a:tailEnd type="none" w="med" len="med"/>
                    </a:lnR>
                    <a:lnT w="12700" cap="flat" cmpd="sng" algn="ctr">
                      <a:solidFill>
                        <a:srgbClr val="929292"/>
                      </a:solidFill>
                      <a:prstDash val="solid"/>
                      <a:round/>
                      <a:headEnd type="none" w="med" len="med"/>
                      <a:tailEnd type="none" w="med" len="med"/>
                    </a:lnT>
                    <a:lnB w="12700" cap="flat" cmpd="sng" algn="ctr">
                      <a:solidFill>
                        <a:srgbClr val="929292"/>
                      </a:solidFill>
                      <a:prstDash val="solid"/>
                      <a:round/>
                      <a:headEnd type="none" w="med" len="med"/>
                      <a:tailEnd type="none" w="med" len="med"/>
                    </a:lnB>
                    <a:solidFill>
                      <a:schemeClr val="accent4"/>
                    </a:solidFill>
                  </a:tcPr>
                </a:tc>
                <a:tc>
                  <a:txBody>
                    <a:bodyPr/>
                    <a:lstStyle/>
                    <a:p>
                      <a:r>
                        <a:rPr lang="en-US" sz="1800" dirty="0" smtClean="0">
                          <a:solidFill>
                            <a:srgbClr val="000000"/>
                          </a:solidFill>
                          <a:effectLst/>
                          <a:latin typeface="Calibri" charset="0"/>
                          <a:ea typeface="Calibri" charset="0"/>
                          <a:cs typeface="Calibri" charset="0"/>
                        </a:rPr>
                        <a:t>  </a:t>
                      </a:r>
                      <a:r>
                        <a:rPr lang="uk-UA" sz="1800" dirty="0" smtClean="0">
                          <a:solidFill>
                            <a:srgbClr val="000000"/>
                          </a:solidFill>
                          <a:effectLst/>
                          <a:latin typeface="Calibri" charset="0"/>
                          <a:ea typeface="Calibri" charset="0"/>
                          <a:cs typeface="Calibri" charset="0"/>
                        </a:rPr>
                        <a:t>50-69</a:t>
                      </a:r>
                      <a:endParaRPr lang="uk-UA" sz="1800" dirty="0">
                        <a:effectLst/>
                        <a:latin typeface="Calibri" charset="0"/>
                        <a:ea typeface="Calibri" charset="0"/>
                        <a:cs typeface="Calibri" charset="0"/>
                      </a:endParaRPr>
                    </a:p>
                  </a:txBody>
                  <a:tcPr marL="22465" marR="22465" marT="22465" marB="22465">
                    <a:lnL w="12700" cap="flat" cmpd="sng" algn="ctr">
                      <a:solidFill>
                        <a:srgbClr val="929292"/>
                      </a:solidFill>
                      <a:prstDash val="solid"/>
                      <a:round/>
                      <a:headEnd type="none" w="med" len="med"/>
                      <a:tailEnd type="none" w="med" len="med"/>
                    </a:lnL>
                    <a:lnR w="12700" cap="flat" cmpd="sng" algn="ctr">
                      <a:solidFill>
                        <a:srgbClr val="929292"/>
                      </a:solidFill>
                      <a:prstDash val="solid"/>
                      <a:round/>
                      <a:headEnd type="none" w="med" len="med"/>
                      <a:tailEnd type="none" w="med" len="med"/>
                    </a:lnR>
                    <a:lnT w="12700" cap="flat" cmpd="sng" algn="ctr">
                      <a:solidFill>
                        <a:srgbClr val="929292"/>
                      </a:solidFill>
                      <a:prstDash val="solid"/>
                      <a:round/>
                      <a:headEnd type="none" w="med" len="med"/>
                      <a:tailEnd type="none" w="med" len="med"/>
                    </a:lnT>
                    <a:lnB w="12700" cap="flat" cmpd="sng" algn="ctr">
                      <a:solidFill>
                        <a:srgbClr val="929292"/>
                      </a:solidFill>
                      <a:prstDash val="solid"/>
                      <a:round/>
                      <a:headEnd type="none" w="med" len="med"/>
                      <a:tailEnd type="none" w="med" len="med"/>
                    </a:lnB>
                  </a:tcPr>
                </a:tc>
                <a:tc>
                  <a:txBody>
                    <a:bodyPr/>
                    <a:lstStyle/>
                    <a:p>
                      <a:pPr lvl="0"/>
                      <a:r>
                        <a:rPr lang="en-US" sz="1800" dirty="0" smtClean="0">
                          <a:solidFill>
                            <a:srgbClr val="000000"/>
                          </a:solidFill>
                          <a:effectLst/>
                          <a:latin typeface="Calibri" charset="0"/>
                          <a:ea typeface="Calibri" charset="0"/>
                          <a:cs typeface="Calibri" charset="0"/>
                        </a:rPr>
                        <a:t>   Some </a:t>
                      </a:r>
                      <a:r>
                        <a:rPr lang="en-US" sz="1800" dirty="0">
                          <a:solidFill>
                            <a:srgbClr val="000000"/>
                          </a:solidFill>
                          <a:effectLst/>
                          <a:latin typeface="Calibri" charset="0"/>
                          <a:ea typeface="Calibri" charset="0"/>
                          <a:cs typeface="Calibri" charset="0"/>
                        </a:rPr>
                        <a:t>errands can be accomplished on foot</a:t>
                      </a:r>
                      <a:endParaRPr lang="en-US" sz="1800" dirty="0">
                        <a:effectLst/>
                        <a:latin typeface="Calibri" charset="0"/>
                        <a:ea typeface="Calibri" charset="0"/>
                        <a:cs typeface="Calibri" charset="0"/>
                      </a:endParaRPr>
                    </a:p>
                  </a:txBody>
                  <a:tcPr marL="22465" marR="22465" marT="22465" marB="22465">
                    <a:lnL w="12700" cap="flat" cmpd="sng" algn="ctr">
                      <a:solidFill>
                        <a:srgbClr val="929292"/>
                      </a:solidFill>
                      <a:prstDash val="solid"/>
                      <a:round/>
                      <a:headEnd type="none" w="med" len="med"/>
                      <a:tailEnd type="none" w="med" len="med"/>
                    </a:lnL>
                    <a:lnR w="12700" cap="flat" cmpd="sng" algn="ctr">
                      <a:solidFill>
                        <a:srgbClr val="929292"/>
                      </a:solidFill>
                      <a:prstDash val="solid"/>
                      <a:round/>
                      <a:headEnd type="none" w="med" len="med"/>
                      <a:tailEnd type="none" w="med" len="med"/>
                    </a:lnR>
                    <a:lnT w="12700" cap="flat" cmpd="sng" algn="ctr">
                      <a:solidFill>
                        <a:srgbClr val="929292"/>
                      </a:solidFill>
                      <a:prstDash val="solid"/>
                      <a:round/>
                      <a:headEnd type="none" w="med" len="med"/>
                      <a:tailEnd type="none" w="med" len="med"/>
                    </a:lnT>
                    <a:lnB w="12700" cap="flat" cmpd="sng" algn="ctr">
                      <a:solidFill>
                        <a:srgbClr val="929292"/>
                      </a:solidFill>
                      <a:prstDash val="solid"/>
                      <a:round/>
                      <a:headEnd type="none" w="med" len="med"/>
                      <a:tailEnd type="none" w="med" len="med"/>
                    </a:lnB>
                  </a:tcPr>
                </a:tc>
              </a:tr>
              <a:tr h="0">
                <a:tc>
                  <a:txBody>
                    <a:bodyPr/>
                    <a:lstStyle/>
                    <a:p>
                      <a:r>
                        <a:rPr lang="en-US" sz="1800" b="1" dirty="0">
                          <a:solidFill>
                            <a:schemeClr val="bg1"/>
                          </a:solidFill>
                          <a:effectLst/>
                          <a:latin typeface="Calibri" charset="0"/>
                          <a:ea typeface="Calibri" charset="0"/>
                          <a:cs typeface="Calibri" charset="0"/>
                        </a:rPr>
                        <a:t>Mostly Car Dependent</a:t>
                      </a:r>
                    </a:p>
                  </a:txBody>
                  <a:tcPr marL="22465" marR="22465" marT="22465" marB="22465">
                    <a:lnL w="12700" cap="flat" cmpd="sng" algn="ctr">
                      <a:solidFill>
                        <a:srgbClr val="929292"/>
                      </a:solidFill>
                      <a:prstDash val="solid"/>
                      <a:round/>
                      <a:headEnd type="none" w="med" len="med"/>
                      <a:tailEnd type="none" w="med" len="med"/>
                    </a:lnL>
                    <a:lnR w="12700" cap="flat" cmpd="sng" algn="ctr">
                      <a:solidFill>
                        <a:srgbClr val="929292"/>
                      </a:solidFill>
                      <a:prstDash val="solid"/>
                      <a:round/>
                      <a:headEnd type="none" w="med" len="med"/>
                      <a:tailEnd type="none" w="med" len="med"/>
                    </a:lnR>
                    <a:lnT w="12700" cap="flat" cmpd="sng" algn="ctr">
                      <a:solidFill>
                        <a:srgbClr val="929292"/>
                      </a:solidFill>
                      <a:prstDash val="solid"/>
                      <a:round/>
                      <a:headEnd type="none" w="med" len="med"/>
                      <a:tailEnd type="none" w="med" len="med"/>
                    </a:lnT>
                    <a:lnB w="12700" cap="flat" cmpd="sng" algn="ctr">
                      <a:solidFill>
                        <a:srgbClr val="929292"/>
                      </a:solidFill>
                      <a:prstDash val="solid"/>
                      <a:round/>
                      <a:headEnd type="none" w="med" len="med"/>
                      <a:tailEnd type="none" w="med" len="med"/>
                    </a:lnB>
                    <a:solidFill>
                      <a:schemeClr val="accent4"/>
                    </a:solidFill>
                  </a:tcPr>
                </a:tc>
                <a:tc>
                  <a:txBody>
                    <a:bodyPr/>
                    <a:lstStyle/>
                    <a:p>
                      <a:r>
                        <a:rPr lang="cs-CZ" sz="1800" dirty="0" smtClean="0">
                          <a:solidFill>
                            <a:srgbClr val="000000"/>
                          </a:solidFill>
                          <a:effectLst/>
                          <a:latin typeface="Calibri" charset="0"/>
                          <a:ea typeface="Calibri" charset="0"/>
                          <a:cs typeface="Calibri" charset="0"/>
                        </a:rPr>
                        <a:t>  25-49</a:t>
                      </a:r>
                      <a:endParaRPr lang="cs-CZ" sz="1800" dirty="0">
                        <a:effectLst/>
                        <a:latin typeface="Calibri" charset="0"/>
                        <a:ea typeface="Calibri" charset="0"/>
                        <a:cs typeface="Calibri" charset="0"/>
                      </a:endParaRPr>
                    </a:p>
                  </a:txBody>
                  <a:tcPr marL="22465" marR="22465" marT="22465" marB="22465">
                    <a:lnL w="12700" cap="flat" cmpd="sng" algn="ctr">
                      <a:solidFill>
                        <a:srgbClr val="929292"/>
                      </a:solidFill>
                      <a:prstDash val="solid"/>
                      <a:round/>
                      <a:headEnd type="none" w="med" len="med"/>
                      <a:tailEnd type="none" w="med" len="med"/>
                    </a:lnL>
                    <a:lnR w="12700" cap="flat" cmpd="sng" algn="ctr">
                      <a:solidFill>
                        <a:srgbClr val="929292"/>
                      </a:solidFill>
                      <a:prstDash val="solid"/>
                      <a:round/>
                      <a:headEnd type="none" w="med" len="med"/>
                      <a:tailEnd type="none" w="med" len="med"/>
                    </a:lnR>
                    <a:lnT w="12700" cap="flat" cmpd="sng" algn="ctr">
                      <a:solidFill>
                        <a:srgbClr val="929292"/>
                      </a:solidFill>
                      <a:prstDash val="solid"/>
                      <a:round/>
                      <a:headEnd type="none" w="med" len="med"/>
                      <a:tailEnd type="none" w="med" len="med"/>
                    </a:lnT>
                    <a:lnB w="12700" cap="flat" cmpd="sng" algn="ctr">
                      <a:solidFill>
                        <a:srgbClr val="929292"/>
                      </a:solidFill>
                      <a:prstDash val="solid"/>
                      <a:round/>
                      <a:headEnd type="none" w="med" len="med"/>
                      <a:tailEnd type="none" w="med" len="med"/>
                    </a:lnB>
                    <a:solidFill>
                      <a:srgbClr val="EFEFEF"/>
                    </a:solidFill>
                  </a:tcPr>
                </a:tc>
                <a:tc>
                  <a:txBody>
                    <a:bodyPr/>
                    <a:lstStyle/>
                    <a:p>
                      <a:pPr lvl="0"/>
                      <a:r>
                        <a:rPr lang="en-US" sz="1800" dirty="0" smtClean="0">
                          <a:solidFill>
                            <a:srgbClr val="000000"/>
                          </a:solidFill>
                          <a:effectLst/>
                          <a:latin typeface="Calibri" charset="0"/>
                          <a:ea typeface="Calibri" charset="0"/>
                          <a:cs typeface="Calibri" charset="0"/>
                        </a:rPr>
                        <a:t>   Most </a:t>
                      </a:r>
                      <a:r>
                        <a:rPr lang="en-US" sz="1800" dirty="0">
                          <a:solidFill>
                            <a:srgbClr val="000000"/>
                          </a:solidFill>
                          <a:effectLst/>
                          <a:latin typeface="Calibri" charset="0"/>
                          <a:ea typeface="Calibri" charset="0"/>
                          <a:cs typeface="Calibri" charset="0"/>
                        </a:rPr>
                        <a:t>errands require a car</a:t>
                      </a:r>
                      <a:endParaRPr lang="en-US" sz="1800" dirty="0">
                        <a:effectLst/>
                        <a:latin typeface="Calibri" charset="0"/>
                        <a:ea typeface="Calibri" charset="0"/>
                        <a:cs typeface="Calibri" charset="0"/>
                      </a:endParaRPr>
                    </a:p>
                  </a:txBody>
                  <a:tcPr marL="22465" marR="22465" marT="22465" marB="22465">
                    <a:lnL w="12700" cap="flat" cmpd="sng" algn="ctr">
                      <a:solidFill>
                        <a:srgbClr val="929292"/>
                      </a:solidFill>
                      <a:prstDash val="solid"/>
                      <a:round/>
                      <a:headEnd type="none" w="med" len="med"/>
                      <a:tailEnd type="none" w="med" len="med"/>
                    </a:lnL>
                    <a:lnR w="12700" cap="flat" cmpd="sng" algn="ctr">
                      <a:solidFill>
                        <a:srgbClr val="929292"/>
                      </a:solidFill>
                      <a:prstDash val="solid"/>
                      <a:round/>
                      <a:headEnd type="none" w="med" len="med"/>
                      <a:tailEnd type="none" w="med" len="med"/>
                    </a:lnR>
                    <a:lnT w="12700" cap="flat" cmpd="sng" algn="ctr">
                      <a:solidFill>
                        <a:srgbClr val="929292"/>
                      </a:solidFill>
                      <a:prstDash val="solid"/>
                      <a:round/>
                      <a:headEnd type="none" w="med" len="med"/>
                      <a:tailEnd type="none" w="med" len="med"/>
                    </a:lnT>
                    <a:lnB w="12700" cap="flat" cmpd="sng" algn="ctr">
                      <a:solidFill>
                        <a:srgbClr val="929292"/>
                      </a:solidFill>
                      <a:prstDash val="solid"/>
                      <a:round/>
                      <a:headEnd type="none" w="med" len="med"/>
                      <a:tailEnd type="none" w="med" len="med"/>
                    </a:lnB>
                    <a:solidFill>
                      <a:srgbClr val="EFEFEF"/>
                    </a:solidFill>
                  </a:tcPr>
                </a:tc>
              </a:tr>
              <a:tr h="0">
                <a:tc>
                  <a:txBody>
                    <a:bodyPr/>
                    <a:lstStyle/>
                    <a:p>
                      <a:r>
                        <a:rPr lang="en-US" sz="1800" b="1" dirty="0">
                          <a:solidFill>
                            <a:schemeClr val="bg1"/>
                          </a:solidFill>
                          <a:effectLst/>
                          <a:latin typeface="Calibri" charset="0"/>
                          <a:ea typeface="Calibri" charset="0"/>
                          <a:cs typeface="Calibri" charset="0"/>
                        </a:rPr>
                        <a:t>Car Dependent</a:t>
                      </a:r>
                    </a:p>
                  </a:txBody>
                  <a:tcPr marL="22465" marR="22465" marT="22465" marB="22465">
                    <a:lnL w="12700" cap="flat" cmpd="sng" algn="ctr">
                      <a:solidFill>
                        <a:srgbClr val="929292"/>
                      </a:solidFill>
                      <a:prstDash val="solid"/>
                      <a:round/>
                      <a:headEnd type="none" w="med" len="med"/>
                      <a:tailEnd type="none" w="med" len="med"/>
                    </a:lnL>
                    <a:lnR w="12700" cap="flat" cmpd="sng" algn="ctr">
                      <a:solidFill>
                        <a:srgbClr val="929292"/>
                      </a:solidFill>
                      <a:prstDash val="solid"/>
                      <a:round/>
                      <a:headEnd type="none" w="med" len="med"/>
                      <a:tailEnd type="none" w="med" len="med"/>
                    </a:lnR>
                    <a:lnT w="12700" cap="flat" cmpd="sng" algn="ctr">
                      <a:solidFill>
                        <a:srgbClr val="929292"/>
                      </a:solidFill>
                      <a:prstDash val="solid"/>
                      <a:round/>
                      <a:headEnd type="none" w="med" len="med"/>
                      <a:tailEnd type="none" w="med" len="med"/>
                    </a:lnT>
                    <a:lnB w="12700" cap="flat" cmpd="sng" algn="ctr">
                      <a:solidFill>
                        <a:srgbClr val="929292"/>
                      </a:solidFill>
                      <a:prstDash val="solid"/>
                      <a:round/>
                      <a:headEnd type="none" w="med" len="med"/>
                      <a:tailEnd type="none" w="med" len="med"/>
                    </a:lnB>
                    <a:solidFill>
                      <a:schemeClr val="accent4"/>
                    </a:solidFill>
                  </a:tcPr>
                </a:tc>
                <a:tc>
                  <a:txBody>
                    <a:bodyPr/>
                    <a:lstStyle/>
                    <a:p>
                      <a:r>
                        <a:rPr lang="is-IS" sz="1800" dirty="0" smtClean="0">
                          <a:solidFill>
                            <a:srgbClr val="000000"/>
                          </a:solidFill>
                          <a:effectLst/>
                          <a:latin typeface="Calibri" charset="0"/>
                          <a:ea typeface="Calibri" charset="0"/>
                          <a:cs typeface="Calibri" charset="0"/>
                        </a:rPr>
                        <a:t>  0-24</a:t>
                      </a:r>
                      <a:endParaRPr lang="is-IS" sz="1800" dirty="0">
                        <a:effectLst/>
                        <a:latin typeface="Calibri" charset="0"/>
                        <a:ea typeface="Calibri" charset="0"/>
                        <a:cs typeface="Calibri" charset="0"/>
                      </a:endParaRPr>
                    </a:p>
                  </a:txBody>
                  <a:tcPr marL="22465" marR="22465" marT="22465" marB="22465">
                    <a:lnL w="12700" cap="flat" cmpd="sng" algn="ctr">
                      <a:solidFill>
                        <a:srgbClr val="929292"/>
                      </a:solidFill>
                      <a:prstDash val="solid"/>
                      <a:round/>
                      <a:headEnd type="none" w="med" len="med"/>
                      <a:tailEnd type="none" w="med" len="med"/>
                    </a:lnL>
                    <a:lnR w="12700" cap="flat" cmpd="sng" algn="ctr">
                      <a:solidFill>
                        <a:srgbClr val="929292"/>
                      </a:solidFill>
                      <a:prstDash val="solid"/>
                      <a:round/>
                      <a:headEnd type="none" w="med" len="med"/>
                      <a:tailEnd type="none" w="med" len="med"/>
                    </a:lnR>
                    <a:lnT w="12700" cap="flat" cmpd="sng" algn="ctr">
                      <a:solidFill>
                        <a:srgbClr val="929292"/>
                      </a:solidFill>
                      <a:prstDash val="solid"/>
                      <a:round/>
                      <a:headEnd type="none" w="med" len="med"/>
                      <a:tailEnd type="none" w="med" len="med"/>
                    </a:lnT>
                    <a:lnB w="12700" cap="flat" cmpd="sng" algn="ctr">
                      <a:solidFill>
                        <a:srgbClr val="929292"/>
                      </a:solidFill>
                      <a:prstDash val="solid"/>
                      <a:round/>
                      <a:headEnd type="none" w="med" len="med"/>
                      <a:tailEnd type="none" w="med" len="med"/>
                    </a:lnB>
                  </a:tcPr>
                </a:tc>
                <a:tc>
                  <a:txBody>
                    <a:bodyPr/>
                    <a:lstStyle/>
                    <a:p>
                      <a:pPr lvl="0"/>
                      <a:r>
                        <a:rPr lang="en-US" sz="1800" dirty="0" smtClean="0">
                          <a:solidFill>
                            <a:srgbClr val="000000"/>
                          </a:solidFill>
                          <a:effectLst/>
                          <a:latin typeface="Calibri" charset="0"/>
                          <a:ea typeface="Calibri" charset="0"/>
                          <a:cs typeface="Calibri" charset="0"/>
                        </a:rPr>
                        <a:t>   Almost </a:t>
                      </a:r>
                      <a:r>
                        <a:rPr lang="en-US" sz="1800" dirty="0">
                          <a:solidFill>
                            <a:srgbClr val="000000"/>
                          </a:solidFill>
                          <a:effectLst/>
                          <a:latin typeface="Calibri" charset="0"/>
                          <a:ea typeface="Calibri" charset="0"/>
                          <a:cs typeface="Calibri" charset="0"/>
                        </a:rPr>
                        <a:t>all errands require a car</a:t>
                      </a:r>
                      <a:endParaRPr lang="en-US" sz="1800" dirty="0">
                        <a:effectLst/>
                        <a:latin typeface="Calibri" charset="0"/>
                        <a:ea typeface="Calibri" charset="0"/>
                        <a:cs typeface="Calibri" charset="0"/>
                      </a:endParaRPr>
                    </a:p>
                  </a:txBody>
                  <a:tcPr marL="22465" marR="22465" marT="22465" marB="22465">
                    <a:lnL w="12700" cap="flat" cmpd="sng" algn="ctr">
                      <a:solidFill>
                        <a:srgbClr val="929292"/>
                      </a:solidFill>
                      <a:prstDash val="solid"/>
                      <a:round/>
                      <a:headEnd type="none" w="med" len="med"/>
                      <a:tailEnd type="none" w="med" len="med"/>
                    </a:lnL>
                    <a:lnR w="12700" cap="flat" cmpd="sng" algn="ctr">
                      <a:solidFill>
                        <a:srgbClr val="929292"/>
                      </a:solidFill>
                      <a:prstDash val="solid"/>
                      <a:round/>
                      <a:headEnd type="none" w="med" len="med"/>
                      <a:tailEnd type="none" w="med" len="med"/>
                    </a:lnR>
                    <a:lnT w="12700" cap="flat" cmpd="sng" algn="ctr">
                      <a:solidFill>
                        <a:srgbClr val="929292"/>
                      </a:solidFill>
                      <a:prstDash val="solid"/>
                      <a:round/>
                      <a:headEnd type="none" w="med" len="med"/>
                      <a:tailEnd type="none" w="med" len="med"/>
                    </a:lnT>
                    <a:lnB w="12700" cap="flat" cmpd="sng" algn="ctr">
                      <a:solidFill>
                        <a:srgbClr val="929292"/>
                      </a:solidFill>
                      <a:prstDash val="solid"/>
                      <a:round/>
                      <a:headEnd type="none" w="med" len="med"/>
                      <a:tailEnd type="none" w="med" len="med"/>
                    </a:lnB>
                  </a:tcPr>
                </a:tc>
              </a:tr>
            </a:tbl>
          </a:graphicData>
        </a:graphic>
      </p:graphicFrame>
      <p:sp>
        <p:nvSpPr>
          <p:cNvPr id="39" name="TextBox 38"/>
          <p:cNvSpPr txBox="1"/>
          <p:nvPr/>
        </p:nvSpPr>
        <p:spPr>
          <a:xfrm>
            <a:off x="11543929" y="4589125"/>
            <a:ext cx="9624381" cy="1246495"/>
          </a:xfrm>
          <a:prstGeom prst="rect">
            <a:avLst/>
          </a:prstGeom>
          <a:noFill/>
        </p:spPr>
        <p:txBody>
          <a:bodyPr wrap="square" rtlCol="0">
            <a:spAutoFit/>
          </a:bodyPr>
          <a:lstStyle/>
          <a:p>
            <a:r>
              <a:rPr lang="en-US" sz="2500" dirty="0" smtClean="0"/>
              <a:t>The extent to which an area is accessible by foot</a:t>
            </a:r>
            <a:endParaRPr lang="en-US" sz="2500" dirty="0"/>
          </a:p>
          <a:p>
            <a:pPr marL="342900" indent="-342900">
              <a:buFont typeface="Arial" charset="0"/>
              <a:buChar char="•"/>
            </a:pPr>
            <a:r>
              <a:rPr lang="en-US" sz="2500" dirty="0" smtClean="0"/>
              <a:t>Accounts for amenities such as sidewalks, crosswalks, proximity of businesses, etc.</a:t>
            </a:r>
            <a:r>
              <a:rPr lang="en-US" sz="2500" baseline="30000" dirty="0" smtClean="0"/>
              <a:t>3</a:t>
            </a:r>
            <a:endParaRPr lang="en-US" sz="2500" dirty="0" smtClean="0"/>
          </a:p>
        </p:txBody>
      </p:sp>
      <p:sp>
        <p:nvSpPr>
          <p:cNvPr id="40" name="TextBox 39"/>
          <p:cNvSpPr txBox="1"/>
          <p:nvPr/>
        </p:nvSpPr>
        <p:spPr>
          <a:xfrm>
            <a:off x="17300206" y="11977602"/>
            <a:ext cx="3944498" cy="2923877"/>
          </a:xfrm>
          <a:prstGeom prst="rect">
            <a:avLst/>
          </a:prstGeom>
          <a:noFill/>
        </p:spPr>
        <p:txBody>
          <a:bodyPr wrap="square" rtlCol="0">
            <a:spAutoFit/>
          </a:bodyPr>
          <a:lstStyle/>
          <a:p>
            <a:r>
              <a:rPr lang="en-US" sz="2400" b="1" dirty="0" smtClean="0"/>
              <a:t>Trail Geography</a:t>
            </a:r>
            <a:endParaRPr lang="en-US" sz="900" dirty="0" smtClean="0"/>
          </a:p>
          <a:p>
            <a:r>
              <a:rPr lang="en-US" sz="2000" b="1" dirty="0" smtClean="0"/>
              <a:t>Internal</a:t>
            </a:r>
            <a:r>
              <a:rPr lang="en-US" sz="2000" b="1" dirty="0"/>
              <a:t>: </a:t>
            </a:r>
            <a:r>
              <a:rPr lang="en-US" sz="2000" dirty="0"/>
              <a:t>Passes through main downtown/business </a:t>
            </a:r>
            <a:r>
              <a:rPr lang="en-US" sz="2000" dirty="0" smtClean="0"/>
              <a:t>area</a:t>
            </a:r>
            <a:r>
              <a:rPr lang="en-US" sz="2000" baseline="30000" dirty="0" smtClean="0"/>
              <a:t>2</a:t>
            </a:r>
            <a:endParaRPr lang="en-US" sz="2000" dirty="0"/>
          </a:p>
          <a:p>
            <a:r>
              <a:rPr lang="en-US" sz="2000" b="1" dirty="0" smtClean="0"/>
              <a:t>Adjacent</a:t>
            </a:r>
            <a:r>
              <a:rPr lang="en-US" sz="2000" b="1" dirty="0"/>
              <a:t>: </a:t>
            </a:r>
            <a:r>
              <a:rPr lang="en-US" sz="2000" dirty="0"/>
              <a:t>Passes through outskirts or edges of business </a:t>
            </a:r>
            <a:r>
              <a:rPr lang="en-US" sz="2000" dirty="0" smtClean="0"/>
              <a:t>district</a:t>
            </a:r>
            <a:r>
              <a:rPr lang="en-US" sz="2000" baseline="30000" dirty="0" smtClean="0"/>
              <a:t>2</a:t>
            </a:r>
            <a:endParaRPr lang="en-US" sz="2000" dirty="0" smtClean="0"/>
          </a:p>
          <a:p>
            <a:r>
              <a:rPr lang="en-US" sz="2000" b="1" dirty="0" smtClean="0"/>
              <a:t>Removed</a:t>
            </a:r>
            <a:r>
              <a:rPr lang="en-US" sz="2000" b="1" dirty="0"/>
              <a:t>: </a:t>
            </a:r>
            <a:r>
              <a:rPr lang="en-US" sz="2000" dirty="0"/>
              <a:t>Up to </a:t>
            </a:r>
            <a:r>
              <a:rPr lang="en-US" sz="2000" dirty="0" smtClean="0"/>
              <a:t>2 miles from downtown entrance</a:t>
            </a:r>
            <a:r>
              <a:rPr lang="en-US" sz="2000" baseline="30000" dirty="0" smtClean="0"/>
              <a:t>2</a:t>
            </a:r>
            <a:endParaRPr lang="en-US" sz="2000" dirty="0" smtClean="0"/>
          </a:p>
          <a:p>
            <a:r>
              <a:rPr lang="en-US" sz="2000" b="1" dirty="0" smtClean="0"/>
              <a:t>External:</a:t>
            </a:r>
            <a:r>
              <a:rPr lang="en-US" sz="2000" dirty="0" smtClean="0"/>
              <a:t> Over </a:t>
            </a:r>
            <a:r>
              <a:rPr lang="en-US" sz="2000" dirty="0"/>
              <a:t>2 miles from downtown </a:t>
            </a:r>
            <a:r>
              <a:rPr lang="en-US" sz="2000" dirty="0" smtClean="0"/>
              <a:t>entrance</a:t>
            </a:r>
            <a:endParaRPr lang="en-US" sz="2000" dirty="0"/>
          </a:p>
        </p:txBody>
      </p:sp>
      <p:sp>
        <p:nvSpPr>
          <p:cNvPr id="3" name="Rectangle 2"/>
          <p:cNvSpPr/>
          <p:nvPr/>
        </p:nvSpPr>
        <p:spPr>
          <a:xfrm>
            <a:off x="1163332" y="4525996"/>
            <a:ext cx="9601200" cy="6247864"/>
          </a:xfrm>
          <a:prstGeom prst="rect">
            <a:avLst/>
          </a:prstGeom>
        </p:spPr>
        <p:txBody>
          <a:bodyPr wrap="square">
            <a:spAutoFit/>
          </a:bodyPr>
          <a:lstStyle/>
          <a:p>
            <a:pPr>
              <a:spcBef>
                <a:spcPct val="20000"/>
              </a:spcBef>
            </a:pPr>
            <a:r>
              <a:rPr lang="en-US" sz="2500" dirty="0" smtClean="0"/>
              <a:t>Many NH towns and cities have traditional downtowns at varying levels of economic vibrancy. Many of these towns and cities also have trails in close proximity to the downtowns. Trails are an important resource in NH because they provide a variety of social, economic, and health benefits for local communities. Multi-use trails may cater to community residents or serve as an attraction for visitors. There is opportunity within economic development and trail management to leverage the physical location of trails as it relates to the placement of businesses and downtown areas within the community with the overarching goal of economic stimulation. The purpose of this project was to examine definitions of “downtowns” and “trails” and to determine the elements most necessary for connecting trails with downtowns in the state of New Hampshire. The Community and Economic Development Department of UNH Cooperative Extension examined ten pilot towns in the Seacoast region. Each town met pre-qualifying conditions including having one or more mapped trails and having some type of defined downtown area.  </a:t>
            </a:r>
            <a:endParaRPr lang="en-US" sz="2500" dirty="0"/>
          </a:p>
        </p:txBody>
      </p:sp>
      <p:sp>
        <p:nvSpPr>
          <p:cNvPr id="26" name="Content Placeholder 13"/>
          <p:cNvSpPr>
            <a:spLocks noGrp="1"/>
          </p:cNvSpPr>
          <p:nvPr>
            <p:ph sz="quarter" idx="27"/>
          </p:nvPr>
        </p:nvSpPr>
        <p:spPr>
          <a:xfrm>
            <a:off x="1188438" y="18702654"/>
            <a:ext cx="9601200" cy="1356855"/>
          </a:xfrm>
        </p:spPr>
        <p:txBody>
          <a:bodyPr>
            <a:noAutofit/>
          </a:bodyPr>
          <a:lstStyle/>
          <a:p>
            <a:pPr>
              <a:spcBef>
                <a:spcPts val="0"/>
              </a:spcBef>
            </a:pPr>
            <a:r>
              <a:rPr lang="en-US" sz="2500" dirty="0" smtClean="0"/>
              <a:t>Data collection in 10 Seacoast Communities</a:t>
            </a:r>
          </a:p>
          <a:p>
            <a:pPr lvl="1">
              <a:spcBef>
                <a:spcPts val="0"/>
              </a:spcBef>
            </a:pPr>
            <a:r>
              <a:rPr lang="en-US" sz="2500" dirty="0" smtClean="0"/>
              <a:t>Walkability</a:t>
            </a:r>
            <a:r>
              <a:rPr lang="en-US" sz="2500" baseline="30000" dirty="0" smtClean="0"/>
              <a:t>3,4</a:t>
            </a:r>
            <a:endParaRPr lang="en-US" sz="2500" dirty="0" smtClean="0"/>
          </a:p>
          <a:p>
            <a:pPr lvl="1">
              <a:spcBef>
                <a:spcPts val="0"/>
              </a:spcBef>
            </a:pPr>
            <a:r>
              <a:rPr lang="en-US" sz="2500" dirty="0"/>
              <a:t>Trail </a:t>
            </a:r>
            <a:r>
              <a:rPr lang="en-US" sz="2500" dirty="0" smtClean="0"/>
              <a:t>Geography</a:t>
            </a:r>
            <a:r>
              <a:rPr lang="en-US" sz="2500" baseline="30000" dirty="0"/>
              <a:t>2</a:t>
            </a:r>
            <a:r>
              <a:rPr lang="en-US" sz="2500" dirty="0" smtClean="0"/>
              <a:t> </a:t>
            </a:r>
            <a:r>
              <a:rPr lang="en-US" sz="2500" dirty="0"/>
              <a:t>(</a:t>
            </a:r>
            <a:r>
              <a:rPr lang="en-US" sz="2500" dirty="0" smtClean="0"/>
              <a:t>GIS Mapping &amp; Aerial Photography)</a:t>
            </a:r>
          </a:p>
        </p:txBody>
      </p:sp>
      <p:pic>
        <p:nvPicPr>
          <p:cNvPr id="24" name="Picture 23"/>
          <p:cNvPicPr>
            <a:picLocks noChangeAspect="1"/>
          </p:cNvPicPr>
          <p:nvPr/>
        </p:nvPicPr>
        <p:blipFill>
          <a:blip r:embed="rId5"/>
          <a:stretch>
            <a:fillRect/>
          </a:stretch>
        </p:blipFill>
        <p:spPr>
          <a:xfrm>
            <a:off x="1215280" y="12238563"/>
            <a:ext cx="9561659" cy="5410200"/>
          </a:xfrm>
          <a:prstGeom prst="rect">
            <a:avLst/>
          </a:prstGeom>
        </p:spPr>
      </p:pic>
      <p:sp>
        <p:nvSpPr>
          <p:cNvPr id="25" name="TextBox 24"/>
          <p:cNvSpPr txBox="1"/>
          <p:nvPr/>
        </p:nvSpPr>
        <p:spPr>
          <a:xfrm>
            <a:off x="11543929" y="8832398"/>
            <a:ext cx="9564798" cy="861774"/>
          </a:xfrm>
          <a:prstGeom prst="rect">
            <a:avLst/>
          </a:prstGeom>
          <a:noFill/>
        </p:spPr>
        <p:txBody>
          <a:bodyPr wrap="square" rtlCol="0">
            <a:spAutoFit/>
          </a:bodyPr>
          <a:lstStyle/>
          <a:p>
            <a:r>
              <a:rPr lang="en-US" sz="2500" dirty="0" smtClean="0"/>
              <a:t>NH downtowns vary by feel, walkability, and economic vibrancy</a:t>
            </a:r>
            <a:r>
              <a:rPr lang="en-US" sz="2500" baseline="30000" dirty="0" smtClean="0"/>
              <a:t>3,4,5</a:t>
            </a:r>
            <a:endParaRPr lang="en-US" sz="2500" dirty="0" smtClean="0"/>
          </a:p>
          <a:p>
            <a:r>
              <a:rPr lang="en-US" sz="2500" dirty="0" smtClean="0"/>
              <a:t>Within this study, downtowns were classified according to this spectrum</a:t>
            </a:r>
          </a:p>
        </p:txBody>
      </p:sp>
      <p:sp>
        <p:nvSpPr>
          <p:cNvPr id="51" name="TextBox 50"/>
          <p:cNvSpPr txBox="1"/>
          <p:nvPr/>
        </p:nvSpPr>
        <p:spPr>
          <a:xfrm>
            <a:off x="11567110" y="16424266"/>
            <a:ext cx="7797969" cy="477054"/>
          </a:xfrm>
          <a:prstGeom prst="rect">
            <a:avLst/>
          </a:prstGeom>
          <a:noFill/>
        </p:spPr>
        <p:txBody>
          <a:bodyPr wrap="none" rtlCol="0">
            <a:spAutoFit/>
          </a:bodyPr>
          <a:lstStyle/>
          <a:p>
            <a:r>
              <a:rPr lang="en-US" sz="2500" dirty="0" smtClean="0"/>
              <a:t>Newmarket, NH: Traditional Downtown with Adjacent Trail</a:t>
            </a:r>
          </a:p>
        </p:txBody>
      </p:sp>
      <p:cxnSp>
        <p:nvCxnSpPr>
          <p:cNvPr id="59" name="Straight Arrow Connector 58"/>
          <p:cNvCxnSpPr>
            <a:stCxn id="62" idx="1"/>
          </p:cNvCxnSpPr>
          <p:nvPr/>
        </p:nvCxnSpPr>
        <p:spPr>
          <a:xfrm flipH="1">
            <a:off x="13023028" y="17479254"/>
            <a:ext cx="1379428" cy="299486"/>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p:nvPr/>
        </p:nvCxnSpPr>
        <p:spPr>
          <a:xfrm flipH="1" flipV="1">
            <a:off x="12511398" y="18109906"/>
            <a:ext cx="1540940" cy="1188681"/>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2" name="TextBox 61"/>
          <p:cNvSpPr txBox="1"/>
          <p:nvPr/>
        </p:nvSpPr>
        <p:spPr>
          <a:xfrm>
            <a:off x="14402456" y="17186866"/>
            <a:ext cx="1465901" cy="584775"/>
          </a:xfrm>
          <a:prstGeom prst="rect">
            <a:avLst/>
          </a:prstGeom>
          <a:solidFill>
            <a:schemeClr val="bg1">
              <a:alpha val="90000"/>
            </a:schemeClr>
          </a:solidFill>
        </p:spPr>
        <p:txBody>
          <a:bodyPr wrap="square" rtlCol="0">
            <a:spAutoFit/>
          </a:bodyPr>
          <a:lstStyle/>
          <a:p>
            <a:r>
              <a:rPr lang="en-US" sz="1600" dirty="0" smtClean="0"/>
              <a:t>Central Downtown</a:t>
            </a:r>
          </a:p>
        </p:txBody>
      </p:sp>
      <p:sp>
        <p:nvSpPr>
          <p:cNvPr id="64" name="TextBox 63"/>
          <p:cNvSpPr txBox="1"/>
          <p:nvPr/>
        </p:nvSpPr>
        <p:spPr>
          <a:xfrm>
            <a:off x="14050730" y="19234208"/>
            <a:ext cx="1559097" cy="584775"/>
          </a:xfrm>
          <a:prstGeom prst="rect">
            <a:avLst/>
          </a:prstGeom>
          <a:solidFill>
            <a:schemeClr val="bg1">
              <a:alpha val="90000"/>
            </a:schemeClr>
          </a:solidFill>
        </p:spPr>
        <p:txBody>
          <a:bodyPr wrap="square" rtlCol="0">
            <a:spAutoFit/>
          </a:bodyPr>
          <a:lstStyle/>
          <a:p>
            <a:r>
              <a:rPr lang="en-US" sz="1600" dirty="0" smtClean="0"/>
              <a:t>Adjacent Trailhead &amp; Park</a:t>
            </a:r>
          </a:p>
        </p:txBody>
      </p:sp>
      <p:cxnSp>
        <p:nvCxnSpPr>
          <p:cNvPr id="69" name="Straight Arrow Connector 68"/>
          <p:cNvCxnSpPr>
            <a:stCxn id="70" idx="1"/>
          </p:cNvCxnSpPr>
          <p:nvPr/>
        </p:nvCxnSpPr>
        <p:spPr>
          <a:xfrm flipH="1">
            <a:off x="17992083" y="17882035"/>
            <a:ext cx="874981" cy="845360"/>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70" name="TextBox 69"/>
          <p:cNvSpPr txBox="1"/>
          <p:nvPr/>
        </p:nvSpPr>
        <p:spPr>
          <a:xfrm>
            <a:off x="18867064" y="17712758"/>
            <a:ext cx="1833237" cy="338554"/>
          </a:xfrm>
          <a:prstGeom prst="rect">
            <a:avLst/>
          </a:prstGeom>
          <a:solidFill>
            <a:schemeClr val="bg1">
              <a:alpha val="90000"/>
            </a:schemeClr>
          </a:solidFill>
        </p:spPr>
        <p:txBody>
          <a:bodyPr wrap="square" rtlCol="0">
            <a:spAutoFit/>
          </a:bodyPr>
          <a:lstStyle/>
          <a:p>
            <a:r>
              <a:rPr lang="en-US" sz="1600" dirty="0" smtClean="0"/>
              <a:t>Central Downtown</a:t>
            </a:r>
          </a:p>
        </p:txBody>
      </p:sp>
      <p:cxnSp>
        <p:nvCxnSpPr>
          <p:cNvPr id="72" name="Straight Arrow Connector 71"/>
          <p:cNvCxnSpPr>
            <a:stCxn id="73" idx="1"/>
          </p:cNvCxnSpPr>
          <p:nvPr/>
        </p:nvCxnSpPr>
        <p:spPr>
          <a:xfrm flipH="1" flipV="1">
            <a:off x="17120841" y="18820559"/>
            <a:ext cx="911708" cy="946563"/>
          </a:xfrm>
          <a:prstGeom prst="straightConnector1">
            <a:avLst/>
          </a:prstGeom>
          <a:ln w="28575">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73" name="TextBox 72"/>
          <p:cNvSpPr txBox="1"/>
          <p:nvPr/>
        </p:nvSpPr>
        <p:spPr>
          <a:xfrm>
            <a:off x="18032549" y="19474734"/>
            <a:ext cx="2276760" cy="584775"/>
          </a:xfrm>
          <a:prstGeom prst="rect">
            <a:avLst/>
          </a:prstGeom>
          <a:solidFill>
            <a:schemeClr val="bg1">
              <a:alpha val="90000"/>
            </a:schemeClr>
          </a:solidFill>
        </p:spPr>
        <p:txBody>
          <a:bodyPr wrap="square" rtlCol="0">
            <a:spAutoFit/>
          </a:bodyPr>
          <a:lstStyle/>
          <a:p>
            <a:r>
              <a:rPr lang="en-US" sz="1600" dirty="0" smtClean="0"/>
              <a:t>Adjacent Trailhead &amp; Park</a:t>
            </a:r>
          </a:p>
        </p:txBody>
      </p:sp>
      <p:graphicFrame>
        <p:nvGraphicFramePr>
          <p:cNvPr id="80" name="Table 79"/>
          <p:cNvGraphicFramePr>
            <a:graphicFrameLocks noGrp="1"/>
          </p:cNvGraphicFramePr>
          <p:nvPr>
            <p:extLst>
              <p:ext uri="{D42A27DB-BD31-4B8C-83A1-F6EECF244321}">
                <p14:modId xmlns:p14="http://schemas.microsoft.com/office/powerpoint/2010/main" val="1310426124"/>
              </p:ext>
            </p:extLst>
          </p:nvPr>
        </p:nvGraphicFramePr>
        <p:xfrm>
          <a:off x="11543929" y="12057462"/>
          <a:ext cx="5609485" cy="3104668"/>
        </p:xfrm>
        <a:graphic>
          <a:graphicData uri="http://schemas.openxmlformats.org/drawingml/2006/table">
            <a:tbl>
              <a:tblPr/>
              <a:tblGrid>
                <a:gridCol w="1541077"/>
                <a:gridCol w="1345066"/>
                <a:gridCol w="1361671"/>
                <a:gridCol w="1361671"/>
              </a:tblGrid>
              <a:tr h="446309">
                <a:tc>
                  <a:txBody>
                    <a:bodyPr/>
                    <a:lstStyle/>
                    <a:p>
                      <a:pPr algn="ctr"/>
                      <a:r>
                        <a:rPr lang="en-US" sz="1800" b="1" dirty="0" smtClean="0">
                          <a:solidFill>
                            <a:schemeClr val="bg1"/>
                          </a:solidFill>
                          <a:effectLst/>
                          <a:latin typeface="Calibri" charset="0"/>
                          <a:ea typeface="Calibri" charset="0"/>
                          <a:cs typeface="Calibri" charset="0"/>
                        </a:rPr>
                        <a:t>Pilot</a:t>
                      </a:r>
                      <a:r>
                        <a:rPr lang="en-US" sz="1800" b="1" baseline="0" dirty="0" smtClean="0">
                          <a:solidFill>
                            <a:schemeClr val="bg1"/>
                          </a:solidFill>
                          <a:effectLst/>
                          <a:latin typeface="Calibri" charset="0"/>
                          <a:ea typeface="Calibri" charset="0"/>
                          <a:cs typeface="Calibri" charset="0"/>
                        </a:rPr>
                        <a:t> Town</a:t>
                      </a:r>
                      <a:endParaRPr lang="en-US" sz="1800" b="1" dirty="0">
                        <a:solidFill>
                          <a:schemeClr val="bg1"/>
                        </a:solidFill>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solidFill>
                  </a:tcPr>
                </a:tc>
                <a:tc>
                  <a:txBody>
                    <a:bodyPr/>
                    <a:lstStyle/>
                    <a:p>
                      <a:pPr algn="ctr"/>
                      <a:r>
                        <a:rPr lang="en-US" sz="1800" b="1" dirty="0" smtClean="0">
                          <a:solidFill>
                            <a:srgbClr val="FFFFFF"/>
                          </a:solidFill>
                          <a:effectLst/>
                          <a:latin typeface="Calibri" charset="0"/>
                          <a:ea typeface="Calibri" charset="0"/>
                          <a:cs typeface="Calibri" charset="0"/>
                        </a:rPr>
                        <a:t>Town Center Walk Score</a:t>
                      </a:r>
                      <a:endParaRPr lang="en-US" sz="18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solidFill>
                  </a:tcPr>
                </a:tc>
                <a:tc>
                  <a:txBody>
                    <a:bodyPr/>
                    <a:lstStyle/>
                    <a:p>
                      <a:pPr algn="ctr"/>
                      <a:r>
                        <a:rPr lang="en-US" sz="1800" b="1" dirty="0" smtClean="0">
                          <a:solidFill>
                            <a:schemeClr val="bg1"/>
                          </a:solidFill>
                          <a:effectLst/>
                          <a:latin typeface="Calibri" charset="0"/>
                          <a:ea typeface="Calibri" charset="0"/>
                          <a:cs typeface="Calibri" charset="0"/>
                        </a:rPr>
                        <a:t>Downtown Type</a:t>
                      </a:r>
                      <a:endParaRPr lang="en-US" sz="1800" b="1" dirty="0">
                        <a:solidFill>
                          <a:schemeClr val="bg1"/>
                        </a:solidFill>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solidFill>
                  </a:tcPr>
                </a:tc>
                <a:tc>
                  <a:txBody>
                    <a:bodyPr/>
                    <a:lstStyle/>
                    <a:p>
                      <a:pPr algn="ctr"/>
                      <a:r>
                        <a:rPr lang="en-US" sz="1800" b="1" dirty="0" smtClean="0">
                          <a:solidFill>
                            <a:schemeClr val="bg1"/>
                          </a:solidFill>
                          <a:effectLst/>
                          <a:latin typeface="Calibri" charset="0"/>
                          <a:ea typeface="Calibri" charset="0"/>
                          <a:cs typeface="Calibri" charset="0"/>
                        </a:rPr>
                        <a:t>Closest</a:t>
                      </a:r>
                      <a:r>
                        <a:rPr lang="en-US" sz="1800" b="1" baseline="0" dirty="0" smtClean="0">
                          <a:solidFill>
                            <a:schemeClr val="bg1"/>
                          </a:solidFill>
                          <a:effectLst/>
                          <a:latin typeface="Calibri" charset="0"/>
                          <a:ea typeface="Calibri" charset="0"/>
                          <a:cs typeface="Calibri" charset="0"/>
                        </a:rPr>
                        <a:t> Trail to Downtown</a:t>
                      </a:r>
                      <a:endParaRPr lang="en-US" sz="1800" b="1" dirty="0">
                        <a:solidFill>
                          <a:schemeClr val="bg1"/>
                        </a:solidFill>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4"/>
                    </a:solidFill>
                  </a:tcPr>
                </a:tc>
              </a:tr>
              <a:tr h="222865">
                <a:tc>
                  <a:txBody>
                    <a:bodyPr/>
                    <a:lstStyle/>
                    <a:p>
                      <a:r>
                        <a:rPr lang="en-US" sz="1500" b="1" dirty="0">
                          <a:solidFill>
                            <a:srgbClr val="000000"/>
                          </a:solidFill>
                          <a:effectLst/>
                          <a:latin typeface="Calibri" charset="0"/>
                          <a:ea typeface="Calibri" charset="0"/>
                          <a:cs typeface="Calibri" charset="0"/>
                        </a:rPr>
                        <a:t>Brentwood</a:t>
                      </a:r>
                      <a:endParaRPr lang="en-U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is-IS" sz="1500" dirty="0" smtClean="0">
                          <a:solidFill>
                            <a:srgbClr val="000000"/>
                          </a:solidFill>
                          <a:effectLst/>
                          <a:latin typeface="Calibri" charset="0"/>
                          <a:ea typeface="Calibri" charset="0"/>
                          <a:cs typeface="Calibri" charset="0"/>
                        </a:rPr>
                        <a:t>  23</a:t>
                      </a:r>
                      <a:endParaRPr lang="is-I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is-IS" sz="1500" dirty="0" smtClean="0">
                          <a:effectLst/>
                          <a:latin typeface="Calibri" charset="0"/>
                          <a:ea typeface="Calibri" charset="0"/>
                          <a:cs typeface="Calibri" charset="0"/>
                        </a:rPr>
                        <a:t>  Atypical</a:t>
                      </a:r>
                      <a:endParaRPr lang="is-I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is-IS" sz="1500" dirty="0" smtClean="0">
                          <a:effectLst/>
                          <a:latin typeface="Calibri" charset="0"/>
                          <a:ea typeface="Calibri" charset="0"/>
                          <a:cs typeface="Calibri" charset="0"/>
                        </a:rPr>
                        <a:t>  Internal</a:t>
                      </a:r>
                      <a:endParaRPr lang="is-I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22865">
                <a:tc>
                  <a:txBody>
                    <a:bodyPr/>
                    <a:lstStyle/>
                    <a:p>
                      <a:r>
                        <a:rPr lang="en-US" sz="1500" b="1">
                          <a:solidFill>
                            <a:srgbClr val="000000"/>
                          </a:solidFill>
                          <a:effectLst/>
                          <a:latin typeface="Calibri" charset="0"/>
                          <a:ea typeface="Calibri" charset="0"/>
                          <a:cs typeface="Calibri" charset="0"/>
                        </a:rPr>
                        <a:t>Dover</a:t>
                      </a:r>
                      <a:endParaRPr lang="en-US" sz="150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US" sz="1500" dirty="0" smtClean="0">
                          <a:solidFill>
                            <a:srgbClr val="000000"/>
                          </a:solidFill>
                          <a:effectLst/>
                          <a:latin typeface="Calibri" charset="0"/>
                          <a:ea typeface="Calibri" charset="0"/>
                          <a:cs typeface="Calibri" charset="0"/>
                        </a:rPr>
                        <a:t>  88</a:t>
                      </a:r>
                      <a:endParaRPr lang="en-U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EFEF"/>
                    </a:solidFill>
                  </a:tcPr>
                </a:tc>
                <a:tc>
                  <a:txBody>
                    <a:bodyPr/>
                    <a:lstStyle/>
                    <a:p>
                      <a:pPr algn="l"/>
                      <a:r>
                        <a:rPr lang="en-US" sz="1500" dirty="0" smtClean="0">
                          <a:effectLst/>
                          <a:latin typeface="Calibri" charset="0"/>
                          <a:ea typeface="Calibri" charset="0"/>
                          <a:cs typeface="Calibri" charset="0"/>
                        </a:rPr>
                        <a:t>  Traditional</a:t>
                      </a:r>
                      <a:endParaRPr lang="en-U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EFEF"/>
                    </a:solidFill>
                  </a:tcPr>
                </a:tc>
                <a:tc>
                  <a:txBody>
                    <a:bodyPr/>
                    <a:lstStyle/>
                    <a:p>
                      <a:pPr algn="l"/>
                      <a:r>
                        <a:rPr lang="en-US" sz="1500" dirty="0" smtClean="0">
                          <a:effectLst/>
                          <a:latin typeface="Calibri" charset="0"/>
                          <a:ea typeface="Calibri" charset="0"/>
                          <a:cs typeface="Calibri" charset="0"/>
                        </a:rPr>
                        <a:t>  Internal</a:t>
                      </a:r>
                      <a:endParaRPr lang="en-U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EFEF"/>
                    </a:solidFill>
                  </a:tcPr>
                </a:tc>
              </a:tr>
              <a:tr h="222865">
                <a:tc>
                  <a:txBody>
                    <a:bodyPr/>
                    <a:lstStyle/>
                    <a:p>
                      <a:r>
                        <a:rPr lang="en-US" sz="1500" b="1">
                          <a:solidFill>
                            <a:srgbClr val="000000"/>
                          </a:solidFill>
                          <a:effectLst/>
                          <a:latin typeface="Calibri" charset="0"/>
                          <a:ea typeface="Calibri" charset="0"/>
                          <a:cs typeface="Calibri" charset="0"/>
                        </a:rPr>
                        <a:t>Durham</a:t>
                      </a:r>
                      <a:endParaRPr lang="en-US" sz="150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cs-CZ" sz="1500" dirty="0" smtClean="0">
                          <a:solidFill>
                            <a:srgbClr val="000000"/>
                          </a:solidFill>
                          <a:effectLst/>
                          <a:latin typeface="Calibri" charset="0"/>
                          <a:ea typeface="Calibri" charset="0"/>
                          <a:cs typeface="Calibri" charset="0"/>
                        </a:rPr>
                        <a:t>  83</a:t>
                      </a:r>
                      <a:endParaRPr lang="cs-CZ"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cs-CZ" sz="1500" dirty="0" smtClean="0">
                          <a:effectLst/>
                          <a:latin typeface="Calibri" charset="0"/>
                          <a:ea typeface="Calibri" charset="0"/>
                          <a:cs typeface="Calibri" charset="0"/>
                        </a:rPr>
                        <a:t>  Traditional</a:t>
                      </a:r>
                      <a:endParaRPr lang="cs-CZ"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cs-CZ" sz="1500" dirty="0" smtClean="0">
                          <a:effectLst/>
                          <a:latin typeface="Calibri" charset="0"/>
                          <a:ea typeface="Calibri" charset="0"/>
                          <a:cs typeface="Calibri" charset="0"/>
                        </a:rPr>
                        <a:t>  Removed</a:t>
                      </a:r>
                      <a:endParaRPr lang="cs-CZ"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22865">
                <a:tc>
                  <a:txBody>
                    <a:bodyPr/>
                    <a:lstStyle/>
                    <a:p>
                      <a:r>
                        <a:rPr lang="en-US" sz="1500" b="1" dirty="0">
                          <a:solidFill>
                            <a:srgbClr val="000000"/>
                          </a:solidFill>
                          <a:effectLst/>
                          <a:latin typeface="Calibri" charset="0"/>
                          <a:ea typeface="Calibri" charset="0"/>
                          <a:cs typeface="Calibri" charset="0"/>
                        </a:rPr>
                        <a:t>Exeter</a:t>
                      </a:r>
                      <a:endParaRPr lang="en-U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cs-CZ" sz="1500" dirty="0" smtClean="0">
                          <a:solidFill>
                            <a:srgbClr val="000000"/>
                          </a:solidFill>
                          <a:effectLst/>
                          <a:latin typeface="Calibri" charset="0"/>
                          <a:ea typeface="Calibri" charset="0"/>
                          <a:cs typeface="Calibri" charset="0"/>
                        </a:rPr>
                        <a:t>  83</a:t>
                      </a:r>
                      <a:endParaRPr lang="cs-CZ"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EFEF"/>
                    </a:solidFill>
                  </a:tcPr>
                </a:tc>
                <a:tc>
                  <a:txBody>
                    <a:bodyPr/>
                    <a:lstStyle/>
                    <a:p>
                      <a:pPr algn="l"/>
                      <a:r>
                        <a:rPr lang="cs-CZ" sz="1500" dirty="0" smtClean="0">
                          <a:effectLst/>
                          <a:latin typeface="Calibri" charset="0"/>
                          <a:ea typeface="Calibri" charset="0"/>
                          <a:cs typeface="Calibri" charset="0"/>
                        </a:rPr>
                        <a:t>  Traditional</a:t>
                      </a:r>
                      <a:endParaRPr lang="cs-CZ"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EFEF"/>
                    </a:solidFill>
                  </a:tcPr>
                </a:tc>
                <a:tc>
                  <a:txBody>
                    <a:bodyPr/>
                    <a:lstStyle/>
                    <a:p>
                      <a:pPr algn="l"/>
                      <a:r>
                        <a:rPr lang="cs-CZ" sz="1500" dirty="0" smtClean="0">
                          <a:effectLst/>
                          <a:latin typeface="Calibri" charset="0"/>
                          <a:ea typeface="Calibri" charset="0"/>
                          <a:cs typeface="Calibri" charset="0"/>
                        </a:rPr>
                        <a:t>  External</a:t>
                      </a:r>
                      <a:endParaRPr lang="cs-CZ"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EFEF"/>
                    </a:solidFill>
                  </a:tcPr>
                </a:tc>
              </a:tr>
              <a:tr h="222865">
                <a:tc>
                  <a:txBody>
                    <a:bodyPr/>
                    <a:lstStyle/>
                    <a:p>
                      <a:r>
                        <a:rPr lang="en-US" sz="1500" b="1" dirty="0">
                          <a:solidFill>
                            <a:srgbClr val="000000"/>
                          </a:solidFill>
                          <a:effectLst/>
                          <a:latin typeface="Calibri" charset="0"/>
                          <a:ea typeface="Calibri" charset="0"/>
                          <a:cs typeface="Calibri" charset="0"/>
                        </a:rPr>
                        <a:t>Farmington</a:t>
                      </a:r>
                      <a:endParaRPr lang="en-U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US" sz="1500" dirty="0" smtClean="0">
                          <a:solidFill>
                            <a:srgbClr val="000000"/>
                          </a:solidFill>
                          <a:effectLst/>
                          <a:latin typeface="Calibri" charset="0"/>
                          <a:ea typeface="Calibri" charset="0"/>
                          <a:cs typeface="Calibri" charset="0"/>
                        </a:rPr>
                        <a:t>  45</a:t>
                      </a:r>
                      <a:endParaRPr lang="en-U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US" sz="1500" dirty="0" smtClean="0">
                          <a:effectLst/>
                          <a:latin typeface="Calibri" charset="0"/>
                          <a:ea typeface="Calibri" charset="0"/>
                          <a:cs typeface="Calibri" charset="0"/>
                        </a:rPr>
                        <a:t>  Atypical</a:t>
                      </a:r>
                      <a:endParaRPr lang="en-U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US" sz="1500" baseline="0" dirty="0" smtClean="0">
                          <a:effectLst/>
                          <a:latin typeface="Calibri" charset="0"/>
                          <a:ea typeface="Calibri" charset="0"/>
                          <a:cs typeface="Calibri" charset="0"/>
                        </a:rPr>
                        <a:t>  Removed</a:t>
                      </a:r>
                      <a:endParaRPr lang="en-U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22865">
                <a:tc>
                  <a:txBody>
                    <a:bodyPr/>
                    <a:lstStyle/>
                    <a:p>
                      <a:r>
                        <a:rPr lang="en-US" sz="1500" b="1" dirty="0">
                          <a:solidFill>
                            <a:srgbClr val="000000"/>
                          </a:solidFill>
                          <a:effectLst/>
                          <a:latin typeface="Calibri" charset="0"/>
                          <a:ea typeface="Calibri" charset="0"/>
                          <a:cs typeface="Calibri" charset="0"/>
                        </a:rPr>
                        <a:t>Newmarket</a:t>
                      </a:r>
                      <a:endParaRPr lang="en-U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is-IS" sz="1500" dirty="0" smtClean="0">
                          <a:solidFill>
                            <a:srgbClr val="000000"/>
                          </a:solidFill>
                          <a:effectLst/>
                          <a:latin typeface="Calibri" charset="0"/>
                          <a:ea typeface="Calibri" charset="0"/>
                          <a:cs typeface="Calibri" charset="0"/>
                        </a:rPr>
                        <a:t>  73</a:t>
                      </a:r>
                      <a:endParaRPr lang="is-I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EFEF"/>
                    </a:solidFill>
                  </a:tcPr>
                </a:tc>
                <a:tc>
                  <a:txBody>
                    <a:bodyPr/>
                    <a:lstStyle/>
                    <a:p>
                      <a:pPr algn="l"/>
                      <a:r>
                        <a:rPr lang="is-IS" sz="1500" dirty="0" smtClean="0">
                          <a:effectLst/>
                          <a:latin typeface="Calibri" charset="0"/>
                          <a:ea typeface="Calibri" charset="0"/>
                          <a:cs typeface="Calibri" charset="0"/>
                        </a:rPr>
                        <a:t>  Traditional</a:t>
                      </a:r>
                      <a:endParaRPr lang="is-I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EFEF"/>
                    </a:solidFill>
                  </a:tcPr>
                </a:tc>
                <a:tc>
                  <a:txBody>
                    <a:bodyPr/>
                    <a:lstStyle/>
                    <a:p>
                      <a:pPr algn="l"/>
                      <a:r>
                        <a:rPr lang="is-IS" sz="1500" dirty="0" smtClean="0">
                          <a:effectLst/>
                          <a:latin typeface="Calibri" charset="0"/>
                          <a:ea typeface="Calibri" charset="0"/>
                          <a:cs typeface="Calibri" charset="0"/>
                        </a:rPr>
                        <a:t>  Adjacent</a:t>
                      </a:r>
                      <a:endParaRPr lang="is-I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EFEF"/>
                    </a:solidFill>
                  </a:tcPr>
                </a:tc>
              </a:tr>
              <a:tr h="222865">
                <a:tc>
                  <a:txBody>
                    <a:bodyPr/>
                    <a:lstStyle/>
                    <a:p>
                      <a:r>
                        <a:rPr lang="en-US" sz="1500" b="1">
                          <a:solidFill>
                            <a:srgbClr val="000000"/>
                          </a:solidFill>
                          <a:effectLst/>
                          <a:latin typeface="Calibri" charset="0"/>
                          <a:ea typeface="Calibri" charset="0"/>
                          <a:cs typeface="Calibri" charset="0"/>
                        </a:rPr>
                        <a:t>Portsmouth</a:t>
                      </a:r>
                      <a:endParaRPr lang="en-US" sz="150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is-IS" sz="1500" dirty="0" smtClean="0">
                          <a:solidFill>
                            <a:srgbClr val="000000"/>
                          </a:solidFill>
                          <a:effectLst/>
                          <a:latin typeface="Calibri" charset="0"/>
                          <a:ea typeface="Calibri" charset="0"/>
                          <a:cs typeface="Calibri" charset="0"/>
                        </a:rPr>
                        <a:t>  92</a:t>
                      </a:r>
                      <a:endParaRPr lang="is-I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is-IS" sz="1500" dirty="0" smtClean="0">
                          <a:effectLst/>
                          <a:latin typeface="Calibri" charset="0"/>
                          <a:ea typeface="Calibri" charset="0"/>
                          <a:cs typeface="Calibri" charset="0"/>
                        </a:rPr>
                        <a:t>  Traditional</a:t>
                      </a:r>
                      <a:endParaRPr lang="is-I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is-IS" sz="1500" dirty="0" smtClean="0">
                          <a:effectLst/>
                          <a:latin typeface="Calibri" charset="0"/>
                          <a:ea typeface="Calibri" charset="0"/>
                          <a:cs typeface="Calibri" charset="0"/>
                        </a:rPr>
                        <a:t>  Internal</a:t>
                      </a:r>
                      <a:endParaRPr lang="is-I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22865">
                <a:tc>
                  <a:txBody>
                    <a:bodyPr/>
                    <a:lstStyle/>
                    <a:p>
                      <a:r>
                        <a:rPr lang="en-US" sz="1500" b="1">
                          <a:solidFill>
                            <a:srgbClr val="000000"/>
                          </a:solidFill>
                          <a:effectLst/>
                          <a:latin typeface="Calibri" charset="0"/>
                          <a:ea typeface="Calibri" charset="0"/>
                          <a:cs typeface="Calibri" charset="0"/>
                        </a:rPr>
                        <a:t>Raymond</a:t>
                      </a:r>
                      <a:endParaRPr lang="en-US" sz="150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is-IS" sz="1500" dirty="0" smtClean="0">
                          <a:solidFill>
                            <a:srgbClr val="000000"/>
                          </a:solidFill>
                          <a:effectLst/>
                          <a:latin typeface="Calibri" charset="0"/>
                          <a:ea typeface="Calibri" charset="0"/>
                          <a:cs typeface="Calibri" charset="0"/>
                        </a:rPr>
                        <a:t>  27</a:t>
                      </a:r>
                      <a:endParaRPr lang="is-I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EFEF"/>
                    </a:solidFill>
                  </a:tcPr>
                </a:tc>
                <a:tc>
                  <a:txBody>
                    <a:bodyPr/>
                    <a:lstStyle/>
                    <a:p>
                      <a:pPr algn="l"/>
                      <a:r>
                        <a:rPr lang="is-IS" sz="1500" dirty="0" smtClean="0">
                          <a:effectLst/>
                          <a:latin typeface="Calibri" charset="0"/>
                          <a:ea typeface="Calibri" charset="0"/>
                          <a:cs typeface="Calibri" charset="0"/>
                        </a:rPr>
                        <a:t>  Atypical</a:t>
                      </a:r>
                      <a:endParaRPr lang="is-I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EFEF"/>
                    </a:solidFill>
                  </a:tcPr>
                </a:tc>
                <a:tc>
                  <a:txBody>
                    <a:bodyPr/>
                    <a:lstStyle/>
                    <a:p>
                      <a:pPr algn="l"/>
                      <a:r>
                        <a:rPr lang="is-IS" sz="1500" dirty="0" smtClean="0">
                          <a:effectLst/>
                          <a:latin typeface="Calibri" charset="0"/>
                          <a:ea typeface="Calibri" charset="0"/>
                          <a:cs typeface="Calibri" charset="0"/>
                        </a:rPr>
                        <a:t>  Internal</a:t>
                      </a:r>
                      <a:endParaRPr lang="is-I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EFEF"/>
                    </a:solidFill>
                  </a:tcPr>
                </a:tc>
              </a:tr>
              <a:tr h="222865">
                <a:tc>
                  <a:txBody>
                    <a:bodyPr/>
                    <a:lstStyle/>
                    <a:p>
                      <a:r>
                        <a:rPr lang="en-US" sz="1500" b="1">
                          <a:solidFill>
                            <a:srgbClr val="000000"/>
                          </a:solidFill>
                          <a:effectLst/>
                          <a:latin typeface="Calibri" charset="0"/>
                          <a:ea typeface="Calibri" charset="0"/>
                          <a:cs typeface="Calibri" charset="0"/>
                        </a:rPr>
                        <a:t>Rochester</a:t>
                      </a:r>
                      <a:endParaRPr lang="en-US" sz="150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is-IS" sz="1500" dirty="0" smtClean="0">
                          <a:solidFill>
                            <a:srgbClr val="000000"/>
                          </a:solidFill>
                          <a:effectLst/>
                          <a:latin typeface="Calibri" charset="0"/>
                          <a:ea typeface="Calibri" charset="0"/>
                          <a:cs typeface="Calibri" charset="0"/>
                        </a:rPr>
                        <a:t>  70</a:t>
                      </a:r>
                      <a:endParaRPr lang="is-I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is-IS" sz="1500" dirty="0" smtClean="0">
                          <a:effectLst/>
                          <a:latin typeface="Calibri" charset="0"/>
                          <a:ea typeface="Calibri" charset="0"/>
                          <a:cs typeface="Calibri" charset="0"/>
                        </a:rPr>
                        <a:t>  Moderate</a:t>
                      </a:r>
                      <a:endParaRPr lang="is-I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is-IS" sz="1500" dirty="0" smtClean="0">
                          <a:effectLst/>
                          <a:latin typeface="Calibri" charset="0"/>
                          <a:ea typeface="Calibri" charset="0"/>
                          <a:cs typeface="Calibri" charset="0"/>
                        </a:rPr>
                        <a:t>  Internal</a:t>
                      </a:r>
                      <a:endParaRPr lang="is-I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222865">
                <a:tc>
                  <a:txBody>
                    <a:bodyPr/>
                    <a:lstStyle/>
                    <a:p>
                      <a:r>
                        <a:rPr lang="en-US" sz="1500" b="1" dirty="0">
                          <a:solidFill>
                            <a:srgbClr val="000000"/>
                          </a:solidFill>
                          <a:effectLst/>
                          <a:latin typeface="Calibri" charset="0"/>
                          <a:ea typeface="Calibri" charset="0"/>
                          <a:cs typeface="Calibri" charset="0"/>
                        </a:rPr>
                        <a:t>Sandown</a:t>
                      </a:r>
                      <a:endParaRPr lang="en-U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US" sz="1500" dirty="0" smtClean="0">
                          <a:solidFill>
                            <a:srgbClr val="000000"/>
                          </a:solidFill>
                          <a:effectLst/>
                          <a:latin typeface="Calibri" charset="0"/>
                          <a:ea typeface="Calibri" charset="0"/>
                          <a:cs typeface="Calibri" charset="0"/>
                        </a:rPr>
                        <a:t>  31</a:t>
                      </a:r>
                      <a:endParaRPr lang="en-U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EFEF"/>
                    </a:solidFill>
                  </a:tcPr>
                </a:tc>
                <a:tc>
                  <a:txBody>
                    <a:bodyPr/>
                    <a:lstStyle/>
                    <a:p>
                      <a:pPr algn="l"/>
                      <a:r>
                        <a:rPr lang="en-US" sz="1500" dirty="0" smtClean="0">
                          <a:effectLst/>
                          <a:latin typeface="Calibri" charset="0"/>
                          <a:ea typeface="Calibri" charset="0"/>
                          <a:cs typeface="Calibri" charset="0"/>
                        </a:rPr>
                        <a:t>  Atypical</a:t>
                      </a:r>
                      <a:endParaRPr lang="en-U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EFEF"/>
                    </a:solidFill>
                  </a:tcPr>
                </a:tc>
                <a:tc>
                  <a:txBody>
                    <a:bodyPr/>
                    <a:lstStyle/>
                    <a:p>
                      <a:pPr algn="l"/>
                      <a:r>
                        <a:rPr lang="en-US" sz="1500" dirty="0" smtClean="0">
                          <a:effectLst/>
                          <a:latin typeface="Calibri" charset="0"/>
                          <a:ea typeface="Calibri" charset="0"/>
                          <a:cs typeface="Calibri" charset="0"/>
                        </a:rPr>
                        <a:t>  Internal</a:t>
                      </a:r>
                      <a:endParaRPr lang="en-US" sz="1500" dirty="0">
                        <a:effectLst/>
                        <a:latin typeface="Calibri" charset="0"/>
                        <a:ea typeface="Calibri" charset="0"/>
                        <a:cs typeface="Calibri" charset="0"/>
                      </a:endParaRPr>
                    </a:p>
                  </a:txBody>
                  <a:tcPr marL="12274" marR="12274" marT="12274" marB="122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FEFEF"/>
                    </a:solidFill>
                  </a:tcPr>
                </a:tc>
              </a:tr>
            </a:tbl>
          </a:graphicData>
        </a:graphic>
      </p:graphicFrame>
      <p:sp>
        <p:nvSpPr>
          <p:cNvPr id="82" name="Text Placeholder 17"/>
          <p:cNvSpPr txBox="1">
            <a:spLocks/>
          </p:cNvSpPr>
          <p:nvPr/>
        </p:nvSpPr>
        <p:spPr>
          <a:xfrm>
            <a:off x="21931162" y="12951775"/>
            <a:ext cx="9601200" cy="812800"/>
          </a:xfrm>
          <a:prstGeom prst="round1Rect">
            <a:avLst/>
          </a:prstGeom>
          <a:solidFill>
            <a:schemeClr val="accent5"/>
          </a:solidFill>
        </p:spPr>
        <p:txBody>
          <a:bodyPr vert="horz" lIns="365760" tIns="45720" rIns="91440" bIns="45720" rtlCol="0" anchor="ctr">
            <a:noAutofit/>
          </a:bodyPr>
          <a:lstStyle>
            <a:lvl1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1pPr>
            <a:lvl2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2pPr>
            <a:lvl3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3pPr>
            <a:lvl4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4pPr>
            <a:lvl5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5pPr>
            <a:lvl6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6pPr>
            <a:lvl7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7pPr>
            <a:lvl8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8pPr>
            <a:lvl9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9pPr>
          </a:lstStyle>
          <a:p>
            <a:r>
              <a:rPr lang="en-US" dirty="0" smtClean="0"/>
              <a:t>Downtown Trails Matrix</a:t>
            </a:r>
            <a:endParaRPr lang="en-US" dirty="0"/>
          </a:p>
        </p:txBody>
      </p:sp>
      <p:graphicFrame>
        <p:nvGraphicFramePr>
          <p:cNvPr id="84" name="Table 83"/>
          <p:cNvGraphicFramePr>
            <a:graphicFrameLocks noGrp="1"/>
          </p:cNvGraphicFramePr>
          <p:nvPr>
            <p:extLst>
              <p:ext uri="{D42A27DB-BD31-4B8C-83A1-F6EECF244321}">
                <p14:modId xmlns:p14="http://schemas.microsoft.com/office/powerpoint/2010/main" val="1656541206"/>
              </p:ext>
            </p:extLst>
          </p:nvPr>
        </p:nvGraphicFramePr>
        <p:xfrm>
          <a:off x="21978093" y="14050178"/>
          <a:ext cx="9554269" cy="1786970"/>
        </p:xfrm>
        <a:graphic>
          <a:graphicData uri="http://schemas.openxmlformats.org/drawingml/2006/table">
            <a:tbl>
              <a:tblPr/>
              <a:tblGrid>
                <a:gridCol w="2221608"/>
                <a:gridCol w="2742442"/>
                <a:gridCol w="1338943"/>
                <a:gridCol w="3251276"/>
              </a:tblGrid>
              <a:tr h="246788">
                <a:tc>
                  <a:txBody>
                    <a:bodyPr/>
                    <a:lstStyle/>
                    <a:p>
                      <a:endParaRPr lang="en-US" sz="2100" dirty="0">
                        <a:effectLst/>
                        <a:latin typeface="Calibri" charset="0"/>
                        <a:ea typeface="Calibri" charset="0"/>
                        <a:cs typeface="Calibri" charset="0"/>
                      </a:endParaRPr>
                    </a:p>
                  </a:txBody>
                  <a:tcPr marL="18677" marR="18677" marT="18677" marB="18677">
                    <a:lnL w="6350" cap="flat" cmpd="sng" algn="ctr">
                      <a:solidFill>
                        <a:srgbClr val="929292"/>
                      </a:solidFill>
                      <a:prstDash val="solid"/>
                      <a:round/>
                      <a:headEnd type="none" w="med" len="med"/>
                      <a:tailEnd type="none" w="med" len="med"/>
                    </a:lnL>
                    <a:lnR w="6350" cap="flat" cmpd="sng" algn="ctr">
                      <a:solidFill>
                        <a:srgbClr val="929292"/>
                      </a:solidFill>
                      <a:prstDash val="solid"/>
                      <a:round/>
                      <a:headEnd type="none" w="med" len="med"/>
                      <a:tailEnd type="none" w="med" len="med"/>
                    </a:lnR>
                    <a:lnT w="6350" cap="flat" cmpd="sng" algn="ctr">
                      <a:solidFill>
                        <a:srgbClr val="929292"/>
                      </a:solidFill>
                      <a:prstDash val="solid"/>
                      <a:round/>
                      <a:headEnd type="none" w="med" len="med"/>
                      <a:tailEnd type="none" w="med" len="med"/>
                    </a:lnT>
                    <a:lnB w="6350" cap="flat" cmpd="sng" algn="ctr">
                      <a:solidFill>
                        <a:srgbClr val="929292"/>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l"/>
                      <a:r>
                        <a:rPr lang="en-US" sz="2100" b="1" dirty="0" smtClean="0">
                          <a:solidFill>
                            <a:srgbClr val="FFFFFF"/>
                          </a:solidFill>
                          <a:effectLst/>
                          <a:latin typeface="Calibri" charset="0"/>
                          <a:ea typeface="Calibri" charset="0"/>
                          <a:cs typeface="Calibri" charset="0"/>
                        </a:rPr>
                        <a:t>  Atypical</a:t>
                      </a:r>
                      <a:endParaRPr lang="en-US" sz="2100" dirty="0">
                        <a:effectLst/>
                        <a:latin typeface="Calibri" charset="0"/>
                        <a:ea typeface="Calibri" charset="0"/>
                        <a:cs typeface="Calibri" charset="0"/>
                      </a:endParaRPr>
                    </a:p>
                  </a:txBody>
                  <a:tcPr marL="18677" marR="18677" marT="18677" marB="18677">
                    <a:lnL w="6350" cap="flat" cmpd="sng" algn="ctr">
                      <a:solidFill>
                        <a:srgbClr val="929292"/>
                      </a:solidFill>
                      <a:prstDash val="solid"/>
                      <a:round/>
                      <a:headEnd type="none" w="med" len="med"/>
                      <a:tailEnd type="none" w="med" len="med"/>
                    </a:lnL>
                    <a:lnR w="6350" cap="flat" cmpd="sng" algn="ctr">
                      <a:solidFill>
                        <a:srgbClr val="929292"/>
                      </a:solidFill>
                      <a:prstDash val="solid"/>
                      <a:round/>
                      <a:headEnd type="none" w="med" len="med"/>
                      <a:tailEnd type="none" w="med" len="med"/>
                    </a:lnR>
                    <a:lnT w="6350" cap="flat" cmpd="sng" algn="ctr">
                      <a:solidFill>
                        <a:srgbClr val="929292"/>
                      </a:solidFill>
                      <a:prstDash val="solid"/>
                      <a:round/>
                      <a:headEnd type="none" w="med" len="med"/>
                      <a:tailEnd type="none" w="med" len="med"/>
                    </a:lnT>
                    <a:lnB w="6350" cap="flat" cmpd="sng" algn="ctr">
                      <a:solidFill>
                        <a:srgbClr val="929292"/>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l"/>
                      <a:r>
                        <a:rPr lang="en-US" sz="2100" b="1" dirty="0" smtClean="0">
                          <a:solidFill>
                            <a:srgbClr val="FFFFFF"/>
                          </a:solidFill>
                          <a:effectLst/>
                          <a:latin typeface="Calibri" charset="0"/>
                          <a:ea typeface="Calibri" charset="0"/>
                          <a:cs typeface="Calibri" charset="0"/>
                        </a:rPr>
                        <a:t>  Moderate</a:t>
                      </a:r>
                      <a:endParaRPr lang="en-US" sz="2100" dirty="0">
                        <a:effectLst/>
                        <a:latin typeface="Calibri" charset="0"/>
                        <a:ea typeface="Calibri" charset="0"/>
                        <a:cs typeface="Calibri" charset="0"/>
                      </a:endParaRPr>
                    </a:p>
                  </a:txBody>
                  <a:tcPr marL="18677" marR="18677" marT="18677" marB="18677">
                    <a:lnL w="6350" cap="flat" cmpd="sng" algn="ctr">
                      <a:solidFill>
                        <a:srgbClr val="929292"/>
                      </a:solidFill>
                      <a:prstDash val="solid"/>
                      <a:round/>
                      <a:headEnd type="none" w="med" len="med"/>
                      <a:tailEnd type="none" w="med" len="med"/>
                    </a:lnL>
                    <a:lnR w="6350" cap="flat" cmpd="sng" algn="ctr">
                      <a:solidFill>
                        <a:srgbClr val="929292"/>
                      </a:solidFill>
                      <a:prstDash val="solid"/>
                      <a:round/>
                      <a:headEnd type="none" w="med" len="med"/>
                      <a:tailEnd type="none" w="med" len="med"/>
                    </a:lnR>
                    <a:lnT w="6350" cap="flat" cmpd="sng" algn="ctr">
                      <a:solidFill>
                        <a:srgbClr val="929292"/>
                      </a:solidFill>
                      <a:prstDash val="solid"/>
                      <a:round/>
                      <a:headEnd type="none" w="med" len="med"/>
                      <a:tailEnd type="none" w="med" len="med"/>
                    </a:lnT>
                    <a:lnB w="6350" cap="flat" cmpd="sng" algn="ctr">
                      <a:solidFill>
                        <a:srgbClr val="929292"/>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l"/>
                      <a:r>
                        <a:rPr lang="en-US" sz="2100" b="1" dirty="0" smtClean="0">
                          <a:solidFill>
                            <a:srgbClr val="FFFFFF"/>
                          </a:solidFill>
                          <a:effectLst/>
                          <a:latin typeface="Calibri" charset="0"/>
                          <a:ea typeface="Calibri" charset="0"/>
                          <a:cs typeface="Calibri" charset="0"/>
                        </a:rPr>
                        <a:t>  Traditional</a:t>
                      </a:r>
                      <a:endParaRPr lang="en-US" sz="2100" dirty="0">
                        <a:effectLst/>
                        <a:latin typeface="Calibri" charset="0"/>
                        <a:ea typeface="Calibri" charset="0"/>
                        <a:cs typeface="Calibri" charset="0"/>
                      </a:endParaRPr>
                    </a:p>
                  </a:txBody>
                  <a:tcPr marL="18677" marR="18677" marT="18677" marB="18677">
                    <a:lnL w="6350" cap="flat" cmpd="sng" algn="ctr">
                      <a:solidFill>
                        <a:srgbClr val="929292"/>
                      </a:solidFill>
                      <a:prstDash val="solid"/>
                      <a:round/>
                      <a:headEnd type="none" w="med" len="med"/>
                      <a:tailEnd type="none" w="med" len="med"/>
                    </a:lnL>
                    <a:lnR w="6350" cap="flat" cmpd="sng" algn="ctr">
                      <a:solidFill>
                        <a:srgbClr val="929292"/>
                      </a:solidFill>
                      <a:prstDash val="solid"/>
                      <a:round/>
                      <a:headEnd type="none" w="med" len="med"/>
                      <a:tailEnd type="none" w="med" len="med"/>
                    </a:lnR>
                    <a:lnT w="6350" cap="flat" cmpd="sng" algn="ctr">
                      <a:solidFill>
                        <a:srgbClr val="929292"/>
                      </a:solidFill>
                      <a:prstDash val="solid"/>
                      <a:round/>
                      <a:headEnd type="none" w="med" len="med"/>
                      <a:tailEnd type="none" w="med" len="med"/>
                    </a:lnT>
                    <a:lnB w="6350" cap="flat" cmpd="sng" algn="ctr">
                      <a:solidFill>
                        <a:srgbClr val="929292"/>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r>
              <a:tr h="240521">
                <a:tc>
                  <a:txBody>
                    <a:bodyPr/>
                    <a:lstStyle/>
                    <a:p>
                      <a:r>
                        <a:rPr lang="en-US" sz="2100" b="1" dirty="0" smtClean="0">
                          <a:solidFill>
                            <a:schemeClr val="bg1"/>
                          </a:solidFill>
                          <a:effectLst/>
                          <a:latin typeface="Calibri" charset="0"/>
                          <a:ea typeface="Calibri" charset="0"/>
                          <a:cs typeface="Calibri" charset="0"/>
                        </a:rPr>
                        <a:t>  Internal</a:t>
                      </a:r>
                      <a:endParaRPr lang="en-US" sz="2100" dirty="0">
                        <a:solidFill>
                          <a:schemeClr val="bg1"/>
                        </a:solidFill>
                        <a:effectLst/>
                        <a:latin typeface="Calibri" charset="0"/>
                        <a:ea typeface="Calibri" charset="0"/>
                        <a:cs typeface="Calibri" charset="0"/>
                      </a:endParaRPr>
                    </a:p>
                  </a:txBody>
                  <a:tcPr marL="18677" marR="18677" marT="18677" marB="18677">
                    <a:lnL w="6350" cap="flat" cmpd="sng" algn="ctr">
                      <a:solidFill>
                        <a:srgbClr val="929292"/>
                      </a:solidFill>
                      <a:prstDash val="solid"/>
                      <a:round/>
                      <a:headEnd type="none" w="med" len="med"/>
                      <a:tailEnd type="none" w="med" len="med"/>
                    </a:lnL>
                    <a:lnR w="6350" cap="flat" cmpd="sng" algn="ctr">
                      <a:solidFill>
                        <a:srgbClr val="929292"/>
                      </a:solidFill>
                      <a:prstDash val="solid"/>
                      <a:round/>
                      <a:headEnd type="none" w="med" len="med"/>
                      <a:tailEnd type="none" w="med" len="med"/>
                    </a:lnR>
                    <a:lnT w="6350" cap="flat" cmpd="sng" algn="ctr">
                      <a:solidFill>
                        <a:srgbClr val="929292"/>
                      </a:solidFill>
                      <a:prstDash val="solid"/>
                      <a:round/>
                      <a:headEnd type="none" w="med" len="med"/>
                      <a:tailEnd type="none" w="med" len="med"/>
                    </a:lnT>
                    <a:lnB w="6350" cap="flat" cmpd="sng" algn="ctr">
                      <a:solidFill>
                        <a:srgbClr val="929292"/>
                      </a:solidFill>
                      <a:prstDash val="solid"/>
                      <a:round/>
                      <a:headEnd type="none" w="med" len="med"/>
                      <a:tailEnd type="none" w="med" len="med"/>
                    </a:lnB>
                    <a:lnTlToBr w="12700" cmpd="sng">
                      <a:noFill/>
                      <a:prstDash val="solid"/>
                    </a:lnTlToBr>
                    <a:lnBlToTr w="12700" cmpd="sng">
                      <a:noFill/>
                      <a:prstDash val="solid"/>
                    </a:lnBlToTr>
                    <a:solidFill>
                      <a:schemeClr val="accent4"/>
                    </a:solidFill>
                  </a:tcPr>
                </a:tc>
                <a:tc>
                  <a:txBody>
                    <a:bodyPr/>
                    <a:lstStyle/>
                    <a:p>
                      <a:r>
                        <a:rPr lang="en-US" sz="1500" dirty="0" smtClean="0">
                          <a:solidFill>
                            <a:srgbClr val="000000"/>
                          </a:solidFill>
                          <a:effectLst/>
                          <a:latin typeface="Calibri" charset="0"/>
                          <a:ea typeface="Calibri" charset="0"/>
                          <a:cs typeface="Calibri" charset="0"/>
                        </a:rPr>
                        <a:t>  Sandown,</a:t>
                      </a:r>
                      <a:r>
                        <a:rPr lang="en-US" sz="1500" baseline="0" dirty="0" smtClean="0">
                          <a:solidFill>
                            <a:srgbClr val="000000"/>
                          </a:solidFill>
                          <a:effectLst/>
                          <a:latin typeface="Calibri" charset="0"/>
                          <a:ea typeface="Calibri" charset="0"/>
                          <a:cs typeface="Calibri" charset="0"/>
                        </a:rPr>
                        <a:t> </a:t>
                      </a:r>
                      <a:r>
                        <a:rPr lang="en-US" sz="1500" dirty="0" smtClean="0">
                          <a:solidFill>
                            <a:srgbClr val="000000"/>
                          </a:solidFill>
                          <a:effectLst/>
                          <a:latin typeface="Calibri" charset="0"/>
                          <a:ea typeface="Calibri" charset="0"/>
                          <a:cs typeface="Calibri" charset="0"/>
                        </a:rPr>
                        <a:t>Brentwood,</a:t>
                      </a:r>
                      <a:r>
                        <a:rPr lang="en-US" sz="1500" baseline="0" dirty="0" smtClean="0">
                          <a:solidFill>
                            <a:srgbClr val="000000"/>
                          </a:solidFill>
                          <a:effectLst/>
                          <a:latin typeface="Calibri" charset="0"/>
                          <a:ea typeface="Calibri" charset="0"/>
                          <a:cs typeface="Calibri" charset="0"/>
                        </a:rPr>
                        <a:t> Raymond</a:t>
                      </a:r>
                      <a:endParaRPr lang="en-US" sz="1500" dirty="0" smtClean="0">
                        <a:solidFill>
                          <a:srgbClr val="000000"/>
                        </a:solidFill>
                        <a:effectLst/>
                        <a:latin typeface="Calibri" charset="0"/>
                        <a:ea typeface="Calibri" charset="0"/>
                        <a:cs typeface="Calibri" charset="0"/>
                      </a:endParaRPr>
                    </a:p>
                  </a:txBody>
                  <a:tcPr marL="18677" marR="18677" marT="18677" marB="18677">
                    <a:lnL w="6350" cap="flat" cmpd="sng" algn="ctr">
                      <a:solidFill>
                        <a:srgbClr val="929292"/>
                      </a:solidFill>
                      <a:prstDash val="solid"/>
                      <a:round/>
                      <a:headEnd type="none" w="med" len="med"/>
                      <a:tailEnd type="none" w="med" len="med"/>
                    </a:lnL>
                    <a:lnR w="6350" cap="flat" cmpd="sng" algn="ctr">
                      <a:solidFill>
                        <a:srgbClr val="929292"/>
                      </a:solidFill>
                      <a:prstDash val="solid"/>
                      <a:round/>
                      <a:headEnd type="none" w="med" len="med"/>
                      <a:tailEnd type="none" w="med" len="med"/>
                    </a:lnR>
                    <a:lnT w="6350" cap="flat" cmpd="sng" algn="ctr">
                      <a:solidFill>
                        <a:srgbClr val="929292"/>
                      </a:solidFill>
                      <a:prstDash val="solid"/>
                      <a:round/>
                      <a:headEnd type="none" w="med" len="med"/>
                      <a:tailEnd type="none" w="med" len="med"/>
                    </a:lnT>
                    <a:lnB w="6350" cap="flat" cmpd="sng" algn="ctr">
                      <a:solidFill>
                        <a:srgbClr val="929292"/>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500" dirty="0" smtClean="0">
                          <a:solidFill>
                            <a:srgbClr val="000000"/>
                          </a:solidFill>
                          <a:effectLst/>
                          <a:latin typeface="Calibri" charset="0"/>
                          <a:ea typeface="Calibri" charset="0"/>
                          <a:cs typeface="Calibri" charset="0"/>
                        </a:rPr>
                        <a:t>  Rochester</a:t>
                      </a:r>
                    </a:p>
                  </a:txBody>
                  <a:tcPr marL="18677" marR="18677" marT="18677" marB="18677">
                    <a:lnL w="6350" cap="flat" cmpd="sng" algn="ctr">
                      <a:solidFill>
                        <a:srgbClr val="929292"/>
                      </a:solidFill>
                      <a:prstDash val="solid"/>
                      <a:round/>
                      <a:headEnd type="none" w="med" len="med"/>
                      <a:tailEnd type="none" w="med" len="med"/>
                    </a:lnL>
                    <a:lnR w="6350" cap="flat" cmpd="sng" algn="ctr">
                      <a:solidFill>
                        <a:srgbClr val="929292"/>
                      </a:solidFill>
                      <a:prstDash val="solid"/>
                      <a:round/>
                      <a:headEnd type="none" w="med" len="med"/>
                      <a:tailEnd type="none" w="med" len="med"/>
                    </a:lnR>
                    <a:lnT w="6350" cap="flat" cmpd="sng" algn="ctr">
                      <a:solidFill>
                        <a:srgbClr val="929292"/>
                      </a:solidFill>
                      <a:prstDash val="solid"/>
                      <a:round/>
                      <a:headEnd type="none" w="med" len="med"/>
                      <a:tailEnd type="none" w="med" len="med"/>
                    </a:lnT>
                    <a:lnB w="6350" cap="flat" cmpd="sng" algn="ctr">
                      <a:solidFill>
                        <a:srgbClr val="929292"/>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500" dirty="0" smtClean="0">
                          <a:solidFill>
                            <a:srgbClr val="000000"/>
                          </a:solidFill>
                          <a:effectLst/>
                          <a:latin typeface="Calibri" charset="0"/>
                          <a:ea typeface="Calibri" charset="0"/>
                          <a:cs typeface="Calibri" charset="0"/>
                        </a:rPr>
                        <a:t>  Dover, Portsmouth</a:t>
                      </a:r>
                      <a:endParaRPr lang="en-US" sz="1500" dirty="0">
                        <a:effectLst/>
                        <a:latin typeface="Calibri" charset="0"/>
                        <a:ea typeface="Calibri" charset="0"/>
                        <a:cs typeface="Calibri" charset="0"/>
                      </a:endParaRPr>
                    </a:p>
                  </a:txBody>
                  <a:tcPr marL="18677" marR="18677" marT="18677" marB="18677">
                    <a:lnL w="6350" cap="flat" cmpd="sng" algn="ctr">
                      <a:solidFill>
                        <a:srgbClr val="929292"/>
                      </a:solidFill>
                      <a:prstDash val="solid"/>
                      <a:round/>
                      <a:headEnd type="none" w="med" len="med"/>
                      <a:tailEnd type="none" w="med" len="med"/>
                    </a:lnL>
                    <a:lnR w="6350" cap="flat" cmpd="sng" algn="ctr">
                      <a:solidFill>
                        <a:srgbClr val="929292"/>
                      </a:solidFill>
                      <a:prstDash val="solid"/>
                      <a:round/>
                      <a:headEnd type="none" w="med" len="med"/>
                      <a:tailEnd type="none" w="med" len="med"/>
                    </a:lnR>
                    <a:lnT w="6350" cap="flat" cmpd="sng" algn="ctr">
                      <a:solidFill>
                        <a:srgbClr val="929292"/>
                      </a:solidFill>
                      <a:prstDash val="solid"/>
                      <a:round/>
                      <a:headEnd type="none" w="med" len="med"/>
                      <a:tailEnd type="none" w="med" len="med"/>
                    </a:lnT>
                    <a:lnB w="6350" cap="flat" cmpd="sng" algn="ctr">
                      <a:solidFill>
                        <a:srgbClr val="929292"/>
                      </a:solidFill>
                      <a:prstDash val="solid"/>
                      <a:round/>
                      <a:headEnd type="none" w="med" len="med"/>
                      <a:tailEnd type="none" w="med" len="med"/>
                    </a:lnB>
                    <a:lnTlToBr w="12700" cmpd="sng">
                      <a:noFill/>
                      <a:prstDash val="solid"/>
                    </a:lnTlToBr>
                    <a:lnBlToTr w="12700" cmpd="sng">
                      <a:noFill/>
                      <a:prstDash val="solid"/>
                    </a:lnBlToTr>
                  </a:tcPr>
                </a:tc>
              </a:tr>
              <a:tr h="240521">
                <a:tc>
                  <a:txBody>
                    <a:bodyPr/>
                    <a:lstStyle/>
                    <a:p>
                      <a:r>
                        <a:rPr lang="en-US" sz="2100" b="1" dirty="0" smtClean="0">
                          <a:solidFill>
                            <a:schemeClr val="bg1"/>
                          </a:solidFill>
                          <a:effectLst/>
                          <a:latin typeface="Calibri" charset="0"/>
                          <a:ea typeface="Calibri" charset="0"/>
                          <a:cs typeface="Calibri" charset="0"/>
                        </a:rPr>
                        <a:t>  Adjacent</a:t>
                      </a:r>
                      <a:endParaRPr lang="en-US" sz="2100" dirty="0">
                        <a:solidFill>
                          <a:schemeClr val="bg1"/>
                        </a:solidFill>
                        <a:effectLst/>
                        <a:latin typeface="Calibri" charset="0"/>
                        <a:ea typeface="Calibri" charset="0"/>
                        <a:cs typeface="Calibri" charset="0"/>
                      </a:endParaRPr>
                    </a:p>
                  </a:txBody>
                  <a:tcPr marL="18677" marR="18677" marT="18677" marB="18677">
                    <a:lnL w="6350" cap="flat" cmpd="sng" algn="ctr">
                      <a:solidFill>
                        <a:srgbClr val="929292"/>
                      </a:solidFill>
                      <a:prstDash val="solid"/>
                      <a:round/>
                      <a:headEnd type="none" w="med" len="med"/>
                      <a:tailEnd type="none" w="med" len="med"/>
                    </a:lnL>
                    <a:lnR w="6350" cap="flat" cmpd="sng" algn="ctr">
                      <a:solidFill>
                        <a:srgbClr val="929292"/>
                      </a:solidFill>
                      <a:prstDash val="solid"/>
                      <a:round/>
                      <a:headEnd type="none" w="med" len="med"/>
                      <a:tailEnd type="none" w="med" len="med"/>
                    </a:lnR>
                    <a:lnT w="6350" cap="flat" cmpd="sng" algn="ctr">
                      <a:solidFill>
                        <a:srgbClr val="929292"/>
                      </a:solidFill>
                      <a:prstDash val="solid"/>
                      <a:round/>
                      <a:headEnd type="none" w="med" len="med"/>
                      <a:tailEnd type="none" w="med" len="med"/>
                    </a:lnT>
                    <a:lnB w="6350" cap="flat" cmpd="sng" algn="ctr">
                      <a:solidFill>
                        <a:srgbClr val="929292"/>
                      </a:solidFill>
                      <a:prstDash val="solid"/>
                      <a:round/>
                      <a:headEnd type="none" w="med" len="med"/>
                      <a:tailEnd type="none" w="med" len="med"/>
                    </a:lnB>
                    <a:lnTlToBr w="12700" cmpd="sng">
                      <a:noFill/>
                      <a:prstDash val="solid"/>
                    </a:lnTlToBr>
                    <a:lnBlToTr w="12700" cmpd="sng">
                      <a:noFill/>
                      <a:prstDash val="solid"/>
                    </a:lnBlToTr>
                    <a:solidFill>
                      <a:schemeClr val="accent4"/>
                    </a:solidFill>
                  </a:tcPr>
                </a:tc>
                <a:tc>
                  <a:txBody>
                    <a:bodyPr/>
                    <a:lstStyle/>
                    <a:p>
                      <a:endParaRPr lang="en-US" sz="1500" dirty="0">
                        <a:effectLst/>
                        <a:latin typeface="Calibri" charset="0"/>
                        <a:ea typeface="Calibri" charset="0"/>
                        <a:cs typeface="Calibri" charset="0"/>
                      </a:endParaRPr>
                    </a:p>
                  </a:txBody>
                  <a:tcPr marL="18677" marR="18677" marT="18677" marB="18677">
                    <a:lnL w="6350" cap="flat" cmpd="sng" algn="ctr">
                      <a:solidFill>
                        <a:srgbClr val="929292"/>
                      </a:solidFill>
                      <a:prstDash val="solid"/>
                      <a:round/>
                      <a:headEnd type="none" w="med" len="med"/>
                      <a:tailEnd type="none" w="med" len="med"/>
                    </a:lnL>
                    <a:lnR w="6350" cap="flat" cmpd="sng" algn="ctr">
                      <a:solidFill>
                        <a:srgbClr val="929292"/>
                      </a:solidFill>
                      <a:prstDash val="solid"/>
                      <a:round/>
                      <a:headEnd type="none" w="med" len="med"/>
                      <a:tailEnd type="none" w="med" len="med"/>
                    </a:lnR>
                    <a:lnT w="6350" cap="flat" cmpd="sng" algn="ctr">
                      <a:solidFill>
                        <a:srgbClr val="929292"/>
                      </a:solidFill>
                      <a:prstDash val="solid"/>
                      <a:round/>
                      <a:headEnd type="none" w="med" len="med"/>
                      <a:tailEnd type="none" w="med" len="med"/>
                    </a:lnT>
                    <a:lnB w="6350" cap="flat" cmpd="sng" algn="ctr">
                      <a:solidFill>
                        <a:srgbClr val="929292"/>
                      </a:solidFill>
                      <a:prstDash val="solid"/>
                      <a:round/>
                      <a:headEnd type="none" w="med" len="med"/>
                      <a:tailEnd type="none" w="med" len="med"/>
                    </a:lnB>
                    <a:lnTlToBr w="12700" cmpd="sng">
                      <a:noFill/>
                      <a:prstDash val="solid"/>
                    </a:lnTlToBr>
                    <a:lnBlToTr w="12700" cmpd="sng">
                      <a:noFill/>
                      <a:prstDash val="solid"/>
                    </a:lnBlToTr>
                    <a:solidFill>
                      <a:srgbClr val="EFEFEF"/>
                    </a:solidFill>
                  </a:tcPr>
                </a:tc>
                <a:tc>
                  <a:txBody>
                    <a:bodyPr/>
                    <a:lstStyle/>
                    <a:p>
                      <a:endParaRPr lang="en-US" sz="1500" dirty="0">
                        <a:effectLst/>
                        <a:latin typeface="Calibri" charset="0"/>
                        <a:ea typeface="Calibri" charset="0"/>
                        <a:cs typeface="Calibri" charset="0"/>
                      </a:endParaRPr>
                    </a:p>
                  </a:txBody>
                  <a:tcPr marL="18677" marR="18677" marT="18677" marB="18677">
                    <a:lnL w="6350" cap="flat" cmpd="sng" algn="ctr">
                      <a:solidFill>
                        <a:srgbClr val="929292"/>
                      </a:solidFill>
                      <a:prstDash val="solid"/>
                      <a:round/>
                      <a:headEnd type="none" w="med" len="med"/>
                      <a:tailEnd type="none" w="med" len="med"/>
                    </a:lnL>
                    <a:lnR w="6350" cap="flat" cmpd="sng" algn="ctr">
                      <a:solidFill>
                        <a:srgbClr val="929292"/>
                      </a:solidFill>
                      <a:prstDash val="solid"/>
                      <a:round/>
                      <a:headEnd type="none" w="med" len="med"/>
                      <a:tailEnd type="none" w="med" len="med"/>
                    </a:lnR>
                    <a:lnT w="6350" cap="flat" cmpd="sng" algn="ctr">
                      <a:solidFill>
                        <a:srgbClr val="929292"/>
                      </a:solidFill>
                      <a:prstDash val="solid"/>
                      <a:round/>
                      <a:headEnd type="none" w="med" len="med"/>
                      <a:tailEnd type="none" w="med" len="med"/>
                    </a:lnT>
                    <a:lnB w="6350" cap="flat" cmpd="sng" algn="ctr">
                      <a:solidFill>
                        <a:srgbClr val="929292"/>
                      </a:solidFill>
                      <a:prstDash val="solid"/>
                      <a:round/>
                      <a:headEnd type="none" w="med" len="med"/>
                      <a:tailEnd type="none" w="med" len="med"/>
                    </a:lnB>
                    <a:lnTlToBr w="12700" cmpd="sng">
                      <a:noFill/>
                      <a:prstDash val="solid"/>
                    </a:lnTlToBr>
                    <a:lnBlToTr w="12700" cmpd="sng">
                      <a:noFill/>
                      <a:prstDash val="solid"/>
                    </a:lnBlToTr>
                    <a:solidFill>
                      <a:srgbClr val="EFEFEF"/>
                    </a:solidFill>
                  </a:tcPr>
                </a:tc>
                <a:tc>
                  <a:txBody>
                    <a:bodyPr/>
                    <a:lstStyle/>
                    <a:p>
                      <a:r>
                        <a:rPr lang="en-US" sz="1500" dirty="0" smtClean="0">
                          <a:effectLst/>
                          <a:latin typeface="Calibri" charset="0"/>
                          <a:ea typeface="Calibri" charset="0"/>
                          <a:cs typeface="Calibri" charset="0"/>
                        </a:rPr>
                        <a:t>  Newmarket</a:t>
                      </a:r>
                      <a:endParaRPr lang="en-US" sz="1500" dirty="0">
                        <a:effectLst/>
                        <a:latin typeface="Calibri" charset="0"/>
                        <a:ea typeface="Calibri" charset="0"/>
                        <a:cs typeface="Calibri" charset="0"/>
                      </a:endParaRPr>
                    </a:p>
                  </a:txBody>
                  <a:tcPr marL="18677" marR="18677" marT="18677" marB="18677">
                    <a:lnL w="6350" cap="flat" cmpd="sng" algn="ctr">
                      <a:solidFill>
                        <a:srgbClr val="929292"/>
                      </a:solidFill>
                      <a:prstDash val="solid"/>
                      <a:round/>
                      <a:headEnd type="none" w="med" len="med"/>
                      <a:tailEnd type="none" w="med" len="med"/>
                    </a:lnL>
                    <a:lnR w="6350" cap="flat" cmpd="sng" algn="ctr">
                      <a:solidFill>
                        <a:srgbClr val="929292"/>
                      </a:solidFill>
                      <a:prstDash val="solid"/>
                      <a:round/>
                      <a:headEnd type="none" w="med" len="med"/>
                      <a:tailEnd type="none" w="med" len="med"/>
                    </a:lnR>
                    <a:lnT w="6350" cap="flat" cmpd="sng" algn="ctr">
                      <a:solidFill>
                        <a:srgbClr val="929292"/>
                      </a:solidFill>
                      <a:prstDash val="solid"/>
                      <a:round/>
                      <a:headEnd type="none" w="med" len="med"/>
                      <a:tailEnd type="none" w="med" len="med"/>
                    </a:lnT>
                    <a:lnB w="6350" cap="flat" cmpd="sng" algn="ctr">
                      <a:solidFill>
                        <a:srgbClr val="929292"/>
                      </a:solidFill>
                      <a:prstDash val="solid"/>
                      <a:round/>
                      <a:headEnd type="none" w="med" len="med"/>
                      <a:tailEnd type="none" w="med" len="med"/>
                    </a:lnB>
                    <a:lnTlToBr w="12700" cmpd="sng">
                      <a:noFill/>
                      <a:prstDash val="solid"/>
                    </a:lnTlToBr>
                    <a:lnBlToTr w="12700" cmpd="sng">
                      <a:noFill/>
                      <a:prstDash val="solid"/>
                    </a:lnBlToTr>
                    <a:solidFill>
                      <a:srgbClr val="EFEFEF"/>
                    </a:solidFill>
                  </a:tcPr>
                </a:tc>
              </a:tr>
              <a:tr h="240521">
                <a:tc>
                  <a:txBody>
                    <a:bodyPr/>
                    <a:lstStyle/>
                    <a:p>
                      <a:r>
                        <a:rPr lang="en-US" sz="2100" b="1" dirty="0" smtClean="0">
                          <a:solidFill>
                            <a:schemeClr val="bg1"/>
                          </a:solidFill>
                          <a:effectLst/>
                          <a:latin typeface="Calibri" charset="0"/>
                          <a:ea typeface="Calibri" charset="0"/>
                          <a:cs typeface="Calibri" charset="0"/>
                        </a:rPr>
                        <a:t>  Removed &lt;2mi</a:t>
                      </a:r>
                      <a:endParaRPr lang="en-US" sz="2100" dirty="0">
                        <a:solidFill>
                          <a:schemeClr val="bg1"/>
                        </a:solidFill>
                        <a:effectLst/>
                        <a:latin typeface="Calibri" charset="0"/>
                        <a:ea typeface="Calibri" charset="0"/>
                        <a:cs typeface="Calibri" charset="0"/>
                      </a:endParaRPr>
                    </a:p>
                  </a:txBody>
                  <a:tcPr marL="18677" marR="18677" marT="18677" marB="18677">
                    <a:lnL w="6350" cap="flat" cmpd="sng" algn="ctr">
                      <a:solidFill>
                        <a:srgbClr val="929292"/>
                      </a:solidFill>
                      <a:prstDash val="solid"/>
                      <a:round/>
                      <a:headEnd type="none" w="med" len="med"/>
                      <a:tailEnd type="none" w="med" len="med"/>
                    </a:lnL>
                    <a:lnR w="6350" cap="flat" cmpd="sng" algn="ctr">
                      <a:solidFill>
                        <a:srgbClr val="929292"/>
                      </a:solidFill>
                      <a:prstDash val="solid"/>
                      <a:round/>
                      <a:headEnd type="none" w="med" len="med"/>
                      <a:tailEnd type="none" w="med" len="med"/>
                    </a:lnR>
                    <a:lnT w="6350" cap="flat" cmpd="sng" algn="ctr">
                      <a:solidFill>
                        <a:srgbClr val="929292"/>
                      </a:solidFill>
                      <a:prstDash val="solid"/>
                      <a:round/>
                      <a:headEnd type="none" w="med" len="med"/>
                      <a:tailEnd type="none" w="med" len="med"/>
                    </a:lnT>
                    <a:lnB w="6350" cap="flat" cmpd="sng" algn="ctr">
                      <a:solidFill>
                        <a:srgbClr val="929292"/>
                      </a:solidFill>
                      <a:prstDash val="solid"/>
                      <a:round/>
                      <a:headEnd type="none" w="med" len="med"/>
                      <a:tailEnd type="none" w="med" len="med"/>
                    </a:lnB>
                    <a:lnTlToBr w="12700" cmpd="sng">
                      <a:noFill/>
                      <a:prstDash val="solid"/>
                    </a:lnTlToBr>
                    <a:lnBlToTr w="12700" cmpd="sng">
                      <a:noFill/>
                      <a:prstDash val="solid"/>
                    </a:lnBlToTr>
                    <a:solidFill>
                      <a:schemeClr val="accent4"/>
                    </a:solidFill>
                  </a:tcPr>
                </a:tc>
                <a:tc>
                  <a:txBody>
                    <a:bodyPr/>
                    <a:lstStyle/>
                    <a:p>
                      <a:pPr marL="0" marR="0" indent="0" algn="l" defTabSz="2926226" rtl="0" eaLnBrk="1" fontAlgn="auto" latinLnBrk="0" hangingPunct="1">
                        <a:lnSpc>
                          <a:spcPct val="100000"/>
                        </a:lnSpc>
                        <a:spcBef>
                          <a:spcPts val="0"/>
                        </a:spcBef>
                        <a:spcAft>
                          <a:spcPts val="0"/>
                        </a:spcAft>
                        <a:buClrTx/>
                        <a:buSzTx/>
                        <a:buFontTx/>
                        <a:buNone/>
                        <a:tabLst/>
                        <a:defRPr/>
                      </a:pPr>
                      <a:r>
                        <a:rPr lang="en-US" sz="1500" dirty="0" smtClean="0">
                          <a:effectLst/>
                          <a:latin typeface="Calibri" charset="0"/>
                          <a:ea typeface="Calibri" charset="0"/>
                          <a:cs typeface="Calibri" charset="0"/>
                        </a:rPr>
                        <a:t>  Farmington</a:t>
                      </a:r>
                    </a:p>
                  </a:txBody>
                  <a:tcPr marL="18677" marR="18677" marT="18677" marB="18677">
                    <a:lnL w="6350" cap="flat" cmpd="sng" algn="ctr">
                      <a:solidFill>
                        <a:srgbClr val="929292"/>
                      </a:solidFill>
                      <a:prstDash val="solid"/>
                      <a:round/>
                      <a:headEnd type="none" w="med" len="med"/>
                      <a:tailEnd type="none" w="med" len="med"/>
                    </a:lnL>
                    <a:lnR w="6350" cap="flat" cmpd="sng" algn="ctr">
                      <a:solidFill>
                        <a:srgbClr val="929292"/>
                      </a:solidFill>
                      <a:prstDash val="solid"/>
                      <a:round/>
                      <a:headEnd type="none" w="med" len="med"/>
                      <a:tailEnd type="none" w="med" len="med"/>
                    </a:lnR>
                    <a:lnT w="6350" cap="flat" cmpd="sng" algn="ctr">
                      <a:solidFill>
                        <a:srgbClr val="929292"/>
                      </a:solidFill>
                      <a:prstDash val="solid"/>
                      <a:round/>
                      <a:headEnd type="none" w="med" len="med"/>
                      <a:tailEnd type="none" w="med" len="med"/>
                    </a:lnT>
                    <a:lnB w="6350" cap="flat" cmpd="sng" algn="ctr">
                      <a:solidFill>
                        <a:srgbClr val="929292"/>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en-US" sz="1500" dirty="0">
                        <a:effectLst/>
                        <a:latin typeface="Calibri" charset="0"/>
                        <a:ea typeface="Calibri" charset="0"/>
                        <a:cs typeface="Calibri" charset="0"/>
                      </a:endParaRPr>
                    </a:p>
                  </a:txBody>
                  <a:tcPr marL="18677" marR="18677" marT="18677" marB="18677">
                    <a:lnL w="6350" cap="flat" cmpd="sng" algn="ctr">
                      <a:solidFill>
                        <a:srgbClr val="929292"/>
                      </a:solidFill>
                      <a:prstDash val="solid"/>
                      <a:round/>
                      <a:headEnd type="none" w="med" len="med"/>
                      <a:tailEnd type="none" w="med" len="med"/>
                    </a:lnL>
                    <a:lnR w="6350" cap="flat" cmpd="sng" algn="ctr">
                      <a:solidFill>
                        <a:srgbClr val="929292"/>
                      </a:solidFill>
                      <a:prstDash val="solid"/>
                      <a:round/>
                      <a:headEnd type="none" w="med" len="med"/>
                      <a:tailEnd type="none" w="med" len="med"/>
                    </a:lnR>
                    <a:lnT w="6350" cap="flat" cmpd="sng" algn="ctr">
                      <a:solidFill>
                        <a:srgbClr val="929292"/>
                      </a:solidFill>
                      <a:prstDash val="solid"/>
                      <a:round/>
                      <a:headEnd type="none" w="med" len="med"/>
                      <a:tailEnd type="none" w="med" len="med"/>
                    </a:lnT>
                    <a:lnB w="6350" cap="flat" cmpd="sng" algn="ctr">
                      <a:solidFill>
                        <a:srgbClr val="929292"/>
                      </a:solidFill>
                      <a:prstDash val="solid"/>
                      <a:round/>
                      <a:headEnd type="none" w="med" len="med"/>
                      <a:tailEnd type="none" w="med" len="med"/>
                    </a:lnB>
                    <a:lnTlToBr w="12700" cmpd="sng">
                      <a:noFill/>
                      <a:prstDash val="solid"/>
                    </a:lnTlToBr>
                    <a:lnBlToTr w="12700" cmpd="sng">
                      <a:noFill/>
                      <a:prstDash val="solid"/>
                    </a:lnBlToTr>
                  </a:tcPr>
                </a:tc>
                <a:tc>
                  <a:txBody>
                    <a:bodyPr/>
                    <a:lstStyle/>
                    <a:p>
                      <a:r>
                        <a:rPr lang="en-US" sz="1500" dirty="0" smtClean="0">
                          <a:effectLst/>
                          <a:latin typeface="Calibri" charset="0"/>
                          <a:ea typeface="Calibri" charset="0"/>
                          <a:cs typeface="Calibri" charset="0"/>
                        </a:rPr>
                        <a:t>  Durham</a:t>
                      </a:r>
                      <a:endParaRPr lang="en-US" sz="1500" dirty="0">
                        <a:effectLst/>
                        <a:latin typeface="Calibri" charset="0"/>
                        <a:ea typeface="Calibri" charset="0"/>
                        <a:cs typeface="Calibri" charset="0"/>
                      </a:endParaRPr>
                    </a:p>
                  </a:txBody>
                  <a:tcPr marL="18677" marR="18677" marT="18677" marB="18677">
                    <a:lnL w="6350" cap="flat" cmpd="sng" algn="ctr">
                      <a:solidFill>
                        <a:srgbClr val="929292"/>
                      </a:solidFill>
                      <a:prstDash val="solid"/>
                      <a:round/>
                      <a:headEnd type="none" w="med" len="med"/>
                      <a:tailEnd type="none" w="med" len="med"/>
                    </a:lnL>
                    <a:lnR w="6350" cap="flat" cmpd="sng" algn="ctr">
                      <a:solidFill>
                        <a:srgbClr val="929292"/>
                      </a:solidFill>
                      <a:prstDash val="solid"/>
                      <a:round/>
                      <a:headEnd type="none" w="med" len="med"/>
                      <a:tailEnd type="none" w="med" len="med"/>
                    </a:lnR>
                    <a:lnT w="6350" cap="flat" cmpd="sng" algn="ctr">
                      <a:solidFill>
                        <a:srgbClr val="929292"/>
                      </a:solidFill>
                      <a:prstDash val="solid"/>
                      <a:round/>
                      <a:headEnd type="none" w="med" len="med"/>
                      <a:tailEnd type="none" w="med" len="med"/>
                    </a:lnT>
                    <a:lnB w="6350" cap="flat" cmpd="sng" algn="ctr">
                      <a:solidFill>
                        <a:srgbClr val="929292"/>
                      </a:solidFill>
                      <a:prstDash val="solid"/>
                      <a:round/>
                      <a:headEnd type="none" w="med" len="med"/>
                      <a:tailEnd type="none" w="med" len="med"/>
                    </a:lnB>
                    <a:lnTlToBr w="12700" cmpd="sng">
                      <a:noFill/>
                      <a:prstDash val="solid"/>
                    </a:lnTlToBr>
                    <a:lnBlToTr w="12700" cmpd="sng">
                      <a:noFill/>
                      <a:prstDash val="solid"/>
                    </a:lnBlToTr>
                  </a:tcPr>
                </a:tc>
              </a:tr>
              <a:tr h="240521">
                <a:tc>
                  <a:txBody>
                    <a:bodyPr/>
                    <a:lstStyle/>
                    <a:p>
                      <a:r>
                        <a:rPr lang="en-US" sz="2100" b="1" dirty="0" smtClean="0">
                          <a:solidFill>
                            <a:schemeClr val="bg1"/>
                          </a:solidFill>
                          <a:effectLst/>
                          <a:latin typeface="Calibri" charset="0"/>
                          <a:ea typeface="Calibri" charset="0"/>
                          <a:cs typeface="Calibri" charset="0"/>
                        </a:rPr>
                        <a:t>  External &gt;2mi</a:t>
                      </a:r>
                      <a:endParaRPr lang="en-US" sz="2100" dirty="0">
                        <a:solidFill>
                          <a:schemeClr val="bg1"/>
                        </a:solidFill>
                        <a:effectLst/>
                        <a:latin typeface="Calibri" charset="0"/>
                        <a:ea typeface="Calibri" charset="0"/>
                        <a:cs typeface="Calibri" charset="0"/>
                      </a:endParaRPr>
                    </a:p>
                  </a:txBody>
                  <a:tcPr marL="18677" marR="18677" marT="18677" marB="18677">
                    <a:lnL w="6350" cap="flat" cmpd="sng" algn="ctr">
                      <a:solidFill>
                        <a:srgbClr val="929292"/>
                      </a:solidFill>
                      <a:prstDash val="solid"/>
                      <a:round/>
                      <a:headEnd type="none" w="med" len="med"/>
                      <a:tailEnd type="none" w="med" len="med"/>
                    </a:lnL>
                    <a:lnR w="6350" cap="flat" cmpd="sng" algn="ctr">
                      <a:solidFill>
                        <a:srgbClr val="929292"/>
                      </a:solidFill>
                      <a:prstDash val="solid"/>
                      <a:round/>
                      <a:headEnd type="none" w="med" len="med"/>
                      <a:tailEnd type="none" w="med" len="med"/>
                    </a:lnR>
                    <a:lnT w="6350" cap="flat" cmpd="sng" algn="ctr">
                      <a:solidFill>
                        <a:srgbClr val="929292"/>
                      </a:solidFill>
                      <a:prstDash val="solid"/>
                      <a:round/>
                      <a:headEnd type="none" w="med" len="med"/>
                      <a:tailEnd type="none" w="med" len="med"/>
                    </a:lnT>
                    <a:lnB w="6350" cap="flat" cmpd="sng" algn="ctr">
                      <a:solidFill>
                        <a:srgbClr val="929292"/>
                      </a:solidFill>
                      <a:prstDash val="solid"/>
                      <a:round/>
                      <a:headEnd type="none" w="med" len="med"/>
                      <a:tailEnd type="none" w="med" len="med"/>
                    </a:lnB>
                    <a:lnTlToBr w="12700" cmpd="sng">
                      <a:noFill/>
                      <a:prstDash val="solid"/>
                    </a:lnTlToBr>
                    <a:lnBlToTr w="12700" cmpd="sng">
                      <a:noFill/>
                      <a:prstDash val="solid"/>
                    </a:lnBlToTr>
                    <a:solidFill>
                      <a:schemeClr val="accent4"/>
                    </a:solidFill>
                  </a:tcPr>
                </a:tc>
                <a:tc>
                  <a:txBody>
                    <a:bodyPr/>
                    <a:lstStyle/>
                    <a:p>
                      <a:endParaRPr lang="en-US" sz="1500" dirty="0">
                        <a:effectLst/>
                        <a:latin typeface="Calibri" charset="0"/>
                        <a:ea typeface="Calibri" charset="0"/>
                        <a:cs typeface="Calibri" charset="0"/>
                      </a:endParaRPr>
                    </a:p>
                  </a:txBody>
                  <a:tcPr marL="18677" marR="18677" marT="18677" marB="18677">
                    <a:lnL w="6350" cap="flat" cmpd="sng" algn="ctr">
                      <a:solidFill>
                        <a:srgbClr val="929292"/>
                      </a:solidFill>
                      <a:prstDash val="solid"/>
                      <a:round/>
                      <a:headEnd type="none" w="med" len="med"/>
                      <a:tailEnd type="none" w="med" len="med"/>
                    </a:lnL>
                    <a:lnR w="6350" cap="flat" cmpd="sng" algn="ctr">
                      <a:solidFill>
                        <a:srgbClr val="929292"/>
                      </a:solidFill>
                      <a:prstDash val="solid"/>
                      <a:round/>
                      <a:headEnd type="none" w="med" len="med"/>
                      <a:tailEnd type="none" w="med" len="med"/>
                    </a:lnR>
                    <a:lnT w="6350" cap="flat" cmpd="sng" algn="ctr">
                      <a:solidFill>
                        <a:srgbClr val="929292"/>
                      </a:solidFill>
                      <a:prstDash val="solid"/>
                      <a:round/>
                      <a:headEnd type="none" w="med" len="med"/>
                      <a:tailEnd type="none" w="med" len="med"/>
                    </a:lnT>
                    <a:lnB w="6350" cap="flat" cmpd="sng" algn="ctr">
                      <a:solidFill>
                        <a:srgbClr val="929292"/>
                      </a:solidFill>
                      <a:prstDash val="solid"/>
                      <a:round/>
                      <a:headEnd type="none" w="med" len="med"/>
                      <a:tailEnd type="none" w="med" len="med"/>
                    </a:lnB>
                    <a:lnTlToBr w="12700" cmpd="sng">
                      <a:noFill/>
                      <a:prstDash val="solid"/>
                    </a:lnTlToBr>
                    <a:lnBlToTr w="12700" cmpd="sng">
                      <a:noFill/>
                      <a:prstDash val="solid"/>
                    </a:lnBlToTr>
                    <a:solidFill>
                      <a:srgbClr val="EFEFEF"/>
                    </a:solidFill>
                  </a:tcPr>
                </a:tc>
                <a:tc>
                  <a:txBody>
                    <a:bodyPr/>
                    <a:lstStyle/>
                    <a:p>
                      <a:endParaRPr lang="en-US" sz="1500" dirty="0">
                        <a:effectLst/>
                        <a:latin typeface="Calibri" charset="0"/>
                        <a:ea typeface="Calibri" charset="0"/>
                        <a:cs typeface="Calibri" charset="0"/>
                      </a:endParaRPr>
                    </a:p>
                  </a:txBody>
                  <a:tcPr marL="18677" marR="18677" marT="18677" marB="18677">
                    <a:lnL w="6350" cap="flat" cmpd="sng" algn="ctr">
                      <a:solidFill>
                        <a:srgbClr val="929292"/>
                      </a:solidFill>
                      <a:prstDash val="solid"/>
                      <a:round/>
                      <a:headEnd type="none" w="med" len="med"/>
                      <a:tailEnd type="none" w="med" len="med"/>
                    </a:lnL>
                    <a:lnR w="6350" cap="flat" cmpd="sng" algn="ctr">
                      <a:solidFill>
                        <a:srgbClr val="929292"/>
                      </a:solidFill>
                      <a:prstDash val="solid"/>
                      <a:round/>
                      <a:headEnd type="none" w="med" len="med"/>
                      <a:tailEnd type="none" w="med" len="med"/>
                    </a:lnR>
                    <a:lnT w="6350" cap="flat" cmpd="sng" algn="ctr">
                      <a:solidFill>
                        <a:srgbClr val="929292"/>
                      </a:solidFill>
                      <a:prstDash val="solid"/>
                      <a:round/>
                      <a:headEnd type="none" w="med" len="med"/>
                      <a:tailEnd type="none" w="med" len="med"/>
                    </a:lnT>
                    <a:lnB w="6350" cap="flat" cmpd="sng" algn="ctr">
                      <a:solidFill>
                        <a:srgbClr val="929292"/>
                      </a:solidFill>
                      <a:prstDash val="solid"/>
                      <a:round/>
                      <a:headEnd type="none" w="med" len="med"/>
                      <a:tailEnd type="none" w="med" len="med"/>
                    </a:lnB>
                    <a:lnTlToBr w="12700" cmpd="sng">
                      <a:noFill/>
                      <a:prstDash val="solid"/>
                    </a:lnTlToBr>
                    <a:lnBlToTr w="12700" cmpd="sng">
                      <a:noFill/>
                      <a:prstDash val="solid"/>
                    </a:lnBlToTr>
                    <a:solidFill>
                      <a:srgbClr val="EFEFEF"/>
                    </a:solidFill>
                  </a:tcPr>
                </a:tc>
                <a:tc>
                  <a:txBody>
                    <a:bodyPr/>
                    <a:lstStyle/>
                    <a:p>
                      <a:r>
                        <a:rPr lang="en-US" sz="1500" dirty="0" smtClean="0">
                          <a:effectLst/>
                          <a:latin typeface="Calibri" charset="0"/>
                          <a:ea typeface="Calibri" charset="0"/>
                          <a:cs typeface="Calibri" charset="0"/>
                        </a:rPr>
                        <a:t>  Exeter</a:t>
                      </a:r>
                      <a:endParaRPr lang="en-US" sz="1500" dirty="0">
                        <a:effectLst/>
                        <a:latin typeface="Calibri" charset="0"/>
                        <a:ea typeface="Calibri" charset="0"/>
                        <a:cs typeface="Calibri" charset="0"/>
                      </a:endParaRPr>
                    </a:p>
                  </a:txBody>
                  <a:tcPr marL="18677" marR="18677" marT="18677" marB="18677">
                    <a:lnL w="6350" cap="flat" cmpd="sng" algn="ctr">
                      <a:solidFill>
                        <a:srgbClr val="929292"/>
                      </a:solidFill>
                      <a:prstDash val="solid"/>
                      <a:round/>
                      <a:headEnd type="none" w="med" len="med"/>
                      <a:tailEnd type="none" w="med" len="med"/>
                    </a:lnL>
                    <a:lnR w="6350" cap="flat" cmpd="sng" algn="ctr">
                      <a:solidFill>
                        <a:srgbClr val="929292"/>
                      </a:solidFill>
                      <a:prstDash val="solid"/>
                      <a:round/>
                      <a:headEnd type="none" w="med" len="med"/>
                      <a:tailEnd type="none" w="med" len="med"/>
                    </a:lnR>
                    <a:lnT w="6350" cap="flat" cmpd="sng" algn="ctr">
                      <a:solidFill>
                        <a:srgbClr val="929292"/>
                      </a:solidFill>
                      <a:prstDash val="solid"/>
                      <a:round/>
                      <a:headEnd type="none" w="med" len="med"/>
                      <a:tailEnd type="none" w="med" len="med"/>
                    </a:lnT>
                    <a:lnB w="6350" cap="flat" cmpd="sng" algn="ctr">
                      <a:solidFill>
                        <a:srgbClr val="929292"/>
                      </a:solidFill>
                      <a:prstDash val="solid"/>
                      <a:round/>
                      <a:headEnd type="none" w="med" len="med"/>
                      <a:tailEnd type="none" w="med" len="med"/>
                    </a:lnB>
                    <a:lnTlToBr w="12700" cmpd="sng">
                      <a:noFill/>
                      <a:prstDash val="solid"/>
                    </a:lnTlToBr>
                    <a:lnBlToTr w="12700" cmpd="sng">
                      <a:noFill/>
                      <a:prstDash val="solid"/>
                    </a:lnBlToTr>
                    <a:solidFill>
                      <a:srgbClr val="EFEFEF"/>
                    </a:solidFill>
                  </a:tcPr>
                </a:tc>
              </a:tr>
            </a:tbl>
          </a:graphicData>
        </a:graphic>
      </p:graphicFrame>
      <p:sp>
        <p:nvSpPr>
          <p:cNvPr id="86" name="Text Placeholder 17"/>
          <p:cNvSpPr txBox="1">
            <a:spLocks/>
          </p:cNvSpPr>
          <p:nvPr/>
        </p:nvSpPr>
        <p:spPr>
          <a:xfrm>
            <a:off x="21931162" y="16129548"/>
            <a:ext cx="9601200" cy="812800"/>
          </a:xfrm>
          <a:prstGeom prst="round1Rect">
            <a:avLst/>
          </a:prstGeom>
          <a:solidFill>
            <a:schemeClr val="accent5"/>
          </a:solidFill>
        </p:spPr>
        <p:txBody>
          <a:bodyPr vert="horz" lIns="365760" tIns="45720" rIns="91440" bIns="45720" rtlCol="0" anchor="ctr">
            <a:noAutofit/>
          </a:bodyPr>
          <a:lstStyle>
            <a:lvl1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1pPr>
            <a:lvl2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2pPr>
            <a:lvl3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3pPr>
            <a:lvl4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4pPr>
            <a:lvl5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5pPr>
            <a:lvl6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6pPr>
            <a:lvl7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7pPr>
            <a:lvl8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8pPr>
            <a:lvl9pPr marL="0" indent="0" algn="l" defTabSz="2926226" rtl="0" eaLnBrk="1" latinLnBrk="0" hangingPunct="1">
              <a:lnSpc>
                <a:spcPct val="100000"/>
              </a:lnSpc>
              <a:spcBef>
                <a:spcPts val="0"/>
              </a:spcBef>
              <a:buClr>
                <a:schemeClr val="accent2"/>
              </a:buClr>
              <a:buFont typeface="Arial" panose="020B0604020202020204" pitchFamily="34" charset="0"/>
              <a:buNone/>
              <a:defRPr sz="4000" kern="1200" cap="all" baseline="0">
                <a:solidFill>
                  <a:schemeClr val="bg1"/>
                </a:solidFill>
                <a:latin typeface="+mj-lt"/>
                <a:ea typeface="+mn-ea"/>
                <a:cs typeface="+mn-cs"/>
              </a:defRPr>
            </a:lvl9pPr>
          </a:lstStyle>
          <a:p>
            <a:r>
              <a:rPr lang="en-US" dirty="0" smtClean="0"/>
              <a:t>Recommendations</a:t>
            </a:r>
            <a:r>
              <a:rPr lang="en-US" baseline="30000" dirty="0" smtClean="0"/>
              <a:t>1,2,4,5</a:t>
            </a:r>
            <a:endParaRPr lang="en-US" dirty="0"/>
          </a:p>
        </p:txBody>
      </p:sp>
      <p:sp>
        <p:nvSpPr>
          <p:cNvPr id="89" name="TextBox 88"/>
          <p:cNvSpPr txBox="1"/>
          <p:nvPr/>
        </p:nvSpPr>
        <p:spPr>
          <a:xfrm>
            <a:off x="21916724" y="4641253"/>
            <a:ext cx="7528664" cy="477054"/>
          </a:xfrm>
          <a:prstGeom prst="rect">
            <a:avLst/>
          </a:prstGeom>
          <a:noFill/>
        </p:spPr>
        <p:txBody>
          <a:bodyPr wrap="none" rtlCol="0">
            <a:spAutoFit/>
          </a:bodyPr>
          <a:lstStyle/>
          <a:p>
            <a:r>
              <a:rPr lang="en-US" sz="2500" dirty="0" smtClean="0"/>
              <a:t>Durham, NH: Traditional Downtown with Removed Trails</a:t>
            </a:r>
          </a:p>
        </p:txBody>
      </p:sp>
      <p:sp>
        <p:nvSpPr>
          <p:cNvPr id="90" name="TextBox 89"/>
          <p:cNvSpPr txBox="1"/>
          <p:nvPr/>
        </p:nvSpPr>
        <p:spPr>
          <a:xfrm>
            <a:off x="21916724" y="8380559"/>
            <a:ext cx="6944209" cy="477054"/>
          </a:xfrm>
          <a:prstGeom prst="rect">
            <a:avLst/>
          </a:prstGeom>
          <a:noFill/>
        </p:spPr>
        <p:txBody>
          <a:bodyPr wrap="none" rtlCol="0">
            <a:spAutoFit/>
          </a:bodyPr>
          <a:lstStyle/>
          <a:p>
            <a:r>
              <a:rPr lang="en-US" sz="2500" dirty="0" smtClean="0"/>
              <a:t>Raymond NH: Atypical Downtown with Internal Trail</a:t>
            </a:r>
          </a:p>
        </p:txBody>
      </p:sp>
      <p:sp>
        <p:nvSpPr>
          <p:cNvPr id="93" name="Text Placeholder 17"/>
          <p:cNvSpPr>
            <a:spLocks noGrp="1"/>
          </p:cNvSpPr>
          <p:nvPr>
            <p:ph type="body" sz="quarter" idx="31"/>
          </p:nvPr>
        </p:nvSpPr>
        <p:spPr>
          <a:xfrm>
            <a:off x="21931162" y="3739202"/>
            <a:ext cx="9601200" cy="812800"/>
          </a:xfrm>
          <a:solidFill>
            <a:schemeClr val="accent5"/>
          </a:solidFill>
        </p:spPr>
        <p:txBody>
          <a:bodyPr/>
          <a:lstStyle/>
          <a:p>
            <a:r>
              <a:rPr lang="en-US" dirty="0" smtClean="0"/>
              <a:t>Mapping Trail geography (Cont.)</a:t>
            </a:r>
            <a:endParaRPr lang="en-US" dirty="0"/>
          </a:p>
        </p:txBody>
      </p:sp>
      <p:sp>
        <p:nvSpPr>
          <p:cNvPr id="99" name="TextBox 98"/>
          <p:cNvSpPr txBox="1"/>
          <p:nvPr/>
        </p:nvSpPr>
        <p:spPr>
          <a:xfrm>
            <a:off x="21933702" y="17066407"/>
            <a:ext cx="9554268" cy="4324261"/>
          </a:xfrm>
          <a:prstGeom prst="rect">
            <a:avLst/>
          </a:prstGeom>
          <a:noFill/>
        </p:spPr>
        <p:txBody>
          <a:bodyPr wrap="square" rtlCol="0">
            <a:spAutoFit/>
          </a:bodyPr>
          <a:lstStyle/>
          <a:p>
            <a:r>
              <a:rPr lang="en-US" sz="2500" b="1" dirty="0" smtClean="0"/>
              <a:t>Internal: </a:t>
            </a:r>
            <a:r>
              <a:rPr lang="en-US" sz="2500" dirty="0" smtClean="0"/>
              <a:t>Walkable amenities including businesses that sell both soft services and hard goods, crosswalks, sidewalks, bike racks at trailhead and within town</a:t>
            </a:r>
          </a:p>
          <a:p>
            <a:r>
              <a:rPr lang="en-US" sz="2500" b="1" dirty="0" smtClean="0"/>
              <a:t>Adjacent: </a:t>
            </a:r>
            <a:r>
              <a:rPr lang="en-US" sz="2500" dirty="0" smtClean="0"/>
              <a:t>Signage at trailhead displaying distance (i.e. 2 blocks, 800 steps), walkable amenities similar to internal trails</a:t>
            </a:r>
          </a:p>
          <a:p>
            <a:r>
              <a:rPr lang="en-US" sz="2500" b="1" dirty="0" smtClean="0"/>
              <a:t>Removed: </a:t>
            </a:r>
            <a:r>
              <a:rPr lang="en-US" sz="2500" dirty="0" smtClean="0"/>
              <a:t>Signage at trailheads displaying distance to and amenities one can find downtown; parking in town or at businesses</a:t>
            </a:r>
          </a:p>
          <a:p>
            <a:r>
              <a:rPr lang="en-US" sz="2500" b="1" dirty="0"/>
              <a:t>External: </a:t>
            </a:r>
            <a:r>
              <a:rPr lang="en-US" sz="2500" dirty="0" smtClean="0"/>
              <a:t>Signage and parking similar to removed trails; should be significant draw to get people downtown; at this distance, there often must be a significant business or cultural resource to draw visitors</a:t>
            </a:r>
            <a:endParaRPr lang="en-US" sz="2500" dirty="0"/>
          </a:p>
          <a:p>
            <a:endParaRPr lang="en-US" sz="2500" dirty="0" smtClean="0"/>
          </a:p>
        </p:txBody>
      </p:sp>
      <p:sp>
        <p:nvSpPr>
          <p:cNvPr id="102" name="TextBox 101"/>
          <p:cNvSpPr txBox="1"/>
          <p:nvPr/>
        </p:nvSpPr>
        <p:spPr>
          <a:xfrm>
            <a:off x="1115971" y="20541813"/>
            <a:ext cx="14493856" cy="1154162"/>
          </a:xfrm>
          <a:prstGeom prst="rect">
            <a:avLst/>
          </a:prstGeom>
          <a:noFill/>
        </p:spPr>
        <p:txBody>
          <a:bodyPr wrap="square" rtlCol="0">
            <a:spAutoFit/>
          </a:bodyPr>
          <a:lstStyle/>
          <a:p>
            <a:r>
              <a:rPr lang="en-US" sz="1100" baseline="30000" dirty="0"/>
              <a:t>1</a:t>
            </a:r>
            <a:r>
              <a:rPr lang="en-US" sz="1100" dirty="0"/>
              <a:t>Robertson, K. (2004) The Main Street approach to downtown development: an examination of the </a:t>
            </a:r>
            <a:r>
              <a:rPr lang="en-US" sz="1100" dirty="0" err="1"/>
              <a:t>fourpoint</a:t>
            </a:r>
            <a:r>
              <a:rPr lang="en-US" sz="1100" dirty="0"/>
              <a:t> program, Journal of Architectural and Planning Research, 21(1), pp. 55–73</a:t>
            </a:r>
            <a:r>
              <a:rPr lang="en-US" sz="1100" dirty="0" smtClean="0"/>
              <a:t>.</a:t>
            </a:r>
            <a:endParaRPr lang="en-US" sz="1100" baseline="30000" dirty="0" smtClean="0"/>
          </a:p>
          <a:p>
            <a:r>
              <a:rPr lang="en-US" sz="1100" baseline="30000" dirty="0" smtClean="0"/>
              <a:t>2</a:t>
            </a:r>
            <a:r>
              <a:rPr lang="en-US" sz="1100" dirty="0" smtClean="0"/>
              <a:t>Allegheny Trail Alliance, Trail Towns: Capturing Trail Based Tourism, A Guide for Communities in Pennsylvania </a:t>
            </a:r>
          </a:p>
          <a:p>
            <a:r>
              <a:rPr lang="en-US" sz="1100" baseline="30000" dirty="0" smtClean="0"/>
              <a:t>3</a:t>
            </a:r>
            <a:r>
              <a:rPr lang="en-US" sz="1100" dirty="0" smtClean="0"/>
              <a:t>Walkscore Methodology, </a:t>
            </a:r>
            <a:r>
              <a:rPr lang="en-US" sz="1100" dirty="0" err="1" smtClean="0"/>
              <a:t>Walkscore.com</a:t>
            </a:r>
            <a:endParaRPr lang="en-US" sz="1100" dirty="0" smtClean="0"/>
          </a:p>
          <a:p>
            <a:r>
              <a:rPr lang="en-US" sz="1100" baseline="30000" dirty="0" smtClean="0"/>
              <a:t>4</a:t>
            </a:r>
            <a:r>
              <a:rPr lang="en-US" sz="1100" dirty="0" smtClean="0"/>
              <a:t>Marshall</a:t>
            </a:r>
            <a:r>
              <a:rPr lang="en-US" sz="1100" dirty="0"/>
              <a:t>, J. D., </a:t>
            </a:r>
            <a:r>
              <a:rPr lang="en-US" sz="1100" dirty="0" err="1"/>
              <a:t>Brauer</a:t>
            </a:r>
            <a:r>
              <a:rPr lang="en-US" sz="1100" dirty="0"/>
              <a:t>, M., &amp; Frank, L. D. (2009). Healthy neighborhoods: walkability and air pollution. </a:t>
            </a:r>
            <a:r>
              <a:rPr lang="en-US" sz="1100" i="1" dirty="0"/>
              <a:t>Environmental health perspectives</a:t>
            </a:r>
            <a:r>
              <a:rPr lang="en-US" sz="1100" dirty="0"/>
              <a:t>, </a:t>
            </a:r>
            <a:r>
              <a:rPr lang="en-US" sz="1100" i="1" dirty="0"/>
              <a:t>117</a:t>
            </a:r>
            <a:r>
              <a:rPr lang="en-US" sz="1100" dirty="0"/>
              <a:t>(11), 1752.</a:t>
            </a:r>
          </a:p>
          <a:p>
            <a:r>
              <a:rPr lang="en-US" sz="1100" baseline="30000" dirty="0" smtClean="0"/>
              <a:t>5</a:t>
            </a:r>
            <a:r>
              <a:rPr lang="en-US" sz="1100" dirty="0" smtClean="0"/>
              <a:t>Porta</a:t>
            </a:r>
            <a:r>
              <a:rPr lang="en-US" sz="1100" dirty="0"/>
              <a:t>, S. et al. (2012). Street Centrality and the Location of Economic Activities in Barcelona. Urban Studies. 49. 1471-1488. </a:t>
            </a:r>
          </a:p>
          <a:p>
            <a:endParaRPr lang="en-US" sz="1400" dirty="0" smtClean="0"/>
          </a:p>
        </p:txBody>
      </p:sp>
      <p:pic>
        <p:nvPicPr>
          <p:cNvPr id="6" name="Picture 5"/>
          <p:cNvPicPr>
            <a:picLocks noChangeAspect="1"/>
          </p:cNvPicPr>
          <p:nvPr/>
        </p:nvPicPr>
        <p:blipFill rotWithShape="1">
          <a:blip r:embed="rId6"/>
          <a:srcRect t="33819" b="14057"/>
          <a:stretch/>
        </p:blipFill>
        <p:spPr>
          <a:xfrm>
            <a:off x="11975872" y="9775197"/>
            <a:ext cx="8743950" cy="2096207"/>
          </a:xfrm>
          <a:prstGeom prst="rect">
            <a:avLst/>
          </a:prstGeom>
        </p:spPr>
      </p:pic>
      <p:pic>
        <p:nvPicPr>
          <p:cNvPr id="16" name="Picture 15"/>
          <p:cNvPicPr>
            <a:picLocks noChangeAspect="1"/>
          </p:cNvPicPr>
          <p:nvPr/>
        </p:nvPicPr>
        <p:blipFill>
          <a:blip r:embed="rId7"/>
          <a:stretch>
            <a:fillRect/>
          </a:stretch>
        </p:blipFill>
        <p:spPr>
          <a:xfrm>
            <a:off x="21931162" y="5282409"/>
            <a:ext cx="4912548" cy="2910889"/>
          </a:xfrm>
          <a:prstGeom prst="rect">
            <a:avLst/>
          </a:prstGeom>
        </p:spPr>
      </p:pic>
      <p:pic>
        <p:nvPicPr>
          <p:cNvPr id="27" name="Picture 26"/>
          <p:cNvPicPr>
            <a:picLocks noChangeAspect="1"/>
          </p:cNvPicPr>
          <p:nvPr/>
        </p:nvPicPr>
        <p:blipFill>
          <a:blip r:embed="rId8"/>
          <a:stretch>
            <a:fillRect/>
          </a:stretch>
        </p:blipFill>
        <p:spPr>
          <a:xfrm>
            <a:off x="27112364" y="5282409"/>
            <a:ext cx="4419998" cy="2910888"/>
          </a:xfrm>
          <a:prstGeom prst="rect">
            <a:avLst/>
          </a:prstGeom>
        </p:spPr>
      </p:pic>
      <p:pic>
        <p:nvPicPr>
          <p:cNvPr id="33" name="Picture 32"/>
          <p:cNvPicPr>
            <a:picLocks noChangeAspect="1"/>
          </p:cNvPicPr>
          <p:nvPr/>
        </p:nvPicPr>
        <p:blipFill>
          <a:blip r:embed="rId9"/>
          <a:stretch>
            <a:fillRect/>
          </a:stretch>
        </p:blipFill>
        <p:spPr>
          <a:xfrm>
            <a:off x="26972710" y="9064039"/>
            <a:ext cx="4515260" cy="3356090"/>
          </a:xfrm>
          <a:prstGeom prst="rect">
            <a:avLst/>
          </a:prstGeom>
        </p:spPr>
      </p:pic>
      <p:pic>
        <p:nvPicPr>
          <p:cNvPr id="58" name="Picture 57"/>
          <p:cNvPicPr>
            <a:picLocks noChangeAspect="1"/>
          </p:cNvPicPr>
          <p:nvPr/>
        </p:nvPicPr>
        <p:blipFill>
          <a:blip r:embed="rId10"/>
          <a:stretch>
            <a:fillRect/>
          </a:stretch>
        </p:blipFill>
        <p:spPr>
          <a:xfrm>
            <a:off x="21916724" y="9064039"/>
            <a:ext cx="4762768" cy="3356090"/>
          </a:xfrm>
          <a:prstGeom prst="rect">
            <a:avLst/>
          </a:prstGeom>
        </p:spPr>
      </p:pic>
      <p:pic>
        <p:nvPicPr>
          <p:cNvPr id="71" name="Picture 70"/>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7502554" y="607908"/>
            <a:ext cx="4450933" cy="835897"/>
          </a:xfrm>
          <a:prstGeom prst="rect">
            <a:avLst/>
          </a:prstGeom>
        </p:spPr>
      </p:pic>
    </p:spTree>
    <p:extLst>
      <p:ext uri="{BB962C8B-B14F-4D97-AF65-F5344CB8AC3E}">
        <p14:creationId xmlns:p14="http://schemas.microsoft.com/office/powerpoint/2010/main" val="931198942"/>
      </p:ext>
    </p:extLst>
  </p:cSld>
  <p:clrMapOvr>
    <a:masterClrMapping/>
  </p:clrMapOvr>
  <p:timing>
    <p:tnLst>
      <p:par>
        <p:cTn id="1" dur="indefinite" restart="never" nodeType="tmRoot"/>
      </p:par>
    </p:tnLst>
  </p:timing>
</p:sld>
</file>

<file path=ppt/theme/theme1.xml><?xml version="1.0" encoding="utf-8"?>
<a:theme xmlns:a="http://schemas.openxmlformats.org/drawingml/2006/main" name="Medical Poster">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DirectSourceMarket xmlns="4873beb7-5857-4685-be1f-d57550cc96cc" xsi:nil="true"/>
    <ApprovalStatus xmlns="4873beb7-5857-4685-be1f-d57550cc96cc">InProgress</ApprovalStatus>
    <MarketSpecific xmlns="4873beb7-5857-4685-be1f-d57550cc96cc">false</MarketSpecific>
    <LocComments xmlns="4873beb7-5857-4685-be1f-d57550cc96cc" xsi:nil="true"/>
    <ThumbnailAssetId xmlns="4873beb7-5857-4685-be1f-d57550cc96cc" xsi:nil="true"/>
    <PrimaryImageGen xmlns="4873beb7-5857-4685-be1f-d57550cc96cc">true</PrimaryImageGen>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1669414</Value>
      <Value>1669470</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 xsi:nil="true"/>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2013-01-21T12:05:00+00:00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UACurrentWords xmlns="4873beb7-5857-4685-be1f-d57550cc96cc" xsi:nil="true"/>
    <ArtSampleDocs xmlns="4873beb7-5857-4685-be1f-d57550cc96cc" xsi:nil="true"/>
    <UALocRecommendation xmlns="4873beb7-5857-4685-be1f-d57550cc96cc">Localize</UALocRecommendation>
    <Manager xmlns="4873beb7-5857-4685-be1f-d57550cc96cc" xsi:nil="true"/>
    <ShowIn xmlns="4873beb7-5857-4685-be1f-d57550cc96cc">Show everywhere</ShowIn>
    <UANotes xmlns="4873beb7-5857-4685-be1f-d57550cc96cc" xsi:nil="true"/>
    <TemplateStatus xmlns="4873beb7-5857-4685-be1f-d57550cc96cc">Complete</TemplateStatus>
    <InternalTagsTaxHTField0 xmlns="4873beb7-5857-4685-be1f-d57550cc96cc">
      <Terms xmlns="http://schemas.microsoft.com/office/infopath/2007/PartnerControls"/>
    </InternalTagsTaxHTField0>
    <CSXHash xmlns="4873beb7-5857-4685-be1f-d57550cc96cc" xsi:nil="true"/>
    <Downloads xmlns="4873beb7-5857-4685-be1f-d57550cc96cc">0</Downloads>
    <VoteCount xmlns="4873beb7-5857-4685-be1f-d57550cc96cc" xsi:nil="true"/>
    <OOCacheId xmlns="4873beb7-5857-4685-be1f-d57550cc96cc" xsi:nil="true"/>
    <IsDeleted xmlns="4873beb7-5857-4685-be1f-d57550cc96cc">false</IsDeleted>
    <AssetExpire xmlns="4873beb7-5857-4685-be1f-d57550cc96cc">2029-01-01T08:00:00+00:00</AssetExpire>
    <DSATActionTaken xmlns="4873beb7-5857-4685-be1f-d57550cc96cc" xsi:nil="true"/>
    <CSXSubmissionMarket xmlns="4873beb7-5857-4685-be1f-d57550cc96cc" xsi:nil="true"/>
    <TPExecutable xmlns="4873beb7-5857-4685-be1f-d57550cc96cc" xsi:nil="true"/>
    <SubmitterId xmlns="4873beb7-5857-4685-be1f-d57550cc96cc" xsi:nil="true"/>
    <EditorialTags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ApprovalLog xmlns="4873beb7-5857-4685-be1f-d57550cc96cc" xsi:nil="tru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TP104001550</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875987</LocLastLocAttemptVersionLookup>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TaxCatchAll xmlns="4873beb7-5857-4685-be1f-d57550cc96cc"/>
    <Markets xmlns="4873beb7-5857-4685-be1f-d57550cc96cc"/>
    <UAProjectedTotalWords xmlns="4873beb7-5857-4685-be1f-d57550cc96cc" xsi:nil="true"/>
    <LocMarketGroupTiers2 xmlns="4873beb7-5857-4685-be1f-d57550cc96cc" xsi:nil="true"/>
    <IntlLangReview xmlns="4873beb7-5857-4685-be1f-d57550cc96cc">false</IntlLangReview>
    <OutputCachingOn xmlns="4873beb7-5857-4685-be1f-d57550cc96cc">false</OutputCachingOn>
    <AverageRating xmlns="4873beb7-5857-4685-be1f-d57550cc96cc" xsi:nil="true"/>
    <APAuthor xmlns="4873beb7-5857-4685-be1f-d57550cc96cc">
      <UserInfo>
        <DisplayName>REDMOND\kristaa</DisplayName>
        <AccountId>136</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OriginalRelease xmlns="4873beb7-5857-4685-be1f-d57550cc96cc">15</OriginalRelease>
    <TPLaunchHelpLinkType xmlns="4873beb7-5857-4685-be1f-d57550cc96cc">Template</TPLaunchHelpLinkType>
    <LocalizationTagsTaxHTField0 xmlns="4873beb7-5857-4685-be1f-d57550cc96cc">
      <Terms xmlns="http://schemas.microsoft.com/office/infopath/2007/PartnerControls"/>
    </LocalizationTagsTaxHTField0>
  </documentManagement>
</p:properties>
</file>

<file path=customXml/item2.xml><?xml version="1.0" encoding="utf-8"?>
<?mso-contentType ?>
<FormTemplates xmlns="http://schemas.microsoft.com/sharepoint/v3/contenttype/forms">
  <Display>DocumentLibraryForm</Display>
  <Edit>AssetEditForm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9F945EE-6400-432A-A9B1-179A0A2A37CE}">
  <ds:schemaRefs>
    <ds:schemaRef ds:uri="http://schemas.microsoft.com/office/2006/metadata/properties"/>
    <ds:schemaRef ds:uri="http://schemas.microsoft.com/office/infopath/2007/PartnerControls"/>
    <ds:schemaRef ds:uri="4873beb7-5857-4685-be1f-d57550cc96cc"/>
  </ds:schemaRefs>
</ds:datastoreItem>
</file>

<file path=customXml/itemProps2.xml><?xml version="1.0" encoding="utf-8"?>
<ds:datastoreItem xmlns:ds="http://schemas.openxmlformats.org/officeDocument/2006/customXml" ds:itemID="{A1110015-E380-4C53-980C-698226C61CAC}">
  <ds:schemaRefs>
    <ds:schemaRef ds:uri="http://schemas.microsoft.com/sharepoint/v3/contenttype/forms"/>
  </ds:schemaRefs>
</ds:datastoreItem>
</file>

<file path=customXml/itemProps3.xml><?xml version="1.0" encoding="utf-8"?>
<ds:datastoreItem xmlns:ds="http://schemas.openxmlformats.org/officeDocument/2006/customXml" ds:itemID="{AF7E4019-AE58-4CAA-B67D-559F9FEEB20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Poster (blue and brown design)</Template>
  <TotalTime>0</TotalTime>
  <Words>763</Words>
  <Application>Microsoft Macintosh PowerPoint</Application>
  <PresentationFormat>Custom</PresentationFormat>
  <Paragraphs>115</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Cambria</vt:lpstr>
      <vt:lpstr>Times New Roman</vt:lpstr>
      <vt:lpstr>Medical Poster</vt:lpstr>
      <vt:lpstr>Connecting Multi-Use Trails to New Hampshire Downtowns: Insights about the Built Environment through the Quantification of a Downtown Trails Matrix</vt:lpstr>
    </vt:vector>
  </TitlesOfParts>
  <Company/>
  <LinksUpToDate>false</LinksUpToDate>
  <SharedDoc>false</SharedDoc>
  <HyperlinksChanged>false</HyperlinksChanged>
  <AppVersion>15.0031</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Samantha L Powers</dc:creator>
  <cp:lastModifiedBy/>
  <cp:revision>1</cp:revision>
  <dcterms:created xsi:type="dcterms:W3CDTF">2018-03-02T19:35:43Z</dcterms:created>
  <dcterms:modified xsi:type="dcterms:W3CDTF">2018-04-03T14:36:34Z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