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7" r:id="rId2"/>
  </p:sldIdLst>
  <p:sldSz cx="43891200" cy="32918400"/>
  <p:notesSz cx="6858000" cy="9144000"/>
  <p:defaultTextStyle>
    <a:defPPr>
      <a:defRPr lang="en-US"/>
    </a:defPPr>
    <a:lvl1pPr marL="0" algn="l" defTabSz="4388046" rtl="0" eaLnBrk="1" latinLnBrk="0" hangingPunct="1">
      <a:defRPr sz="8600" kern="1200">
        <a:solidFill>
          <a:schemeClr val="tx1"/>
        </a:solidFill>
        <a:latin typeface="+mn-lt"/>
        <a:ea typeface="+mn-ea"/>
        <a:cs typeface="+mn-cs"/>
      </a:defRPr>
    </a:lvl1pPr>
    <a:lvl2pPr marL="2194023" algn="l" defTabSz="4388046" rtl="0" eaLnBrk="1" latinLnBrk="0" hangingPunct="1">
      <a:defRPr sz="8600" kern="1200">
        <a:solidFill>
          <a:schemeClr val="tx1"/>
        </a:solidFill>
        <a:latin typeface="+mn-lt"/>
        <a:ea typeface="+mn-ea"/>
        <a:cs typeface="+mn-cs"/>
      </a:defRPr>
    </a:lvl2pPr>
    <a:lvl3pPr marL="4388046" algn="l" defTabSz="4388046" rtl="0" eaLnBrk="1" latinLnBrk="0" hangingPunct="1">
      <a:defRPr sz="8600" kern="1200">
        <a:solidFill>
          <a:schemeClr val="tx1"/>
        </a:solidFill>
        <a:latin typeface="+mn-lt"/>
        <a:ea typeface="+mn-ea"/>
        <a:cs typeface="+mn-cs"/>
      </a:defRPr>
    </a:lvl3pPr>
    <a:lvl4pPr marL="6582070" algn="l" defTabSz="4388046" rtl="0" eaLnBrk="1" latinLnBrk="0" hangingPunct="1">
      <a:defRPr sz="8600" kern="1200">
        <a:solidFill>
          <a:schemeClr val="tx1"/>
        </a:solidFill>
        <a:latin typeface="+mn-lt"/>
        <a:ea typeface="+mn-ea"/>
        <a:cs typeface="+mn-cs"/>
      </a:defRPr>
    </a:lvl4pPr>
    <a:lvl5pPr marL="8776088" algn="l" defTabSz="4388046" rtl="0" eaLnBrk="1" latinLnBrk="0" hangingPunct="1">
      <a:defRPr sz="8600" kern="1200">
        <a:solidFill>
          <a:schemeClr val="tx1"/>
        </a:solidFill>
        <a:latin typeface="+mn-lt"/>
        <a:ea typeface="+mn-ea"/>
        <a:cs typeface="+mn-cs"/>
      </a:defRPr>
    </a:lvl5pPr>
    <a:lvl6pPr marL="10970110" algn="l" defTabSz="4388046" rtl="0" eaLnBrk="1" latinLnBrk="0" hangingPunct="1">
      <a:defRPr sz="8600" kern="1200">
        <a:solidFill>
          <a:schemeClr val="tx1"/>
        </a:solidFill>
        <a:latin typeface="+mn-lt"/>
        <a:ea typeface="+mn-ea"/>
        <a:cs typeface="+mn-cs"/>
      </a:defRPr>
    </a:lvl6pPr>
    <a:lvl7pPr marL="13164134" algn="l" defTabSz="4388046" rtl="0" eaLnBrk="1" latinLnBrk="0" hangingPunct="1">
      <a:defRPr sz="8600" kern="1200">
        <a:solidFill>
          <a:schemeClr val="tx1"/>
        </a:solidFill>
        <a:latin typeface="+mn-lt"/>
        <a:ea typeface="+mn-ea"/>
        <a:cs typeface="+mn-cs"/>
      </a:defRPr>
    </a:lvl7pPr>
    <a:lvl8pPr marL="15358157" algn="l" defTabSz="4388046" rtl="0" eaLnBrk="1" latinLnBrk="0" hangingPunct="1">
      <a:defRPr sz="8600" kern="1200">
        <a:solidFill>
          <a:schemeClr val="tx1"/>
        </a:solidFill>
        <a:latin typeface="+mn-lt"/>
        <a:ea typeface="+mn-ea"/>
        <a:cs typeface="+mn-cs"/>
      </a:defRPr>
    </a:lvl8pPr>
    <a:lvl9pPr marL="17552180" algn="l" defTabSz="4388046"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8D2F"/>
    <a:srgbClr val="FF0000"/>
    <a:srgbClr val="339933"/>
    <a:srgbClr val="00FF00"/>
    <a:srgbClr val="0000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785" autoAdjust="0"/>
    <p:restoredTop sz="92563" autoAdjust="0"/>
  </p:normalViewPr>
  <p:slideViewPr>
    <p:cSldViewPr>
      <p:cViewPr>
        <p:scale>
          <a:sx n="66" d="100"/>
          <a:sy n="66" d="100"/>
        </p:scale>
        <p:origin x="-72" y="7116"/>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A95123-2619-454B-92CB-0D40FE6821F9}" type="datetimeFigureOut">
              <a:rPr lang="en-US" smtClean="0"/>
              <a:t>4/3/2018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233B33-2075-477F-8002-07D4087FB211}" type="slidenum">
              <a:rPr lang="en-US" smtClean="0"/>
              <a:t>‹#›</a:t>
            </a:fld>
            <a:endParaRPr lang="en-US"/>
          </a:p>
        </p:txBody>
      </p:sp>
    </p:spTree>
    <p:extLst>
      <p:ext uri="{BB962C8B-B14F-4D97-AF65-F5344CB8AC3E}">
        <p14:creationId xmlns:p14="http://schemas.microsoft.com/office/powerpoint/2010/main" val="1376953507"/>
      </p:ext>
    </p:extLst>
  </p:cSld>
  <p:clrMap bg1="lt1" tx1="dk1" bg2="lt2" tx2="dk2" accent1="accent1" accent2="accent2" accent3="accent3" accent4="accent4" accent5="accent5" accent6="accent6" hlink="hlink" folHlink="folHlink"/>
  <p:notesStyle>
    <a:lvl1pPr marL="0" algn="l" defTabSz="4388046" rtl="0" eaLnBrk="1" latinLnBrk="0" hangingPunct="1">
      <a:defRPr sz="5800" kern="1200">
        <a:solidFill>
          <a:schemeClr val="tx1"/>
        </a:solidFill>
        <a:latin typeface="+mn-lt"/>
        <a:ea typeface="+mn-ea"/>
        <a:cs typeface="+mn-cs"/>
      </a:defRPr>
    </a:lvl1pPr>
    <a:lvl2pPr marL="2194023" algn="l" defTabSz="4388046" rtl="0" eaLnBrk="1" latinLnBrk="0" hangingPunct="1">
      <a:defRPr sz="5800" kern="1200">
        <a:solidFill>
          <a:schemeClr val="tx1"/>
        </a:solidFill>
        <a:latin typeface="+mn-lt"/>
        <a:ea typeface="+mn-ea"/>
        <a:cs typeface="+mn-cs"/>
      </a:defRPr>
    </a:lvl2pPr>
    <a:lvl3pPr marL="4388046" algn="l" defTabSz="4388046" rtl="0" eaLnBrk="1" latinLnBrk="0" hangingPunct="1">
      <a:defRPr sz="5800" kern="1200">
        <a:solidFill>
          <a:schemeClr val="tx1"/>
        </a:solidFill>
        <a:latin typeface="+mn-lt"/>
        <a:ea typeface="+mn-ea"/>
        <a:cs typeface="+mn-cs"/>
      </a:defRPr>
    </a:lvl3pPr>
    <a:lvl4pPr marL="6582070" algn="l" defTabSz="4388046" rtl="0" eaLnBrk="1" latinLnBrk="0" hangingPunct="1">
      <a:defRPr sz="5800" kern="1200">
        <a:solidFill>
          <a:schemeClr val="tx1"/>
        </a:solidFill>
        <a:latin typeface="+mn-lt"/>
        <a:ea typeface="+mn-ea"/>
        <a:cs typeface="+mn-cs"/>
      </a:defRPr>
    </a:lvl4pPr>
    <a:lvl5pPr marL="8776088" algn="l" defTabSz="4388046" rtl="0" eaLnBrk="1" latinLnBrk="0" hangingPunct="1">
      <a:defRPr sz="5800" kern="1200">
        <a:solidFill>
          <a:schemeClr val="tx1"/>
        </a:solidFill>
        <a:latin typeface="+mn-lt"/>
        <a:ea typeface="+mn-ea"/>
        <a:cs typeface="+mn-cs"/>
      </a:defRPr>
    </a:lvl5pPr>
    <a:lvl6pPr marL="10970110" algn="l" defTabSz="4388046" rtl="0" eaLnBrk="1" latinLnBrk="0" hangingPunct="1">
      <a:defRPr sz="5800" kern="1200">
        <a:solidFill>
          <a:schemeClr val="tx1"/>
        </a:solidFill>
        <a:latin typeface="+mn-lt"/>
        <a:ea typeface="+mn-ea"/>
        <a:cs typeface="+mn-cs"/>
      </a:defRPr>
    </a:lvl6pPr>
    <a:lvl7pPr marL="13164134" algn="l" defTabSz="4388046" rtl="0" eaLnBrk="1" latinLnBrk="0" hangingPunct="1">
      <a:defRPr sz="5800" kern="1200">
        <a:solidFill>
          <a:schemeClr val="tx1"/>
        </a:solidFill>
        <a:latin typeface="+mn-lt"/>
        <a:ea typeface="+mn-ea"/>
        <a:cs typeface="+mn-cs"/>
      </a:defRPr>
    </a:lvl7pPr>
    <a:lvl8pPr marL="15358157" algn="l" defTabSz="4388046" rtl="0" eaLnBrk="1" latinLnBrk="0" hangingPunct="1">
      <a:defRPr sz="5800" kern="1200">
        <a:solidFill>
          <a:schemeClr val="tx1"/>
        </a:solidFill>
        <a:latin typeface="+mn-lt"/>
        <a:ea typeface="+mn-ea"/>
        <a:cs typeface="+mn-cs"/>
      </a:defRPr>
    </a:lvl8pPr>
    <a:lvl9pPr marL="17552180" algn="l" defTabSz="4388046"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3673" indent="0" algn="ctr">
              <a:buNone/>
              <a:defRPr>
                <a:solidFill>
                  <a:schemeClr val="tx1">
                    <a:tint val="75000"/>
                  </a:schemeClr>
                </a:solidFill>
              </a:defRPr>
            </a:lvl2pPr>
            <a:lvl3pPr marL="4387345" indent="0" algn="ctr">
              <a:buNone/>
              <a:defRPr>
                <a:solidFill>
                  <a:schemeClr val="tx1">
                    <a:tint val="75000"/>
                  </a:schemeClr>
                </a:solidFill>
              </a:defRPr>
            </a:lvl3pPr>
            <a:lvl4pPr marL="6581019" indent="0" algn="ctr">
              <a:buNone/>
              <a:defRPr>
                <a:solidFill>
                  <a:schemeClr val="tx1">
                    <a:tint val="75000"/>
                  </a:schemeClr>
                </a:solidFill>
              </a:defRPr>
            </a:lvl4pPr>
            <a:lvl5pPr marL="8774686" indent="0" algn="ctr">
              <a:buNone/>
              <a:defRPr>
                <a:solidFill>
                  <a:schemeClr val="tx1">
                    <a:tint val="75000"/>
                  </a:schemeClr>
                </a:solidFill>
              </a:defRPr>
            </a:lvl5pPr>
            <a:lvl6pPr marL="10968354" indent="0" algn="ctr">
              <a:buNone/>
              <a:defRPr>
                <a:solidFill>
                  <a:schemeClr val="tx1">
                    <a:tint val="75000"/>
                  </a:schemeClr>
                </a:solidFill>
              </a:defRPr>
            </a:lvl6pPr>
            <a:lvl7pPr marL="13162027" indent="0" algn="ctr">
              <a:buNone/>
              <a:defRPr>
                <a:solidFill>
                  <a:schemeClr val="tx1">
                    <a:tint val="75000"/>
                  </a:schemeClr>
                </a:solidFill>
              </a:defRPr>
            </a:lvl7pPr>
            <a:lvl8pPr marL="15355700" indent="0" algn="ctr">
              <a:buNone/>
              <a:defRPr>
                <a:solidFill>
                  <a:schemeClr val="tx1">
                    <a:tint val="75000"/>
                  </a:schemeClr>
                </a:solidFill>
              </a:defRPr>
            </a:lvl8pPr>
            <a:lvl9pPr marL="175493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7EF057A-78B5-4D50-B39B-2C49D4154598}" type="datetimeFigureOut">
              <a:rPr lang="en-US" smtClean="0"/>
              <a:t>4/3/2018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4073993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EF057A-78B5-4D50-B39B-2C49D4154598}" type="datetimeFigureOut">
              <a:rPr lang="en-US" smtClean="0"/>
              <a:t>4/3/2018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1625936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3673" indent="0">
              <a:buNone/>
              <a:defRPr sz="8600">
                <a:solidFill>
                  <a:schemeClr val="tx1">
                    <a:tint val="75000"/>
                  </a:schemeClr>
                </a:solidFill>
              </a:defRPr>
            </a:lvl2pPr>
            <a:lvl3pPr marL="4387345" indent="0">
              <a:buNone/>
              <a:defRPr sz="7700">
                <a:solidFill>
                  <a:schemeClr val="tx1">
                    <a:tint val="75000"/>
                  </a:schemeClr>
                </a:solidFill>
              </a:defRPr>
            </a:lvl3pPr>
            <a:lvl4pPr marL="6581019" indent="0">
              <a:buNone/>
              <a:defRPr sz="6700">
                <a:solidFill>
                  <a:schemeClr val="tx1">
                    <a:tint val="75000"/>
                  </a:schemeClr>
                </a:solidFill>
              </a:defRPr>
            </a:lvl4pPr>
            <a:lvl5pPr marL="8774686" indent="0">
              <a:buNone/>
              <a:defRPr sz="6700">
                <a:solidFill>
                  <a:schemeClr val="tx1">
                    <a:tint val="75000"/>
                  </a:schemeClr>
                </a:solidFill>
              </a:defRPr>
            </a:lvl5pPr>
            <a:lvl6pPr marL="10968354" indent="0">
              <a:buNone/>
              <a:defRPr sz="6700">
                <a:solidFill>
                  <a:schemeClr val="tx1">
                    <a:tint val="75000"/>
                  </a:schemeClr>
                </a:solidFill>
              </a:defRPr>
            </a:lvl6pPr>
            <a:lvl7pPr marL="13162027" indent="0">
              <a:buNone/>
              <a:defRPr sz="6700">
                <a:solidFill>
                  <a:schemeClr val="tx1">
                    <a:tint val="75000"/>
                  </a:schemeClr>
                </a:solidFill>
              </a:defRPr>
            </a:lvl7pPr>
            <a:lvl8pPr marL="15355700" indent="0">
              <a:buNone/>
              <a:defRPr sz="6700">
                <a:solidFill>
                  <a:schemeClr val="tx1">
                    <a:tint val="75000"/>
                  </a:schemeClr>
                </a:solidFill>
              </a:defRPr>
            </a:lvl8pPr>
            <a:lvl9pPr marL="175493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EF057A-78B5-4D50-B39B-2C49D4154598}" type="datetimeFigureOut">
              <a:rPr lang="en-US" smtClean="0"/>
              <a:t>4/3/2018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579684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1" y="36865560"/>
            <a:ext cx="94442281" cy="104279702"/>
          </a:xfrm>
        </p:spPr>
        <p:txBody>
          <a:bodyPr/>
          <a:lstStyle>
            <a:lvl1pPr>
              <a:defRPr sz="13400"/>
            </a:lvl1pPr>
            <a:lvl2pPr>
              <a:defRPr sz="116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1" cy="104279702"/>
          </a:xfrm>
        </p:spPr>
        <p:txBody>
          <a:bodyPr/>
          <a:lstStyle>
            <a:lvl1pPr>
              <a:defRPr sz="13400"/>
            </a:lvl1pPr>
            <a:lvl2pPr>
              <a:defRPr sz="116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7EF057A-78B5-4D50-B39B-2C49D4154598}" type="datetimeFigureOut">
              <a:rPr lang="en-US" smtClean="0"/>
              <a:t>4/3/2018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4250957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600" b="1"/>
            </a:lvl1pPr>
            <a:lvl2pPr marL="2193673" indent="0">
              <a:buNone/>
              <a:defRPr sz="9600" b="1"/>
            </a:lvl2pPr>
            <a:lvl3pPr marL="4387345" indent="0">
              <a:buNone/>
              <a:defRPr sz="8600" b="1"/>
            </a:lvl3pPr>
            <a:lvl4pPr marL="6581019" indent="0">
              <a:buNone/>
              <a:defRPr sz="7700" b="1"/>
            </a:lvl4pPr>
            <a:lvl5pPr marL="8774686" indent="0">
              <a:buNone/>
              <a:defRPr sz="7700" b="1"/>
            </a:lvl5pPr>
            <a:lvl6pPr marL="10968354" indent="0">
              <a:buNone/>
              <a:defRPr sz="7700" b="1"/>
            </a:lvl6pPr>
            <a:lvl7pPr marL="13162027" indent="0">
              <a:buNone/>
              <a:defRPr sz="7700" b="1"/>
            </a:lvl7pPr>
            <a:lvl8pPr marL="15355700" indent="0">
              <a:buNone/>
              <a:defRPr sz="7700" b="1"/>
            </a:lvl8pPr>
            <a:lvl9pPr marL="175493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6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1" y="7368542"/>
            <a:ext cx="19400521" cy="3070858"/>
          </a:xfrm>
        </p:spPr>
        <p:txBody>
          <a:bodyPr anchor="b"/>
          <a:lstStyle>
            <a:lvl1pPr marL="0" indent="0">
              <a:buNone/>
              <a:defRPr sz="11600" b="1"/>
            </a:lvl1pPr>
            <a:lvl2pPr marL="2193673" indent="0">
              <a:buNone/>
              <a:defRPr sz="9600" b="1"/>
            </a:lvl2pPr>
            <a:lvl3pPr marL="4387345" indent="0">
              <a:buNone/>
              <a:defRPr sz="8600" b="1"/>
            </a:lvl3pPr>
            <a:lvl4pPr marL="6581019" indent="0">
              <a:buNone/>
              <a:defRPr sz="7700" b="1"/>
            </a:lvl4pPr>
            <a:lvl5pPr marL="8774686" indent="0">
              <a:buNone/>
              <a:defRPr sz="7700" b="1"/>
            </a:lvl5pPr>
            <a:lvl6pPr marL="10968354" indent="0">
              <a:buNone/>
              <a:defRPr sz="7700" b="1"/>
            </a:lvl6pPr>
            <a:lvl7pPr marL="13162027" indent="0">
              <a:buNone/>
              <a:defRPr sz="7700" b="1"/>
            </a:lvl7pPr>
            <a:lvl8pPr marL="15355700" indent="0">
              <a:buNone/>
              <a:defRPr sz="7700" b="1"/>
            </a:lvl8pPr>
            <a:lvl9pPr marL="175493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1" y="10439400"/>
            <a:ext cx="19400521" cy="18966182"/>
          </a:xfrm>
        </p:spPr>
        <p:txBody>
          <a:bodyPr/>
          <a:lstStyle>
            <a:lvl1pPr>
              <a:defRPr sz="116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7EF057A-78B5-4D50-B39B-2C49D4154598}" type="datetimeFigureOut">
              <a:rPr lang="en-US" smtClean="0"/>
              <a:t>4/3/2018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140351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7EF057A-78B5-4D50-B39B-2C49D4154598}" type="datetimeFigureOut">
              <a:rPr lang="en-US" smtClean="0"/>
              <a:t>4/3/2018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3042987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EF057A-78B5-4D50-B39B-2C49D4154598}" type="datetimeFigureOut">
              <a:rPr lang="en-US" smtClean="0"/>
              <a:t>4/3/2018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1234888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1" y="1310647"/>
            <a:ext cx="24536400" cy="28094942"/>
          </a:xfrm>
        </p:spPr>
        <p:txBody>
          <a:bodyPr/>
          <a:lstStyle>
            <a:lvl1pPr>
              <a:defRPr sz="15400"/>
            </a:lvl1pPr>
            <a:lvl2pPr>
              <a:defRPr sz="13400"/>
            </a:lvl2pPr>
            <a:lvl3pPr>
              <a:defRPr sz="116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3673" indent="0">
              <a:buNone/>
              <a:defRPr sz="5800"/>
            </a:lvl2pPr>
            <a:lvl3pPr marL="4387345" indent="0">
              <a:buNone/>
              <a:defRPr sz="4800"/>
            </a:lvl3pPr>
            <a:lvl4pPr marL="6581019" indent="0">
              <a:buNone/>
              <a:defRPr sz="4300"/>
            </a:lvl4pPr>
            <a:lvl5pPr marL="8774686" indent="0">
              <a:buNone/>
              <a:defRPr sz="4300"/>
            </a:lvl5pPr>
            <a:lvl6pPr marL="10968354" indent="0">
              <a:buNone/>
              <a:defRPr sz="4300"/>
            </a:lvl6pPr>
            <a:lvl7pPr marL="13162027" indent="0">
              <a:buNone/>
              <a:defRPr sz="4300"/>
            </a:lvl7pPr>
            <a:lvl8pPr marL="15355700" indent="0">
              <a:buNone/>
              <a:defRPr sz="4300"/>
            </a:lvl8pPr>
            <a:lvl9pPr marL="175493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EF057A-78B5-4D50-B39B-2C49D4154598}" type="datetimeFigureOut">
              <a:rPr lang="en-US" smtClean="0"/>
              <a:t>4/3/2018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1498986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1"/>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3673" indent="0">
              <a:buNone/>
              <a:defRPr sz="13400"/>
            </a:lvl2pPr>
            <a:lvl3pPr marL="4387345" indent="0">
              <a:buNone/>
              <a:defRPr sz="11600"/>
            </a:lvl3pPr>
            <a:lvl4pPr marL="6581019" indent="0">
              <a:buNone/>
              <a:defRPr sz="9600"/>
            </a:lvl4pPr>
            <a:lvl5pPr marL="8774686" indent="0">
              <a:buNone/>
              <a:defRPr sz="9600"/>
            </a:lvl5pPr>
            <a:lvl6pPr marL="10968354" indent="0">
              <a:buNone/>
              <a:defRPr sz="9600"/>
            </a:lvl6pPr>
            <a:lvl7pPr marL="13162027" indent="0">
              <a:buNone/>
              <a:defRPr sz="9600"/>
            </a:lvl7pPr>
            <a:lvl8pPr marL="15355700" indent="0">
              <a:buNone/>
              <a:defRPr sz="9600"/>
            </a:lvl8pPr>
            <a:lvl9pPr marL="17549372" indent="0">
              <a:buNone/>
              <a:defRPr sz="9600"/>
            </a:lvl9pPr>
          </a:lstStyle>
          <a:p>
            <a:endParaRPr lang="en-US"/>
          </a:p>
        </p:txBody>
      </p:sp>
      <p:sp>
        <p:nvSpPr>
          <p:cNvPr id="4" name="Text Placeholder 3"/>
          <p:cNvSpPr>
            <a:spLocks noGrp="1"/>
          </p:cNvSpPr>
          <p:nvPr>
            <p:ph type="body" sz="half" idx="2"/>
          </p:nvPr>
        </p:nvSpPr>
        <p:spPr>
          <a:xfrm>
            <a:off x="8602982" y="25763223"/>
            <a:ext cx="26334720" cy="3863338"/>
          </a:xfrm>
        </p:spPr>
        <p:txBody>
          <a:bodyPr/>
          <a:lstStyle>
            <a:lvl1pPr marL="0" indent="0">
              <a:buNone/>
              <a:defRPr sz="6700"/>
            </a:lvl1pPr>
            <a:lvl2pPr marL="2193673" indent="0">
              <a:buNone/>
              <a:defRPr sz="5800"/>
            </a:lvl2pPr>
            <a:lvl3pPr marL="4387345" indent="0">
              <a:buNone/>
              <a:defRPr sz="4800"/>
            </a:lvl3pPr>
            <a:lvl4pPr marL="6581019" indent="0">
              <a:buNone/>
              <a:defRPr sz="4300"/>
            </a:lvl4pPr>
            <a:lvl5pPr marL="8774686" indent="0">
              <a:buNone/>
              <a:defRPr sz="4300"/>
            </a:lvl5pPr>
            <a:lvl6pPr marL="10968354" indent="0">
              <a:buNone/>
              <a:defRPr sz="4300"/>
            </a:lvl6pPr>
            <a:lvl7pPr marL="13162027" indent="0">
              <a:buNone/>
              <a:defRPr sz="4300"/>
            </a:lvl7pPr>
            <a:lvl8pPr marL="15355700" indent="0">
              <a:buNone/>
              <a:defRPr sz="4300"/>
            </a:lvl8pPr>
            <a:lvl9pPr marL="175493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EF057A-78B5-4D50-B39B-2C49D4154598}" type="datetimeFigureOut">
              <a:rPr lang="en-US" smtClean="0"/>
              <a:t>4/3/2018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3893548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EF057A-78B5-4D50-B39B-2C49D4154598}" type="datetimeFigureOut">
              <a:rPr lang="en-US" smtClean="0"/>
              <a:t>4/3/2018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2244016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EF057A-78B5-4D50-B39B-2C49D4154598}" type="datetimeFigureOut">
              <a:rPr lang="en-US" smtClean="0"/>
              <a:t>4/3/2018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C636D0-CBA9-429C-8639-6464B4417059}" type="slidenum">
              <a:rPr lang="en-US" smtClean="0"/>
              <a:t>‹#›</a:t>
            </a:fld>
            <a:endParaRPr lang="en-US"/>
          </a:p>
        </p:txBody>
      </p:sp>
    </p:spTree>
    <p:extLst>
      <p:ext uri="{BB962C8B-B14F-4D97-AF65-F5344CB8AC3E}">
        <p14:creationId xmlns:p14="http://schemas.microsoft.com/office/powerpoint/2010/main" val="2043560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731" tIns="219370" rIns="438731" bIns="21937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731" tIns="219370" rIns="438731" bIns="21937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731" tIns="219370" rIns="438731" bIns="219370" rtlCol="0" anchor="ctr"/>
          <a:lstStyle>
            <a:lvl1pPr algn="l">
              <a:defRPr sz="5800">
                <a:solidFill>
                  <a:schemeClr val="tx1">
                    <a:tint val="75000"/>
                  </a:schemeClr>
                </a:solidFill>
              </a:defRPr>
            </a:lvl1pPr>
          </a:lstStyle>
          <a:p>
            <a:fld id="{D7EF057A-78B5-4D50-B39B-2C49D4154598}" type="datetimeFigureOut">
              <a:rPr lang="en-US" smtClean="0"/>
              <a:t>4/3/2018</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731" tIns="219370" rIns="438731" bIns="219370"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731" tIns="219370" rIns="438731" bIns="219370" rtlCol="0" anchor="ctr"/>
          <a:lstStyle>
            <a:lvl1pPr algn="r">
              <a:defRPr sz="5800">
                <a:solidFill>
                  <a:schemeClr val="tx1">
                    <a:tint val="75000"/>
                  </a:schemeClr>
                </a:solidFill>
              </a:defRPr>
            </a:lvl1pPr>
          </a:lstStyle>
          <a:p>
            <a:fld id="{52C636D0-CBA9-429C-8639-6464B4417059}" type="slidenum">
              <a:rPr lang="en-US" smtClean="0"/>
              <a:t>‹#›</a:t>
            </a:fld>
            <a:endParaRPr lang="en-US"/>
          </a:p>
        </p:txBody>
      </p:sp>
    </p:spTree>
    <p:extLst>
      <p:ext uri="{BB962C8B-B14F-4D97-AF65-F5344CB8AC3E}">
        <p14:creationId xmlns:p14="http://schemas.microsoft.com/office/powerpoint/2010/main" val="37738626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387345" rtl="0" eaLnBrk="1" latinLnBrk="0" hangingPunct="1">
        <a:spcBef>
          <a:spcPct val="0"/>
        </a:spcBef>
        <a:buNone/>
        <a:defRPr sz="21100" kern="1200">
          <a:solidFill>
            <a:schemeClr val="tx1"/>
          </a:solidFill>
          <a:latin typeface="+mj-lt"/>
          <a:ea typeface="+mj-ea"/>
          <a:cs typeface="+mj-cs"/>
        </a:defRPr>
      </a:lvl1pPr>
    </p:titleStyle>
    <p:bodyStyle>
      <a:lvl1pPr marL="1645252" indent="-1645252" algn="l" defTabSz="4387345"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4715" indent="-1371042" algn="l" defTabSz="4387345"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4177" indent="-1096832" algn="l" defTabSz="4387345" rtl="0" eaLnBrk="1" latinLnBrk="0" hangingPunct="1">
        <a:spcBef>
          <a:spcPct val="20000"/>
        </a:spcBef>
        <a:buFont typeface="Arial" panose="020B0604020202020204" pitchFamily="34" charset="0"/>
        <a:buChar char="•"/>
        <a:defRPr sz="11600" kern="1200">
          <a:solidFill>
            <a:schemeClr val="tx1"/>
          </a:solidFill>
          <a:latin typeface="+mn-lt"/>
          <a:ea typeface="+mn-ea"/>
          <a:cs typeface="+mn-cs"/>
        </a:defRPr>
      </a:lvl3pPr>
      <a:lvl4pPr marL="7677849" indent="-1096832" algn="l" defTabSz="4387345"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1523" indent="-1096832" algn="l" defTabSz="4387345"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65195" indent="-1096832" algn="l" defTabSz="4387345"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58868" indent="-1096832" algn="l" defTabSz="4387345"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2532" indent="-1096832" algn="l" defTabSz="4387345"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46203" indent="-1096832" algn="l" defTabSz="4387345"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7345" rtl="0" eaLnBrk="1" latinLnBrk="0" hangingPunct="1">
        <a:defRPr sz="8600" kern="1200">
          <a:solidFill>
            <a:schemeClr val="tx1"/>
          </a:solidFill>
          <a:latin typeface="+mn-lt"/>
          <a:ea typeface="+mn-ea"/>
          <a:cs typeface="+mn-cs"/>
        </a:defRPr>
      </a:lvl1pPr>
      <a:lvl2pPr marL="2193673" algn="l" defTabSz="4387345" rtl="0" eaLnBrk="1" latinLnBrk="0" hangingPunct="1">
        <a:defRPr sz="8600" kern="1200">
          <a:solidFill>
            <a:schemeClr val="tx1"/>
          </a:solidFill>
          <a:latin typeface="+mn-lt"/>
          <a:ea typeface="+mn-ea"/>
          <a:cs typeface="+mn-cs"/>
        </a:defRPr>
      </a:lvl2pPr>
      <a:lvl3pPr marL="4387345" algn="l" defTabSz="4387345" rtl="0" eaLnBrk="1" latinLnBrk="0" hangingPunct="1">
        <a:defRPr sz="8600" kern="1200">
          <a:solidFill>
            <a:schemeClr val="tx1"/>
          </a:solidFill>
          <a:latin typeface="+mn-lt"/>
          <a:ea typeface="+mn-ea"/>
          <a:cs typeface="+mn-cs"/>
        </a:defRPr>
      </a:lvl3pPr>
      <a:lvl4pPr marL="6581019" algn="l" defTabSz="4387345" rtl="0" eaLnBrk="1" latinLnBrk="0" hangingPunct="1">
        <a:defRPr sz="8600" kern="1200">
          <a:solidFill>
            <a:schemeClr val="tx1"/>
          </a:solidFill>
          <a:latin typeface="+mn-lt"/>
          <a:ea typeface="+mn-ea"/>
          <a:cs typeface="+mn-cs"/>
        </a:defRPr>
      </a:lvl4pPr>
      <a:lvl5pPr marL="8774686" algn="l" defTabSz="4387345" rtl="0" eaLnBrk="1" latinLnBrk="0" hangingPunct="1">
        <a:defRPr sz="8600" kern="1200">
          <a:solidFill>
            <a:schemeClr val="tx1"/>
          </a:solidFill>
          <a:latin typeface="+mn-lt"/>
          <a:ea typeface="+mn-ea"/>
          <a:cs typeface="+mn-cs"/>
        </a:defRPr>
      </a:lvl5pPr>
      <a:lvl6pPr marL="10968354" algn="l" defTabSz="4387345" rtl="0" eaLnBrk="1" latinLnBrk="0" hangingPunct="1">
        <a:defRPr sz="8600" kern="1200">
          <a:solidFill>
            <a:schemeClr val="tx1"/>
          </a:solidFill>
          <a:latin typeface="+mn-lt"/>
          <a:ea typeface="+mn-ea"/>
          <a:cs typeface="+mn-cs"/>
        </a:defRPr>
      </a:lvl6pPr>
      <a:lvl7pPr marL="13162027" algn="l" defTabSz="4387345" rtl="0" eaLnBrk="1" latinLnBrk="0" hangingPunct="1">
        <a:defRPr sz="8600" kern="1200">
          <a:solidFill>
            <a:schemeClr val="tx1"/>
          </a:solidFill>
          <a:latin typeface="+mn-lt"/>
          <a:ea typeface="+mn-ea"/>
          <a:cs typeface="+mn-cs"/>
        </a:defRPr>
      </a:lvl7pPr>
      <a:lvl8pPr marL="15355700" algn="l" defTabSz="4387345" rtl="0" eaLnBrk="1" latinLnBrk="0" hangingPunct="1">
        <a:defRPr sz="8600" kern="1200">
          <a:solidFill>
            <a:schemeClr val="tx1"/>
          </a:solidFill>
          <a:latin typeface="+mn-lt"/>
          <a:ea typeface="+mn-ea"/>
          <a:cs typeface="+mn-cs"/>
        </a:defRPr>
      </a:lvl8pPr>
      <a:lvl9pPr marL="17549372" algn="l" defTabSz="4387345"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png"/><Relationship Id="rId18" Type="http://schemas.openxmlformats.org/officeDocument/2006/relationships/image" Target="../media/image15.jpeg"/><Relationship Id="rId26" Type="http://schemas.openxmlformats.org/officeDocument/2006/relationships/image" Target="../media/image25.png"/><Relationship Id="rId39" Type="http://schemas.openxmlformats.org/officeDocument/2006/relationships/image" Target="../media/image36.png"/><Relationship Id="rId3" Type="http://schemas.openxmlformats.org/officeDocument/2006/relationships/image" Target="../media/image2.png"/><Relationship Id="rId21" Type="http://schemas.openxmlformats.org/officeDocument/2006/relationships/image" Target="../media/image20.png"/><Relationship Id="rId34" Type="http://schemas.openxmlformats.org/officeDocument/2006/relationships/image" Target="../media/image30.png"/><Relationship Id="rId7" Type="http://schemas.openxmlformats.org/officeDocument/2006/relationships/image" Target="../media/image5.png"/><Relationship Id="rId12" Type="http://schemas.openxmlformats.org/officeDocument/2006/relationships/image" Target="../media/image11.png"/><Relationship Id="rId17" Type="http://schemas.openxmlformats.org/officeDocument/2006/relationships/image" Target="../media/image14.png"/><Relationship Id="rId25" Type="http://schemas.openxmlformats.org/officeDocument/2006/relationships/image" Target="../media/image22.png"/><Relationship Id="rId33" Type="http://schemas.openxmlformats.org/officeDocument/2006/relationships/image" Target="../media/image24.png"/><Relationship Id="rId38" Type="http://schemas.openxmlformats.org/officeDocument/2006/relationships/image" Target="../media/image35.png"/><Relationship Id="rId2" Type="http://schemas.openxmlformats.org/officeDocument/2006/relationships/image" Target="../media/image1.jpeg"/><Relationship Id="rId16" Type="http://schemas.openxmlformats.org/officeDocument/2006/relationships/image" Target="../media/image13.png"/><Relationship Id="rId20" Type="http://schemas.openxmlformats.org/officeDocument/2006/relationships/image" Target="../media/image17.png"/><Relationship Id="rId29" Type="http://schemas.openxmlformats.org/officeDocument/2006/relationships/image" Target="../media/image28.png"/><Relationship Id="rId41"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10.png"/><Relationship Id="rId24" Type="http://schemas.openxmlformats.org/officeDocument/2006/relationships/image" Target="../media/image21.png"/><Relationship Id="rId32" Type="http://schemas.openxmlformats.org/officeDocument/2006/relationships/image" Target="../media/image31.png"/><Relationship Id="rId37" Type="http://schemas.openxmlformats.org/officeDocument/2006/relationships/image" Target="../media/image34.png"/><Relationship Id="rId40" Type="http://schemas.openxmlformats.org/officeDocument/2006/relationships/image" Target="../media/image37.png"/><Relationship Id="rId5" Type="http://schemas.openxmlformats.org/officeDocument/2006/relationships/image" Target="../media/image4.png"/><Relationship Id="rId15" Type="http://schemas.openxmlformats.org/officeDocument/2006/relationships/image" Target="../media/image6.jpeg"/><Relationship Id="rId23" Type="http://schemas.openxmlformats.org/officeDocument/2006/relationships/image" Target="../media/image19.png"/><Relationship Id="rId28" Type="http://schemas.openxmlformats.org/officeDocument/2006/relationships/image" Target="../media/image27.png"/><Relationship Id="rId36" Type="http://schemas.openxmlformats.org/officeDocument/2006/relationships/image" Target="../media/image33.png"/><Relationship Id="rId10" Type="http://schemas.openxmlformats.org/officeDocument/2006/relationships/image" Target="../media/image9.png"/><Relationship Id="rId19" Type="http://schemas.openxmlformats.org/officeDocument/2006/relationships/image" Target="../media/image16.png"/><Relationship Id="rId31" Type="http://schemas.openxmlformats.org/officeDocument/2006/relationships/image" Target="../media/image23.png"/><Relationship Id="rId4" Type="http://schemas.openxmlformats.org/officeDocument/2006/relationships/image" Target="../media/image3.png"/><Relationship Id="rId9" Type="http://schemas.openxmlformats.org/officeDocument/2006/relationships/image" Target="../media/image6.png"/><Relationship Id="rId14" Type="http://schemas.openxmlformats.org/officeDocument/2006/relationships/image" Target="../media/image12.png"/><Relationship Id="rId22" Type="http://schemas.openxmlformats.org/officeDocument/2006/relationships/image" Target="../media/image18.png"/><Relationship Id="rId27" Type="http://schemas.openxmlformats.org/officeDocument/2006/relationships/image" Target="../media/image26.png"/><Relationship Id="rId30" Type="http://schemas.openxmlformats.org/officeDocument/2006/relationships/image" Target="../media/image29.png"/><Relationship Id="rId35"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1" name="TextBox 1000"/>
          <p:cNvSpPr txBox="1"/>
          <p:nvPr/>
        </p:nvSpPr>
        <p:spPr>
          <a:xfrm>
            <a:off x="1422694" y="627018"/>
            <a:ext cx="41047416" cy="4647418"/>
          </a:xfrm>
          <a:prstGeom prst="rect">
            <a:avLst/>
          </a:prstGeom>
          <a:solidFill>
            <a:schemeClr val="tx1"/>
          </a:solidFill>
        </p:spPr>
        <p:txBody>
          <a:bodyPr wrap="square" lIns="91432" tIns="45716" rIns="91432" bIns="45716">
            <a:spAutoFit/>
          </a:bodyPr>
          <a:lstStyle/>
          <a:p>
            <a:pPr marL="914400">
              <a:defRPr/>
            </a:pPr>
            <a:r>
              <a:rPr lang="en-US" sz="11500" b="1" dirty="0" err="1">
                <a:solidFill>
                  <a:schemeClr val="bg1"/>
                </a:solidFill>
                <a:latin typeface="+mj-lt"/>
              </a:rPr>
              <a:t>Visco</a:t>
            </a:r>
            <a:r>
              <a:rPr lang="en-US" sz="11500" b="1" dirty="0">
                <a:solidFill>
                  <a:schemeClr val="bg1"/>
                </a:solidFill>
                <a:latin typeface="+mj-lt"/>
              </a:rPr>
              <a:t>-plastic self-consistent modeling of high strain rate and </a:t>
            </a:r>
            <a:endParaRPr lang="en-US" sz="11500" b="1" dirty="0" smtClean="0">
              <a:solidFill>
                <a:schemeClr val="bg1"/>
              </a:solidFill>
              <a:latin typeface="+mj-lt"/>
            </a:endParaRPr>
          </a:p>
          <a:p>
            <a:pPr marL="914400">
              <a:defRPr/>
            </a:pPr>
            <a:r>
              <a:rPr lang="en-US" sz="11500" b="1" dirty="0" smtClean="0">
                <a:solidFill>
                  <a:schemeClr val="bg1"/>
                </a:solidFill>
                <a:latin typeface="+mj-lt"/>
              </a:rPr>
              <a:t>impact </a:t>
            </a:r>
            <a:r>
              <a:rPr lang="en-US" sz="11500" b="1" dirty="0">
                <a:solidFill>
                  <a:schemeClr val="bg1"/>
                </a:solidFill>
                <a:latin typeface="+mj-lt"/>
              </a:rPr>
              <a:t>deformation of </a:t>
            </a:r>
            <a:r>
              <a:rPr lang="en-US" sz="11500" b="1" dirty="0" smtClean="0">
                <a:solidFill>
                  <a:schemeClr val="bg1"/>
                </a:solidFill>
                <a:latin typeface="+mj-lt"/>
              </a:rPr>
              <a:t>tantalum</a:t>
            </a:r>
          </a:p>
          <a:p>
            <a:pPr marL="914400">
              <a:defRPr/>
            </a:pPr>
            <a:r>
              <a:rPr lang="en-US" sz="6000" b="1" u="sng" dirty="0" smtClean="0">
                <a:solidFill>
                  <a:schemeClr val="bg1"/>
                </a:solidFill>
                <a:latin typeface="+mj-lt"/>
              </a:rPr>
              <a:t>Miroslav </a:t>
            </a:r>
            <a:r>
              <a:rPr lang="en-US" sz="6000" b="1" u="sng" dirty="0" err="1" smtClean="0">
                <a:solidFill>
                  <a:schemeClr val="bg1"/>
                </a:solidFill>
                <a:latin typeface="+mj-lt"/>
              </a:rPr>
              <a:t>Zecevic</a:t>
            </a:r>
            <a:r>
              <a:rPr lang="en-US" sz="6000" b="1" u="sng" dirty="0" smtClean="0">
                <a:solidFill>
                  <a:schemeClr val="bg1"/>
                </a:solidFill>
                <a:latin typeface="+mj-lt"/>
              </a:rPr>
              <a:t> </a:t>
            </a:r>
            <a:r>
              <a:rPr lang="en-US" sz="6000" b="1" dirty="0" smtClean="0">
                <a:solidFill>
                  <a:schemeClr val="bg1"/>
                </a:solidFill>
                <a:latin typeface="+mj-lt"/>
              </a:rPr>
              <a:t>and Marko </a:t>
            </a:r>
            <a:r>
              <a:rPr lang="en-US" sz="6000" b="1" dirty="0" err="1" smtClean="0">
                <a:solidFill>
                  <a:schemeClr val="bg1"/>
                </a:solidFill>
                <a:latin typeface="+mj-lt"/>
              </a:rPr>
              <a:t>Knezevic</a:t>
            </a:r>
            <a:endParaRPr lang="en-US" sz="6000" b="1" dirty="0">
              <a:solidFill>
                <a:schemeClr val="bg1"/>
              </a:solidFill>
              <a:latin typeface="+mj-lt"/>
            </a:endParaRPr>
          </a:p>
        </p:txBody>
      </p:sp>
      <p:grpSp>
        <p:nvGrpSpPr>
          <p:cNvPr id="678" name="Group 677"/>
          <p:cNvGrpSpPr/>
          <p:nvPr/>
        </p:nvGrpSpPr>
        <p:grpSpPr>
          <a:xfrm>
            <a:off x="30230925" y="6332730"/>
            <a:ext cx="10974703" cy="5324657"/>
            <a:chOff x="0" y="0"/>
            <a:chExt cx="6058549" cy="2939415"/>
          </a:xfrm>
        </p:grpSpPr>
        <p:grpSp>
          <p:nvGrpSpPr>
            <p:cNvPr id="679" name="Group 678"/>
            <p:cNvGrpSpPr/>
            <p:nvPr/>
          </p:nvGrpSpPr>
          <p:grpSpPr>
            <a:xfrm>
              <a:off x="0" y="0"/>
              <a:ext cx="4965718" cy="2939415"/>
              <a:chOff x="0" y="0"/>
              <a:chExt cx="6096000" cy="3609246"/>
            </a:xfrm>
          </p:grpSpPr>
          <p:pic>
            <p:nvPicPr>
              <p:cNvPr id="682" name="Picture 681" descr="C:\RESEARCH\Ta\impact_FEA_user\mesh_3\FP\test_nonSch\improved_UMAT\sch_Mctg_init_guess\corr_init_guess_isch_1\nsch_temp_strain_decay\run2\cylinder_photo\cylinder.bm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6096000" cy="3609246"/>
              </a:xfrm>
              <a:prstGeom prst="rect">
                <a:avLst/>
              </a:prstGeom>
              <a:noFill/>
              <a:extLst>
                <a:ext uri="{909E8E84-426E-40DD-AFC4-6F175D3DCCD1}">
                  <a14:hiddenFill xmlns:a14="http://schemas.microsoft.com/office/drawing/2010/main">
                    <a:solidFill>
                      <a:srgbClr val="FFFFFF"/>
                    </a:solidFill>
                  </a14:hiddenFill>
                </a:ext>
              </a:extLst>
            </p:spPr>
          </p:pic>
          <p:pic>
            <p:nvPicPr>
              <p:cNvPr id="683" name="Picture 682" descr="C:\RESEARCH\Ta\impact_FEA_user\mesh_3\FP\test_nonSch\improved_UMAT\sch_Mctg_init_guess\corr_init_guess_isch_1\nsch_temp_strain_decay\run2\cylinder_photo\cylinder_half.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333" t="5444" r="69067" b="20075"/>
              <a:stretch/>
            </p:blipFill>
            <p:spPr bwMode="auto">
              <a:xfrm>
                <a:off x="105924" y="192908"/>
                <a:ext cx="1229057" cy="2699106"/>
              </a:xfrm>
              <a:prstGeom prst="rect">
                <a:avLst/>
              </a:prstGeom>
              <a:noFill/>
              <a:extLst>
                <a:ext uri="{909E8E84-426E-40DD-AFC4-6F175D3DCCD1}">
                  <a14:hiddenFill xmlns:a14="http://schemas.microsoft.com/office/drawing/2010/main">
                    <a:solidFill>
                      <a:srgbClr val="FFFFFF"/>
                    </a:solidFill>
                  </a14:hiddenFill>
                </a:ext>
              </a:extLst>
            </p:spPr>
          </p:pic>
          <p:pic>
            <p:nvPicPr>
              <p:cNvPr id="684" name="Picture 683" descr="C:\RESEARCH\Ta\impact_FEA_user\mesh_3\FP\test_nonSch\improved_UMAT\sch_Mctg_init_guess\corr_init_guess_isch_1\nsch_temp_strain_decay\run2\cylinder_photo\foot_half.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7600" t="35058" r="30866" b="20075"/>
              <a:stretch/>
            </p:blipFill>
            <p:spPr bwMode="auto">
              <a:xfrm>
                <a:off x="3742755" y="1214765"/>
                <a:ext cx="1077468" cy="1680810"/>
              </a:xfrm>
              <a:prstGeom prst="rect">
                <a:avLst/>
              </a:prstGeom>
              <a:noFill/>
              <a:extLst>
                <a:ext uri="{909E8E84-426E-40DD-AFC4-6F175D3DCCD1}">
                  <a14:hiddenFill xmlns:a14="http://schemas.microsoft.com/office/drawing/2010/main">
                    <a:solidFill>
                      <a:srgbClr val="FFFFFF"/>
                    </a:solidFill>
                  </a14:hiddenFill>
                </a:ext>
              </a:extLst>
            </p:spPr>
          </p:pic>
        </p:grpSp>
        <p:pic>
          <p:nvPicPr>
            <p:cNvPr id="680" name="Picture 679" descr="C:\RESEARCH\Ta\impact_FEA_user\mesh_3\FP\test_nonSch\improved_UMAT\sch_Mctg_init_guess\corr_init_guess_isch_1\nsch_temp_strain_decay\run2\cylinder_photo\foot_half.png"/>
            <p:cNvPicPr>
              <a:picLocks noChangeAspect="1"/>
            </p:cNvPicPr>
            <p:nvPr/>
          </p:nvPicPr>
          <p:blipFill rotWithShape="1">
            <a:blip r:embed="rId4" cstate="print">
              <a:extLst>
                <a:ext uri="{28A0092B-C50C-407E-A947-70E740481C1C}">
                  <a14:useLocalDpi xmlns:a14="http://schemas.microsoft.com/office/drawing/2010/main" val="0"/>
                </a:ext>
              </a:extLst>
            </a:blip>
            <a:srcRect l="2352" t="10659" r="91600" b="55347"/>
            <a:stretch/>
          </p:blipFill>
          <p:spPr bwMode="auto">
            <a:xfrm>
              <a:off x="4842344" y="882595"/>
              <a:ext cx="540689" cy="1208598"/>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681" name="TextBox 2"/>
                <p:cNvSpPr txBox="1"/>
                <p:nvPr/>
              </p:nvSpPr>
              <p:spPr>
                <a:xfrm>
                  <a:off x="5459109" y="882595"/>
                  <a:ext cx="599440" cy="376555"/>
                </a:xfrm>
                <a:prstGeom prst="rect">
                  <a:avLst/>
                </a:prstGeom>
                <a:noFill/>
              </p:spPr>
              <p:txBody>
                <a:bodyPr wrap="square" rtlCol="0">
                  <a:noAutofit/>
                </a:bodyPr>
                <a:lstStyle/>
                <a:p>
                  <a:pPr marL="0" marR="0">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2800" i="1" kern="1200">
                                <a:solidFill>
                                  <a:srgbClr val="000000"/>
                                </a:solidFill>
                                <a:effectLst/>
                                <a:latin typeface="Cambria Math"/>
                                <a:ea typeface="Times New Roman"/>
                                <a:cs typeface="Times New Roman"/>
                              </a:rPr>
                            </m:ctrlPr>
                          </m:sSubPr>
                          <m:e>
                            <m:r>
                              <a:rPr lang="en-US" sz="2800" i="1" kern="1200">
                                <a:solidFill>
                                  <a:srgbClr val="000000"/>
                                </a:solidFill>
                                <a:effectLst/>
                                <a:latin typeface="Cambria Math"/>
                                <a:ea typeface="Times New Roman"/>
                                <a:cs typeface="Times New Roman"/>
                              </a:rPr>
                              <m:t>𝜀</m:t>
                            </m:r>
                          </m:e>
                          <m:sub>
                            <m:r>
                              <a:rPr lang="en-US" sz="2800" i="1" kern="1200">
                                <a:solidFill>
                                  <a:srgbClr val="000000"/>
                                </a:solidFill>
                                <a:effectLst/>
                                <a:latin typeface="Cambria Math"/>
                                <a:ea typeface="Times New Roman"/>
                                <a:cs typeface="Times New Roman"/>
                              </a:rPr>
                              <m:t>𝑒𝑞</m:t>
                            </m:r>
                          </m:sub>
                        </m:sSub>
                      </m:oMath>
                    </m:oMathPara>
                  </a14:m>
                  <a:endParaRPr lang="en-US" sz="2800" dirty="0">
                    <a:effectLst/>
                    <a:latin typeface="Times New Roman"/>
                    <a:ea typeface="Times New Roman"/>
                  </a:endParaRPr>
                </a:p>
              </p:txBody>
            </p:sp>
          </mc:Choice>
          <mc:Fallback xmlns="">
            <p:sp>
              <p:nvSpPr>
                <p:cNvPr id="681" name="TextBox 2"/>
                <p:cNvSpPr txBox="1">
                  <a:spLocks noRot="1" noChangeAspect="1" noMove="1" noResize="1" noEditPoints="1" noAdjustHandles="1" noChangeArrowheads="1" noChangeShapeType="1" noTextEdit="1"/>
                </p:cNvSpPr>
                <p:nvPr/>
              </p:nvSpPr>
              <p:spPr>
                <a:xfrm>
                  <a:off x="5459109" y="882595"/>
                  <a:ext cx="599440" cy="376555"/>
                </a:xfrm>
                <a:prstGeom prst="rect">
                  <a:avLst/>
                </a:prstGeom>
                <a:blipFill rotWithShape="1">
                  <a:blip r:embed="rId5"/>
                  <a:stretch>
                    <a:fillRect/>
                  </a:stretch>
                </a:blipFill>
              </p:spPr>
              <p:txBody>
                <a:bodyPr/>
                <a:lstStyle/>
                <a:p>
                  <a:r>
                    <a:rPr lang="en-US">
                      <a:noFill/>
                    </a:rPr>
                    <a:t> </a:t>
                  </a:r>
                </a:p>
              </p:txBody>
            </p:sp>
          </mc:Fallback>
        </mc:AlternateContent>
      </p:grpSp>
      <p:sp>
        <p:nvSpPr>
          <p:cNvPr id="4" name="Rounded Rectangle 3"/>
          <p:cNvSpPr/>
          <p:nvPr/>
        </p:nvSpPr>
        <p:spPr>
          <a:xfrm>
            <a:off x="1365504" y="5810251"/>
            <a:ext cx="12801600" cy="9105491"/>
          </a:xfrm>
          <a:prstGeom prst="roundRect">
            <a:avLst>
              <a:gd name="adj" fmla="val 0"/>
            </a:avLst>
          </a:prstGeom>
          <a:solidFill>
            <a:srgbClr val="FFC000">
              <a:alpha val="0"/>
            </a:srgb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sz="2800" dirty="0">
              <a:ln>
                <a:solidFill>
                  <a:schemeClr val="tx1"/>
                </a:solidFill>
              </a:ln>
            </a:endParaRPr>
          </a:p>
        </p:txBody>
      </p:sp>
      <p:sp>
        <p:nvSpPr>
          <p:cNvPr id="5" name="TextBox 4"/>
          <p:cNvSpPr txBox="1"/>
          <p:nvPr/>
        </p:nvSpPr>
        <p:spPr>
          <a:xfrm>
            <a:off x="1365505" y="5791200"/>
            <a:ext cx="12801600" cy="707878"/>
          </a:xfrm>
          <a:prstGeom prst="rect">
            <a:avLst/>
          </a:prstGeom>
          <a:solidFill>
            <a:schemeClr val="tx1"/>
          </a:solidFill>
        </p:spPr>
        <p:txBody>
          <a:bodyPr wrap="square" lIns="91432" tIns="45716" rIns="91432" bIns="45716">
            <a:spAutoFit/>
          </a:bodyPr>
          <a:lstStyle/>
          <a:p>
            <a:pPr algn="ctr">
              <a:defRPr/>
            </a:pPr>
            <a:r>
              <a:rPr lang="en-US" sz="4000" b="1" dirty="0" smtClean="0">
                <a:solidFill>
                  <a:schemeClr val="bg1"/>
                </a:solidFill>
                <a:latin typeface="+mj-lt"/>
              </a:rPr>
              <a:t>Introduction</a:t>
            </a:r>
            <a:endParaRPr lang="en-US" sz="4000" b="1" dirty="0">
              <a:solidFill>
                <a:schemeClr val="bg1"/>
              </a:solidFill>
              <a:latin typeface="+mj-lt"/>
            </a:endParaRPr>
          </a:p>
        </p:txBody>
      </p:sp>
      <p:sp>
        <p:nvSpPr>
          <p:cNvPr id="229" name="TextBox 228"/>
          <p:cNvSpPr txBox="1"/>
          <p:nvPr/>
        </p:nvSpPr>
        <p:spPr>
          <a:xfrm>
            <a:off x="15773400" y="15486147"/>
            <a:ext cx="4552644" cy="2682273"/>
          </a:xfrm>
          <a:prstGeom prst="rect">
            <a:avLst/>
          </a:prstGeom>
          <a:noFill/>
        </p:spPr>
        <p:txBody>
          <a:bodyPr wrap="square" lIns="96012" tIns="48006" rIns="96012" bIns="48006">
            <a:spAutoFit/>
          </a:bodyPr>
          <a:lstStyle/>
          <a:p>
            <a:pPr>
              <a:defRPr/>
            </a:pPr>
            <a:r>
              <a:rPr lang="en-US" sz="2800" dirty="0" smtClean="0">
                <a:latin typeface="+mj-lt"/>
              </a:rPr>
              <a:t>The measured mechanical response during uniaxial compression at different strain rates and temperatures is used for calibration of the model parameters.</a:t>
            </a:r>
            <a:endParaRPr lang="en-US" sz="2800" dirty="0">
              <a:latin typeface="+mj-lt"/>
            </a:endParaRPr>
          </a:p>
        </p:txBody>
      </p:sp>
      <p:sp>
        <p:nvSpPr>
          <p:cNvPr id="232" name="TextBox 231"/>
          <p:cNvSpPr txBox="1"/>
          <p:nvPr/>
        </p:nvSpPr>
        <p:spPr>
          <a:xfrm>
            <a:off x="15845042" y="22212065"/>
            <a:ext cx="8492046" cy="958724"/>
          </a:xfrm>
          <a:prstGeom prst="rect">
            <a:avLst/>
          </a:prstGeom>
          <a:noFill/>
        </p:spPr>
        <p:txBody>
          <a:bodyPr wrap="square" lIns="96012" tIns="48006" rIns="96012" bIns="48006">
            <a:spAutoFit/>
          </a:bodyPr>
          <a:lstStyle/>
          <a:p>
            <a:pPr>
              <a:defRPr/>
            </a:pPr>
            <a:r>
              <a:rPr lang="en-US" sz="2800" dirty="0" smtClean="0">
                <a:latin typeface="+mj-lt"/>
              </a:rPr>
              <a:t>Evolution of equivalent plastic strain rate in the cylinder during the impact.</a:t>
            </a:r>
            <a:endParaRPr lang="en-US" sz="2800" dirty="0">
              <a:latin typeface="+mj-lt"/>
            </a:endParaRPr>
          </a:p>
        </p:txBody>
      </p:sp>
      <p:sp>
        <p:nvSpPr>
          <p:cNvPr id="233" name="Rounded Rectangle 232"/>
          <p:cNvSpPr/>
          <p:nvPr/>
        </p:nvSpPr>
        <p:spPr>
          <a:xfrm>
            <a:off x="1295400" y="29375100"/>
            <a:ext cx="22354068" cy="2971800"/>
          </a:xfrm>
          <a:prstGeom prst="roundRect">
            <a:avLst>
              <a:gd name="adj" fmla="val 0"/>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sz="2800" dirty="0">
              <a:ln>
                <a:solidFill>
                  <a:schemeClr val="tx1"/>
                </a:solidFill>
              </a:ln>
            </a:endParaRPr>
          </a:p>
        </p:txBody>
      </p:sp>
      <p:sp>
        <p:nvSpPr>
          <p:cNvPr id="235" name="Rounded Rectangle 234"/>
          <p:cNvSpPr/>
          <p:nvPr/>
        </p:nvSpPr>
        <p:spPr>
          <a:xfrm>
            <a:off x="25031870" y="29337000"/>
            <a:ext cx="10705930" cy="3059966"/>
          </a:xfrm>
          <a:prstGeom prst="roundRect">
            <a:avLst>
              <a:gd name="adj" fmla="val 0"/>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sz="2800" dirty="0">
              <a:ln>
                <a:solidFill>
                  <a:schemeClr val="tx1"/>
                </a:solidFill>
              </a:ln>
            </a:endParaRPr>
          </a:p>
        </p:txBody>
      </p:sp>
      <p:sp>
        <p:nvSpPr>
          <p:cNvPr id="239" name="TextBox 238"/>
          <p:cNvSpPr txBox="1"/>
          <p:nvPr/>
        </p:nvSpPr>
        <p:spPr>
          <a:xfrm>
            <a:off x="25044262" y="29337000"/>
            <a:ext cx="10693537" cy="584767"/>
          </a:xfrm>
          <a:prstGeom prst="rect">
            <a:avLst/>
          </a:prstGeom>
          <a:solidFill>
            <a:schemeClr val="tx1"/>
          </a:solidFill>
        </p:spPr>
        <p:txBody>
          <a:bodyPr wrap="square" lIns="91432" tIns="45716" rIns="91432" bIns="45716">
            <a:spAutoFit/>
          </a:bodyPr>
          <a:lstStyle/>
          <a:p>
            <a:pPr algn="ctr">
              <a:defRPr/>
            </a:pPr>
            <a:r>
              <a:rPr lang="en-US" sz="3200" b="1" dirty="0" smtClean="0">
                <a:solidFill>
                  <a:schemeClr val="bg1"/>
                </a:solidFill>
                <a:latin typeface="+mj-lt"/>
              </a:rPr>
              <a:t>Acknowledgments</a:t>
            </a:r>
            <a:endParaRPr lang="en-US" sz="3200" b="1" dirty="0">
              <a:solidFill>
                <a:schemeClr val="bg1"/>
              </a:solidFill>
              <a:latin typeface="+mj-lt"/>
            </a:endParaRPr>
          </a:p>
        </p:txBody>
      </p:sp>
      <p:sp>
        <p:nvSpPr>
          <p:cNvPr id="240" name="TextBox 239"/>
          <p:cNvSpPr txBox="1"/>
          <p:nvPr/>
        </p:nvSpPr>
        <p:spPr>
          <a:xfrm>
            <a:off x="1293132" y="29351148"/>
            <a:ext cx="22393764" cy="584767"/>
          </a:xfrm>
          <a:prstGeom prst="rect">
            <a:avLst/>
          </a:prstGeom>
          <a:solidFill>
            <a:schemeClr val="tx1"/>
          </a:solidFill>
        </p:spPr>
        <p:txBody>
          <a:bodyPr wrap="square" lIns="91432" tIns="45716" rIns="91432" bIns="45716">
            <a:spAutoFit/>
          </a:bodyPr>
          <a:lstStyle/>
          <a:p>
            <a:pPr algn="ctr">
              <a:defRPr/>
            </a:pPr>
            <a:r>
              <a:rPr lang="en-US" sz="3200" b="1" dirty="0" smtClean="0">
                <a:solidFill>
                  <a:schemeClr val="bg1"/>
                </a:solidFill>
                <a:latin typeface="+mj-lt"/>
              </a:rPr>
              <a:t>Literature cited</a:t>
            </a:r>
            <a:endParaRPr lang="en-US" sz="3200" b="1" dirty="0">
              <a:solidFill>
                <a:schemeClr val="bg1"/>
              </a:solidFill>
              <a:latin typeface="+mj-lt"/>
            </a:endParaRPr>
          </a:p>
        </p:txBody>
      </p:sp>
      <p:sp>
        <p:nvSpPr>
          <p:cNvPr id="242" name="TextBox 241"/>
          <p:cNvSpPr txBox="1"/>
          <p:nvPr/>
        </p:nvSpPr>
        <p:spPr>
          <a:xfrm>
            <a:off x="25298400" y="30201123"/>
            <a:ext cx="10343372" cy="1574277"/>
          </a:xfrm>
          <a:prstGeom prst="rect">
            <a:avLst/>
          </a:prstGeom>
          <a:noFill/>
        </p:spPr>
        <p:txBody>
          <a:bodyPr wrap="square" lIns="96012" tIns="48006" rIns="96012" bIns="48006">
            <a:spAutoFit/>
          </a:bodyPr>
          <a:lstStyle/>
          <a:p>
            <a:pPr>
              <a:defRPr/>
            </a:pPr>
            <a:r>
              <a:rPr lang="en-US" sz="3200" dirty="0"/>
              <a:t>The authors would like to thank Dr. </a:t>
            </a:r>
            <a:r>
              <a:rPr lang="en-US" sz="3200" b="1" dirty="0"/>
              <a:t>John F. </a:t>
            </a:r>
            <a:r>
              <a:rPr lang="en-US" sz="3200" b="1" dirty="0" err="1"/>
              <a:t>Bingert</a:t>
            </a:r>
            <a:r>
              <a:rPr lang="en-US" sz="3200" b="1" dirty="0"/>
              <a:t> </a:t>
            </a:r>
            <a:r>
              <a:rPr lang="en-US" sz="3200" dirty="0"/>
              <a:t>for supplying the Taylor impact testing and characterization data </a:t>
            </a:r>
            <a:r>
              <a:rPr lang="en-US" sz="3200" dirty="0" smtClean="0"/>
              <a:t>sets.</a:t>
            </a:r>
            <a:endParaRPr lang="en-US" sz="2800" dirty="0" smtClean="0"/>
          </a:p>
        </p:txBody>
      </p:sp>
      <p:sp>
        <p:nvSpPr>
          <p:cNvPr id="244" name="TextBox 243"/>
          <p:cNvSpPr txBox="1"/>
          <p:nvPr/>
        </p:nvSpPr>
        <p:spPr>
          <a:xfrm>
            <a:off x="1398434" y="30057042"/>
            <a:ext cx="11403166" cy="2251386"/>
          </a:xfrm>
          <a:prstGeom prst="rect">
            <a:avLst/>
          </a:prstGeom>
          <a:noFill/>
        </p:spPr>
        <p:txBody>
          <a:bodyPr wrap="square" lIns="96012" tIns="48006" rIns="96012" bIns="48006">
            <a:spAutoFit/>
          </a:bodyPr>
          <a:lstStyle/>
          <a:p>
            <a:pPr>
              <a:defRPr/>
            </a:pPr>
            <a:r>
              <a:rPr lang="en-US" sz="2800" dirty="0" smtClean="0">
                <a:latin typeface="+mj-lt"/>
              </a:rPr>
              <a:t>[1] </a:t>
            </a:r>
            <a:r>
              <a:rPr lang="en-US" sz="2800" dirty="0" err="1" smtClean="0">
                <a:latin typeface="+mj-lt"/>
              </a:rPr>
              <a:t>Sarva</a:t>
            </a:r>
            <a:r>
              <a:rPr lang="en-US" sz="2800" dirty="0">
                <a:latin typeface="+mj-lt"/>
              </a:rPr>
              <a:t>, S., </a:t>
            </a:r>
            <a:r>
              <a:rPr lang="en-US" sz="2800" dirty="0" err="1">
                <a:latin typeface="+mj-lt"/>
              </a:rPr>
              <a:t>Mulliken</a:t>
            </a:r>
            <a:r>
              <a:rPr lang="en-US" sz="2800" dirty="0">
                <a:latin typeface="+mj-lt"/>
              </a:rPr>
              <a:t>, A. D., &amp; Boyce, M. C. (2007). Mechanics of Taylor impact testing of polycarbonate. International journal of solids and structures, 44(7-8), 2381-2400</a:t>
            </a:r>
            <a:r>
              <a:rPr lang="en-US" sz="2800" dirty="0" smtClean="0">
                <a:latin typeface="+mj-lt"/>
              </a:rPr>
              <a:t>.</a:t>
            </a:r>
          </a:p>
          <a:p>
            <a:pPr>
              <a:defRPr/>
            </a:pPr>
            <a:r>
              <a:rPr lang="en-US" sz="2800" dirty="0" smtClean="0">
                <a:latin typeface="+mj-lt"/>
              </a:rPr>
              <a:t>[2</a:t>
            </a:r>
            <a:r>
              <a:rPr lang="en-US" sz="2800" dirty="0">
                <a:latin typeface="+mj-lt"/>
              </a:rPr>
              <a:t>] Hull, D., &amp; Bacon, D. J. (2001). Introduction to dislocations. Butterworth-Heinemann</a:t>
            </a:r>
            <a:r>
              <a:rPr lang="en-US" sz="2800" dirty="0" smtClean="0">
                <a:latin typeface="+mj-lt"/>
              </a:rPr>
              <a:t>.</a:t>
            </a:r>
          </a:p>
        </p:txBody>
      </p:sp>
      <p:grpSp>
        <p:nvGrpSpPr>
          <p:cNvPr id="6" name="Group 5"/>
          <p:cNvGrpSpPr/>
          <p:nvPr/>
        </p:nvGrpSpPr>
        <p:grpSpPr>
          <a:xfrm>
            <a:off x="2513457" y="10225694"/>
            <a:ext cx="10505696" cy="2994977"/>
            <a:chOff x="2438400" y="11254423"/>
            <a:chExt cx="10505696" cy="2994977"/>
          </a:xfrm>
        </p:grpSpPr>
        <p:pic>
          <p:nvPicPr>
            <p:cNvPr id="3" name="Picture 2" descr="https://ars.els-cdn.com/content/image/1-s2.0-S0020768306002861-gr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8400" y="11254423"/>
              <a:ext cx="10505696" cy="2994977"/>
            </a:xfrm>
            <a:prstGeom prst="rect">
              <a:avLst/>
            </a:prstGeom>
            <a:noFill/>
            <a:extLst>
              <a:ext uri="{909E8E84-426E-40DD-AFC4-6F175D3DCCD1}">
                <a14:hiddenFill xmlns:a14="http://schemas.microsoft.com/office/drawing/2010/main">
                  <a:solidFill>
                    <a:srgbClr val="FFFFFF"/>
                  </a:solidFill>
                </a14:hiddenFill>
              </a:ext>
            </a:extLst>
          </p:spPr>
        </p:pic>
        <p:sp>
          <p:nvSpPr>
            <p:cNvPr id="245" name="Right Arrow 244"/>
            <p:cNvSpPr/>
            <p:nvPr/>
          </p:nvSpPr>
          <p:spPr bwMode="auto">
            <a:xfrm flipV="1">
              <a:off x="3352800" y="11263328"/>
              <a:ext cx="862389" cy="257182"/>
            </a:xfrm>
            <a:prstGeom prst="rightArrow">
              <a:avLst>
                <a:gd name="adj1" fmla="val 50000"/>
                <a:gd name="adj2" fmla="val 89014"/>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lIns="87078" tIns="43539" rIns="87078" bIns="43539" anchor="ctr"/>
            <a:lstStyle/>
            <a:p>
              <a:pPr algn="ctr">
                <a:defRPr/>
              </a:pPr>
              <a:endParaRPr lang="en-US"/>
            </a:p>
          </p:txBody>
        </p:sp>
      </p:grpSp>
      <p:sp>
        <p:nvSpPr>
          <p:cNvPr id="246" name="TextBox 245"/>
          <p:cNvSpPr txBox="1"/>
          <p:nvPr/>
        </p:nvSpPr>
        <p:spPr>
          <a:xfrm>
            <a:off x="1758376" y="6863989"/>
            <a:ext cx="12015857" cy="3544047"/>
          </a:xfrm>
          <a:prstGeom prst="rect">
            <a:avLst/>
          </a:prstGeom>
          <a:noFill/>
        </p:spPr>
        <p:txBody>
          <a:bodyPr wrap="square" lIns="96012" tIns="48006" rIns="96012" bIns="48006">
            <a:spAutoFit/>
          </a:bodyPr>
          <a:lstStyle/>
          <a:p>
            <a:pPr>
              <a:defRPr/>
            </a:pPr>
            <a:r>
              <a:rPr lang="en-US" sz="2800" dirty="0" smtClean="0">
                <a:latin typeface="+mj-lt"/>
              </a:rPr>
              <a:t>Mechanical behavior of tantalum is rate and temperature dependent. Commonly used crystal plasticity models based on the </a:t>
            </a:r>
            <a:r>
              <a:rPr lang="en-US" sz="2800" dirty="0" err="1" smtClean="0">
                <a:latin typeface="+mj-lt"/>
              </a:rPr>
              <a:t>visco</a:t>
            </a:r>
            <a:r>
              <a:rPr lang="en-US" sz="2800" dirty="0" smtClean="0">
                <a:latin typeface="+mj-lt"/>
              </a:rPr>
              <a:t>-plastic constitutive equation are not capable of predicting the complex rate dependence of stress characteristic for tantalum. We propose an improved </a:t>
            </a:r>
            <a:r>
              <a:rPr lang="en-US" sz="2800" dirty="0" err="1"/>
              <a:t>visco</a:t>
            </a:r>
            <a:r>
              <a:rPr lang="en-US" sz="2800" dirty="0"/>
              <a:t>-plastic </a:t>
            </a:r>
            <a:r>
              <a:rPr lang="en-US" sz="2800" dirty="0" smtClean="0">
                <a:latin typeface="+mj-lt"/>
              </a:rPr>
              <a:t>model which accurately predicts the rate dependence of the mechanical response.</a:t>
            </a:r>
          </a:p>
          <a:p>
            <a:pPr>
              <a:defRPr/>
            </a:pPr>
            <a:r>
              <a:rPr lang="en-US" sz="2800" dirty="0" smtClean="0">
                <a:latin typeface="+mj-lt"/>
              </a:rPr>
              <a:t>The proposed model is calibrated to simulate monotonic </a:t>
            </a:r>
            <a:r>
              <a:rPr lang="en-US" sz="2800" dirty="0"/>
              <a:t>mechanical </a:t>
            </a:r>
            <a:r>
              <a:rPr lang="en-US" sz="2800" dirty="0" smtClean="0">
                <a:latin typeface="+mj-lt"/>
              </a:rPr>
              <a:t>behavior of tantalum and subsequently applied to simulate the Taylor impact test.</a:t>
            </a:r>
          </a:p>
          <a:p>
            <a:pPr>
              <a:defRPr/>
            </a:pPr>
            <a:endParaRPr lang="en-US" sz="2800" dirty="0" smtClean="0">
              <a:latin typeface="+mj-lt"/>
            </a:endParaRPr>
          </a:p>
        </p:txBody>
      </p:sp>
      <p:sp>
        <p:nvSpPr>
          <p:cNvPr id="258" name="TextBox 257"/>
          <p:cNvSpPr txBox="1"/>
          <p:nvPr/>
        </p:nvSpPr>
        <p:spPr>
          <a:xfrm>
            <a:off x="1758376" y="13411562"/>
            <a:ext cx="12015857" cy="1389611"/>
          </a:xfrm>
          <a:prstGeom prst="rect">
            <a:avLst/>
          </a:prstGeom>
          <a:noFill/>
        </p:spPr>
        <p:txBody>
          <a:bodyPr wrap="square" lIns="96012" tIns="48006" rIns="96012" bIns="48006">
            <a:spAutoFit/>
          </a:bodyPr>
          <a:lstStyle/>
          <a:p>
            <a:pPr>
              <a:defRPr/>
            </a:pPr>
            <a:r>
              <a:rPr lang="en-US" sz="2800" dirty="0"/>
              <a:t>Taylor impact test consists of propelling a cylindrical specimen into a rigid </a:t>
            </a:r>
            <a:r>
              <a:rPr lang="en-US" sz="2800" dirty="0" smtClean="0"/>
              <a:t>target and it is used for determination of dynamic yield stress and verification of constitutive models.</a:t>
            </a:r>
            <a:endParaRPr lang="en-US" sz="2800" dirty="0"/>
          </a:p>
        </p:txBody>
      </p:sp>
      <p:grpSp>
        <p:nvGrpSpPr>
          <p:cNvPr id="67" name="Group 66"/>
          <p:cNvGrpSpPr/>
          <p:nvPr/>
        </p:nvGrpSpPr>
        <p:grpSpPr>
          <a:xfrm>
            <a:off x="6287150" y="18355998"/>
            <a:ext cx="7300049" cy="3122400"/>
            <a:chOff x="6577553" y="18607154"/>
            <a:chExt cx="5588853" cy="2390482"/>
          </a:xfrm>
        </p:grpSpPr>
        <p:pic>
          <p:nvPicPr>
            <p:cNvPr id="1035" name="Picture 11"/>
            <p:cNvPicPr>
              <a:picLocks noChangeAspect="1" noChangeArrowheads="1"/>
            </p:cNvPicPr>
            <p:nvPr/>
          </p:nvPicPr>
          <p:blipFill rotWithShape="1">
            <a:blip r:embed="rId7">
              <a:extLst>
                <a:ext uri="{28A0092B-C50C-407E-A947-70E740481C1C}">
                  <a14:useLocalDpi xmlns:a14="http://schemas.microsoft.com/office/drawing/2010/main" val="0"/>
                </a:ext>
              </a:extLst>
            </a:blip>
            <a:srcRect l="25625" t="24167" r="50484" b="45555"/>
            <a:stretch/>
          </p:blipFill>
          <p:spPr bwMode="auto">
            <a:xfrm>
              <a:off x="6577553" y="18607154"/>
              <a:ext cx="5588853" cy="2390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9" name="Group 58"/>
            <p:cNvGrpSpPr/>
            <p:nvPr/>
          </p:nvGrpSpPr>
          <p:grpSpPr>
            <a:xfrm>
              <a:off x="7826018" y="19633106"/>
              <a:ext cx="3704180" cy="184156"/>
              <a:chOff x="5356912" y="21777348"/>
              <a:chExt cx="7663820" cy="381013"/>
            </a:xfrm>
          </p:grpSpPr>
          <p:cxnSp>
            <p:nvCxnSpPr>
              <p:cNvPr id="58" name="Straight Connector 57"/>
              <p:cNvCxnSpPr/>
              <p:nvPr/>
            </p:nvCxnSpPr>
            <p:spPr>
              <a:xfrm>
                <a:off x="9229669" y="21777348"/>
                <a:ext cx="0" cy="381005"/>
              </a:xfrm>
              <a:prstGeom prst="line">
                <a:avLst/>
              </a:prstGeom>
              <a:ln w="57150">
                <a:solidFill>
                  <a:srgbClr val="339933"/>
                </a:solidFill>
              </a:ln>
            </p:spPr>
            <p:style>
              <a:lnRef idx="1">
                <a:schemeClr val="accent1"/>
              </a:lnRef>
              <a:fillRef idx="0">
                <a:schemeClr val="accent1"/>
              </a:fillRef>
              <a:effectRef idx="0">
                <a:schemeClr val="accent1"/>
              </a:effectRef>
              <a:fontRef idx="minor">
                <a:schemeClr val="tx1"/>
              </a:fontRef>
            </p:style>
          </p:cxnSp>
          <p:cxnSp>
            <p:nvCxnSpPr>
              <p:cNvPr id="375" name="Straight Connector 374"/>
              <p:cNvCxnSpPr/>
              <p:nvPr/>
            </p:nvCxnSpPr>
            <p:spPr>
              <a:xfrm rot="5400000">
                <a:off x="9229671" y="21967861"/>
                <a:ext cx="0" cy="381000"/>
              </a:xfrm>
              <a:prstGeom prst="line">
                <a:avLst/>
              </a:prstGeom>
              <a:ln w="57150">
                <a:solidFill>
                  <a:srgbClr val="339933"/>
                </a:solidFill>
              </a:ln>
            </p:spPr>
            <p:style>
              <a:lnRef idx="1">
                <a:schemeClr val="accent1"/>
              </a:lnRef>
              <a:fillRef idx="0">
                <a:schemeClr val="accent1"/>
              </a:fillRef>
              <a:effectRef idx="0">
                <a:schemeClr val="accent1"/>
              </a:effectRef>
              <a:fontRef idx="minor">
                <a:schemeClr val="tx1"/>
              </a:fontRef>
            </p:style>
          </p:cxnSp>
          <p:cxnSp>
            <p:nvCxnSpPr>
              <p:cNvPr id="386" name="Straight Connector 385"/>
              <p:cNvCxnSpPr/>
              <p:nvPr/>
            </p:nvCxnSpPr>
            <p:spPr>
              <a:xfrm>
                <a:off x="5547409" y="21777350"/>
                <a:ext cx="0" cy="381003"/>
              </a:xfrm>
              <a:prstGeom prst="line">
                <a:avLst/>
              </a:prstGeom>
              <a:ln w="57150">
                <a:solidFill>
                  <a:srgbClr val="339933"/>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p:cNvCxnSpPr/>
              <p:nvPr/>
            </p:nvCxnSpPr>
            <p:spPr>
              <a:xfrm rot="5400000">
                <a:off x="5547412" y="21967860"/>
                <a:ext cx="0" cy="381000"/>
              </a:xfrm>
              <a:prstGeom prst="line">
                <a:avLst/>
              </a:prstGeom>
              <a:ln w="57150">
                <a:solidFill>
                  <a:srgbClr val="339933"/>
                </a:solidFill>
              </a:ln>
            </p:spPr>
            <p:style>
              <a:lnRef idx="1">
                <a:schemeClr val="accent1"/>
              </a:lnRef>
              <a:fillRef idx="0">
                <a:schemeClr val="accent1"/>
              </a:fillRef>
              <a:effectRef idx="0">
                <a:schemeClr val="accent1"/>
              </a:effectRef>
              <a:fontRef idx="minor">
                <a:schemeClr val="tx1"/>
              </a:fontRef>
            </p:style>
          </p:cxnSp>
          <p:cxnSp>
            <p:nvCxnSpPr>
              <p:cNvPr id="388" name="Straight Connector 387"/>
              <p:cNvCxnSpPr/>
              <p:nvPr/>
            </p:nvCxnSpPr>
            <p:spPr>
              <a:xfrm>
                <a:off x="12830230" y="21777351"/>
                <a:ext cx="0" cy="381003"/>
              </a:xfrm>
              <a:prstGeom prst="line">
                <a:avLst/>
              </a:prstGeom>
              <a:ln w="57150">
                <a:solidFill>
                  <a:srgbClr val="339933"/>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p:cNvCxnSpPr/>
              <p:nvPr/>
            </p:nvCxnSpPr>
            <p:spPr>
              <a:xfrm rot="5400000">
                <a:off x="12830232" y="21967861"/>
                <a:ext cx="0" cy="381000"/>
              </a:xfrm>
              <a:prstGeom prst="line">
                <a:avLst/>
              </a:prstGeom>
              <a:ln w="57150">
                <a:solidFill>
                  <a:srgbClr val="339933"/>
                </a:solidFill>
              </a:ln>
            </p:spPr>
            <p:style>
              <a:lnRef idx="1">
                <a:schemeClr val="accent1"/>
              </a:lnRef>
              <a:fillRef idx="0">
                <a:schemeClr val="accent1"/>
              </a:fillRef>
              <a:effectRef idx="0">
                <a:schemeClr val="accent1"/>
              </a:effectRef>
              <a:fontRef idx="minor">
                <a:schemeClr val="tx1"/>
              </a:fontRef>
            </p:style>
          </p:cxnSp>
        </p:grpSp>
      </p:grpSp>
      <p:grpSp>
        <p:nvGrpSpPr>
          <p:cNvPr id="376" name="Group 375"/>
          <p:cNvGrpSpPr/>
          <p:nvPr/>
        </p:nvGrpSpPr>
        <p:grpSpPr>
          <a:xfrm>
            <a:off x="9880345" y="22279815"/>
            <a:ext cx="228600" cy="228600"/>
            <a:chOff x="9029700" y="21717000"/>
            <a:chExt cx="381000" cy="381000"/>
          </a:xfrm>
        </p:grpSpPr>
        <p:cxnSp>
          <p:nvCxnSpPr>
            <p:cNvPr id="379" name="Straight Connector 378"/>
            <p:cNvCxnSpPr/>
            <p:nvPr/>
          </p:nvCxnSpPr>
          <p:spPr>
            <a:xfrm>
              <a:off x="9220200" y="21717000"/>
              <a:ext cx="0" cy="381000"/>
            </a:xfrm>
            <a:prstGeom prst="line">
              <a:avLst/>
            </a:prstGeom>
            <a:ln w="38100">
              <a:solidFill>
                <a:srgbClr val="339933"/>
              </a:solidFill>
            </a:ln>
          </p:spPr>
          <p:style>
            <a:lnRef idx="1">
              <a:schemeClr val="accent1"/>
            </a:lnRef>
            <a:fillRef idx="0">
              <a:schemeClr val="accent1"/>
            </a:fillRef>
            <a:effectRef idx="0">
              <a:schemeClr val="accent1"/>
            </a:effectRef>
            <a:fontRef idx="minor">
              <a:schemeClr val="tx1"/>
            </a:fontRef>
          </p:style>
        </p:cxnSp>
        <p:cxnSp>
          <p:nvCxnSpPr>
            <p:cNvPr id="382" name="Straight Connector 381"/>
            <p:cNvCxnSpPr/>
            <p:nvPr/>
          </p:nvCxnSpPr>
          <p:spPr>
            <a:xfrm rot="5400000">
              <a:off x="9220200" y="21907500"/>
              <a:ext cx="0" cy="381000"/>
            </a:xfrm>
            <a:prstGeom prst="line">
              <a:avLst/>
            </a:prstGeom>
            <a:ln w="38100">
              <a:solidFill>
                <a:srgbClr val="339933"/>
              </a:solidFill>
            </a:ln>
          </p:spPr>
          <p:style>
            <a:lnRef idx="1">
              <a:schemeClr val="accent1"/>
            </a:lnRef>
            <a:fillRef idx="0">
              <a:schemeClr val="accent1"/>
            </a:fillRef>
            <a:effectRef idx="0">
              <a:schemeClr val="accent1"/>
            </a:effectRef>
            <a:fontRef idx="minor">
              <a:schemeClr val="tx1"/>
            </a:fontRef>
          </p:style>
        </p:cxnSp>
      </p:grpSp>
      <p:cxnSp>
        <p:nvCxnSpPr>
          <p:cNvPr id="61" name="Straight Arrow Connector 60"/>
          <p:cNvCxnSpPr/>
          <p:nvPr/>
        </p:nvCxnSpPr>
        <p:spPr>
          <a:xfrm>
            <a:off x="9240582" y="22508415"/>
            <a:ext cx="533400" cy="0"/>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3" name="Straight Arrow Connector 382"/>
          <p:cNvCxnSpPr/>
          <p:nvPr/>
        </p:nvCxnSpPr>
        <p:spPr>
          <a:xfrm flipH="1">
            <a:off x="10171871" y="22508415"/>
            <a:ext cx="533400" cy="0"/>
          </a:xfrm>
          <a:prstGeom prst="straightConnector1">
            <a:avLst/>
          </a:prstGeom>
          <a:ln w="5715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31" name="Right Arrow 430"/>
          <p:cNvSpPr/>
          <p:nvPr/>
        </p:nvSpPr>
        <p:spPr bwMode="auto">
          <a:xfrm rot="1129991" flipV="1">
            <a:off x="21144975" y="9304390"/>
            <a:ext cx="838200" cy="404143"/>
          </a:xfrm>
          <a:prstGeom prst="rightArrow">
            <a:avLst>
              <a:gd name="adj1" fmla="val 50000"/>
              <a:gd name="adj2" fmla="val 89014"/>
            </a:avLst>
          </a:prstGeom>
          <a:ln/>
        </p:spPr>
        <p:style>
          <a:lnRef idx="1">
            <a:schemeClr val="dk1"/>
          </a:lnRef>
          <a:fillRef idx="2">
            <a:schemeClr val="dk1"/>
          </a:fillRef>
          <a:effectRef idx="1">
            <a:schemeClr val="dk1"/>
          </a:effectRef>
          <a:fontRef idx="minor">
            <a:schemeClr val="dk1"/>
          </a:fontRef>
        </p:style>
        <p:txBody>
          <a:bodyPr lIns="87078" tIns="43539" rIns="87078" bIns="43539" anchor="ctr"/>
          <a:lstStyle/>
          <a:p>
            <a:pPr algn="ctr">
              <a:defRPr/>
            </a:pPr>
            <a:endParaRPr lang="en-US"/>
          </a:p>
        </p:txBody>
      </p:sp>
      <p:sp>
        <p:nvSpPr>
          <p:cNvPr id="432" name="TextBox 431"/>
          <p:cNvSpPr txBox="1"/>
          <p:nvPr/>
        </p:nvSpPr>
        <p:spPr>
          <a:xfrm>
            <a:off x="5809483" y="22286742"/>
            <a:ext cx="3223418" cy="958724"/>
          </a:xfrm>
          <a:prstGeom prst="rect">
            <a:avLst/>
          </a:prstGeom>
          <a:noFill/>
        </p:spPr>
        <p:txBody>
          <a:bodyPr wrap="square" lIns="96012" tIns="48006" rIns="96012" bIns="48006">
            <a:spAutoFit/>
          </a:bodyPr>
          <a:lstStyle/>
          <a:p>
            <a:pPr>
              <a:defRPr/>
            </a:pPr>
            <a:r>
              <a:rPr lang="en-US" sz="2800" dirty="0" smtClean="0">
                <a:latin typeface="+mj-lt"/>
              </a:rPr>
              <a:t>Forces acting on the </a:t>
            </a:r>
            <a:r>
              <a:rPr lang="en-US" sz="2800" dirty="0" smtClean="0">
                <a:solidFill>
                  <a:srgbClr val="00B050"/>
                </a:solidFill>
                <a:latin typeface="+mj-lt"/>
              </a:rPr>
              <a:t>dislocation</a:t>
            </a:r>
            <a:r>
              <a:rPr lang="en-US" sz="2800" dirty="0" smtClean="0">
                <a:latin typeface="+mj-lt"/>
              </a:rPr>
              <a:t>:</a:t>
            </a:r>
            <a:endParaRPr lang="en-US" sz="2800" dirty="0">
              <a:latin typeface="+mj-lt"/>
            </a:endParaRPr>
          </a:p>
        </p:txBody>
      </p:sp>
      <mc:AlternateContent xmlns:mc="http://schemas.openxmlformats.org/markup-compatibility/2006" xmlns:a14="http://schemas.microsoft.com/office/drawing/2010/main">
        <mc:Choice Requires="a14">
          <p:sp>
            <p:nvSpPr>
              <p:cNvPr id="433" name="TextBox 432"/>
              <p:cNvSpPr txBox="1"/>
              <p:nvPr/>
            </p:nvSpPr>
            <p:spPr>
              <a:xfrm>
                <a:off x="8000998" y="22737015"/>
                <a:ext cx="1938991" cy="527837"/>
              </a:xfrm>
              <a:prstGeom prst="rect">
                <a:avLst/>
              </a:prstGeom>
              <a:noFill/>
            </p:spPr>
            <p:txBody>
              <a:bodyPr wrap="square" lIns="96012" tIns="48006" rIns="96012" bIns="48006">
                <a:spAutoFit/>
              </a:bodyPr>
              <a:lstStyle/>
              <a:p>
                <a:pPr>
                  <a:defRPr/>
                </a:pPr>
                <a14:m>
                  <m:oMathPara xmlns:m="http://schemas.openxmlformats.org/officeDocument/2006/math">
                    <m:oMathParaPr>
                      <m:jc m:val="centerGroup"/>
                    </m:oMathParaPr>
                    <m:oMath xmlns:m="http://schemas.openxmlformats.org/officeDocument/2006/math">
                      <m:r>
                        <a:rPr lang="en-US" sz="2800" i="1" dirty="0" smtClean="0">
                          <a:solidFill>
                            <a:srgbClr val="FF0000"/>
                          </a:solidFill>
                          <a:latin typeface="Cambria Math"/>
                        </a:rPr>
                        <m:t>𝜏</m:t>
                      </m:r>
                      <m:r>
                        <a:rPr lang="en-US" sz="2800" b="0" i="1" dirty="0" smtClean="0">
                          <a:solidFill>
                            <a:srgbClr val="FF0000"/>
                          </a:solidFill>
                          <a:latin typeface="Cambria Math"/>
                        </a:rPr>
                        <m:t>=</m:t>
                      </m:r>
                      <m:r>
                        <a:rPr lang="en-US" sz="2800" b="1" i="0" dirty="0" smtClean="0">
                          <a:solidFill>
                            <a:srgbClr val="FF0000"/>
                          </a:solidFill>
                          <a:latin typeface="Cambria Math"/>
                        </a:rPr>
                        <m:t>𝐦</m:t>
                      </m:r>
                      <m:r>
                        <a:rPr lang="en-US" sz="2800" b="0" i="1" dirty="0" smtClean="0">
                          <a:solidFill>
                            <a:srgbClr val="FF0000"/>
                          </a:solidFill>
                          <a:latin typeface="Cambria Math"/>
                        </a:rPr>
                        <m:t>∙</m:t>
                      </m:r>
                      <m:r>
                        <a:rPr lang="en-US" sz="2800" b="1" i="0" dirty="0" smtClean="0">
                          <a:solidFill>
                            <a:srgbClr val="FF0000"/>
                          </a:solidFill>
                          <a:latin typeface="Cambria Math"/>
                        </a:rPr>
                        <m:t>𝛔</m:t>
                      </m:r>
                    </m:oMath>
                  </m:oMathPara>
                </a14:m>
                <a:endParaRPr lang="en-US" sz="2800" b="1" dirty="0">
                  <a:solidFill>
                    <a:srgbClr val="FF0000"/>
                  </a:solidFill>
                  <a:latin typeface="+mj-lt"/>
                </a:endParaRPr>
              </a:p>
            </p:txBody>
          </p:sp>
        </mc:Choice>
        <mc:Fallback xmlns="">
          <p:sp>
            <p:nvSpPr>
              <p:cNvPr id="433" name="TextBox 432"/>
              <p:cNvSpPr txBox="1">
                <a:spLocks noRot="1" noChangeAspect="1" noMove="1" noResize="1" noEditPoints="1" noAdjustHandles="1" noChangeArrowheads="1" noChangeShapeType="1" noTextEdit="1"/>
              </p:cNvSpPr>
              <p:nvPr/>
            </p:nvSpPr>
            <p:spPr>
              <a:xfrm>
                <a:off x="8000998" y="22737015"/>
                <a:ext cx="1938991" cy="527837"/>
              </a:xfrm>
              <a:prstGeom prst="rect">
                <a:avLst/>
              </a:prstGeom>
              <a:blipFill rotWithShape="1">
                <a:blip r:embed="rId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34" name="TextBox 433"/>
              <p:cNvSpPr txBox="1"/>
              <p:nvPr/>
            </p:nvSpPr>
            <p:spPr>
              <a:xfrm>
                <a:off x="10438571" y="22714155"/>
                <a:ext cx="1835724" cy="527837"/>
              </a:xfrm>
              <a:prstGeom prst="rect">
                <a:avLst/>
              </a:prstGeom>
              <a:noFill/>
            </p:spPr>
            <p:txBody>
              <a:bodyPr wrap="square" lIns="96012" tIns="48006" rIns="96012" bIns="48006">
                <a:spAutoFit/>
              </a:bodyPr>
              <a:lstStyle/>
              <a:p>
                <a:pPr>
                  <a:defRPr/>
                </a:pPr>
                <a14:m>
                  <m:oMathPara xmlns:m="http://schemas.openxmlformats.org/officeDocument/2006/math">
                    <m:oMathParaPr>
                      <m:jc m:val="centerGroup"/>
                    </m:oMathParaPr>
                    <m:oMath xmlns:m="http://schemas.openxmlformats.org/officeDocument/2006/math">
                      <m:sSub>
                        <m:sSubPr>
                          <m:ctrlPr>
                            <a:rPr lang="en-US" sz="2800" b="0" i="1" dirty="0" smtClean="0">
                              <a:solidFill>
                                <a:srgbClr val="0000FF"/>
                              </a:solidFill>
                              <a:latin typeface="Cambria Math"/>
                            </a:rPr>
                          </m:ctrlPr>
                        </m:sSubPr>
                        <m:e>
                          <m:r>
                            <a:rPr lang="en-US" sz="2800" i="1" dirty="0" smtClean="0">
                              <a:solidFill>
                                <a:srgbClr val="0000FF"/>
                              </a:solidFill>
                              <a:latin typeface="Cambria Math"/>
                            </a:rPr>
                            <m:t>𝜏</m:t>
                          </m:r>
                        </m:e>
                        <m:sub>
                          <m:r>
                            <a:rPr lang="en-US" sz="2800" b="0" i="1" dirty="0" smtClean="0">
                              <a:solidFill>
                                <a:srgbClr val="0000FF"/>
                              </a:solidFill>
                              <a:latin typeface="Cambria Math"/>
                            </a:rPr>
                            <m:t>𝑐</m:t>
                          </m:r>
                        </m:sub>
                      </m:sSub>
                      <m:r>
                        <a:rPr lang="en-US" sz="2800" b="0" i="1" dirty="0" smtClean="0">
                          <a:solidFill>
                            <a:srgbClr val="0000FF"/>
                          </a:solidFill>
                          <a:latin typeface="Cambria Math"/>
                        </a:rPr>
                        <m:t>=</m:t>
                      </m:r>
                      <m:r>
                        <a:rPr lang="en-US" sz="2800" b="0" i="1" dirty="0" smtClean="0">
                          <a:solidFill>
                            <a:srgbClr val="0000FF"/>
                          </a:solidFill>
                          <a:latin typeface="Cambria Math"/>
                        </a:rPr>
                        <m:t>𝑓</m:t>
                      </m:r>
                      <m:r>
                        <a:rPr lang="en-US" sz="2800" b="0" i="1" dirty="0" smtClean="0">
                          <a:solidFill>
                            <a:srgbClr val="0000FF"/>
                          </a:solidFill>
                          <a:latin typeface="Cambria Math"/>
                        </a:rPr>
                        <m:t>(</m:t>
                      </m:r>
                      <m:acc>
                        <m:accPr>
                          <m:chr m:val="̇"/>
                          <m:ctrlPr>
                            <a:rPr lang="en-US" sz="2800" b="0" i="1" dirty="0" smtClean="0">
                              <a:solidFill>
                                <a:srgbClr val="0000FF"/>
                              </a:solidFill>
                              <a:latin typeface="Cambria Math"/>
                            </a:rPr>
                          </m:ctrlPr>
                        </m:accPr>
                        <m:e>
                          <m:r>
                            <a:rPr lang="en-US" sz="2800" b="0" i="1" dirty="0" smtClean="0">
                              <a:solidFill>
                                <a:srgbClr val="0000FF"/>
                              </a:solidFill>
                              <a:latin typeface="Cambria Math"/>
                            </a:rPr>
                            <m:t>𝜀</m:t>
                          </m:r>
                        </m:e>
                      </m:acc>
                      <m:r>
                        <a:rPr lang="en-US" sz="2800" b="0" i="1" dirty="0" smtClean="0">
                          <a:solidFill>
                            <a:srgbClr val="0000FF"/>
                          </a:solidFill>
                          <a:latin typeface="Cambria Math"/>
                        </a:rPr>
                        <m:t>)</m:t>
                      </m:r>
                    </m:oMath>
                  </m:oMathPara>
                </a14:m>
                <a:endParaRPr lang="en-US" sz="2800" dirty="0">
                  <a:solidFill>
                    <a:srgbClr val="0000FF"/>
                  </a:solidFill>
                  <a:latin typeface="+mj-lt"/>
                </a:endParaRPr>
              </a:p>
            </p:txBody>
          </p:sp>
        </mc:Choice>
        <mc:Fallback xmlns="">
          <p:sp>
            <p:nvSpPr>
              <p:cNvPr id="434" name="TextBox 433"/>
              <p:cNvSpPr txBox="1">
                <a:spLocks noRot="1" noChangeAspect="1" noMove="1" noResize="1" noEditPoints="1" noAdjustHandles="1" noChangeArrowheads="1" noChangeShapeType="1" noTextEdit="1"/>
              </p:cNvSpPr>
              <p:nvPr/>
            </p:nvSpPr>
            <p:spPr>
              <a:xfrm>
                <a:off x="10438571" y="22714155"/>
                <a:ext cx="1835724" cy="527837"/>
              </a:xfrm>
              <a:prstGeom prst="rect">
                <a:avLst/>
              </a:prstGeom>
              <a:blipFill rotWithShape="1">
                <a:blip r:embed="rId9"/>
                <a:stretch>
                  <a:fillRect/>
                </a:stretch>
              </a:blipFill>
            </p:spPr>
            <p:txBody>
              <a:bodyPr/>
              <a:lstStyle/>
              <a:p>
                <a:r>
                  <a:rPr lang="en-US">
                    <a:noFill/>
                  </a:rPr>
                  <a:t> </a:t>
                </a:r>
              </a:p>
            </p:txBody>
          </p:sp>
        </mc:Fallback>
      </mc:AlternateContent>
      <p:sp>
        <p:nvSpPr>
          <p:cNvPr id="435" name="TextBox 434"/>
          <p:cNvSpPr txBox="1"/>
          <p:nvPr/>
        </p:nvSpPr>
        <p:spPr>
          <a:xfrm>
            <a:off x="6517423" y="23315652"/>
            <a:ext cx="3256559" cy="958724"/>
          </a:xfrm>
          <a:prstGeom prst="rect">
            <a:avLst/>
          </a:prstGeom>
          <a:noFill/>
        </p:spPr>
        <p:txBody>
          <a:bodyPr wrap="square" lIns="96012" tIns="48006" rIns="96012" bIns="48006">
            <a:spAutoFit/>
          </a:bodyPr>
          <a:lstStyle/>
          <a:p>
            <a:pPr algn="r">
              <a:defRPr/>
            </a:pPr>
            <a:r>
              <a:rPr lang="en-US" sz="2800" dirty="0" smtClean="0">
                <a:solidFill>
                  <a:srgbClr val="FF0000"/>
                </a:solidFill>
                <a:latin typeface="+mj-lt"/>
              </a:rPr>
              <a:t>The applied glide force.</a:t>
            </a:r>
            <a:endParaRPr lang="en-US" sz="2800" dirty="0">
              <a:solidFill>
                <a:srgbClr val="FF0000"/>
              </a:solidFill>
              <a:latin typeface="+mj-lt"/>
            </a:endParaRPr>
          </a:p>
        </p:txBody>
      </p:sp>
      <p:sp>
        <p:nvSpPr>
          <p:cNvPr id="436" name="TextBox 435"/>
          <p:cNvSpPr txBox="1"/>
          <p:nvPr/>
        </p:nvSpPr>
        <p:spPr>
          <a:xfrm>
            <a:off x="10471274" y="23400294"/>
            <a:ext cx="3695831" cy="958724"/>
          </a:xfrm>
          <a:prstGeom prst="rect">
            <a:avLst/>
          </a:prstGeom>
          <a:noFill/>
        </p:spPr>
        <p:txBody>
          <a:bodyPr wrap="square" lIns="96012" tIns="48006" rIns="96012" bIns="48006">
            <a:spAutoFit/>
          </a:bodyPr>
          <a:lstStyle/>
          <a:p>
            <a:pPr>
              <a:defRPr/>
            </a:pPr>
            <a:r>
              <a:rPr lang="en-US" sz="2800" dirty="0" smtClean="0">
                <a:solidFill>
                  <a:srgbClr val="0000FF"/>
                </a:solidFill>
                <a:latin typeface="+mj-lt"/>
              </a:rPr>
              <a:t>Rate dependent material resistance.</a:t>
            </a:r>
            <a:endParaRPr lang="en-US" sz="2800" dirty="0">
              <a:solidFill>
                <a:srgbClr val="0000FF"/>
              </a:solidFill>
              <a:latin typeface="+mj-lt"/>
            </a:endParaRPr>
          </a:p>
        </p:txBody>
      </p:sp>
      <mc:AlternateContent xmlns:mc="http://schemas.openxmlformats.org/markup-compatibility/2006" xmlns:a14="http://schemas.microsoft.com/office/drawing/2010/main">
        <mc:Choice Requires="a14">
          <p:sp>
            <p:nvSpPr>
              <p:cNvPr id="437" name="TextBox 436"/>
              <p:cNvSpPr txBox="1"/>
              <p:nvPr/>
            </p:nvSpPr>
            <p:spPr>
              <a:xfrm>
                <a:off x="9507282" y="24568694"/>
                <a:ext cx="4574709" cy="1442190"/>
              </a:xfrm>
              <a:prstGeom prst="rect">
                <a:avLst/>
              </a:prstGeom>
              <a:noFill/>
            </p:spPr>
            <p:txBody>
              <a:bodyPr wrap="square" lIns="96012" tIns="48006" rIns="96012" bIns="48006">
                <a:spAutoFit/>
              </a:bodyPr>
              <a:lstStyle/>
              <a:p>
                <a:pPr>
                  <a:defRPr/>
                </a:pPr>
                <a14:m>
                  <m:oMath xmlns:m="http://schemas.openxmlformats.org/officeDocument/2006/math">
                    <m:r>
                      <a:rPr lang="en-US" sz="2800" i="1" dirty="0" smtClean="0">
                        <a:solidFill>
                          <a:srgbClr val="FF0000"/>
                        </a:solidFill>
                        <a:latin typeface="Cambria Math"/>
                      </a:rPr>
                      <m:t>𝜏</m:t>
                    </m:r>
                    <m:r>
                      <a:rPr lang="en-US" sz="2800" i="1" dirty="0" smtClean="0">
                        <a:latin typeface="Cambria Math"/>
                      </a:rPr>
                      <m:t>&lt;</m:t>
                    </m:r>
                    <m:sSub>
                      <m:sSubPr>
                        <m:ctrlPr>
                          <a:rPr lang="en-US" sz="2800" i="1" dirty="0" smtClean="0">
                            <a:solidFill>
                              <a:srgbClr val="0000FF"/>
                            </a:solidFill>
                            <a:latin typeface="Cambria Math"/>
                          </a:rPr>
                        </m:ctrlPr>
                      </m:sSubPr>
                      <m:e>
                        <m:r>
                          <a:rPr lang="en-US" sz="2800" i="1" dirty="0">
                            <a:solidFill>
                              <a:srgbClr val="0000FF"/>
                            </a:solidFill>
                            <a:latin typeface="Cambria Math"/>
                          </a:rPr>
                          <m:t>𝜏</m:t>
                        </m:r>
                      </m:e>
                      <m:sub>
                        <m:r>
                          <a:rPr lang="en-US" sz="2800" i="1" dirty="0">
                            <a:solidFill>
                              <a:srgbClr val="0000FF"/>
                            </a:solidFill>
                            <a:latin typeface="Cambria Math"/>
                          </a:rPr>
                          <m:t>𝑐</m:t>
                        </m:r>
                      </m:sub>
                    </m:sSub>
                  </m:oMath>
                </a14:m>
                <a:r>
                  <a:rPr lang="en-US" sz="2800" b="1" dirty="0" smtClean="0"/>
                  <a:t> </a:t>
                </a:r>
                <a:r>
                  <a:rPr lang="en-US" sz="2800" dirty="0" smtClean="0"/>
                  <a:t>:no dislocation motion</a:t>
                </a:r>
              </a:p>
              <a:p>
                <a:pPr>
                  <a:defRPr/>
                </a:pPr>
                <a14:m>
                  <m:oMath xmlns:m="http://schemas.openxmlformats.org/officeDocument/2006/math">
                    <m:r>
                      <a:rPr lang="en-US" sz="2800" i="1" dirty="0" smtClean="0">
                        <a:solidFill>
                          <a:srgbClr val="FF0000"/>
                        </a:solidFill>
                        <a:latin typeface="Cambria Math"/>
                      </a:rPr>
                      <m:t>𝜏</m:t>
                    </m:r>
                    <m:r>
                      <a:rPr lang="en-US" sz="2800" b="0" i="1" dirty="0" smtClean="0">
                        <a:latin typeface="Cambria Math"/>
                      </a:rPr>
                      <m:t>=</m:t>
                    </m:r>
                    <m:sSub>
                      <m:sSubPr>
                        <m:ctrlPr>
                          <a:rPr lang="en-US" sz="2800" b="0" i="1" dirty="0" smtClean="0">
                            <a:solidFill>
                              <a:srgbClr val="0000FF"/>
                            </a:solidFill>
                            <a:latin typeface="Cambria Math"/>
                          </a:rPr>
                        </m:ctrlPr>
                      </m:sSubPr>
                      <m:e>
                        <m:r>
                          <a:rPr lang="en-US" sz="2800" b="0" i="1" dirty="0" smtClean="0">
                            <a:solidFill>
                              <a:srgbClr val="0000FF"/>
                            </a:solidFill>
                            <a:latin typeface="Cambria Math"/>
                          </a:rPr>
                          <m:t>𝜏</m:t>
                        </m:r>
                      </m:e>
                      <m:sub>
                        <m:r>
                          <a:rPr lang="en-US" sz="2800" b="0" i="1" dirty="0" smtClean="0">
                            <a:solidFill>
                              <a:srgbClr val="0000FF"/>
                            </a:solidFill>
                            <a:latin typeface="Cambria Math"/>
                          </a:rPr>
                          <m:t>𝑐</m:t>
                        </m:r>
                      </m:sub>
                    </m:sSub>
                  </m:oMath>
                </a14:m>
                <a:r>
                  <a:rPr lang="en-US" sz="2800" b="0" dirty="0" smtClean="0">
                    <a:solidFill>
                      <a:srgbClr val="0000FF"/>
                    </a:solidFill>
                    <a:latin typeface="+mj-lt"/>
                  </a:rPr>
                  <a:t> </a:t>
                </a:r>
                <a:r>
                  <a:rPr lang="en-US" sz="2800" b="0" dirty="0" smtClean="0">
                    <a:latin typeface="+mj-lt"/>
                  </a:rPr>
                  <a:t>:dislocation moves </a:t>
                </a:r>
              </a:p>
              <a:p>
                <a:pPr>
                  <a:tabLst>
                    <a:tab pos="1143000" algn="l"/>
                  </a:tabLst>
                  <a:defRPr/>
                </a:pPr>
                <a:r>
                  <a:rPr lang="en-US" sz="2800" dirty="0">
                    <a:latin typeface="+mj-lt"/>
                  </a:rPr>
                  <a:t>	</a:t>
                </a:r>
                <a:r>
                  <a:rPr lang="en-US" sz="2800" b="0" dirty="0" smtClean="0">
                    <a:latin typeface="+mj-lt"/>
                  </a:rPr>
                  <a:t>causing shear rate </a:t>
                </a:r>
                <a14:m>
                  <m:oMath xmlns:m="http://schemas.openxmlformats.org/officeDocument/2006/math">
                    <m:sSub>
                      <m:sSubPr>
                        <m:ctrlPr>
                          <a:rPr lang="en-US" sz="2800" b="0" i="1" dirty="0" smtClean="0">
                            <a:latin typeface="Cambria Math"/>
                          </a:rPr>
                        </m:ctrlPr>
                      </m:sSubPr>
                      <m:e>
                        <m:acc>
                          <m:accPr>
                            <m:chr m:val="̇"/>
                            <m:ctrlPr>
                              <a:rPr lang="en-US" sz="2800" b="0" i="1" smtClean="0">
                                <a:latin typeface="Cambria Math"/>
                              </a:rPr>
                            </m:ctrlPr>
                          </m:accPr>
                          <m:e>
                            <m:r>
                              <a:rPr lang="en-US" sz="2800" b="0" i="1" smtClean="0">
                                <a:latin typeface="Cambria Math"/>
                              </a:rPr>
                              <m:t>𝛾</m:t>
                            </m:r>
                          </m:e>
                        </m:acc>
                      </m:e>
                      <m:sub>
                        <m:r>
                          <a:rPr lang="en-US" sz="2800" b="0" i="1" dirty="0" smtClean="0">
                            <a:latin typeface="Cambria Math"/>
                          </a:rPr>
                          <m:t>0</m:t>
                        </m:r>
                      </m:sub>
                    </m:sSub>
                  </m:oMath>
                </a14:m>
                <a:endParaRPr lang="en-US" sz="2800" b="0" dirty="0" smtClean="0">
                  <a:latin typeface="+mj-lt"/>
                </a:endParaRPr>
              </a:p>
            </p:txBody>
          </p:sp>
        </mc:Choice>
        <mc:Fallback xmlns="">
          <p:sp>
            <p:nvSpPr>
              <p:cNvPr id="437" name="TextBox 436"/>
              <p:cNvSpPr txBox="1">
                <a:spLocks noRot="1" noChangeAspect="1" noMove="1" noResize="1" noEditPoints="1" noAdjustHandles="1" noChangeArrowheads="1" noChangeShapeType="1" noTextEdit="1"/>
              </p:cNvSpPr>
              <p:nvPr/>
            </p:nvSpPr>
            <p:spPr>
              <a:xfrm>
                <a:off x="9507282" y="24568694"/>
                <a:ext cx="4574709" cy="1442190"/>
              </a:xfrm>
              <a:prstGeom prst="rect">
                <a:avLst/>
              </a:prstGeom>
              <a:blipFill rotWithShape="1">
                <a:blip r:embed="rId10"/>
                <a:stretch>
                  <a:fillRect t="-3376" r="-133" b="-759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38" name="TextBox 437"/>
              <p:cNvSpPr txBox="1"/>
              <p:nvPr/>
            </p:nvSpPr>
            <p:spPr>
              <a:xfrm>
                <a:off x="4847492" y="24458027"/>
                <a:ext cx="2955099" cy="1115113"/>
              </a:xfrm>
              <a:prstGeom prst="rect">
                <a:avLst/>
              </a:prstGeom>
              <a:noFill/>
            </p:spPr>
            <p:txBody>
              <a:bodyPr wrap="square" lIns="96012" tIns="48006" rIns="96012" bIns="48006">
                <a:spAutoFit/>
              </a:bodyPr>
              <a:lstStyle/>
              <a:p>
                <a:pPr>
                  <a:defRPr/>
                </a:pPr>
                <a14:m>
                  <m:oMathPara xmlns:m="http://schemas.openxmlformats.org/officeDocument/2006/math">
                    <m:oMathParaPr>
                      <m:jc m:val="left"/>
                    </m:oMathParaPr>
                    <m:oMath xmlns:m="http://schemas.openxmlformats.org/officeDocument/2006/math">
                      <m:acc>
                        <m:accPr>
                          <m:chr m:val="̇"/>
                          <m:ctrlPr>
                            <a:rPr lang="en-US" sz="2800" b="0" i="1" smtClean="0">
                              <a:latin typeface="Cambria Math"/>
                            </a:rPr>
                          </m:ctrlPr>
                        </m:accPr>
                        <m:e>
                          <m:r>
                            <a:rPr lang="en-US" sz="2800" b="0" i="1" smtClean="0">
                              <a:latin typeface="Cambria Math"/>
                            </a:rPr>
                            <m:t>𝛾</m:t>
                          </m:r>
                        </m:e>
                      </m:acc>
                      <m:r>
                        <a:rPr lang="en-US" sz="2800" b="0" i="1" smtClean="0">
                          <a:latin typeface="Cambria Math"/>
                        </a:rPr>
                        <m:t>=</m:t>
                      </m:r>
                      <m:sSub>
                        <m:sSubPr>
                          <m:ctrlPr>
                            <a:rPr lang="en-US" sz="2800" b="0" i="1" smtClean="0">
                              <a:latin typeface="Cambria Math"/>
                            </a:rPr>
                          </m:ctrlPr>
                        </m:sSubPr>
                        <m:e>
                          <m:acc>
                            <m:accPr>
                              <m:chr m:val="̇"/>
                              <m:ctrlPr>
                                <a:rPr lang="en-US" sz="2800" b="0" i="1" smtClean="0">
                                  <a:latin typeface="Cambria Math"/>
                                </a:rPr>
                              </m:ctrlPr>
                            </m:accPr>
                            <m:e>
                              <m:r>
                                <a:rPr lang="en-US" sz="2800" b="0" i="1" smtClean="0">
                                  <a:latin typeface="Cambria Math"/>
                                </a:rPr>
                                <m:t>𝛾</m:t>
                              </m:r>
                            </m:e>
                          </m:acc>
                        </m:e>
                        <m:sub>
                          <m:r>
                            <a:rPr lang="en-US" sz="2800" b="0" i="1" smtClean="0">
                              <a:latin typeface="Cambria Math"/>
                            </a:rPr>
                            <m:t>0</m:t>
                          </m:r>
                        </m:sub>
                      </m:sSub>
                      <m:sSup>
                        <m:sSupPr>
                          <m:ctrlPr>
                            <a:rPr lang="en-US" sz="2800" b="0" i="1" smtClean="0">
                              <a:latin typeface="Cambria Math"/>
                            </a:rPr>
                          </m:ctrlPr>
                        </m:sSupPr>
                        <m:e>
                          <m:d>
                            <m:dPr>
                              <m:ctrlPr>
                                <a:rPr lang="en-US" sz="2800" b="0" i="1" smtClean="0">
                                  <a:latin typeface="Cambria Math"/>
                                </a:rPr>
                              </m:ctrlPr>
                            </m:dPr>
                            <m:e>
                              <m:f>
                                <m:fPr>
                                  <m:ctrlPr>
                                    <a:rPr lang="en-US" sz="2800" b="0" i="1" smtClean="0">
                                      <a:latin typeface="Cambria Math"/>
                                    </a:rPr>
                                  </m:ctrlPr>
                                </m:fPr>
                                <m:num>
                                  <m:r>
                                    <a:rPr lang="en-US" sz="2800" b="0" i="1" smtClean="0">
                                      <a:latin typeface="Cambria Math"/>
                                    </a:rPr>
                                    <m:t>𝜏</m:t>
                                  </m:r>
                                </m:num>
                                <m:den>
                                  <m:sSub>
                                    <m:sSubPr>
                                      <m:ctrlPr>
                                        <a:rPr lang="en-US" sz="2800" b="0" i="1" smtClean="0">
                                          <a:latin typeface="Cambria Math"/>
                                        </a:rPr>
                                      </m:ctrlPr>
                                    </m:sSubPr>
                                    <m:e>
                                      <m:r>
                                        <a:rPr lang="en-US" sz="2800" b="0" i="1" smtClean="0">
                                          <a:latin typeface="Cambria Math"/>
                                        </a:rPr>
                                        <m:t>𝜏</m:t>
                                      </m:r>
                                    </m:e>
                                    <m:sub>
                                      <m:r>
                                        <a:rPr lang="en-US" sz="2800" b="0" i="1" smtClean="0">
                                          <a:latin typeface="Cambria Math"/>
                                        </a:rPr>
                                        <m:t>𝑐</m:t>
                                      </m:r>
                                    </m:sub>
                                  </m:sSub>
                                  <m:r>
                                    <a:rPr lang="en-US" sz="2800" i="1" dirty="0">
                                      <a:latin typeface="Cambria Math"/>
                                    </a:rPr>
                                    <m:t>(</m:t>
                                  </m:r>
                                  <m:acc>
                                    <m:accPr>
                                      <m:chr m:val="̇"/>
                                      <m:ctrlPr>
                                        <a:rPr lang="en-US" sz="2800" i="1" dirty="0">
                                          <a:latin typeface="Cambria Math"/>
                                        </a:rPr>
                                      </m:ctrlPr>
                                    </m:accPr>
                                    <m:e>
                                      <m:r>
                                        <a:rPr lang="en-US" sz="2800" i="1" dirty="0">
                                          <a:latin typeface="Cambria Math"/>
                                        </a:rPr>
                                        <m:t>𝛾</m:t>
                                      </m:r>
                                    </m:e>
                                  </m:acc>
                                  <m:r>
                                    <a:rPr lang="en-US" sz="2800" i="1" dirty="0">
                                      <a:latin typeface="Cambria Math"/>
                                    </a:rPr>
                                    <m:t>)</m:t>
                                  </m:r>
                                  <m:r>
                                    <m:rPr>
                                      <m:nor/>
                                    </m:rPr>
                                    <a:rPr lang="en-US" sz="2800" dirty="0"/>
                                    <m:t> </m:t>
                                  </m:r>
                                </m:den>
                              </m:f>
                            </m:e>
                          </m:d>
                        </m:e>
                        <m:sup>
                          <m:r>
                            <a:rPr lang="en-US" sz="2800" b="0" i="1" smtClean="0">
                              <a:latin typeface="Cambria Math"/>
                            </a:rPr>
                            <m:t>𝑛</m:t>
                          </m:r>
                        </m:sup>
                      </m:sSup>
                    </m:oMath>
                  </m:oMathPara>
                </a14:m>
                <a:endParaRPr lang="en-US" sz="2800" b="0" dirty="0" smtClean="0">
                  <a:latin typeface="+mj-lt"/>
                </a:endParaRPr>
              </a:p>
            </p:txBody>
          </p:sp>
        </mc:Choice>
        <mc:Fallback xmlns="">
          <p:sp>
            <p:nvSpPr>
              <p:cNvPr id="438" name="TextBox 437"/>
              <p:cNvSpPr txBox="1">
                <a:spLocks noRot="1" noChangeAspect="1" noMove="1" noResize="1" noEditPoints="1" noAdjustHandles="1" noChangeArrowheads="1" noChangeShapeType="1" noTextEdit="1"/>
              </p:cNvSpPr>
              <p:nvPr/>
            </p:nvSpPr>
            <p:spPr>
              <a:xfrm>
                <a:off x="4847492" y="24458027"/>
                <a:ext cx="2955099" cy="1115113"/>
              </a:xfrm>
              <a:prstGeom prst="rect">
                <a:avLst/>
              </a:prstGeom>
              <a:blipFill rotWithShape="1">
                <a:blip r:embed="rId11"/>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40" name="TextBox 439"/>
              <p:cNvSpPr txBox="1"/>
              <p:nvPr/>
            </p:nvSpPr>
            <p:spPr>
              <a:xfrm>
                <a:off x="2286000" y="17873040"/>
                <a:ext cx="3159254" cy="958724"/>
              </a:xfrm>
              <a:prstGeom prst="rect">
                <a:avLst/>
              </a:prstGeom>
              <a:noFill/>
            </p:spPr>
            <p:txBody>
              <a:bodyPr wrap="square" lIns="96012" tIns="48006" rIns="96012" bIns="48006">
                <a:spAutoFit/>
              </a:bodyPr>
              <a:lstStyle/>
              <a:p>
                <a:pPr>
                  <a:defRPr/>
                </a:pPr>
                <a:r>
                  <a:rPr lang="en-US" sz="2800" dirty="0" smtClean="0">
                    <a:solidFill>
                      <a:schemeClr val="tx1"/>
                    </a:solidFill>
                  </a:rPr>
                  <a:t>Stress, </a:t>
                </a:r>
                <a14:m>
                  <m:oMath xmlns:m="http://schemas.openxmlformats.org/officeDocument/2006/math">
                    <m:r>
                      <a:rPr lang="en-US" sz="2800" b="1" i="0" dirty="0" smtClean="0">
                        <a:solidFill>
                          <a:srgbClr val="FF0000"/>
                        </a:solidFill>
                        <a:latin typeface="Cambria Math"/>
                      </a:rPr>
                      <m:t>𝛔</m:t>
                    </m:r>
                  </m:oMath>
                </a14:m>
                <a:r>
                  <a:rPr lang="en-US" sz="2800" dirty="0" smtClean="0">
                    <a:solidFill>
                      <a:schemeClr val="tx1"/>
                    </a:solidFill>
                  </a:rPr>
                  <a:t>, applied to the single crystal</a:t>
                </a:r>
                <a:endParaRPr lang="en-US" sz="2800" dirty="0">
                  <a:solidFill>
                    <a:schemeClr val="tx1"/>
                  </a:solidFill>
                  <a:latin typeface="+mj-lt"/>
                </a:endParaRPr>
              </a:p>
            </p:txBody>
          </p:sp>
        </mc:Choice>
        <mc:Fallback xmlns="">
          <p:sp>
            <p:nvSpPr>
              <p:cNvPr id="440" name="TextBox 439"/>
              <p:cNvSpPr txBox="1">
                <a:spLocks noRot="1" noChangeAspect="1" noMove="1" noResize="1" noEditPoints="1" noAdjustHandles="1" noChangeArrowheads="1" noChangeShapeType="1" noTextEdit="1"/>
              </p:cNvSpPr>
              <p:nvPr/>
            </p:nvSpPr>
            <p:spPr>
              <a:xfrm>
                <a:off x="2286000" y="17873040"/>
                <a:ext cx="3159254" cy="958724"/>
              </a:xfrm>
              <a:prstGeom prst="rect">
                <a:avLst/>
              </a:prstGeom>
              <a:blipFill rotWithShape="1">
                <a:blip r:embed="rId12"/>
                <a:stretch>
                  <a:fillRect l="-3861" t="-5732" r="-3282" b="-17197"/>
                </a:stretch>
              </a:blipFill>
            </p:spPr>
            <p:txBody>
              <a:bodyPr/>
              <a:lstStyle/>
              <a:p>
                <a:r>
                  <a:rPr lang="en-US">
                    <a:noFill/>
                  </a:rPr>
                  <a:t> </a:t>
                </a:r>
              </a:p>
            </p:txBody>
          </p:sp>
        </mc:Fallback>
      </mc:AlternateContent>
      <p:sp>
        <p:nvSpPr>
          <p:cNvPr id="442" name="TextBox 441"/>
          <p:cNvSpPr txBox="1"/>
          <p:nvPr/>
        </p:nvSpPr>
        <p:spPr>
          <a:xfrm>
            <a:off x="1670305" y="16850564"/>
            <a:ext cx="10674095" cy="958724"/>
          </a:xfrm>
          <a:prstGeom prst="rect">
            <a:avLst/>
          </a:prstGeom>
          <a:noFill/>
        </p:spPr>
        <p:txBody>
          <a:bodyPr wrap="square" lIns="96012" tIns="48006" rIns="96012" bIns="48006">
            <a:spAutoFit/>
          </a:bodyPr>
          <a:lstStyle/>
          <a:p>
            <a:pPr>
              <a:defRPr/>
            </a:pPr>
            <a:r>
              <a:rPr lang="en-US" sz="2800" dirty="0" smtClean="0">
                <a:latin typeface="+mj-lt"/>
              </a:rPr>
              <a:t>Relationship between stress and strain rate at the single crystal level is approximated using the </a:t>
            </a:r>
            <a:r>
              <a:rPr lang="en-US" sz="2800" dirty="0" err="1" smtClean="0">
                <a:latin typeface="+mj-lt"/>
              </a:rPr>
              <a:t>visco</a:t>
            </a:r>
            <a:r>
              <a:rPr lang="en-US" sz="2800" dirty="0" smtClean="0">
                <a:latin typeface="+mj-lt"/>
              </a:rPr>
              <a:t>-plastic equation.</a:t>
            </a:r>
            <a:endParaRPr lang="en-US" sz="2800" dirty="0">
              <a:latin typeface="+mj-lt"/>
            </a:endParaRPr>
          </a:p>
        </p:txBody>
      </p:sp>
      <p:sp>
        <p:nvSpPr>
          <p:cNvPr id="443" name="TextBox 442"/>
          <p:cNvSpPr txBox="1"/>
          <p:nvPr/>
        </p:nvSpPr>
        <p:spPr>
          <a:xfrm>
            <a:off x="9539287" y="17514614"/>
            <a:ext cx="4456169" cy="958724"/>
          </a:xfrm>
          <a:prstGeom prst="rect">
            <a:avLst/>
          </a:prstGeom>
          <a:noFill/>
        </p:spPr>
        <p:txBody>
          <a:bodyPr wrap="square" lIns="96012" tIns="48006" rIns="96012" bIns="48006">
            <a:spAutoFit/>
          </a:bodyPr>
          <a:lstStyle/>
          <a:p>
            <a:pPr>
              <a:defRPr/>
            </a:pPr>
            <a:r>
              <a:rPr lang="en-US" sz="2800" dirty="0" smtClean="0"/>
              <a:t>Plastic deformation occurring by </a:t>
            </a:r>
            <a:r>
              <a:rPr lang="en-US" sz="2800" dirty="0" smtClean="0">
                <a:solidFill>
                  <a:srgbClr val="00B050"/>
                </a:solidFill>
              </a:rPr>
              <a:t>dislocation</a:t>
            </a:r>
            <a:r>
              <a:rPr lang="en-US" sz="2800" dirty="0" smtClean="0"/>
              <a:t> glide [2].</a:t>
            </a:r>
            <a:endParaRPr lang="en-US" sz="2800" dirty="0">
              <a:latin typeface="+mj-lt"/>
            </a:endParaRPr>
          </a:p>
        </p:txBody>
      </p:sp>
      <p:sp>
        <p:nvSpPr>
          <p:cNvPr id="444" name="Right Arrow 443"/>
          <p:cNvSpPr/>
          <p:nvPr/>
        </p:nvSpPr>
        <p:spPr bwMode="auto">
          <a:xfrm rot="16200000" flipH="1" flipV="1">
            <a:off x="5285307" y="26033920"/>
            <a:ext cx="644206" cy="404143"/>
          </a:xfrm>
          <a:prstGeom prst="rightArrow">
            <a:avLst>
              <a:gd name="adj1" fmla="val 50000"/>
              <a:gd name="adj2" fmla="val 89014"/>
            </a:avLst>
          </a:prstGeom>
          <a:ln/>
        </p:spPr>
        <p:style>
          <a:lnRef idx="1">
            <a:schemeClr val="dk1"/>
          </a:lnRef>
          <a:fillRef idx="2">
            <a:schemeClr val="dk1"/>
          </a:fillRef>
          <a:effectRef idx="1">
            <a:schemeClr val="dk1"/>
          </a:effectRef>
          <a:fontRef idx="minor">
            <a:schemeClr val="dk1"/>
          </a:fontRef>
        </p:style>
        <p:txBody>
          <a:bodyPr lIns="87078" tIns="43539" rIns="87078" bIns="43539" anchor="ctr"/>
          <a:lstStyle/>
          <a:p>
            <a:pPr algn="ctr">
              <a:defRPr/>
            </a:pPr>
            <a:endParaRPr lang="en-US"/>
          </a:p>
        </p:txBody>
      </p:sp>
      <p:sp>
        <p:nvSpPr>
          <p:cNvPr id="451" name="TextBox 450"/>
          <p:cNvSpPr txBox="1"/>
          <p:nvPr/>
        </p:nvSpPr>
        <p:spPr>
          <a:xfrm>
            <a:off x="1891100" y="23908294"/>
            <a:ext cx="4294940" cy="958724"/>
          </a:xfrm>
          <a:prstGeom prst="rect">
            <a:avLst/>
          </a:prstGeom>
          <a:noFill/>
        </p:spPr>
        <p:txBody>
          <a:bodyPr wrap="square" lIns="96012" tIns="48006" rIns="96012" bIns="48006">
            <a:spAutoFit/>
          </a:bodyPr>
          <a:lstStyle/>
          <a:p>
            <a:pPr>
              <a:defRPr/>
            </a:pPr>
            <a:r>
              <a:rPr lang="en-US" sz="2800" dirty="0" err="1" smtClean="0">
                <a:latin typeface="+mj-lt"/>
              </a:rPr>
              <a:t>Visco</a:t>
            </a:r>
            <a:r>
              <a:rPr lang="en-US" sz="2800" dirty="0" smtClean="0">
                <a:latin typeface="+mj-lt"/>
              </a:rPr>
              <a:t>-plastic approximation for shear rate:</a:t>
            </a:r>
            <a:endParaRPr lang="en-US" sz="2800" dirty="0">
              <a:latin typeface="+mj-lt"/>
            </a:endParaRPr>
          </a:p>
        </p:txBody>
      </p:sp>
      <p:sp>
        <p:nvSpPr>
          <p:cNvPr id="454" name="TextBox 453"/>
          <p:cNvSpPr txBox="1"/>
          <p:nvPr/>
        </p:nvSpPr>
        <p:spPr>
          <a:xfrm>
            <a:off x="1867914" y="26235991"/>
            <a:ext cx="2532452" cy="1820498"/>
          </a:xfrm>
          <a:prstGeom prst="rect">
            <a:avLst/>
          </a:prstGeom>
          <a:noFill/>
        </p:spPr>
        <p:txBody>
          <a:bodyPr wrap="square" lIns="96012" tIns="48006" rIns="96012" bIns="48006">
            <a:spAutoFit/>
          </a:bodyPr>
          <a:lstStyle/>
          <a:p>
            <a:pPr>
              <a:defRPr/>
            </a:pPr>
            <a:r>
              <a:rPr lang="en-US" sz="2800" dirty="0" smtClean="0">
                <a:latin typeface="+mj-lt"/>
              </a:rPr>
              <a:t>The rate dependence of the applied glide force.</a:t>
            </a:r>
            <a:endParaRPr lang="en-US" sz="2800" dirty="0">
              <a:latin typeface="+mj-lt"/>
            </a:endParaRPr>
          </a:p>
        </p:txBody>
      </p:sp>
      <p:sp>
        <p:nvSpPr>
          <p:cNvPr id="455" name="Right Arrow 454"/>
          <p:cNvSpPr/>
          <p:nvPr/>
        </p:nvSpPr>
        <p:spPr bwMode="auto">
          <a:xfrm rot="5400000" flipV="1">
            <a:off x="9729036" y="21548490"/>
            <a:ext cx="544326" cy="404143"/>
          </a:xfrm>
          <a:prstGeom prst="rightArrow">
            <a:avLst>
              <a:gd name="adj1" fmla="val 50000"/>
              <a:gd name="adj2" fmla="val 89014"/>
            </a:avLst>
          </a:prstGeom>
          <a:ln/>
        </p:spPr>
        <p:style>
          <a:lnRef idx="1">
            <a:schemeClr val="dk1"/>
          </a:lnRef>
          <a:fillRef idx="2">
            <a:schemeClr val="dk1"/>
          </a:fillRef>
          <a:effectRef idx="1">
            <a:schemeClr val="dk1"/>
          </a:effectRef>
          <a:fontRef idx="minor">
            <a:schemeClr val="dk1"/>
          </a:fontRef>
        </p:style>
        <p:txBody>
          <a:bodyPr lIns="87078" tIns="43539" rIns="87078" bIns="43539" anchor="ctr"/>
          <a:lstStyle/>
          <a:p>
            <a:pPr algn="ctr">
              <a:defRPr/>
            </a:pPr>
            <a:endParaRPr lang="en-US"/>
          </a:p>
        </p:txBody>
      </p:sp>
      <p:sp>
        <p:nvSpPr>
          <p:cNvPr id="456" name="Right Arrow 455"/>
          <p:cNvSpPr/>
          <p:nvPr/>
        </p:nvSpPr>
        <p:spPr bwMode="auto">
          <a:xfrm flipH="1" flipV="1">
            <a:off x="7824362" y="24813513"/>
            <a:ext cx="838200" cy="404143"/>
          </a:xfrm>
          <a:prstGeom prst="rightArrow">
            <a:avLst>
              <a:gd name="adj1" fmla="val 50000"/>
              <a:gd name="adj2" fmla="val 89014"/>
            </a:avLst>
          </a:prstGeom>
          <a:ln/>
        </p:spPr>
        <p:style>
          <a:lnRef idx="1">
            <a:schemeClr val="dk1"/>
          </a:lnRef>
          <a:fillRef idx="2">
            <a:schemeClr val="dk1"/>
          </a:fillRef>
          <a:effectRef idx="1">
            <a:schemeClr val="dk1"/>
          </a:effectRef>
          <a:fontRef idx="minor">
            <a:schemeClr val="dk1"/>
          </a:fontRef>
        </p:style>
        <p:txBody>
          <a:bodyPr lIns="87078" tIns="43539" rIns="87078" bIns="43539" anchor="ctr"/>
          <a:lstStyle/>
          <a:p>
            <a:pPr algn="ctr">
              <a:defRPr/>
            </a:pPr>
            <a:endParaRPr lang="en-US"/>
          </a:p>
        </p:txBody>
      </p:sp>
      <p:grpSp>
        <p:nvGrpSpPr>
          <p:cNvPr id="71" name="Group 70"/>
          <p:cNvGrpSpPr/>
          <p:nvPr/>
        </p:nvGrpSpPr>
        <p:grpSpPr>
          <a:xfrm>
            <a:off x="4290246" y="26878285"/>
            <a:ext cx="3038472" cy="1302601"/>
            <a:chOff x="2339815" y="26434365"/>
            <a:chExt cx="3038472" cy="1302601"/>
          </a:xfrm>
        </p:grpSpPr>
        <mc:AlternateContent xmlns:mc="http://schemas.openxmlformats.org/markup-compatibility/2006" xmlns:a14="http://schemas.microsoft.com/office/drawing/2010/main">
          <mc:Choice Requires="a14">
            <p:sp>
              <p:nvSpPr>
                <p:cNvPr id="439" name="TextBox 438"/>
                <p:cNvSpPr txBox="1"/>
                <p:nvPr/>
              </p:nvSpPr>
              <p:spPr>
                <a:xfrm>
                  <a:off x="2339815" y="26434365"/>
                  <a:ext cx="3038472" cy="1302601"/>
                </a:xfrm>
                <a:prstGeom prst="rect">
                  <a:avLst/>
                </a:prstGeom>
                <a:noFill/>
              </p:spPr>
              <p:txBody>
                <a:bodyPr wrap="square" lIns="96012" tIns="48006" rIns="96012" bIns="48006">
                  <a:spAutoFit/>
                </a:bodyPr>
                <a:lstStyle/>
                <a:p>
                  <a:pPr>
                    <a:defRPr/>
                  </a:pPr>
                  <a14:m>
                    <m:oMathPara xmlns:m="http://schemas.openxmlformats.org/officeDocument/2006/math">
                      <m:oMathParaPr>
                        <m:jc m:val="left"/>
                      </m:oMathParaPr>
                      <m:oMath xmlns:m="http://schemas.openxmlformats.org/officeDocument/2006/math">
                        <m:r>
                          <a:rPr lang="en-US" sz="2800" i="1" smtClean="0">
                            <a:latin typeface="Cambria Math"/>
                          </a:rPr>
                          <m:t>𝜏</m:t>
                        </m:r>
                        <m:r>
                          <a:rPr lang="en-US" sz="2800" b="0" i="1" smtClean="0">
                            <a:latin typeface="Cambria Math"/>
                          </a:rPr>
                          <m:t>=</m:t>
                        </m:r>
                        <m:sSup>
                          <m:sSupPr>
                            <m:ctrlPr>
                              <a:rPr lang="en-US" sz="2800" b="0" i="1" smtClean="0">
                                <a:latin typeface="Cambria Math"/>
                              </a:rPr>
                            </m:ctrlPr>
                          </m:sSupPr>
                          <m:e>
                            <m:d>
                              <m:dPr>
                                <m:ctrlPr>
                                  <a:rPr lang="en-US" sz="2800" b="0" i="1" smtClean="0">
                                    <a:latin typeface="Cambria Math"/>
                                  </a:rPr>
                                </m:ctrlPr>
                              </m:dPr>
                              <m:e>
                                <m:f>
                                  <m:fPr>
                                    <m:ctrlPr>
                                      <a:rPr lang="en-US" sz="2800" b="0" i="1" smtClean="0">
                                        <a:latin typeface="Cambria Math"/>
                                      </a:rPr>
                                    </m:ctrlPr>
                                  </m:fPr>
                                  <m:num>
                                    <m:acc>
                                      <m:accPr>
                                        <m:chr m:val="̇"/>
                                        <m:ctrlPr>
                                          <a:rPr lang="en-US" sz="2800" i="1">
                                            <a:latin typeface="Cambria Math"/>
                                          </a:rPr>
                                        </m:ctrlPr>
                                      </m:accPr>
                                      <m:e>
                                        <m:r>
                                          <a:rPr lang="en-US" sz="2800" i="1">
                                            <a:latin typeface="Cambria Math"/>
                                          </a:rPr>
                                          <m:t>𝛾</m:t>
                                        </m:r>
                                      </m:e>
                                    </m:acc>
                                  </m:num>
                                  <m:den>
                                    <m:sSub>
                                      <m:sSubPr>
                                        <m:ctrlPr>
                                          <a:rPr lang="en-US" sz="2800" i="1">
                                            <a:latin typeface="Cambria Math"/>
                                          </a:rPr>
                                        </m:ctrlPr>
                                      </m:sSubPr>
                                      <m:e>
                                        <m:acc>
                                          <m:accPr>
                                            <m:chr m:val="̇"/>
                                            <m:ctrlPr>
                                              <a:rPr lang="en-US" sz="2800" i="1">
                                                <a:latin typeface="Cambria Math"/>
                                              </a:rPr>
                                            </m:ctrlPr>
                                          </m:accPr>
                                          <m:e>
                                            <m:r>
                                              <a:rPr lang="en-US" sz="2800" i="1">
                                                <a:latin typeface="Cambria Math"/>
                                              </a:rPr>
                                              <m:t>𝛾</m:t>
                                            </m:r>
                                          </m:e>
                                        </m:acc>
                                      </m:e>
                                      <m:sub>
                                        <m:r>
                                          <a:rPr lang="en-US" sz="2800" i="1">
                                            <a:latin typeface="Cambria Math"/>
                                          </a:rPr>
                                          <m:t>0</m:t>
                                        </m:r>
                                      </m:sub>
                                    </m:sSub>
                                    <m:r>
                                      <m:rPr>
                                        <m:nor/>
                                      </m:rPr>
                                      <a:rPr lang="en-US" sz="2800" dirty="0"/>
                                      <m:t> </m:t>
                                    </m:r>
                                  </m:den>
                                </m:f>
                              </m:e>
                            </m:d>
                          </m:e>
                          <m:sup>
                            <m:f>
                              <m:fPr>
                                <m:ctrlPr>
                                  <a:rPr lang="en-US" sz="2800" b="0" i="1" dirty="0" smtClean="0">
                                    <a:latin typeface="Cambria Math"/>
                                  </a:rPr>
                                </m:ctrlPr>
                              </m:fPr>
                              <m:num>
                                <m:r>
                                  <a:rPr lang="en-US" sz="2800" b="0" i="1" dirty="0" smtClean="0">
                                    <a:latin typeface="Cambria Math"/>
                                  </a:rPr>
                                  <m:t>1</m:t>
                                </m:r>
                              </m:num>
                              <m:den>
                                <m:r>
                                  <a:rPr lang="en-US" sz="2800" b="0" i="1" smtClean="0">
                                    <a:latin typeface="Cambria Math"/>
                                  </a:rPr>
                                  <m:t>𝑛</m:t>
                                </m:r>
                              </m:den>
                            </m:f>
                          </m:sup>
                        </m:sSup>
                        <m:sSub>
                          <m:sSubPr>
                            <m:ctrlPr>
                              <a:rPr lang="en-US" sz="2800" i="1">
                                <a:latin typeface="Cambria Math"/>
                              </a:rPr>
                            </m:ctrlPr>
                          </m:sSubPr>
                          <m:e>
                            <m:r>
                              <a:rPr lang="en-US" sz="2800" i="1">
                                <a:latin typeface="Cambria Math"/>
                              </a:rPr>
                              <m:t>𝜏</m:t>
                            </m:r>
                          </m:e>
                          <m:sub>
                            <m:r>
                              <a:rPr lang="en-US" sz="2800" i="1">
                                <a:latin typeface="Cambria Math"/>
                              </a:rPr>
                              <m:t>𝑐</m:t>
                            </m:r>
                          </m:sub>
                        </m:sSub>
                        <m:r>
                          <a:rPr lang="en-US" sz="2800" i="1" dirty="0">
                            <a:latin typeface="Cambria Math"/>
                          </a:rPr>
                          <m:t>(</m:t>
                        </m:r>
                        <m:acc>
                          <m:accPr>
                            <m:chr m:val="̇"/>
                            <m:ctrlPr>
                              <a:rPr lang="en-US" sz="2800" i="1" dirty="0">
                                <a:latin typeface="Cambria Math"/>
                              </a:rPr>
                            </m:ctrlPr>
                          </m:accPr>
                          <m:e>
                            <m:r>
                              <a:rPr lang="en-US" sz="2800" i="1" dirty="0">
                                <a:latin typeface="Cambria Math"/>
                              </a:rPr>
                              <m:t>𝛾</m:t>
                            </m:r>
                          </m:e>
                        </m:acc>
                        <m:r>
                          <a:rPr lang="en-US" sz="2800" i="1" dirty="0">
                            <a:latin typeface="Cambria Math"/>
                          </a:rPr>
                          <m:t>)</m:t>
                        </m:r>
                      </m:oMath>
                    </m:oMathPara>
                  </a14:m>
                  <a:endParaRPr lang="en-US" sz="2800" b="0" dirty="0" smtClean="0">
                    <a:latin typeface="+mj-lt"/>
                  </a:endParaRPr>
                </a:p>
              </p:txBody>
            </p:sp>
          </mc:Choice>
          <mc:Fallback xmlns="">
            <p:sp>
              <p:nvSpPr>
                <p:cNvPr id="439" name="TextBox 438"/>
                <p:cNvSpPr txBox="1">
                  <a:spLocks noRot="1" noChangeAspect="1" noMove="1" noResize="1" noEditPoints="1" noAdjustHandles="1" noChangeArrowheads="1" noChangeShapeType="1" noTextEdit="1"/>
                </p:cNvSpPr>
                <p:nvPr/>
              </p:nvSpPr>
              <p:spPr>
                <a:xfrm>
                  <a:off x="2339815" y="26434365"/>
                  <a:ext cx="3038472" cy="1302601"/>
                </a:xfrm>
                <a:prstGeom prst="rect">
                  <a:avLst/>
                </a:prstGeom>
                <a:blipFill rotWithShape="1">
                  <a:blip r:embed="rId13"/>
                  <a:stretch>
                    <a:fillRect/>
                  </a:stretch>
                </a:blipFill>
              </p:spPr>
              <p:txBody>
                <a:bodyPr/>
                <a:lstStyle/>
                <a:p>
                  <a:r>
                    <a:rPr lang="en-US">
                      <a:noFill/>
                    </a:rPr>
                    <a:t> </a:t>
                  </a:r>
                </a:p>
              </p:txBody>
            </p:sp>
          </mc:Fallback>
        </mc:AlternateContent>
        <p:sp>
          <p:nvSpPr>
            <p:cNvPr id="70" name="Rectangle 69"/>
            <p:cNvSpPr/>
            <p:nvPr/>
          </p:nvSpPr>
          <p:spPr>
            <a:xfrm>
              <a:off x="2939847" y="26454680"/>
              <a:ext cx="1207505" cy="1273028"/>
            </a:xfrm>
            <a:prstGeom prst="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mc:AlternateContent xmlns:mc="http://schemas.openxmlformats.org/markup-compatibility/2006" xmlns:a14="http://schemas.microsoft.com/office/drawing/2010/main">
        <mc:Choice Requires="a14">
          <p:sp>
            <p:nvSpPr>
              <p:cNvPr id="457" name="TextBox 456"/>
              <p:cNvSpPr txBox="1"/>
              <p:nvPr/>
            </p:nvSpPr>
            <p:spPr>
              <a:xfrm>
                <a:off x="8229600" y="26200629"/>
                <a:ext cx="6011169" cy="2251386"/>
              </a:xfrm>
              <a:prstGeom prst="rect">
                <a:avLst/>
              </a:prstGeom>
              <a:noFill/>
            </p:spPr>
            <p:txBody>
              <a:bodyPr wrap="square" lIns="96012" tIns="48006" rIns="96012" bIns="48006">
                <a:spAutoFit/>
              </a:bodyPr>
              <a:lstStyle/>
              <a:p>
                <a:pPr>
                  <a:defRPr/>
                </a:pPr>
                <a:r>
                  <a:rPr lang="en-US" sz="2800" dirty="0" smtClean="0">
                    <a:solidFill>
                      <a:srgbClr val="7030A0"/>
                    </a:solidFill>
                    <a:latin typeface="+mj-lt"/>
                  </a:rPr>
                  <a:t>Artificial rate dependence </a:t>
                </a:r>
                <a:r>
                  <a:rPr lang="en-US" sz="2800" dirty="0" smtClean="0">
                    <a:latin typeface="+mj-lt"/>
                  </a:rPr>
                  <a:t>of the glide force due to </a:t>
                </a:r>
                <a:r>
                  <a:rPr lang="en-US" sz="2800" dirty="0" err="1" smtClean="0">
                    <a:latin typeface="+mj-lt"/>
                  </a:rPr>
                  <a:t>visco</a:t>
                </a:r>
                <a:r>
                  <a:rPr lang="en-US" sz="2800" dirty="0" smtClean="0">
                    <a:latin typeface="+mj-lt"/>
                  </a:rPr>
                  <a:t>-plastic approximation is removed by setting the reference shear rate to the magnitude of the strain rate: </a:t>
                </a:r>
                <a14:m>
                  <m:oMath xmlns:m="http://schemas.openxmlformats.org/officeDocument/2006/math">
                    <m:sSub>
                      <m:sSubPr>
                        <m:ctrlPr>
                          <a:rPr lang="en-US" sz="2800" i="1">
                            <a:latin typeface="Cambria Math"/>
                          </a:rPr>
                        </m:ctrlPr>
                      </m:sSubPr>
                      <m:e>
                        <m:acc>
                          <m:accPr>
                            <m:chr m:val="̇"/>
                            <m:ctrlPr>
                              <a:rPr lang="en-US" sz="2800" i="1">
                                <a:latin typeface="Cambria Math"/>
                              </a:rPr>
                            </m:ctrlPr>
                          </m:accPr>
                          <m:e>
                            <m:r>
                              <a:rPr lang="en-US" sz="2800" i="1">
                                <a:latin typeface="Cambria Math"/>
                              </a:rPr>
                              <m:t>𝛾</m:t>
                            </m:r>
                          </m:e>
                        </m:acc>
                      </m:e>
                      <m:sub>
                        <m:r>
                          <a:rPr lang="en-US" sz="2800" i="1">
                            <a:latin typeface="Cambria Math"/>
                          </a:rPr>
                          <m:t>0</m:t>
                        </m:r>
                      </m:sub>
                    </m:sSub>
                    <m:r>
                      <a:rPr lang="en-US" sz="2800" b="0" i="0" smtClean="0">
                        <a:latin typeface="Cambria Math"/>
                      </a:rPr>
                      <m:t>=</m:t>
                    </m:r>
                    <m:acc>
                      <m:accPr>
                        <m:chr m:val="̇"/>
                        <m:ctrlPr>
                          <a:rPr lang="en-US" sz="2800" b="0" i="1" smtClean="0">
                            <a:latin typeface="Cambria Math"/>
                          </a:rPr>
                        </m:ctrlPr>
                      </m:accPr>
                      <m:e>
                        <m:r>
                          <a:rPr lang="en-US" sz="2800" b="0" i="1" smtClean="0">
                            <a:latin typeface="Cambria Math"/>
                          </a:rPr>
                          <m:t>𝜀</m:t>
                        </m:r>
                      </m:e>
                    </m:acc>
                  </m:oMath>
                </a14:m>
                <a:r>
                  <a:rPr lang="en-US" sz="2800" dirty="0" smtClean="0">
                    <a:latin typeface="+mj-lt"/>
                  </a:rPr>
                  <a:t> [3]. </a:t>
                </a:r>
                <a:endParaRPr lang="en-US" sz="2800" dirty="0">
                  <a:latin typeface="+mj-lt"/>
                </a:endParaRPr>
              </a:p>
            </p:txBody>
          </p:sp>
        </mc:Choice>
        <mc:Fallback xmlns="">
          <p:sp>
            <p:nvSpPr>
              <p:cNvPr id="457" name="TextBox 456"/>
              <p:cNvSpPr txBox="1">
                <a:spLocks noRot="1" noChangeAspect="1" noMove="1" noResize="1" noEditPoints="1" noAdjustHandles="1" noChangeArrowheads="1" noChangeShapeType="1" noTextEdit="1"/>
              </p:cNvSpPr>
              <p:nvPr/>
            </p:nvSpPr>
            <p:spPr>
              <a:xfrm>
                <a:off x="8229600" y="26200629"/>
                <a:ext cx="6011169" cy="2251386"/>
              </a:xfrm>
              <a:prstGeom prst="rect">
                <a:avLst/>
              </a:prstGeom>
              <a:blipFill rotWithShape="1">
                <a:blip r:embed="rId14"/>
                <a:stretch>
                  <a:fillRect l="-2028" t="-2439" r="-2434" b="-6775"/>
                </a:stretch>
              </a:blipFill>
            </p:spPr>
            <p:txBody>
              <a:bodyPr/>
              <a:lstStyle/>
              <a:p>
                <a:r>
                  <a:rPr lang="en-US">
                    <a:noFill/>
                  </a:rPr>
                  <a:t> </a:t>
                </a:r>
              </a:p>
            </p:txBody>
          </p:sp>
        </mc:Fallback>
      </mc:AlternateContent>
      <p:grpSp>
        <p:nvGrpSpPr>
          <p:cNvPr id="1042" name="Group 1041"/>
          <p:cNvGrpSpPr/>
          <p:nvPr/>
        </p:nvGrpSpPr>
        <p:grpSpPr>
          <a:xfrm>
            <a:off x="1354493" y="18941350"/>
            <a:ext cx="4211508" cy="4614815"/>
            <a:chOff x="1354493" y="18995274"/>
            <a:chExt cx="4211508" cy="4614815"/>
          </a:xfrm>
        </p:grpSpPr>
        <p:pic>
          <p:nvPicPr>
            <p:cNvPr id="1030" name="Picture 6" descr="Image result for bcc crystal structure"/>
            <p:cNvPicPr>
              <a:picLocks noChangeAspect="1" noChangeArrowheads="1"/>
            </p:cNvPicPr>
            <p:nvPr/>
          </p:nvPicPr>
          <p:blipFill rotWithShape="1">
            <a:blip r:embed="rId15">
              <a:extLst>
                <a:ext uri="{28A0092B-C50C-407E-A947-70E740481C1C}">
                  <a14:useLocalDpi xmlns:a14="http://schemas.microsoft.com/office/drawing/2010/main" val="0"/>
                </a:ext>
              </a:extLst>
            </a:blip>
            <a:srcRect l="6786" t="4762" r="30675" b="7619"/>
            <a:stretch/>
          </p:blipFill>
          <p:spPr bwMode="auto">
            <a:xfrm>
              <a:off x="1986366" y="19572379"/>
              <a:ext cx="2859314" cy="3004457"/>
            </a:xfrm>
            <a:prstGeom prst="rect">
              <a:avLst/>
            </a:prstGeom>
            <a:noFill/>
            <a:extLst>
              <a:ext uri="{909E8E84-426E-40DD-AFC4-6F175D3DCCD1}">
                <a14:hiddenFill xmlns:a14="http://schemas.microsoft.com/office/drawing/2010/main">
                  <a:solidFill>
                    <a:srgbClr val="FFFFFF"/>
                  </a:solidFill>
                </a14:hiddenFill>
              </a:ext>
            </a:extLst>
          </p:spPr>
        </p:pic>
        <p:grpSp>
          <p:nvGrpSpPr>
            <p:cNvPr id="66" name="Group 65"/>
            <p:cNvGrpSpPr/>
            <p:nvPr/>
          </p:nvGrpSpPr>
          <p:grpSpPr>
            <a:xfrm>
              <a:off x="1986365" y="18995274"/>
              <a:ext cx="506027" cy="506028"/>
              <a:chOff x="1619264" y="17503479"/>
              <a:chExt cx="506027" cy="506028"/>
            </a:xfrm>
          </p:grpSpPr>
          <p:cxnSp>
            <p:nvCxnSpPr>
              <p:cNvPr id="384" name="Straight Arrow Connector 383"/>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94" name="Straight Arrow Connector 393"/>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398" name="Group 397"/>
            <p:cNvGrpSpPr/>
            <p:nvPr/>
          </p:nvGrpSpPr>
          <p:grpSpPr>
            <a:xfrm>
              <a:off x="2654111" y="18995274"/>
              <a:ext cx="506027" cy="506028"/>
              <a:chOff x="1619264" y="17503479"/>
              <a:chExt cx="506027" cy="506028"/>
            </a:xfrm>
          </p:grpSpPr>
          <p:cxnSp>
            <p:nvCxnSpPr>
              <p:cNvPr id="399" name="Straight Arrow Connector 398"/>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0" name="Straight Arrow Connector 399"/>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01" name="Group 400"/>
            <p:cNvGrpSpPr/>
            <p:nvPr/>
          </p:nvGrpSpPr>
          <p:grpSpPr>
            <a:xfrm>
              <a:off x="3321857" y="18995274"/>
              <a:ext cx="506027" cy="506028"/>
              <a:chOff x="1619264" y="17503479"/>
              <a:chExt cx="506027" cy="506028"/>
            </a:xfrm>
          </p:grpSpPr>
          <p:cxnSp>
            <p:nvCxnSpPr>
              <p:cNvPr id="402" name="Straight Arrow Connector 401"/>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3" name="Straight Arrow Connector 402"/>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06" name="Group 405"/>
            <p:cNvGrpSpPr/>
            <p:nvPr/>
          </p:nvGrpSpPr>
          <p:grpSpPr>
            <a:xfrm>
              <a:off x="3989603" y="18995274"/>
              <a:ext cx="506027" cy="506028"/>
              <a:chOff x="1619264" y="17503479"/>
              <a:chExt cx="506027" cy="506028"/>
            </a:xfrm>
          </p:grpSpPr>
          <p:cxnSp>
            <p:nvCxnSpPr>
              <p:cNvPr id="408" name="Straight Arrow Connector 407"/>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9" name="Straight Arrow Connector 408"/>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10" name="Group 409"/>
            <p:cNvGrpSpPr/>
            <p:nvPr/>
          </p:nvGrpSpPr>
          <p:grpSpPr>
            <a:xfrm>
              <a:off x="4657347" y="18995274"/>
              <a:ext cx="506027" cy="506028"/>
              <a:chOff x="1619264" y="17503479"/>
              <a:chExt cx="506027" cy="506028"/>
            </a:xfrm>
          </p:grpSpPr>
          <p:cxnSp>
            <p:nvCxnSpPr>
              <p:cNvPr id="413" name="Straight Arrow Connector 412"/>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14" name="Straight Arrow Connector 413"/>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15" name="Group 414"/>
            <p:cNvGrpSpPr/>
            <p:nvPr/>
          </p:nvGrpSpPr>
          <p:grpSpPr>
            <a:xfrm flipH="1" flipV="1">
              <a:off x="1891101" y="22522995"/>
              <a:ext cx="506027" cy="506028"/>
              <a:chOff x="1619264" y="17503479"/>
              <a:chExt cx="506027" cy="506028"/>
            </a:xfrm>
          </p:grpSpPr>
          <p:cxnSp>
            <p:nvCxnSpPr>
              <p:cNvPr id="416" name="Straight Arrow Connector 415"/>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17" name="Straight Arrow Connector 416"/>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18" name="Group 417"/>
            <p:cNvGrpSpPr/>
            <p:nvPr/>
          </p:nvGrpSpPr>
          <p:grpSpPr>
            <a:xfrm flipH="1" flipV="1">
              <a:off x="2558847" y="22522995"/>
              <a:ext cx="506027" cy="506028"/>
              <a:chOff x="1619264" y="17503479"/>
              <a:chExt cx="506027" cy="506028"/>
            </a:xfrm>
          </p:grpSpPr>
          <p:cxnSp>
            <p:nvCxnSpPr>
              <p:cNvPr id="420" name="Straight Arrow Connector 419"/>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21" name="Straight Arrow Connector 420"/>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22" name="Group 421"/>
            <p:cNvGrpSpPr/>
            <p:nvPr/>
          </p:nvGrpSpPr>
          <p:grpSpPr>
            <a:xfrm flipH="1" flipV="1">
              <a:off x="3226593" y="22522995"/>
              <a:ext cx="506027" cy="506028"/>
              <a:chOff x="1619264" y="17503479"/>
              <a:chExt cx="506027" cy="506028"/>
            </a:xfrm>
          </p:grpSpPr>
          <p:cxnSp>
            <p:nvCxnSpPr>
              <p:cNvPr id="423" name="Straight Arrow Connector 422"/>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24" name="Straight Arrow Connector 423"/>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25" name="Group 424"/>
            <p:cNvGrpSpPr/>
            <p:nvPr/>
          </p:nvGrpSpPr>
          <p:grpSpPr>
            <a:xfrm flipH="1" flipV="1">
              <a:off x="3894339" y="22522995"/>
              <a:ext cx="506027" cy="506028"/>
              <a:chOff x="1619264" y="17503479"/>
              <a:chExt cx="506027" cy="506028"/>
            </a:xfrm>
          </p:grpSpPr>
          <p:cxnSp>
            <p:nvCxnSpPr>
              <p:cNvPr id="426" name="Straight Arrow Connector 425"/>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27" name="Straight Arrow Connector 426"/>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28" name="Group 427"/>
            <p:cNvGrpSpPr/>
            <p:nvPr/>
          </p:nvGrpSpPr>
          <p:grpSpPr>
            <a:xfrm flipH="1" flipV="1">
              <a:off x="4562083" y="22522995"/>
              <a:ext cx="506027" cy="506028"/>
              <a:chOff x="1619264" y="17503479"/>
              <a:chExt cx="506027" cy="506028"/>
            </a:xfrm>
          </p:grpSpPr>
          <p:cxnSp>
            <p:nvCxnSpPr>
              <p:cNvPr id="429" name="Straight Arrow Connector 428"/>
              <p:cNvCxnSpPr/>
              <p:nvPr/>
            </p:nvCxnSpPr>
            <p:spPr>
              <a:xfrm>
                <a:off x="1905000" y="17503479"/>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30" name="Straight Arrow Connector 429"/>
              <p:cNvCxnSpPr/>
              <p:nvPr/>
            </p:nvCxnSpPr>
            <p:spPr>
              <a:xfrm rot="5400000">
                <a:off x="1872278" y="17756493"/>
                <a:ext cx="0" cy="506027"/>
              </a:xfrm>
              <a:prstGeom prst="straightConnector1">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cxnSp>
          <p:nvCxnSpPr>
            <p:cNvPr id="73" name="Straight Connector 72"/>
            <p:cNvCxnSpPr/>
            <p:nvPr/>
          </p:nvCxnSpPr>
          <p:spPr>
            <a:xfrm>
              <a:off x="1354493" y="23610088"/>
              <a:ext cx="4211508" cy="0"/>
            </a:xfrm>
            <a:prstGeom prst="line">
              <a:avLst/>
            </a:prstGeom>
            <a:ln w="28575">
              <a:prstDash val="solid"/>
            </a:ln>
          </p:spPr>
          <p:style>
            <a:lnRef idx="1">
              <a:schemeClr val="dk1"/>
            </a:lnRef>
            <a:fillRef idx="0">
              <a:schemeClr val="dk1"/>
            </a:fillRef>
            <a:effectRef idx="0">
              <a:schemeClr val="dk1"/>
            </a:effectRef>
            <a:fontRef idx="minor">
              <a:schemeClr val="tx1"/>
            </a:fontRef>
          </p:style>
        </p:cxnSp>
        <p:cxnSp>
          <p:nvCxnSpPr>
            <p:cNvPr id="459" name="Straight Connector 458"/>
            <p:cNvCxnSpPr/>
            <p:nvPr/>
          </p:nvCxnSpPr>
          <p:spPr>
            <a:xfrm flipV="1">
              <a:off x="5556382" y="22076649"/>
              <a:ext cx="0" cy="1533440"/>
            </a:xfrm>
            <a:prstGeom prst="line">
              <a:avLst/>
            </a:prstGeom>
            <a:ln w="28575">
              <a:prstDash val="solid"/>
            </a:ln>
          </p:spPr>
          <p:style>
            <a:lnRef idx="1">
              <a:schemeClr val="dk1"/>
            </a:lnRef>
            <a:fillRef idx="0">
              <a:schemeClr val="dk1"/>
            </a:fillRef>
            <a:effectRef idx="0">
              <a:schemeClr val="dk1"/>
            </a:effectRef>
            <a:fontRef idx="minor">
              <a:schemeClr val="tx1"/>
            </a:fontRef>
          </p:style>
        </p:cxnSp>
      </p:grpSp>
      <p:cxnSp>
        <p:nvCxnSpPr>
          <p:cNvPr id="460" name="Straight Connector 459"/>
          <p:cNvCxnSpPr/>
          <p:nvPr/>
        </p:nvCxnSpPr>
        <p:spPr>
          <a:xfrm>
            <a:off x="5550180" y="22022725"/>
            <a:ext cx="3690402" cy="0"/>
          </a:xfrm>
          <a:prstGeom prst="line">
            <a:avLst/>
          </a:prstGeom>
          <a:ln w="28575">
            <a:prstDash val="solid"/>
          </a:ln>
        </p:spPr>
        <p:style>
          <a:lnRef idx="1">
            <a:schemeClr val="dk1"/>
          </a:lnRef>
          <a:fillRef idx="0">
            <a:schemeClr val="dk1"/>
          </a:fillRef>
          <a:effectRef idx="0">
            <a:schemeClr val="dk1"/>
          </a:effectRef>
          <a:fontRef idx="minor">
            <a:schemeClr val="tx1"/>
          </a:fontRef>
        </p:style>
      </p:cxnSp>
      <p:cxnSp>
        <p:nvCxnSpPr>
          <p:cNvPr id="461" name="Straight Connector 460"/>
          <p:cNvCxnSpPr/>
          <p:nvPr/>
        </p:nvCxnSpPr>
        <p:spPr>
          <a:xfrm>
            <a:off x="6685049" y="26010884"/>
            <a:ext cx="7482055" cy="0"/>
          </a:xfrm>
          <a:prstGeom prst="line">
            <a:avLst/>
          </a:prstGeom>
          <a:ln w="28575">
            <a:prstDash val="solid"/>
          </a:ln>
        </p:spPr>
        <p:style>
          <a:lnRef idx="1">
            <a:schemeClr val="dk1"/>
          </a:lnRef>
          <a:fillRef idx="0">
            <a:schemeClr val="dk1"/>
          </a:fillRef>
          <a:effectRef idx="0">
            <a:schemeClr val="dk1"/>
          </a:effectRef>
          <a:fontRef idx="minor">
            <a:schemeClr val="tx1"/>
          </a:fontRef>
        </p:style>
      </p:cxnSp>
      <p:cxnSp>
        <p:nvCxnSpPr>
          <p:cNvPr id="462" name="Straight Connector 461"/>
          <p:cNvCxnSpPr/>
          <p:nvPr/>
        </p:nvCxnSpPr>
        <p:spPr>
          <a:xfrm>
            <a:off x="10954284" y="22022725"/>
            <a:ext cx="3212820" cy="0"/>
          </a:xfrm>
          <a:prstGeom prst="line">
            <a:avLst/>
          </a:prstGeom>
          <a:ln w="28575">
            <a:prstDash val="solid"/>
          </a:ln>
        </p:spPr>
        <p:style>
          <a:lnRef idx="1">
            <a:schemeClr val="dk1"/>
          </a:lnRef>
          <a:fillRef idx="0">
            <a:schemeClr val="dk1"/>
          </a:fillRef>
          <a:effectRef idx="0">
            <a:schemeClr val="dk1"/>
          </a:effectRef>
          <a:fontRef idx="minor">
            <a:schemeClr val="tx1"/>
          </a:fontRef>
        </p:style>
      </p:cxnSp>
      <p:cxnSp>
        <p:nvCxnSpPr>
          <p:cNvPr id="463" name="Straight Connector 462"/>
          <p:cNvCxnSpPr/>
          <p:nvPr/>
        </p:nvCxnSpPr>
        <p:spPr>
          <a:xfrm>
            <a:off x="1354493" y="26010884"/>
            <a:ext cx="3302854" cy="0"/>
          </a:xfrm>
          <a:prstGeom prst="line">
            <a:avLst/>
          </a:prstGeom>
          <a:ln w="28575">
            <a:prstDash val="solid"/>
          </a:ln>
        </p:spPr>
        <p:style>
          <a:lnRef idx="1">
            <a:schemeClr val="dk1"/>
          </a:lnRef>
          <a:fillRef idx="0">
            <a:schemeClr val="dk1"/>
          </a:fillRef>
          <a:effectRef idx="0">
            <a:schemeClr val="dk1"/>
          </a:effectRef>
          <a:fontRef idx="minor">
            <a:schemeClr val="tx1"/>
          </a:fontRef>
        </p:style>
      </p:cxnSp>
      <p:pic>
        <p:nvPicPr>
          <p:cNvPr id="464" name="Picture 463" descr="C:\RESEARCH\Ta\fit_stress_strain\rate_insens\plot\sts_str.png"/>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13178" r="3296"/>
          <a:stretch/>
        </p:blipFill>
        <p:spPr bwMode="auto">
          <a:xfrm>
            <a:off x="20650200" y="14641054"/>
            <a:ext cx="7249327" cy="4336314"/>
          </a:xfrm>
          <a:prstGeom prst="rect">
            <a:avLst/>
          </a:prstGeom>
          <a:noFill/>
          <a:ln>
            <a:noFill/>
          </a:ln>
        </p:spPr>
      </p:pic>
      <p:sp>
        <p:nvSpPr>
          <p:cNvPr id="487" name="TextBox 486"/>
          <p:cNvSpPr txBox="1"/>
          <p:nvPr/>
        </p:nvSpPr>
        <p:spPr>
          <a:xfrm>
            <a:off x="15782925" y="6569100"/>
            <a:ext cx="12182475" cy="958724"/>
          </a:xfrm>
          <a:prstGeom prst="rect">
            <a:avLst/>
          </a:prstGeom>
          <a:noFill/>
        </p:spPr>
        <p:txBody>
          <a:bodyPr wrap="square" lIns="96012" tIns="48006" rIns="96012" bIns="48006">
            <a:spAutoFit/>
          </a:bodyPr>
          <a:lstStyle/>
          <a:p>
            <a:pPr>
              <a:defRPr/>
            </a:pPr>
            <a:r>
              <a:rPr lang="en-US" sz="2800" dirty="0" smtClean="0">
                <a:latin typeface="+mj-lt"/>
              </a:rPr>
              <a:t>The mechanical response of the </a:t>
            </a:r>
            <a:r>
              <a:rPr lang="en-US" sz="2800" dirty="0" err="1" smtClean="0">
                <a:latin typeface="+mj-lt"/>
              </a:rPr>
              <a:t>polycrystal</a:t>
            </a:r>
            <a:r>
              <a:rPr lang="en-US" sz="2800" dirty="0" smtClean="0">
                <a:latin typeface="+mj-lt"/>
              </a:rPr>
              <a:t> is obtained by self-consistent homogenization (VPSC model).</a:t>
            </a:r>
            <a:endParaRPr lang="en-US" sz="2800" dirty="0">
              <a:latin typeface="+mj-lt"/>
            </a:endParaRPr>
          </a:p>
        </p:txBody>
      </p:sp>
      <p:grpSp>
        <p:nvGrpSpPr>
          <p:cNvPr id="544" name="Group 543"/>
          <p:cNvGrpSpPr/>
          <p:nvPr/>
        </p:nvGrpSpPr>
        <p:grpSpPr>
          <a:xfrm>
            <a:off x="22489647" y="8570913"/>
            <a:ext cx="4449065" cy="4031076"/>
            <a:chOff x="7203573" y="19354800"/>
            <a:chExt cx="5883992" cy="5331192"/>
          </a:xfrm>
        </p:grpSpPr>
        <p:grpSp>
          <p:nvGrpSpPr>
            <p:cNvPr id="545" name="Group 544"/>
            <p:cNvGrpSpPr/>
            <p:nvPr/>
          </p:nvGrpSpPr>
          <p:grpSpPr>
            <a:xfrm>
              <a:off x="7741510" y="19837325"/>
              <a:ext cx="4889130" cy="4475658"/>
              <a:chOff x="21477914" y="14138035"/>
              <a:chExt cx="4114955" cy="3766953"/>
            </a:xfrm>
          </p:grpSpPr>
          <p:pic>
            <p:nvPicPr>
              <p:cNvPr id="576" name="Picture 13"/>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22906" t="28148" r="55719" b="15987"/>
              <a:stretch>
                <a:fillRect/>
              </a:stretch>
            </p:blipFill>
            <p:spPr bwMode="auto">
              <a:xfrm>
                <a:off x="21477914" y="14138035"/>
                <a:ext cx="4114955" cy="37669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77" name="TextBox 576"/>
              <p:cNvSpPr txBox="1"/>
              <p:nvPr/>
            </p:nvSpPr>
            <p:spPr>
              <a:xfrm>
                <a:off x="22117470" y="15740459"/>
                <a:ext cx="1239629" cy="527837"/>
              </a:xfrm>
              <a:prstGeom prst="rect">
                <a:avLst/>
              </a:prstGeom>
              <a:noFill/>
            </p:spPr>
            <p:txBody>
              <a:bodyPr wrap="square" lIns="96012" tIns="48006" rIns="96012" bIns="48006">
                <a:spAutoFit/>
              </a:bodyPr>
              <a:lstStyle/>
              <a:p>
                <a:pPr>
                  <a:defRPr/>
                </a:pPr>
                <a:r>
                  <a:rPr lang="en-US" sz="2800" dirty="0" smtClean="0">
                    <a:solidFill>
                      <a:srgbClr val="2F8D2F"/>
                    </a:solidFill>
                    <a:latin typeface="+mj-lt"/>
                  </a:rPr>
                  <a:t>Grain</a:t>
                </a:r>
                <a:endParaRPr lang="en-US" sz="2800" dirty="0">
                  <a:solidFill>
                    <a:srgbClr val="2F8D2F"/>
                  </a:solidFill>
                  <a:latin typeface="+mj-lt"/>
                </a:endParaRPr>
              </a:p>
            </p:txBody>
          </p:sp>
          <p:sp>
            <p:nvSpPr>
              <p:cNvPr id="578" name="TextBox 577"/>
              <p:cNvSpPr txBox="1"/>
              <p:nvPr/>
            </p:nvSpPr>
            <p:spPr>
              <a:xfrm>
                <a:off x="22804646" y="17060484"/>
                <a:ext cx="1538077" cy="587539"/>
              </a:xfrm>
              <a:prstGeom prst="rect">
                <a:avLst/>
              </a:prstGeom>
              <a:noFill/>
            </p:spPr>
            <p:txBody>
              <a:bodyPr wrap="square" lIns="96012" tIns="48006" rIns="96012" bIns="48006">
                <a:spAutoFit/>
              </a:bodyPr>
              <a:lstStyle/>
              <a:p>
                <a:pPr>
                  <a:defRPr/>
                </a:pPr>
                <a:r>
                  <a:rPr lang="en-US" sz="2800" dirty="0" smtClean="0">
                    <a:latin typeface="+mj-lt"/>
                  </a:rPr>
                  <a:t>Matrix</a:t>
                </a:r>
                <a:endParaRPr lang="en-US" sz="2800" dirty="0">
                  <a:latin typeface="+mj-lt"/>
                </a:endParaRPr>
              </a:p>
            </p:txBody>
          </p:sp>
        </p:grpSp>
        <p:grpSp>
          <p:nvGrpSpPr>
            <p:cNvPr id="546" name="Group 545"/>
            <p:cNvGrpSpPr/>
            <p:nvPr/>
          </p:nvGrpSpPr>
          <p:grpSpPr>
            <a:xfrm>
              <a:off x="7816895" y="19354800"/>
              <a:ext cx="4642612" cy="5331192"/>
              <a:chOff x="7816895" y="19354800"/>
              <a:chExt cx="4642612" cy="5331192"/>
            </a:xfrm>
          </p:grpSpPr>
          <p:cxnSp>
            <p:nvCxnSpPr>
              <p:cNvPr id="562" name="Straight Arrow Connector 561"/>
              <p:cNvCxnSpPr/>
              <p:nvPr/>
            </p:nvCxnSpPr>
            <p:spPr>
              <a:xfrm>
                <a:off x="7816895" y="20158854"/>
                <a:ext cx="87290" cy="51722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3" name="Straight Arrow Connector 562"/>
              <p:cNvCxnSpPr/>
              <p:nvPr/>
            </p:nvCxnSpPr>
            <p:spPr>
              <a:xfrm>
                <a:off x="10883900" y="20358100"/>
                <a:ext cx="38575" cy="55463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4" name="Straight Arrow Connector 563"/>
              <p:cNvCxnSpPr/>
              <p:nvPr/>
            </p:nvCxnSpPr>
            <p:spPr>
              <a:xfrm>
                <a:off x="12223750" y="19573875"/>
                <a:ext cx="41283" cy="49462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5" name="Straight Arrow Connector 564"/>
              <p:cNvCxnSpPr/>
              <p:nvPr/>
            </p:nvCxnSpPr>
            <p:spPr>
              <a:xfrm>
                <a:off x="9613900" y="19354800"/>
                <a:ext cx="58549" cy="517048"/>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6" name="Straight Arrow Connector 565"/>
              <p:cNvCxnSpPr/>
              <p:nvPr/>
            </p:nvCxnSpPr>
            <p:spPr>
              <a:xfrm>
                <a:off x="8737464" y="19751974"/>
                <a:ext cx="87290" cy="51722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7" name="Straight Arrow Connector 566"/>
              <p:cNvCxnSpPr/>
              <p:nvPr/>
            </p:nvCxnSpPr>
            <p:spPr>
              <a:xfrm>
                <a:off x="9194170" y="20241764"/>
                <a:ext cx="87290" cy="51722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8" name="Straight Arrow Connector 567"/>
              <p:cNvCxnSpPr/>
              <p:nvPr/>
            </p:nvCxnSpPr>
            <p:spPr>
              <a:xfrm>
                <a:off x="11563350" y="19923491"/>
                <a:ext cx="36490" cy="554667"/>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9" name="Straight Arrow Connector 568"/>
              <p:cNvCxnSpPr/>
              <p:nvPr/>
            </p:nvCxnSpPr>
            <p:spPr>
              <a:xfrm>
                <a:off x="10915650" y="19443700"/>
                <a:ext cx="19990" cy="52927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70" name="Straight Arrow Connector 569"/>
              <p:cNvCxnSpPr/>
              <p:nvPr/>
            </p:nvCxnSpPr>
            <p:spPr>
              <a:xfrm>
                <a:off x="10128250" y="19786600"/>
                <a:ext cx="38629" cy="57625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71" name="Straight Arrow Connector 570"/>
              <p:cNvCxnSpPr/>
              <p:nvPr/>
            </p:nvCxnSpPr>
            <p:spPr>
              <a:xfrm>
                <a:off x="8345646" y="23761595"/>
                <a:ext cx="87290" cy="517226"/>
              </a:xfrm>
              <a:prstGeom prst="straightConnector1">
                <a:avLst/>
              </a:prstGeom>
              <a:ln w="19050">
                <a:solidFill>
                  <a:srgbClr val="FF0000"/>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72" name="Straight Arrow Connector 571"/>
              <p:cNvCxnSpPr/>
              <p:nvPr/>
            </p:nvCxnSpPr>
            <p:spPr>
              <a:xfrm>
                <a:off x="11182122" y="24131353"/>
                <a:ext cx="38575" cy="554639"/>
              </a:xfrm>
              <a:prstGeom prst="straightConnector1">
                <a:avLst/>
              </a:prstGeom>
              <a:ln w="19050">
                <a:solidFill>
                  <a:srgbClr val="FF0000"/>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73" name="Straight Arrow Connector 572"/>
              <p:cNvCxnSpPr/>
              <p:nvPr/>
            </p:nvCxnSpPr>
            <p:spPr>
              <a:xfrm>
                <a:off x="9696450" y="23945850"/>
                <a:ext cx="53997" cy="526093"/>
              </a:xfrm>
              <a:prstGeom prst="straightConnector1">
                <a:avLst/>
              </a:prstGeom>
              <a:ln w="19050">
                <a:solidFill>
                  <a:srgbClr val="FF0000"/>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74" name="Straight Arrow Connector 573"/>
              <p:cNvCxnSpPr/>
              <p:nvPr/>
            </p:nvCxnSpPr>
            <p:spPr>
              <a:xfrm>
                <a:off x="11842759" y="23448409"/>
                <a:ext cx="38575" cy="554639"/>
              </a:xfrm>
              <a:prstGeom prst="straightConnector1">
                <a:avLst/>
              </a:prstGeom>
              <a:ln w="19050">
                <a:solidFill>
                  <a:srgbClr val="FF0000"/>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75" name="Straight Arrow Connector 574"/>
              <p:cNvCxnSpPr/>
              <p:nvPr/>
            </p:nvCxnSpPr>
            <p:spPr>
              <a:xfrm>
                <a:off x="12418224" y="22860000"/>
                <a:ext cx="41283" cy="494623"/>
              </a:xfrm>
              <a:prstGeom prst="straightConnector1">
                <a:avLst/>
              </a:prstGeom>
              <a:ln w="19050">
                <a:solidFill>
                  <a:srgbClr val="FF0000"/>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547" name="Group 546"/>
            <p:cNvGrpSpPr/>
            <p:nvPr/>
          </p:nvGrpSpPr>
          <p:grpSpPr>
            <a:xfrm>
              <a:off x="7203573" y="19803198"/>
              <a:ext cx="5883992" cy="4403002"/>
              <a:chOff x="7203573" y="19803198"/>
              <a:chExt cx="5883992" cy="4403002"/>
            </a:xfrm>
          </p:grpSpPr>
          <p:cxnSp>
            <p:nvCxnSpPr>
              <p:cNvPr id="548" name="Straight Arrow Connector 547"/>
              <p:cNvCxnSpPr/>
              <p:nvPr/>
            </p:nvCxnSpPr>
            <p:spPr>
              <a:xfrm>
                <a:off x="12424574" y="22835452"/>
                <a:ext cx="662991" cy="54523"/>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49" name="Straight Arrow Connector 548"/>
              <p:cNvCxnSpPr/>
              <p:nvPr/>
            </p:nvCxnSpPr>
            <p:spPr>
              <a:xfrm>
                <a:off x="11182122" y="24125028"/>
                <a:ext cx="651103" cy="81172"/>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50" name="Straight Arrow Connector 549"/>
              <p:cNvCxnSpPr/>
              <p:nvPr/>
            </p:nvCxnSpPr>
            <p:spPr>
              <a:xfrm>
                <a:off x="10903187" y="20912274"/>
                <a:ext cx="664926" cy="57014"/>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51" name="Straight Arrow Connector 550"/>
              <p:cNvCxnSpPr/>
              <p:nvPr/>
            </p:nvCxnSpPr>
            <p:spPr>
              <a:xfrm>
                <a:off x="12265033" y="20060453"/>
                <a:ext cx="658011" cy="68253"/>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52" name="Straight Arrow Connector 551"/>
              <p:cNvCxnSpPr/>
              <p:nvPr/>
            </p:nvCxnSpPr>
            <p:spPr>
              <a:xfrm>
                <a:off x="11041682" y="22416503"/>
                <a:ext cx="664926" cy="57014"/>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53" name="Straight Arrow Connector 552"/>
              <p:cNvCxnSpPr/>
              <p:nvPr/>
            </p:nvCxnSpPr>
            <p:spPr>
              <a:xfrm>
                <a:off x="12366642" y="21449938"/>
                <a:ext cx="664926" cy="57014"/>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54" name="Straight Arrow Connector 553"/>
              <p:cNvCxnSpPr/>
              <p:nvPr/>
            </p:nvCxnSpPr>
            <p:spPr>
              <a:xfrm>
                <a:off x="11645351" y="20449983"/>
                <a:ext cx="664926" cy="57014"/>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55" name="Straight Arrow Connector 554"/>
              <p:cNvCxnSpPr/>
              <p:nvPr/>
            </p:nvCxnSpPr>
            <p:spPr>
              <a:xfrm>
                <a:off x="11828183" y="23439120"/>
                <a:ext cx="662991" cy="54523"/>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56" name="Straight Arrow Connector 555"/>
              <p:cNvCxnSpPr/>
              <p:nvPr/>
            </p:nvCxnSpPr>
            <p:spPr>
              <a:xfrm>
                <a:off x="11761583" y="21889878"/>
                <a:ext cx="662991" cy="54523"/>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557" name="Straight Arrow Connector 556"/>
              <p:cNvCxnSpPr/>
              <p:nvPr/>
            </p:nvCxnSpPr>
            <p:spPr>
              <a:xfrm>
                <a:off x="7694543" y="23668941"/>
                <a:ext cx="651103" cy="81172"/>
              </a:xfrm>
              <a:prstGeom prst="straightConnector1">
                <a:avLst/>
              </a:prstGeom>
              <a:ln w="19050">
                <a:solidFill>
                  <a:srgbClr val="0000FF"/>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58" name="Straight Arrow Connector 557"/>
              <p:cNvCxnSpPr/>
              <p:nvPr/>
            </p:nvCxnSpPr>
            <p:spPr>
              <a:xfrm>
                <a:off x="7203573" y="20612534"/>
                <a:ext cx="664926" cy="57014"/>
              </a:xfrm>
              <a:prstGeom prst="straightConnector1">
                <a:avLst/>
              </a:prstGeom>
              <a:ln w="19050">
                <a:solidFill>
                  <a:srgbClr val="0000FF"/>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59" name="Straight Arrow Connector 558"/>
              <p:cNvCxnSpPr/>
              <p:nvPr/>
            </p:nvCxnSpPr>
            <p:spPr>
              <a:xfrm>
                <a:off x="7425909" y="22059495"/>
                <a:ext cx="664926" cy="57014"/>
              </a:xfrm>
              <a:prstGeom prst="straightConnector1">
                <a:avLst/>
              </a:prstGeom>
              <a:ln w="19050">
                <a:solidFill>
                  <a:srgbClr val="0000FF"/>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0" name="Straight Arrow Connector 559"/>
              <p:cNvCxnSpPr/>
              <p:nvPr/>
            </p:nvCxnSpPr>
            <p:spPr>
              <a:xfrm>
                <a:off x="8988844" y="19803198"/>
                <a:ext cx="658011" cy="68253"/>
              </a:xfrm>
              <a:prstGeom prst="straightConnector1">
                <a:avLst/>
              </a:prstGeom>
              <a:ln w="19050">
                <a:solidFill>
                  <a:srgbClr val="0000FF"/>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1" name="Straight Arrow Connector 560"/>
              <p:cNvCxnSpPr/>
              <p:nvPr/>
            </p:nvCxnSpPr>
            <p:spPr>
              <a:xfrm>
                <a:off x="8128655" y="20190347"/>
                <a:ext cx="664926" cy="57014"/>
              </a:xfrm>
              <a:prstGeom prst="straightConnector1">
                <a:avLst/>
              </a:prstGeom>
              <a:ln w="19050">
                <a:solidFill>
                  <a:srgbClr val="0000FF"/>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8" name="Group 87"/>
          <p:cNvGrpSpPr/>
          <p:nvPr/>
        </p:nvGrpSpPr>
        <p:grpSpPr>
          <a:xfrm>
            <a:off x="16073549" y="7526414"/>
            <a:ext cx="4440308" cy="3062195"/>
            <a:chOff x="15672784" y="8329872"/>
            <a:chExt cx="5981778" cy="4125249"/>
          </a:xfrm>
        </p:grpSpPr>
        <p:pic>
          <p:nvPicPr>
            <p:cNvPr id="579" name="Picture 5" descr="http://ars.els-cdn.com/content/image/1-s2.0-S1359645401001501-gr2.jpg"/>
            <p:cNvPicPr>
              <a:picLocks noChangeAspect="1" noChangeArrowheads="1"/>
            </p:cNvPicPr>
            <p:nvPr/>
          </p:nvPicPr>
          <p:blipFill rotWithShape="1">
            <a:blip r:embed="rId18">
              <a:extLst>
                <a:ext uri="{28A0092B-C50C-407E-A947-70E740481C1C}">
                  <a14:useLocalDpi xmlns:a14="http://schemas.microsoft.com/office/drawing/2010/main" val="0"/>
                </a:ext>
              </a:extLst>
            </a:blip>
            <a:srcRect r="50000" b="3283"/>
            <a:stretch/>
          </p:blipFill>
          <p:spPr bwMode="auto">
            <a:xfrm rot="16200000">
              <a:off x="17117333" y="7949295"/>
              <a:ext cx="3095397" cy="486342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grpSp>
          <p:nvGrpSpPr>
            <p:cNvPr id="85" name="Group 84"/>
            <p:cNvGrpSpPr/>
            <p:nvPr/>
          </p:nvGrpSpPr>
          <p:grpSpPr>
            <a:xfrm>
              <a:off x="16253821" y="8329872"/>
              <a:ext cx="4842925" cy="506027"/>
              <a:chOff x="16253821" y="8329872"/>
              <a:chExt cx="4842925" cy="506027"/>
            </a:xfrm>
          </p:grpSpPr>
          <p:cxnSp>
            <p:nvCxnSpPr>
              <p:cNvPr id="581" name="Straight Arrow Connector 580"/>
              <p:cNvCxnSpPr/>
              <p:nvPr/>
            </p:nvCxnSpPr>
            <p:spPr>
              <a:xfrm>
                <a:off x="16253821"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84" name="Straight Arrow Connector 583"/>
              <p:cNvCxnSpPr/>
              <p:nvPr/>
            </p:nvCxnSpPr>
            <p:spPr>
              <a:xfrm>
                <a:off x="17464552"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87" name="Straight Arrow Connector 586"/>
              <p:cNvCxnSpPr/>
              <p:nvPr/>
            </p:nvCxnSpPr>
            <p:spPr>
              <a:xfrm>
                <a:off x="18675283"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90" name="Straight Arrow Connector 589"/>
              <p:cNvCxnSpPr/>
              <p:nvPr/>
            </p:nvCxnSpPr>
            <p:spPr>
              <a:xfrm>
                <a:off x="19886014"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93" name="Straight Arrow Connector 592"/>
              <p:cNvCxnSpPr/>
              <p:nvPr/>
            </p:nvCxnSpPr>
            <p:spPr>
              <a:xfrm>
                <a:off x="21096746"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86" name="Group 85"/>
            <p:cNvGrpSpPr/>
            <p:nvPr/>
          </p:nvGrpSpPr>
          <p:grpSpPr>
            <a:xfrm>
              <a:off x="15672784" y="8966159"/>
              <a:ext cx="506028" cy="2878034"/>
              <a:chOff x="15672784" y="8966159"/>
              <a:chExt cx="506028" cy="2878034"/>
            </a:xfrm>
          </p:grpSpPr>
          <p:cxnSp>
            <p:nvCxnSpPr>
              <p:cNvPr id="582" name="Straight Arrow Connector 581"/>
              <p:cNvCxnSpPr/>
              <p:nvPr/>
            </p:nvCxnSpPr>
            <p:spPr>
              <a:xfrm rot="5400000">
                <a:off x="15925798" y="8713145"/>
                <a:ext cx="0" cy="506027"/>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10" name="Straight Arrow Connector 609"/>
              <p:cNvCxnSpPr/>
              <p:nvPr/>
            </p:nvCxnSpPr>
            <p:spPr>
              <a:xfrm rot="5400000">
                <a:off x="15925798" y="9432654"/>
                <a:ext cx="0" cy="506027"/>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11" name="Straight Arrow Connector 610"/>
              <p:cNvCxnSpPr/>
              <p:nvPr/>
            </p:nvCxnSpPr>
            <p:spPr>
              <a:xfrm rot="5400000">
                <a:off x="15925798" y="10152163"/>
                <a:ext cx="0" cy="506027"/>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12" name="Straight Arrow Connector 611"/>
              <p:cNvCxnSpPr/>
              <p:nvPr/>
            </p:nvCxnSpPr>
            <p:spPr>
              <a:xfrm flipH="1">
                <a:off x="15672784" y="11124686"/>
                <a:ext cx="506028" cy="0"/>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13" name="Straight Arrow Connector 612"/>
              <p:cNvCxnSpPr/>
              <p:nvPr/>
            </p:nvCxnSpPr>
            <p:spPr>
              <a:xfrm flipH="1">
                <a:off x="15672784" y="11844193"/>
                <a:ext cx="506028" cy="0"/>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87" name="Group 86"/>
            <p:cNvGrpSpPr/>
            <p:nvPr/>
          </p:nvGrpSpPr>
          <p:grpSpPr>
            <a:xfrm rot="10800000">
              <a:off x="16230600" y="8940800"/>
              <a:ext cx="5423962" cy="3514321"/>
              <a:chOff x="17762855" y="8329872"/>
              <a:chExt cx="5423962" cy="3514321"/>
            </a:xfrm>
          </p:grpSpPr>
          <p:grpSp>
            <p:nvGrpSpPr>
              <p:cNvPr id="614" name="Group 613"/>
              <p:cNvGrpSpPr/>
              <p:nvPr/>
            </p:nvGrpSpPr>
            <p:grpSpPr>
              <a:xfrm>
                <a:off x="18343892" y="8329872"/>
                <a:ext cx="4842925" cy="506027"/>
                <a:chOff x="16253821" y="8329872"/>
                <a:chExt cx="4842925" cy="506027"/>
              </a:xfrm>
            </p:grpSpPr>
            <p:cxnSp>
              <p:nvCxnSpPr>
                <p:cNvPr id="615" name="Straight Arrow Connector 614"/>
                <p:cNvCxnSpPr/>
                <p:nvPr/>
              </p:nvCxnSpPr>
              <p:spPr>
                <a:xfrm>
                  <a:off x="16253821"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16" name="Straight Arrow Connector 615"/>
                <p:cNvCxnSpPr/>
                <p:nvPr/>
              </p:nvCxnSpPr>
              <p:spPr>
                <a:xfrm>
                  <a:off x="17464552"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17" name="Straight Arrow Connector 616"/>
                <p:cNvCxnSpPr/>
                <p:nvPr/>
              </p:nvCxnSpPr>
              <p:spPr>
                <a:xfrm>
                  <a:off x="18675283"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18" name="Straight Arrow Connector 617"/>
                <p:cNvCxnSpPr/>
                <p:nvPr/>
              </p:nvCxnSpPr>
              <p:spPr>
                <a:xfrm>
                  <a:off x="19886014"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19" name="Straight Arrow Connector 618"/>
                <p:cNvCxnSpPr/>
                <p:nvPr/>
              </p:nvCxnSpPr>
              <p:spPr>
                <a:xfrm>
                  <a:off x="21096746" y="8329872"/>
                  <a:ext cx="0" cy="506027"/>
                </a:xfrm>
                <a:prstGeom prst="straightConnector1">
                  <a:avLst/>
                </a:prstGeom>
                <a:ln w="19050">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620" name="Group 619"/>
              <p:cNvGrpSpPr/>
              <p:nvPr/>
            </p:nvGrpSpPr>
            <p:grpSpPr>
              <a:xfrm>
                <a:off x="17762855" y="8966159"/>
                <a:ext cx="506028" cy="2878034"/>
                <a:chOff x="15672784" y="8966159"/>
                <a:chExt cx="506028" cy="2878034"/>
              </a:xfrm>
            </p:grpSpPr>
            <p:cxnSp>
              <p:nvCxnSpPr>
                <p:cNvPr id="621" name="Straight Arrow Connector 620"/>
                <p:cNvCxnSpPr/>
                <p:nvPr/>
              </p:nvCxnSpPr>
              <p:spPr>
                <a:xfrm rot="5400000">
                  <a:off x="15925798" y="8713145"/>
                  <a:ext cx="0" cy="506027"/>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22" name="Straight Arrow Connector 621"/>
                <p:cNvCxnSpPr/>
                <p:nvPr/>
              </p:nvCxnSpPr>
              <p:spPr>
                <a:xfrm rot="5400000">
                  <a:off x="15925798" y="9432654"/>
                  <a:ext cx="0" cy="506027"/>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23" name="Straight Arrow Connector 622"/>
                <p:cNvCxnSpPr/>
                <p:nvPr/>
              </p:nvCxnSpPr>
              <p:spPr>
                <a:xfrm rot="5400000">
                  <a:off x="15925798" y="10152163"/>
                  <a:ext cx="0" cy="506027"/>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24" name="Straight Arrow Connector 623"/>
                <p:cNvCxnSpPr/>
                <p:nvPr/>
              </p:nvCxnSpPr>
              <p:spPr>
                <a:xfrm flipH="1">
                  <a:off x="15672784" y="11124686"/>
                  <a:ext cx="506028" cy="0"/>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25" name="Straight Arrow Connector 624"/>
                <p:cNvCxnSpPr/>
                <p:nvPr/>
              </p:nvCxnSpPr>
              <p:spPr>
                <a:xfrm flipH="1">
                  <a:off x="15672784" y="11844193"/>
                  <a:ext cx="506028" cy="0"/>
                </a:xfrm>
                <a:prstGeom prst="straightConnector1">
                  <a:avLst/>
                </a:prstGeom>
                <a:ln w="19050">
                  <a:solidFill>
                    <a:srgbClr val="0000FF"/>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grpSp>
      <p:sp>
        <p:nvSpPr>
          <p:cNvPr id="626" name="TextBox 625"/>
          <p:cNvSpPr txBox="1"/>
          <p:nvPr/>
        </p:nvSpPr>
        <p:spPr>
          <a:xfrm>
            <a:off x="16180310" y="11073650"/>
            <a:ext cx="4935382" cy="958724"/>
          </a:xfrm>
          <a:prstGeom prst="rect">
            <a:avLst/>
          </a:prstGeom>
          <a:noFill/>
        </p:spPr>
        <p:txBody>
          <a:bodyPr wrap="square" lIns="96012" tIns="48006" rIns="96012" bIns="48006">
            <a:spAutoFit/>
          </a:bodyPr>
          <a:lstStyle/>
          <a:p>
            <a:pPr>
              <a:defRPr/>
            </a:pPr>
            <a:r>
              <a:rPr lang="en-US" sz="2800" dirty="0" smtClean="0">
                <a:latin typeface="+mj-lt"/>
              </a:rPr>
              <a:t>Polycrystalline material under applied load.</a:t>
            </a:r>
            <a:endParaRPr lang="en-US" sz="2800" dirty="0">
              <a:latin typeface="+mj-lt"/>
            </a:endParaRPr>
          </a:p>
        </p:txBody>
      </p:sp>
      <p:sp>
        <p:nvSpPr>
          <p:cNvPr id="627" name="TextBox 626"/>
          <p:cNvSpPr txBox="1"/>
          <p:nvPr/>
        </p:nvSpPr>
        <p:spPr>
          <a:xfrm>
            <a:off x="22741032" y="7279171"/>
            <a:ext cx="4935382" cy="958724"/>
          </a:xfrm>
          <a:prstGeom prst="rect">
            <a:avLst/>
          </a:prstGeom>
          <a:noFill/>
        </p:spPr>
        <p:txBody>
          <a:bodyPr wrap="square" lIns="96012" tIns="48006" rIns="96012" bIns="48006">
            <a:spAutoFit/>
          </a:bodyPr>
          <a:lstStyle/>
          <a:p>
            <a:pPr>
              <a:defRPr/>
            </a:pPr>
            <a:r>
              <a:rPr lang="en-US" sz="2800" dirty="0" smtClean="0">
                <a:latin typeface="+mj-lt"/>
              </a:rPr>
              <a:t>Self-consistent approximation for each single crystalline grain.</a:t>
            </a:r>
            <a:endParaRPr lang="en-US" sz="2800" dirty="0">
              <a:latin typeface="+mj-lt"/>
            </a:endParaRPr>
          </a:p>
        </p:txBody>
      </p:sp>
      <p:grpSp>
        <p:nvGrpSpPr>
          <p:cNvPr id="1048" name="Group 1047"/>
          <p:cNvGrpSpPr/>
          <p:nvPr/>
        </p:nvGrpSpPr>
        <p:grpSpPr>
          <a:xfrm>
            <a:off x="1354493" y="15474589"/>
            <a:ext cx="12812612" cy="13203295"/>
            <a:chOff x="1354493" y="15769025"/>
            <a:chExt cx="12812612" cy="13203295"/>
          </a:xfrm>
        </p:grpSpPr>
        <p:sp>
          <p:nvSpPr>
            <p:cNvPr id="261" name="TextBox 260"/>
            <p:cNvSpPr txBox="1"/>
            <p:nvPr/>
          </p:nvSpPr>
          <p:spPr>
            <a:xfrm>
              <a:off x="1365505" y="15773400"/>
              <a:ext cx="12801600" cy="707878"/>
            </a:xfrm>
            <a:prstGeom prst="rect">
              <a:avLst/>
            </a:prstGeom>
            <a:solidFill>
              <a:schemeClr val="tx1"/>
            </a:solidFill>
          </p:spPr>
          <p:txBody>
            <a:bodyPr wrap="square" lIns="91432" tIns="45716" rIns="91432" bIns="45716">
              <a:spAutoFit/>
            </a:bodyPr>
            <a:lstStyle/>
            <a:p>
              <a:pPr algn="ctr">
                <a:defRPr/>
              </a:pPr>
              <a:r>
                <a:rPr lang="en-US" sz="4000" b="1" dirty="0" smtClean="0">
                  <a:solidFill>
                    <a:schemeClr val="bg1"/>
                  </a:solidFill>
                  <a:latin typeface="+mj-lt"/>
                </a:rPr>
                <a:t>Model</a:t>
              </a:r>
              <a:endParaRPr lang="en-US" sz="4000" b="1" dirty="0">
                <a:solidFill>
                  <a:schemeClr val="bg1"/>
                </a:solidFill>
                <a:latin typeface="+mj-lt"/>
              </a:endParaRPr>
            </a:p>
          </p:txBody>
        </p:sp>
        <p:cxnSp>
          <p:nvCxnSpPr>
            <p:cNvPr id="1024" name="Straight Connector 1023"/>
            <p:cNvCxnSpPr/>
            <p:nvPr/>
          </p:nvCxnSpPr>
          <p:spPr>
            <a:xfrm>
              <a:off x="1354493" y="15769025"/>
              <a:ext cx="0" cy="13186975"/>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628" name="Straight Connector 627"/>
            <p:cNvCxnSpPr/>
            <p:nvPr/>
          </p:nvCxnSpPr>
          <p:spPr>
            <a:xfrm>
              <a:off x="14167105" y="15773400"/>
              <a:ext cx="0" cy="1318260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629" name="Straight Connector 628"/>
            <p:cNvCxnSpPr/>
            <p:nvPr/>
          </p:nvCxnSpPr>
          <p:spPr>
            <a:xfrm>
              <a:off x="1354493" y="28972320"/>
              <a:ext cx="12812612" cy="0"/>
            </a:xfrm>
            <a:prstGeom prst="line">
              <a:avLst/>
            </a:prstGeom>
            <a:ln w="28575">
              <a:prstDash val="lgDash"/>
            </a:ln>
          </p:spPr>
          <p:style>
            <a:lnRef idx="1">
              <a:schemeClr val="dk1"/>
            </a:lnRef>
            <a:fillRef idx="0">
              <a:schemeClr val="dk1"/>
            </a:fillRef>
            <a:effectRef idx="0">
              <a:schemeClr val="dk1"/>
            </a:effectRef>
            <a:fontRef idx="minor">
              <a:schemeClr val="tx1"/>
            </a:fontRef>
          </p:style>
        </p:cxnSp>
      </p:grpSp>
      <p:grpSp>
        <p:nvGrpSpPr>
          <p:cNvPr id="1049" name="Group 1048"/>
          <p:cNvGrpSpPr/>
          <p:nvPr/>
        </p:nvGrpSpPr>
        <p:grpSpPr>
          <a:xfrm>
            <a:off x="15467856" y="5791200"/>
            <a:ext cx="12813356" cy="6971677"/>
            <a:chOff x="15467856" y="6019800"/>
            <a:chExt cx="12813356" cy="7391400"/>
          </a:xfrm>
        </p:grpSpPr>
        <p:cxnSp>
          <p:nvCxnSpPr>
            <p:cNvPr id="630" name="Straight Connector 629"/>
            <p:cNvCxnSpPr/>
            <p:nvPr/>
          </p:nvCxnSpPr>
          <p:spPr>
            <a:xfrm>
              <a:off x="15467856" y="6019800"/>
              <a:ext cx="12812612" cy="0"/>
            </a:xfrm>
            <a:prstGeom prst="line">
              <a:avLst/>
            </a:prstGeom>
            <a:ln w="28575">
              <a:prstDash val="lgDash"/>
            </a:ln>
          </p:spPr>
          <p:style>
            <a:lnRef idx="1">
              <a:schemeClr val="dk1"/>
            </a:lnRef>
            <a:fillRef idx="0">
              <a:schemeClr val="dk1"/>
            </a:fillRef>
            <a:effectRef idx="0">
              <a:schemeClr val="dk1"/>
            </a:effectRef>
            <a:fontRef idx="minor">
              <a:schemeClr val="tx1"/>
            </a:fontRef>
          </p:style>
        </p:cxnSp>
        <p:cxnSp>
          <p:nvCxnSpPr>
            <p:cNvPr id="631" name="Straight Connector 630"/>
            <p:cNvCxnSpPr/>
            <p:nvPr/>
          </p:nvCxnSpPr>
          <p:spPr>
            <a:xfrm>
              <a:off x="15468600" y="6019800"/>
              <a:ext cx="0" cy="739140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632" name="Straight Connector 631"/>
            <p:cNvCxnSpPr/>
            <p:nvPr/>
          </p:nvCxnSpPr>
          <p:spPr>
            <a:xfrm>
              <a:off x="28281212" y="6019800"/>
              <a:ext cx="0" cy="739140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633" name="Straight Connector 632"/>
            <p:cNvCxnSpPr/>
            <p:nvPr/>
          </p:nvCxnSpPr>
          <p:spPr>
            <a:xfrm>
              <a:off x="15468600" y="13411200"/>
              <a:ext cx="12812612" cy="0"/>
            </a:xfrm>
            <a:prstGeom prst="line">
              <a:avLst/>
            </a:prstGeom>
            <a:ln w="57150">
              <a:prstDash val="solid"/>
            </a:ln>
          </p:spPr>
          <p:style>
            <a:lnRef idx="1">
              <a:schemeClr val="dk1"/>
            </a:lnRef>
            <a:fillRef idx="0">
              <a:schemeClr val="dk1"/>
            </a:fillRef>
            <a:effectRef idx="0">
              <a:schemeClr val="dk1"/>
            </a:effectRef>
            <a:fontRef idx="minor">
              <a:schemeClr val="tx1"/>
            </a:fontRef>
          </p:style>
        </p:cxnSp>
      </p:grpSp>
      <p:sp>
        <p:nvSpPr>
          <p:cNvPr id="634" name="TextBox 633"/>
          <p:cNvSpPr txBox="1"/>
          <p:nvPr/>
        </p:nvSpPr>
        <p:spPr>
          <a:xfrm>
            <a:off x="15814397" y="14653707"/>
            <a:ext cx="2321203" cy="589392"/>
          </a:xfrm>
          <a:prstGeom prst="rect">
            <a:avLst/>
          </a:prstGeom>
          <a:noFill/>
        </p:spPr>
        <p:txBody>
          <a:bodyPr wrap="square" lIns="96012" tIns="48006" rIns="96012" bIns="48006">
            <a:spAutoFit/>
          </a:bodyPr>
          <a:lstStyle/>
          <a:p>
            <a:pPr>
              <a:defRPr/>
            </a:pPr>
            <a:r>
              <a:rPr lang="en-US" sz="3200" b="1" u="sng" dirty="0" smtClean="0">
                <a:latin typeface="+mj-lt"/>
              </a:rPr>
              <a:t>Calibration</a:t>
            </a:r>
            <a:endParaRPr lang="en-US" sz="3200" b="1" u="sng" dirty="0">
              <a:latin typeface="+mj-lt"/>
            </a:endParaRPr>
          </a:p>
        </p:txBody>
      </p:sp>
      <p:sp>
        <p:nvSpPr>
          <p:cNvPr id="635" name="TextBox 634"/>
          <p:cNvSpPr txBox="1"/>
          <p:nvPr/>
        </p:nvSpPr>
        <p:spPr>
          <a:xfrm>
            <a:off x="1690463" y="16186842"/>
            <a:ext cx="5396137" cy="589392"/>
          </a:xfrm>
          <a:prstGeom prst="rect">
            <a:avLst/>
          </a:prstGeom>
          <a:noFill/>
        </p:spPr>
        <p:txBody>
          <a:bodyPr wrap="square" lIns="96012" tIns="48006" rIns="96012" bIns="48006">
            <a:spAutoFit/>
          </a:bodyPr>
          <a:lstStyle/>
          <a:p>
            <a:pPr>
              <a:defRPr/>
            </a:pPr>
            <a:r>
              <a:rPr lang="en-US" sz="3200" b="1" u="sng" dirty="0" smtClean="0">
                <a:latin typeface="+mj-lt"/>
              </a:rPr>
              <a:t>Single crystalline response</a:t>
            </a:r>
            <a:endParaRPr lang="en-US" sz="3200" b="1" u="sng" dirty="0">
              <a:latin typeface="+mj-lt"/>
            </a:endParaRPr>
          </a:p>
        </p:txBody>
      </p:sp>
      <p:sp>
        <p:nvSpPr>
          <p:cNvPr id="636" name="Right Arrow 635"/>
          <p:cNvSpPr/>
          <p:nvPr/>
        </p:nvSpPr>
        <p:spPr bwMode="auto">
          <a:xfrm flipV="1">
            <a:off x="5448950" y="20078758"/>
            <a:ext cx="838200" cy="404143"/>
          </a:xfrm>
          <a:prstGeom prst="rightArrow">
            <a:avLst>
              <a:gd name="adj1" fmla="val 50000"/>
              <a:gd name="adj2" fmla="val 89014"/>
            </a:avLst>
          </a:prstGeom>
          <a:ln/>
        </p:spPr>
        <p:style>
          <a:lnRef idx="1">
            <a:schemeClr val="dk1"/>
          </a:lnRef>
          <a:fillRef idx="2">
            <a:schemeClr val="dk1"/>
          </a:fillRef>
          <a:effectRef idx="1">
            <a:schemeClr val="dk1"/>
          </a:effectRef>
          <a:fontRef idx="minor">
            <a:schemeClr val="dk1"/>
          </a:fontRef>
        </p:style>
        <p:txBody>
          <a:bodyPr lIns="87078" tIns="43539" rIns="87078" bIns="43539" anchor="ctr"/>
          <a:lstStyle/>
          <a:p>
            <a:pPr algn="ctr">
              <a:defRPr/>
            </a:pPr>
            <a:endParaRPr lang="en-US"/>
          </a:p>
        </p:txBody>
      </p:sp>
      <p:sp>
        <p:nvSpPr>
          <p:cNvPr id="637" name="TextBox 636"/>
          <p:cNvSpPr txBox="1"/>
          <p:nvPr/>
        </p:nvSpPr>
        <p:spPr>
          <a:xfrm>
            <a:off x="15665707" y="5969797"/>
            <a:ext cx="5396137" cy="589392"/>
          </a:xfrm>
          <a:prstGeom prst="rect">
            <a:avLst/>
          </a:prstGeom>
          <a:noFill/>
        </p:spPr>
        <p:txBody>
          <a:bodyPr wrap="square" lIns="96012" tIns="48006" rIns="96012" bIns="48006">
            <a:spAutoFit/>
          </a:bodyPr>
          <a:lstStyle/>
          <a:p>
            <a:pPr>
              <a:defRPr/>
            </a:pPr>
            <a:r>
              <a:rPr lang="en-US" sz="3200" b="1" u="sng" dirty="0" smtClean="0">
                <a:latin typeface="+mj-lt"/>
              </a:rPr>
              <a:t>Polycrystalline response</a:t>
            </a:r>
            <a:endParaRPr lang="en-US" sz="3200" b="1" u="sng" dirty="0">
              <a:latin typeface="+mj-lt"/>
            </a:endParaRPr>
          </a:p>
        </p:txBody>
      </p:sp>
      <p:sp>
        <p:nvSpPr>
          <p:cNvPr id="638" name="TextBox 637"/>
          <p:cNvSpPr txBox="1"/>
          <p:nvPr/>
        </p:nvSpPr>
        <p:spPr>
          <a:xfrm>
            <a:off x="15814397" y="19353575"/>
            <a:ext cx="3444686" cy="589392"/>
          </a:xfrm>
          <a:prstGeom prst="rect">
            <a:avLst/>
          </a:prstGeom>
          <a:noFill/>
        </p:spPr>
        <p:txBody>
          <a:bodyPr wrap="square" lIns="96012" tIns="48006" rIns="96012" bIns="48006">
            <a:spAutoFit/>
          </a:bodyPr>
          <a:lstStyle/>
          <a:p>
            <a:pPr>
              <a:defRPr/>
            </a:pPr>
            <a:r>
              <a:rPr lang="en-US" sz="3200" b="1" u="sng" dirty="0" smtClean="0">
                <a:latin typeface="+mj-lt"/>
              </a:rPr>
              <a:t>Taylor impact test</a:t>
            </a:r>
            <a:endParaRPr lang="en-US" sz="3200" b="1" u="sng" dirty="0">
              <a:latin typeface="+mj-lt"/>
            </a:endParaRPr>
          </a:p>
        </p:txBody>
      </p:sp>
      <p:grpSp>
        <p:nvGrpSpPr>
          <p:cNvPr id="1046" name="Group 1045"/>
          <p:cNvGrpSpPr/>
          <p:nvPr/>
        </p:nvGrpSpPr>
        <p:grpSpPr>
          <a:xfrm>
            <a:off x="22631400" y="19612364"/>
            <a:ext cx="4881404" cy="2948825"/>
            <a:chOff x="19832089" y="22249007"/>
            <a:chExt cx="8115168" cy="4902321"/>
          </a:xfrm>
        </p:grpSpPr>
        <p:grpSp>
          <p:nvGrpSpPr>
            <p:cNvPr id="1045" name="Group 1044"/>
            <p:cNvGrpSpPr/>
            <p:nvPr/>
          </p:nvGrpSpPr>
          <p:grpSpPr>
            <a:xfrm>
              <a:off x="19832089" y="22249007"/>
              <a:ext cx="8115168" cy="4902321"/>
              <a:chOff x="17670892" y="22671879"/>
              <a:chExt cx="4812754" cy="2907354"/>
            </a:xfrm>
          </p:grpSpPr>
          <p:grpSp>
            <p:nvGrpSpPr>
              <p:cNvPr id="640" name="Group 639"/>
              <p:cNvGrpSpPr/>
              <p:nvPr/>
            </p:nvGrpSpPr>
            <p:grpSpPr>
              <a:xfrm>
                <a:off x="17670892" y="22671879"/>
                <a:ext cx="4812754" cy="2907354"/>
                <a:chOff x="-16451" y="0"/>
                <a:chExt cx="3739758" cy="2262042"/>
              </a:xfrm>
            </p:grpSpPr>
            <p:pic>
              <p:nvPicPr>
                <p:cNvPr id="649" name="Picture 648" descr="C:\RESEARCH\Ta\impact_FEA\mesh_3\setup_fig.png"/>
                <p:cNvPicPr>
                  <a:picLocks noChangeAspect="1"/>
                </p:cNvPicPr>
                <p:nvPr/>
              </p:nvPicPr>
              <p:blipFill rotWithShape="1">
                <a:blip r:embed="rId19" cstate="print">
                  <a:extLst>
                    <a:ext uri="{28A0092B-C50C-407E-A947-70E740481C1C}">
                      <a14:useLocalDpi xmlns:a14="http://schemas.microsoft.com/office/drawing/2010/main" val="0"/>
                    </a:ext>
                  </a:extLst>
                </a:blip>
                <a:srcRect l="13802" r="36092" b="18548"/>
                <a:stretch/>
              </p:blipFill>
              <p:spPr bwMode="auto">
                <a:xfrm>
                  <a:off x="-16451" y="0"/>
                  <a:ext cx="3739758" cy="2262042"/>
                </a:xfrm>
                <a:prstGeom prst="rect">
                  <a:avLst/>
                </a:prstGeom>
                <a:noFill/>
                <a:ln>
                  <a:noFill/>
                </a:ln>
                <a:extLst>
                  <a:ext uri="{53640926-AAD7-44D8-BBD7-CCE9431645EC}">
                    <a14:shadowObscured xmlns:a14="http://schemas.microsoft.com/office/drawing/2010/main"/>
                  </a:ext>
                </a:extLst>
              </p:spPr>
            </p:pic>
            <p:pic>
              <p:nvPicPr>
                <p:cNvPr id="650" name="Picture 649" descr="C:\RESEARCH\Ta\impact_FEA\mesh_3\setup_fig.png"/>
                <p:cNvPicPr>
                  <a:picLocks noChangeAspect="1"/>
                </p:cNvPicPr>
                <p:nvPr/>
              </p:nvPicPr>
              <p:blipFill rotWithShape="1">
                <a:blip r:embed="rId19" cstate="print">
                  <a:extLst>
                    <a:ext uri="{28A0092B-C50C-407E-A947-70E740481C1C}">
                      <a14:useLocalDpi xmlns:a14="http://schemas.microsoft.com/office/drawing/2010/main" val="0"/>
                    </a:ext>
                  </a:extLst>
                </a:blip>
                <a:srcRect l="4802" t="80915" r="88596" b="2782"/>
                <a:stretch/>
              </p:blipFill>
              <p:spPr bwMode="auto">
                <a:xfrm>
                  <a:off x="1359724" y="1419101"/>
                  <a:ext cx="623455" cy="570016"/>
                </a:xfrm>
                <a:prstGeom prst="rect">
                  <a:avLst/>
                </a:prstGeom>
                <a:noFill/>
                <a:ln>
                  <a:noFill/>
                </a:ln>
                <a:extLst>
                  <a:ext uri="{53640926-AAD7-44D8-BBD7-CCE9431645EC}">
                    <a14:shadowObscured xmlns:a14="http://schemas.microsoft.com/office/drawing/2010/main"/>
                  </a:ext>
                </a:extLst>
              </p:spPr>
            </p:pic>
          </p:grpSp>
          <p:sp>
            <p:nvSpPr>
              <p:cNvPr id="644" name="Up Arrow 643"/>
              <p:cNvSpPr/>
              <p:nvPr/>
            </p:nvSpPr>
            <p:spPr>
              <a:xfrm rot="3482416">
                <a:off x="19775265" y="23570068"/>
                <a:ext cx="200913" cy="867875"/>
              </a:xfrm>
              <a:prstGeom prst="upArrow">
                <a:avLst/>
              </a:prstGeom>
            </p:spPr>
            <p:style>
              <a:lnRef idx="2">
                <a:schemeClr val="dk1">
                  <a:shade val="50000"/>
                </a:schemeClr>
              </a:lnRef>
              <a:fillRef idx="1">
                <a:schemeClr val="dk1"/>
              </a:fillRef>
              <a:effectRef idx="0">
                <a:schemeClr val="dk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651" name="TextBox 650"/>
            <p:cNvSpPr txBox="1"/>
            <p:nvPr/>
          </p:nvSpPr>
          <p:spPr>
            <a:xfrm>
              <a:off x="22606641" y="24909646"/>
              <a:ext cx="2351742" cy="766126"/>
            </a:xfrm>
            <a:prstGeom prst="rect">
              <a:avLst/>
            </a:prstGeom>
            <a:noFill/>
          </p:spPr>
          <p:txBody>
            <a:bodyPr wrap="square" lIns="96012" tIns="48006" rIns="96012" bIns="48006">
              <a:spAutoFit/>
            </a:bodyPr>
            <a:lstStyle/>
            <a:p>
              <a:pPr>
                <a:defRPr/>
              </a:pPr>
              <a:r>
                <a:rPr lang="en-US" sz="2800" dirty="0" smtClean="0">
                  <a:latin typeface="+mj-lt"/>
                </a:rPr>
                <a:t>175 m/s</a:t>
              </a:r>
              <a:endParaRPr lang="en-US" sz="2800" dirty="0">
                <a:latin typeface="+mj-lt"/>
              </a:endParaRPr>
            </a:p>
          </p:txBody>
        </p:sp>
      </p:grpSp>
      <p:sp>
        <p:nvSpPr>
          <p:cNvPr id="652" name="TextBox 651"/>
          <p:cNvSpPr txBox="1"/>
          <p:nvPr/>
        </p:nvSpPr>
        <p:spPr>
          <a:xfrm>
            <a:off x="15814398" y="20019167"/>
            <a:ext cx="5445402" cy="1820498"/>
          </a:xfrm>
          <a:prstGeom prst="rect">
            <a:avLst/>
          </a:prstGeom>
          <a:noFill/>
        </p:spPr>
        <p:txBody>
          <a:bodyPr wrap="square" lIns="96012" tIns="48006" rIns="96012" bIns="48006">
            <a:spAutoFit/>
          </a:bodyPr>
          <a:lstStyle/>
          <a:p>
            <a:pPr>
              <a:defRPr/>
            </a:pPr>
            <a:r>
              <a:rPr lang="en-US" sz="2800" dirty="0" smtClean="0">
                <a:latin typeface="+mj-lt"/>
              </a:rPr>
              <a:t>Finite element model of the Taylor impact test with the </a:t>
            </a:r>
            <a:r>
              <a:rPr lang="en-US" sz="2800" dirty="0" err="1" smtClean="0">
                <a:latin typeface="+mj-lt"/>
              </a:rPr>
              <a:t>visco</a:t>
            </a:r>
            <a:r>
              <a:rPr lang="en-US" sz="2800" dirty="0" smtClean="0">
                <a:latin typeface="+mj-lt"/>
              </a:rPr>
              <a:t>-plastic self-consistent material model at each point of the cylinder.</a:t>
            </a:r>
            <a:endParaRPr lang="en-US" sz="2800" dirty="0">
              <a:latin typeface="+mj-lt"/>
            </a:endParaRPr>
          </a:p>
        </p:txBody>
      </p:sp>
      <p:sp>
        <p:nvSpPr>
          <p:cNvPr id="654" name="TextBox 653"/>
          <p:cNvSpPr txBox="1"/>
          <p:nvPr/>
        </p:nvSpPr>
        <p:spPr>
          <a:xfrm>
            <a:off x="26893515" y="19545065"/>
            <a:ext cx="1503468" cy="958724"/>
          </a:xfrm>
          <a:prstGeom prst="rect">
            <a:avLst/>
          </a:prstGeom>
          <a:noFill/>
        </p:spPr>
        <p:txBody>
          <a:bodyPr wrap="square" lIns="96012" tIns="48006" rIns="96012" bIns="48006">
            <a:spAutoFit/>
          </a:bodyPr>
          <a:lstStyle/>
          <a:p>
            <a:pPr>
              <a:defRPr/>
            </a:pPr>
            <a:r>
              <a:rPr lang="en-US" sz="2800" dirty="0" smtClean="0">
                <a:latin typeface="+mj-lt"/>
              </a:rPr>
              <a:t>Rigid target.</a:t>
            </a:r>
            <a:endParaRPr lang="en-US" sz="2800" dirty="0">
              <a:latin typeface="+mj-lt"/>
            </a:endParaRPr>
          </a:p>
        </p:txBody>
      </p:sp>
      <p:sp>
        <p:nvSpPr>
          <p:cNvPr id="655" name="TextBox 654"/>
          <p:cNvSpPr txBox="1"/>
          <p:nvPr/>
        </p:nvSpPr>
        <p:spPr>
          <a:xfrm>
            <a:off x="22025969" y="19758539"/>
            <a:ext cx="2628385" cy="958724"/>
          </a:xfrm>
          <a:prstGeom prst="rect">
            <a:avLst/>
          </a:prstGeom>
          <a:noFill/>
        </p:spPr>
        <p:txBody>
          <a:bodyPr wrap="square" lIns="96012" tIns="48006" rIns="96012" bIns="48006">
            <a:spAutoFit/>
          </a:bodyPr>
          <a:lstStyle/>
          <a:p>
            <a:pPr>
              <a:defRPr/>
            </a:pPr>
            <a:r>
              <a:rPr lang="en-US" sz="2800" dirty="0" smtClean="0">
                <a:latin typeface="+mj-lt"/>
              </a:rPr>
              <a:t>1/4 of tantalum cylinder.</a:t>
            </a:r>
            <a:endParaRPr lang="en-US" sz="2800" dirty="0">
              <a:latin typeface="+mj-lt"/>
            </a:endParaRPr>
          </a:p>
        </p:txBody>
      </p:sp>
      <p:grpSp>
        <p:nvGrpSpPr>
          <p:cNvPr id="659" name="Group 658"/>
          <p:cNvGrpSpPr/>
          <p:nvPr/>
        </p:nvGrpSpPr>
        <p:grpSpPr>
          <a:xfrm>
            <a:off x="15462250" y="13418206"/>
            <a:ext cx="12812612" cy="15384975"/>
            <a:chOff x="1354493" y="15769025"/>
            <a:chExt cx="12812612" cy="13203295"/>
          </a:xfrm>
        </p:grpSpPr>
        <p:sp>
          <p:nvSpPr>
            <p:cNvPr id="660" name="TextBox 659"/>
            <p:cNvSpPr txBox="1"/>
            <p:nvPr/>
          </p:nvSpPr>
          <p:spPr>
            <a:xfrm>
              <a:off x="1365505" y="15773400"/>
              <a:ext cx="12801600" cy="629210"/>
            </a:xfrm>
            <a:prstGeom prst="rect">
              <a:avLst/>
            </a:prstGeom>
            <a:solidFill>
              <a:schemeClr val="tx1"/>
            </a:solidFill>
          </p:spPr>
          <p:txBody>
            <a:bodyPr wrap="square" lIns="91432" tIns="45716" rIns="91432" bIns="45716">
              <a:spAutoFit/>
            </a:bodyPr>
            <a:lstStyle/>
            <a:p>
              <a:pPr algn="ctr">
                <a:defRPr/>
              </a:pPr>
              <a:r>
                <a:rPr lang="en-US" sz="4000" b="1" dirty="0" smtClean="0">
                  <a:solidFill>
                    <a:schemeClr val="bg1"/>
                  </a:solidFill>
                  <a:latin typeface="+mj-lt"/>
                </a:rPr>
                <a:t>Results</a:t>
              </a:r>
              <a:endParaRPr lang="en-US" sz="4000" b="1" dirty="0">
                <a:solidFill>
                  <a:schemeClr val="bg1"/>
                </a:solidFill>
                <a:latin typeface="+mj-lt"/>
              </a:endParaRPr>
            </a:p>
          </p:txBody>
        </p:sp>
        <p:cxnSp>
          <p:nvCxnSpPr>
            <p:cNvPr id="661" name="Straight Connector 660"/>
            <p:cNvCxnSpPr/>
            <p:nvPr/>
          </p:nvCxnSpPr>
          <p:spPr>
            <a:xfrm>
              <a:off x="1354493" y="15769025"/>
              <a:ext cx="0" cy="13186975"/>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662" name="Straight Connector 661"/>
            <p:cNvCxnSpPr/>
            <p:nvPr/>
          </p:nvCxnSpPr>
          <p:spPr>
            <a:xfrm>
              <a:off x="14167105" y="15773400"/>
              <a:ext cx="0" cy="1318260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663" name="Straight Connector 662"/>
            <p:cNvCxnSpPr/>
            <p:nvPr/>
          </p:nvCxnSpPr>
          <p:spPr>
            <a:xfrm>
              <a:off x="1354493" y="28972320"/>
              <a:ext cx="12812612" cy="0"/>
            </a:xfrm>
            <a:prstGeom prst="line">
              <a:avLst/>
            </a:prstGeom>
            <a:ln w="28575">
              <a:prstDash val="lgDash"/>
            </a:ln>
          </p:spPr>
          <p:style>
            <a:lnRef idx="1">
              <a:schemeClr val="dk1"/>
            </a:lnRef>
            <a:fillRef idx="0">
              <a:schemeClr val="dk1"/>
            </a:fillRef>
            <a:effectRef idx="0">
              <a:schemeClr val="dk1"/>
            </a:effectRef>
            <a:fontRef idx="minor">
              <a:schemeClr val="tx1"/>
            </a:fontRef>
          </p:style>
        </p:cxnSp>
      </p:grpSp>
      <p:grpSp>
        <p:nvGrpSpPr>
          <p:cNvPr id="664" name="Group 663"/>
          <p:cNvGrpSpPr/>
          <p:nvPr/>
        </p:nvGrpSpPr>
        <p:grpSpPr>
          <a:xfrm>
            <a:off x="29545589" y="5791201"/>
            <a:ext cx="12813356" cy="16427088"/>
            <a:chOff x="15467856" y="6019800"/>
            <a:chExt cx="12813356" cy="7391400"/>
          </a:xfrm>
        </p:grpSpPr>
        <p:cxnSp>
          <p:nvCxnSpPr>
            <p:cNvPr id="665" name="Straight Connector 664"/>
            <p:cNvCxnSpPr/>
            <p:nvPr/>
          </p:nvCxnSpPr>
          <p:spPr>
            <a:xfrm>
              <a:off x="15467856" y="6019800"/>
              <a:ext cx="12812612" cy="0"/>
            </a:xfrm>
            <a:prstGeom prst="line">
              <a:avLst/>
            </a:prstGeom>
            <a:ln w="28575">
              <a:prstDash val="lgDash"/>
            </a:ln>
          </p:spPr>
          <p:style>
            <a:lnRef idx="1">
              <a:schemeClr val="dk1"/>
            </a:lnRef>
            <a:fillRef idx="0">
              <a:schemeClr val="dk1"/>
            </a:fillRef>
            <a:effectRef idx="0">
              <a:schemeClr val="dk1"/>
            </a:effectRef>
            <a:fontRef idx="minor">
              <a:schemeClr val="tx1"/>
            </a:fontRef>
          </p:style>
        </p:cxnSp>
        <p:cxnSp>
          <p:nvCxnSpPr>
            <p:cNvPr id="666" name="Straight Connector 665"/>
            <p:cNvCxnSpPr/>
            <p:nvPr/>
          </p:nvCxnSpPr>
          <p:spPr>
            <a:xfrm>
              <a:off x="15468600" y="6019800"/>
              <a:ext cx="0" cy="739140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667" name="Straight Connector 666"/>
            <p:cNvCxnSpPr/>
            <p:nvPr/>
          </p:nvCxnSpPr>
          <p:spPr>
            <a:xfrm>
              <a:off x="28281212" y="6019800"/>
              <a:ext cx="0" cy="739140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668" name="Straight Connector 667"/>
            <p:cNvCxnSpPr/>
            <p:nvPr/>
          </p:nvCxnSpPr>
          <p:spPr>
            <a:xfrm>
              <a:off x="15468600" y="13411200"/>
              <a:ext cx="12812612" cy="0"/>
            </a:xfrm>
            <a:prstGeom prst="line">
              <a:avLst/>
            </a:prstGeom>
            <a:ln w="57150">
              <a:prstDash val="solid"/>
            </a:ln>
          </p:spPr>
          <p:style>
            <a:lnRef idx="1">
              <a:schemeClr val="dk1"/>
            </a:lnRef>
            <a:fillRef idx="0">
              <a:schemeClr val="dk1"/>
            </a:fillRef>
            <a:effectRef idx="0">
              <a:schemeClr val="dk1"/>
            </a:effectRef>
            <a:fontRef idx="minor">
              <a:schemeClr val="tx1"/>
            </a:fontRef>
          </p:style>
        </p:cxnSp>
      </p:grpSp>
      <p:sp>
        <p:nvSpPr>
          <p:cNvPr id="685" name="TextBox 684"/>
          <p:cNvSpPr txBox="1"/>
          <p:nvPr/>
        </p:nvSpPr>
        <p:spPr>
          <a:xfrm>
            <a:off x="35204399" y="6354263"/>
            <a:ext cx="6585367" cy="958724"/>
          </a:xfrm>
          <a:prstGeom prst="rect">
            <a:avLst/>
          </a:prstGeom>
          <a:noFill/>
        </p:spPr>
        <p:txBody>
          <a:bodyPr wrap="square" lIns="96012" tIns="48006" rIns="96012" bIns="48006">
            <a:spAutoFit/>
          </a:bodyPr>
          <a:lstStyle/>
          <a:p>
            <a:pPr>
              <a:defRPr/>
            </a:pPr>
            <a:r>
              <a:rPr lang="en-US" sz="2800" dirty="0" smtClean="0">
                <a:latin typeface="+mj-lt"/>
              </a:rPr>
              <a:t>Comparison of the predicted post-test cylinder geometry with the measurements.</a:t>
            </a:r>
            <a:endParaRPr lang="en-US" sz="2800" dirty="0">
              <a:latin typeface="+mj-lt"/>
            </a:endParaRPr>
          </a:p>
        </p:txBody>
      </p:sp>
      <p:grpSp>
        <p:nvGrpSpPr>
          <p:cNvPr id="118" name="Group 117"/>
          <p:cNvGrpSpPr/>
          <p:nvPr/>
        </p:nvGrpSpPr>
        <p:grpSpPr>
          <a:xfrm>
            <a:off x="17039227" y="27971389"/>
            <a:ext cx="9141533" cy="799806"/>
            <a:chOff x="31901428" y="12254778"/>
            <a:chExt cx="9141533" cy="799806"/>
          </a:xfrm>
        </p:grpSpPr>
        <p:pic>
          <p:nvPicPr>
            <p:cNvPr id="708" name="Picture 707" descr="C:\RESEARCH\Ta\impact_FEA_user\mesh_3\FP\test_nonSch\improved_UMAT\sch_Mctg_init_guess\corr_init_guess_isch_1\nsch_temp_strain_decay\run2\edot_fields\reledot_kinc152.png"/>
            <p:cNvPicPr>
              <a:picLocks noChangeAspect="1"/>
            </p:cNvPicPr>
            <p:nvPr/>
          </p:nvPicPr>
          <p:blipFill rotWithShape="1">
            <a:blip r:embed="rId20" cstate="print">
              <a:extLst>
                <a:ext uri="{28A0092B-C50C-407E-A947-70E740481C1C}">
                  <a14:useLocalDpi xmlns:a14="http://schemas.microsoft.com/office/drawing/2010/main" val="0"/>
                </a:ext>
              </a:extLst>
            </a:blip>
            <a:srcRect l="2628" t="8773" r="95082" b="62306"/>
            <a:stretch/>
          </p:blipFill>
          <p:spPr bwMode="auto">
            <a:xfrm rot="5400000" flipH="1">
              <a:off x="37039387" y="9388813"/>
              <a:ext cx="178944" cy="6888800"/>
            </a:xfrm>
            <a:prstGeom prst="rect">
              <a:avLst/>
            </a:prstGeom>
            <a:noFill/>
            <a:ln>
              <a:noFill/>
            </a:ln>
            <a:extLst>
              <a:ext uri="{53640926-AAD7-44D8-BBD7-CCE9431645EC}">
                <a14:shadowObscured xmlns:a14="http://schemas.microsoft.com/office/drawing/2010/main"/>
              </a:ext>
            </a:extLst>
          </p:spPr>
        </p:pic>
        <p:sp>
          <p:nvSpPr>
            <p:cNvPr id="709" name="TextBox 12"/>
            <p:cNvSpPr txBox="1"/>
            <p:nvPr/>
          </p:nvSpPr>
          <p:spPr>
            <a:xfrm>
              <a:off x="33448975" y="12336034"/>
              <a:ext cx="7593986" cy="707886"/>
            </a:xfrm>
            <a:prstGeom prst="rect">
              <a:avLst/>
            </a:prstGeom>
            <a:noFill/>
          </p:spPr>
          <p:txBody>
            <a:bodyPr wrap="square" rtlCol="0">
              <a:spAutoFit/>
            </a:bodyPr>
            <a:lstStyle/>
            <a:p>
              <a:pPr marL="0" marR="0" indent="0" algn="just">
                <a:spcBef>
                  <a:spcPts val="0"/>
                </a:spcBef>
                <a:spcAft>
                  <a:spcPts val="0"/>
                </a:spcAft>
              </a:pPr>
              <a:r>
                <a:rPr lang="en-US" sz="2000" dirty="0">
                  <a:effectLst/>
                  <a:latin typeface="Times New Roman"/>
                  <a:ea typeface="Calibri"/>
                  <a:cs typeface="Times New Roman"/>
                </a:rPr>
                <a:t>0.00  0.08  0.17  0.25  0.33  0.42  0.5  0.58  0.67  0.75  0.83  0.92  1.0</a:t>
              </a:r>
            </a:p>
          </p:txBody>
        </p:sp>
        <mc:AlternateContent xmlns:mc="http://schemas.openxmlformats.org/markup-compatibility/2006" xmlns:a14="http://schemas.microsoft.com/office/drawing/2010/main">
          <mc:Choice Requires="a14">
            <p:sp>
              <p:nvSpPr>
                <p:cNvPr id="699" name="TextBox 12"/>
                <p:cNvSpPr txBox="1"/>
                <p:nvPr/>
              </p:nvSpPr>
              <p:spPr>
                <a:xfrm>
                  <a:off x="31901428" y="12254778"/>
                  <a:ext cx="1424342" cy="799806"/>
                </a:xfrm>
                <a:prstGeom prst="rect">
                  <a:avLst/>
                </a:prstGeom>
                <a:noFill/>
              </p:spPr>
              <p:txBody>
                <a:bodyPr wrap="square" rtlCol="0">
                  <a:noAutofit/>
                </a:bodyPr>
                <a:lstStyle/>
                <a:p>
                  <a:pPr marL="0" marR="0" indent="182880" algn="just">
                    <a:spcBef>
                      <a:spcPts val="0"/>
                    </a:spcBef>
                    <a:spcAft>
                      <a:spcPts val="0"/>
                    </a:spcAft>
                  </a:pPr>
                  <a14:m>
                    <m:oMathPara xmlns:m="http://schemas.openxmlformats.org/officeDocument/2006/math">
                      <m:oMathParaPr>
                        <m:jc m:val="centerGroup"/>
                      </m:oMathParaPr>
                      <m:oMath xmlns:m="http://schemas.openxmlformats.org/officeDocument/2006/math">
                        <m:f>
                          <m:fPr>
                            <m:ctrlPr>
                              <a:rPr lang="en-US" sz="2000" i="1" kern="1200">
                                <a:solidFill>
                                  <a:srgbClr val="000000"/>
                                </a:solidFill>
                                <a:effectLst/>
                                <a:latin typeface="Cambria Math"/>
                                <a:ea typeface="Calibri"/>
                                <a:cs typeface="Times New Roman"/>
                              </a:rPr>
                            </m:ctrlPr>
                          </m:fPr>
                          <m:num>
                            <m:sSub>
                              <m:sSubPr>
                                <m:ctrlPr>
                                  <a:rPr lang="en-US" sz="2000" i="1" kern="1200">
                                    <a:solidFill>
                                      <a:srgbClr val="000000"/>
                                    </a:solidFill>
                                    <a:effectLst/>
                                    <a:latin typeface="Cambria Math"/>
                                    <a:ea typeface="Calibri"/>
                                    <a:cs typeface="Times New Roman"/>
                                  </a:rPr>
                                </m:ctrlPr>
                              </m:sSubPr>
                              <m:e>
                                <m:acc>
                                  <m:accPr>
                                    <m:chr m:val="̇"/>
                                    <m:ctrlPr>
                                      <a:rPr lang="en-US" sz="2000" i="1" kern="1200">
                                        <a:solidFill>
                                          <a:srgbClr val="000000"/>
                                        </a:solidFill>
                                        <a:effectLst/>
                                        <a:latin typeface="Cambria Math"/>
                                        <a:ea typeface="Calibri"/>
                                        <a:cs typeface="Times New Roman"/>
                                      </a:rPr>
                                    </m:ctrlPr>
                                  </m:accPr>
                                  <m:e>
                                    <m:r>
                                      <a:rPr lang="en-US" sz="2000" i="1" kern="1200">
                                        <a:solidFill>
                                          <a:srgbClr val="000000"/>
                                        </a:solidFill>
                                        <a:effectLst/>
                                        <a:latin typeface="Cambria Math"/>
                                        <a:ea typeface="Calibri"/>
                                        <a:cs typeface="Times New Roman"/>
                                      </a:rPr>
                                      <m:t>𝜀</m:t>
                                    </m:r>
                                  </m:e>
                                </m:acc>
                              </m:e>
                              <m:sub>
                                <m:r>
                                  <a:rPr lang="en-US" sz="2000" i="1" kern="1200">
                                    <a:solidFill>
                                      <a:srgbClr val="000000"/>
                                    </a:solidFill>
                                    <a:effectLst/>
                                    <a:latin typeface="Cambria Math"/>
                                    <a:ea typeface="Calibri"/>
                                    <a:cs typeface="Times New Roman"/>
                                  </a:rPr>
                                  <m:t>𝑒𝑞</m:t>
                                </m:r>
                              </m:sub>
                            </m:sSub>
                          </m:num>
                          <m:den>
                            <m:func>
                              <m:funcPr>
                                <m:ctrlPr>
                                  <a:rPr lang="en-US" sz="2000" i="1" kern="1200">
                                    <a:solidFill>
                                      <a:srgbClr val="000000"/>
                                    </a:solidFill>
                                    <a:effectLst/>
                                    <a:latin typeface="Cambria Math"/>
                                    <a:ea typeface="Calibri"/>
                                    <a:cs typeface="Times New Roman"/>
                                  </a:rPr>
                                </m:ctrlPr>
                              </m:funcPr>
                              <m:fName>
                                <m:r>
                                  <m:rPr>
                                    <m:sty m:val="p"/>
                                  </m:rPr>
                                  <a:rPr lang="en-US" sz="2000" kern="1200">
                                    <a:solidFill>
                                      <a:srgbClr val="000000"/>
                                    </a:solidFill>
                                    <a:effectLst/>
                                    <a:latin typeface="Cambria Math"/>
                                    <a:ea typeface="Calibri"/>
                                    <a:cs typeface="Times New Roman"/>
                                  </a:rPr>
                                  <m:t>max</m:t>
                                </m:r>
                              </m:fName>
                              <m:e>
                                <m:d>
                                  <m:dPr>
                                    <m:ctrlPr>
                                      <a:rPr lang="en-US" sz="2000" i="1" kern="1200">
                                        <a:solidFill>
                                          <a:srgbClr val="000000"/>
                                        </a:solidFill>
                                        <a:effectLst/>
                                        <a:latin typeface="Cambria Math"/>
                                        <a:ea typeface="Calibri"/>
                                        <a:cs typeface="Times New Roman"/>
                                      </a:rPr>
                                    </m:ctrlPr>
                                  </m:dPr>
                                  <m:e>
                                    <m:sSub>
                                      <m:sSubPr>
                                        <m:ctrlPr>
                                          <a:rPr lang="en-US" sz="2000" i="1" kern="1200">
                                            <a:solidFill>
                                              <a:srgbClr val="000000"/>
                                            </a:solidFill>
                                            <a:effectLst/>
                                            <a:latin typeface="Cambria Math"/>
                                            <a:ea typeface="Calibri"/>
                                            <a:cs typeface="Times New Roman"/>
                                          </a:rPr>
                                        </m:ctrlPr>
                                      </m:sSubPr>
                                      <m:e>
                                        <m:acc>
                                          <m:accPr>
                                            <m:chr m:val="̇"/>
                                            <m:ctrlPr>
                                              <a:rPr lang="en-US" sz="2000" i="1" kern="1200">
                                                <a:solidFill>
                                                  <a:srgbClr val="000000"/>
                                                </a:solidFill>
                                                <a:effectLst/>
                                                <a:latin typeface="Cambria Math"/>
                                                <a:ea typeface="Calibri"/>
                                                <a:cs typeface="Times New Roman"/>
                                              </a:rPr>
                                            </m:ctrlPr>
                                          </m:accPr>
                                          <m:e>
                                            <m:r>
                                              <a:rPr lang="en-US" sz="2000" i="1" kern="1200">
                                                <a:solidFill>
                                                  <a:srgbClr val="000000"/>
                                                </a:solidFill>
                                                <a:effectLst/>
                                                <a:latin typeface="Cambria Math"/>
                                                <a:ea typeface="Calibri"/>
                                                <a:cs typeface="Times New Roman"/>
                                              </a:rPr>
                                              <m:t>𝜀</m:t>
                                            </m:r>
                                          </m:e>
                                        </m:acc>
                                      </m:e>
                                      <m:sub>
                                        <m:r>
                                          <a:rPr lang="en-US" sz="2000" i="1" kern="1200">
                                            <a:solidFill>
                                              <a:srgbClr val="000000"/>
                                            </a:solidFill>
                                            <a:effectLst/>
                                            <a:latin typeface="Cambria Math"/>
                                            <a:ea typeface="Calibri"/>
                                            <a:cs typeface="Times New Roman"/>
                                          </a:rPr>
                                          <m:t>𝑒𝑞</m:t>
                                        </m:r>
                                      </m:sub>
                                    </m:sSub>
                                  </m:e>
                                </m:d>
                              </m:e>
                            </m:func>
                          </m:den>
                        </m:f>
                      </m:oMath>
                    </m:oMathPara>
                  </a14:m>
                  <a:endParaRPr lang="en-US" sz="2000" dirty="0">
                    <a:effectLst/>
                    <a:latin typeface="Times New Roman"/>
                    <a:ea typeface="Calibri"/>
                    <a:cs typeface="Times New Roman"/>
                  </a:endParaRPr>
                </a:p>
              </p:txBody>
            </p:sp>
          </mc:Choice>
          <mc:Fallback xmlns="">
            <p:sp>
              <p:nvSpPr>
                <p:cNvPr id="699" name="TextBox 12"/>
                <p:cNvSpPr txBox="1">
                  <a:spLocks noRot="1" noChangeAspect="1" noMove="1" noResize="1" noEditPoints="1" noAdjustHandles="1" noChangeArrowheads="1" noChangeShapeType="1" noTextEdit="1"/>
                </p:cNvSpPr>
                <p:nvPr/>
              </p:nvSpPr>
              <p:spPr>
                <a:xfrm>
                  <a:off x="31901428" y="12254778"/>
                  <a:ext cx="1424342" cy="799806"/>
                </a:xfrm>
                <a:prstGeom prst="rect">
                  <a:avLst/>
                </a:prstGeom>
                <a:blipFill rotWithShape="1">
                  <a:blip r:embed="rId21"/>
                  <a:stretch>
                    <a:fillRect/>
                  </a:stretch>
                </a:blipFill>
              </p:spPr>
              <p:txBody>
                <a:bodyPr/>
                <a:lstStyle/>
                <a:p>
                  <a:r>
                    <a:rPr lang="en-US">
                      <a:noFill/>
                    </a:rPr>
                    <a:t> </a:t>
                  </a:r>
                </a:p>
              </p:txBody>
            </p:sp>
          </mc:Fallback>
        </mc:AlternateContent>
      </p:grpSp>
      <p:grpSp>
        <p:nvGrpSpPr>
          <p:cNvPr id="1055" name="Group 1054"/>
          <p:cNvGrpSpPr/>
          <p:nvPr/>
        </p:nvGrpSpPr>
        <p:grpSpPr>
          <a:xfrm>
            <a:off x="15656182" y="23323189"/>
            <a:ext cx="12335727" cy="4620833"/>
            <a:chOff x="31219684" y="7256016"/>
            <a:chExt cx="13048973" cy="4888007"/>
          </a:xfrm>
        </p:grpSpPr>
        <p:pic>
          <p:nvPicPr>
            <p:cNvPr id="687" name="Picture 686" descr="C:\RESEARCH\Ta\impact_FEA_user\mesh_3\FP\test_nonSch\improved_UMAT\sch_Mctg_init_guess\corr_init_guess_isch_1\nsch_temp_strain_decay\edot_fields\reledot_kinc43.png"/>
            <p:cNvPicPr>
              <a:picLocks noChangeAspect="1"/>
            </p:cNvPicPr>
            <p:nvPr/>
          </p:nvPicPr>
          <p:blipFill rotWithShape="1">
            <a:blip r:embed="rId22" cstate="print">
              <a:extLst>
                <a:ext uri="{28A0092B-C50C-407E-A947-70E740481C1C}">
                  <a14:useLocalDpi xmlns:a14="http://schemas.microsoft.com/office/drawing/2010/main" val="0"/>
                </a:ext>
              </a:extLst>
            </a:blip>
            <a:srcRect l="19519" t="2000" r="29813" b="32333"/>
            <a:stretch/>
          </p:blipFill>
          <p:spPr bwMode="auto">
            <a:xfrm>
              <a:off x="31219684" y="9676862"/>
              <a:ext cx="4489322" cy="2335371"/>
            </a:xfrm>
            <a:prstGeom prst="rect">
              <a:avLst/>
            </a:prstGeom>
            <a:noFill/>
            <a:ln>
              <a:noFill/>
            </a:ln>
            <a:extLst>
              <a:ext uri="{53640926-AAD7-44D8-BBD7-CCE9431645EC}">
                <a14:shadowObscured xmlns:a14="http://schemas.microsoft.com/office/drawing/2010/main"/>
              </a:ext>
            </a:extLst>
          </p:spPr>
        </p:pic>
        <p:pic>
          <p:nvPicPr>
            <p:cNvPr id="689" name="Picture 688" descr="C:\RESEARCH\Ta\impact_FEA_user\mesh_3\FP\test_nonSch\improved_UMAT\sch_Mctg_init_guess\corr_init_guess_isch_1\nsch_temp_strain_decay\run2\edot_fields\reledot_kinc96.png"/>
            <p:cNvPicPr>
              <a:picLocks noChangeAspect="1"/>
            </p:cNvPicPr>
            <p:nvPr/>
          </p:nvPicPr>
          <p:blipFill rotWithShape="1">
            <a:blip r:embed="rId23" cstate="print">
              <a:extLst>
                <a:ext uri="{28A0092B-C50C-407E-A947-70E740481C1C}">
                  <a14:useLocalDpi xmlns:a14="http://schemas.microsoft.com/office/drawing/2010/main" val="0"/>
                </a:ext>
              </a:extLst>
            </a:blip>
            <a:srcRect l="21184" t="5838" r="34686" b="28712"/>
            <a:stretch/>
          </p:blipFill>
          <p:spPr bwMode="auto">
            <a:xfrm>
              <a:off x="36290250" y="9856271"/>
              <a:ext cx="3675691" cy="2182231"/>
            </a:xfrm>
            <a:prstGeom prst="rect">
              <a:avLst/>
            </a:prstGeom>
            <a:noFill/>
            <a:ln>
              <a:noFill/>
            </a:ln>
            <a:extLst>
              <a:ext uri="{53640926-AAD7-44D8-BBD7-CCE9431645EC}">
                <a14:shadowObscured xmlns:a14="http://schemas.microsoft.com/office/drawing/2010/main"/>
              </a:ext>
            </a:extLst>
          </p:spPr>
        </p:pic>
        <p:pic>
          <p:nvPicPr>
            <p:cNvPr id="690" name="Picture 689" descr="C:\RESEARCH\Ta\impact_FEA_user\mesh_3\FP\test_nonSch\improved_UMAT\sch_Mctg_init_guess\corr_init_guess_isch_1\nsch_temp_strain_decay\run2\edot_fields\reledot_kinc152.png"/>
            <p:cNvPicPr>
              <a:picLocks noChangeAspect="1"/>
            </p:cNvPicPr>
            <p:nvPr/>
          </p:nvPicPr>
          <p:blipFill rotWithShape="1">
            <a:blip r:embed="rId20" cstate="print">
              <a:extLst>
                <a:ext uri="{28A0092B-C50C-407E-A947-70E740481C1C}">
                  <a14:useLocalDpi xmlns:a14="http://schemas.microsoft.com/office/drawing/2010/main" val="0"/>
                </a:ext>
              </a:extLst>
            </a:blip>
            <a:srcRect l="21279" t="6442" r="35547" b="30358"/>
            <a:stretch/>
          </p:blipFill>
          <p:spPr bwMode="auto">
            <a:xfrm>
              <a:off x="40604673" y="7547528"/>
              <a:ext cx="3599115" cy="2115234"/>
            </a:xfrm>
            <a:prstGeom prst="rect">
              <a:avLst/>
            </a:prstGeom>
            <a:noFill/>
            <a:ln>
              <a:noFill/>
            </a:ln>
            <a:extLst>
              <a:ext uri="{53640926-AAD7-44D8-BBD7-CCE9431645EC}">
                <a14:shadowObscured xmlns:a14="http://schemas.microsoft.com/office/drawing/2010/main"/>
              </a:ext>
            </a:extLst>
          </p:spPr>
        </p:pic>
        <p:pic>
          <p:nvPicPr>
            <p:cNvPr id="691" name="Picture 690" descr="C:\RESEARCH\Ta\impact_FEA_user\mesh_3\FP\test_nonSch\improved_UMAT\sch_Mctg_init_guess\corr_init_guess_isch_1\nsch_temp_strain_decay\edot_fields\edot_kinc1.png"/>
            <p:cNvPicPr>
              <a:picLocks noChangeAspect="1"/>
            </p:cNvPicPr>
            <p:nvPr/>
          </p:nvPicPr>
          <p:blipFill rotWithShape="1">
            <a:blip r:embed="rId24" cstate="print">
              <a:extLst>
                <a:ext uri="{28A0092B-C50C-407E-A947-70E740481C1C}">
                  <a14:useLocalDpi xmlns:a14="http://schemas.microsoft.com/office/drawing/2010/main" val="0"/>
                </a:ext>
              </a:extLst>
            </a:blip>
            <a:srcRect l="21771" t="33753" r="28536" b="35562"/>
            <a:stretch/>
          </p:blipFill>
          <p:spPr bwMode="auto">
            <a:xfrm>
              <a:off x="31372838" y="8059330"/>
              <a:ext cx="4719052" cy="1167685"/>
            </a:xfrm>
            <a:prstGeom prst="rect">
              <a:avLst/>
            </a:prstGeom>
            <a:noFill/>
            <a:ln>
              <a:noFill/>
            </a:ln>
            <a:extLst>
              <a:ext uri="{53640926-AAD7-44D8-BBD7-CCE9431645EC}">
                <a14:shadowObscured xmlns:a14="http://schemas.microsoft.com/office/drawing/2010/main"/>
              </a:ext>
            </a:extLst>
          </p:spPr>
        </p:pic>
        <p:pic>
          <p:nvPicPr>
            <p:cNvPr id="692" name="Picture 691" descr="C:\RESEARCH\Ta\impact_FEA_user\mesh_3\FP\test_nonSch\improved_UMAT\sch_Mctg_init_guess\corr_init_guess_isch_1\nsch_temp_strain_decay\run2\edot_fields\edot_kinc247.png"/>
            <p:cNvPicPr>
              <a:picLocks noChangeAspect="1"/>
            </p:cNvPicPr>
            <p:nvPr/>
          </p:nvPicPr>
          <p:blipFill rotWithShape="1">
            <a:blip r:embed="rId25" cstate="print">
              <a:extLst>
                <a:ext uri="{28A0092B-C50C-407E-A947-70E740481C1C}">
                  <a14:useLocalDpi xmlns:a14="http://schemas.microsoft.com/office/drawing/2010/main" val="0"/>
                </a:ext>
              </a:extLst>
            </a:blip>
            <a:srcRect l="22876" t="8609" r="38412" b="28520"/>
            <a:stretch/>
          </p:blipFill>
          <p:spPr bwMode="auto">
            <a:xfrm>
              <a:off x="40595100" y="9586193"/>
              <a:ext cx="3666120" cy="2383227"/>
            </a:xfrm>
            <a:prstGeom prst="rect">
              <a:avLst/>
            </a:prstGeom>
            <a:noFill/>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693" name="TextBox 1"/>
                <p:cNvSpPr txBox="1"/>
                <p:nvPr/>
              </p:nvSpPr>
              <p:spPr>
                <a:xfrm>
                  <a:off x="31985434" y="7336621"/>
                  <a:ext cx="2780937" cy="753668"/>
                </a:xfrm>
                <a:prstGeom prst="rect">
                  <a:avLst/>
                </a:prstGeom>
                <a:noFill/>
              </p:spPr>
              <p:txBody>
                <a:bodyPr wrap="square" rtlCol="0">
                  <a:spAutoFit/>
                </a:bodyPr>
                <a:lstStyle/>
                <a:p>
                  <a:pPr marL="0" marR="0" algn="just">
                    <a:spcBef>
                      <a:spcPts val="0"/>
                    </a:spcBef>
                    <a:spcAft>
                      <a:spcPts val="0"/>
                    </a:spcAft>
                  </a:pPr>
                  <a14:m>
                    <m:oMathPara xmlns:m="http://schemas.openxmlformats.org/officeDocument/2006/math">
                      <m:oMathParaPr>
                        <m:jc m:val="centerGroup"/>
                      </m:oMathParaPr>
                      <m:oMath xmlns:m="http://schemas.openxmlformats.org/officeDocument/2006/math">
                        <m:r>
                          <a:rPr lang="en-US" sz="2000" i="1" kern="1200">
                            <a:solidFill>
                              <a:srgbClr val="000000"/>
                            </a:solidFill>
                            <a:effectLst/>
                            <a:latin typeface="Cambria Math"/>
                            <a:ea typeface="Times New Roman"/>
                            <a:cs typeface="Times New Roman"/>
                          </a:rPr>
                          <m:t>𝑡</m:t>
                        </m:r>
                        <m:r>
                          <a:rPr lang="en-US" sz="2000" i="1" kern="1200">
                            <a:solidFill>
                              <a:srgbClr val="000000"/>
                            </a:solidFill>
                            <a:effectLst/>
                            <a:latin typeface="Cambria Math"/>
                            <a:ea typeface="Times New Roman"/>
                            <a:cs typeface="Times New Roman"/>
                          </a:rPr>
                          <m:t>=0 </m:t>
                        </m:r>
                        <m:r>
                          <a:rPr lang="en-US" sz="2000" i="1" kern="1200">
                            <a:solidFill>
                              <a:srgbClr val="000000"/>
                            </a:solidFill>
                            <a:effectLst/>
                            <a:latin typeface="Cambria Math"/>
                            <a:ea typeface="Times New Roman"/>
                            <a:cs typeface="Times New Roman"/>
                          </a:rPr>
                          <m:t>𝑠</m:t>
                        </m:r>
                      </m:oMath>
                    </m:oMathPara>
                  </a14:m>
                  <a:endParaRPr lang="en-US" sz="2000" dirty="0">
                    <a:effectLst/>
                    <a:latin typeface="Times New Roman"/>
                    <a:ea typeface="Times New Roman"/>
                  </a:endParaRPr>
                </a:p>
                <a:p>
                  <a:pPr marL="0" marR="0" algn="just">
                    <a:spcBef>
                      <a:spcPts val="0"/>
                    </a:spcBef>
                    <a:spcAft>
                      <a:spcPts val="0"/>
                    </a:spcAft>
                  </a:pPr>
                  <a14:m>
                    <m:oMathPara xmlns:m="http://schemas.openxmlformats.org/officeDocument/2006/math">
                      <m:oMathParaPr>
                        <m:jc m:val="centerGroup"/>
                      </m:oMathParaPr>
                      <m:oMath xmlns:m="http://schemas.openxmlformats.org/officeDocument/2006/math">
                        <m:func>
                          <m:funcPr>
                            <m:ctrlPr>
                              <a:rPr lang="en-US" sz="2000" i="1" kern="1200">
                                <a:solidFill>
                                  <a:srgbClr val="000000"/>
                                </a:solidFill>
                                <a:effectLst/>
                                <a:latin typeface="Cambria Math"/>
                                <a:ea typeface="Times New Roman"/>
                                <a:cs typeface="Times New Roman"/>
                              </a:rPr>
                            </m:ctrlPr>
                          </m:funcPr>
                          <m:fName>
                            <m:r>
                              <m:rPr>
                                <m:sty m:val="p"/>
                              </m:rPr>
                              <a:rPr lang="en-US" sz="2000" kern="1200">
                                <a:solidFill>
                                  <a:srgbClr val="000000"/>
                                </a:solidFill>
                                <a:effectLst/>
                                <a:latin typeface="Cambria Math"/>
                                <a:ea typeface="Times New Roman"/>
                                <a:cs typeface="Times New Roman"/>
                              </a:rPr>
                              <m:t>max</m:t>
                            </m:r>
                          </m:fName>
                          <m:e>
                            <m:d>
                              <m:dPr>
                                <m:ctrlPr>
                                  <a:rPr lang="en-US" sz="2000" i="1" kern="1200">
                                    <a:solidFill>
                                      <a:srgbClr val="000000"/>
                                    </a:solidFill>
                                    <a:effectLst/>
                                    <a:latin typeface="Cambria Math"/>
                                    <a:ea typeface="Times New Roman"/>
                                  </a:rPr>
                                </m:ctrlPr>
                              </m:dPr>
                              <m:e>
                                <m:sSub>
                                  <m:sSubPr>
                                    <m:ctrlPr>
                                      <a:rPr lang="en-US" sz="2000" i="1" kern="1200">
                                        <a:solidFill>
                                          <a:srgbClr val="000000"/>
                                        </a:solidFill>
                                        <a:effectLst/>
                                        <a:latin typeface="Cambria Math"/>
                                        <a:ea typeface="Times New Roman"/>
                                        <a:cs typeface="Times New Roman"/>
                                      </a:rPr>
                                    </m:ctrlPr>
                                  </m:sSubPr>
                                  <m:e>
                                    <m:acc>
                                      <m:accPr>
                                        <m:chr m:val="̇"/>
                                        <m:ctrlPr>
                                          <a:rPr lang="en-US" sz="2000" i="1" kern="1200">
                                            <a:solidFill>
                                              <a:srgbClr val="000000"/>
                                            </a:solidFill>
                                            <a:effectLst/>
                                            <a:latin typeface="Cambria Math"/>
                                            <a:ea typeface="Times New Roman"/>
                                            <a:cs typeface="Times New Roman"/>
                                          </a:rPr>
                                        </m:ctrlPr>
                                      </m:accPr>
                                      <m:e>
                                        <m:r>
                                          <a:rPr lang="en-US" sz="2000" i="1" kern="1200">
                                            <a:solidFill>
                                              <a:srgbClr val="000000"/>
                                            </a:solidFill>
                                            <a:effectLst/>
                                            <a:latin typeface="Cambria Math"/>
                                            <a:ea typeface="Times New Roman"/>
                                            <a:cs typeface="Times New Roman"/>
                                          </a:rPr>
                                          <m:t>𝜀</m:t>
                                        </m:r>
                                      </m:e>
                                    </m:acc>
                                  </m:e>
                                  <m:sub>
                                    <m:r>
                                      <a:rPr lang="en-US" sz="2000" i="1" kern="1200">
                                        <a:solidFill>
                                          <a:srgbClr val="000000"/>
                                        </a:solidFill>
                                        <a:effectLst/>
                                        <a:latin typeface="Cambria Math"/>
                                        <a:ea typeface="Times New Roman"/>
                                        <a:cs typeface="Times New Roman"/>
                                      </a:rPr>
                                      <m:t>𝑒𝑞</m:t>
                                    </m:r>
                                  </m:sub>
                                </m:sSub>
                              </m:e>
                            </m:d>
                          </m:e>
                        </m:func>
                        <m:r>
                          <a:rPr lang="en-US" sz="2000" kern="1200">
                            <a:solidFill>
                              <a:srgbClr val="000000"/>
                            </a:solidFill>
                            <a:effectLst/>
                            <a:latin typeface="Cambria Math"/>
                            <a:ea typeface="Times New Roman"/>
                            <a:cs typeface="Times New Roman"/>
                          </a:rPr>
                          <m:t>=0 </m:t>
                        </m:r>
                        <m:sSup>
                          <m:sSupPr>
                            <m:ctrlPr>
                              <a:rPr lang="en-US" sz="2000" i="1" kern="1200">
                                <a:solidFill>
                                  <a:srgbClr val="000000"/>
                                </a:solidFill>
                                <a:effectLst/>
                                <a:latin typeface="Cambria Math"/>
                                <a:ea typeface="Times New Roman"/>
                                <a:cs typeface="Times New Roman"/>
                              </a:rPr>
                            </m:ctrlPr>
                          </m:sSupPr>
                          <m:e>
                            <m:r>
                              <a:rPr lang="en-US" sz="2000" i="1" kern="1200">
                                <a:solidFill>
                                  <a:srgbClr val="000000"/>
                                </a:solidFill>
                                <a:effectLst/>
                                <a:latin typeface="Cambria Math"/>
                                <a:ea typeface="Times New Roman"/>
                                <a:cs typeface="Times New Roman"/>
                              </a:rPr>
                              <m:t>𝑠</m:t>
                            </m:r>
                          </m:e>
                          <m:sup>
                            <m:r>
                              <a:rPr lang="en-US" sz="2000" i="1" kern="1200">
                                <a:solidFill>
                                  <a:srgbClr val="000000"/>
                                </a:solidFill>
                                <a:effectLst/>
                                <a:latin typeface="Cambria Math"/>
                                <a:ea typeface="Times New Roman"/>
                                <a:cs typeface="Times New Roman"/>
                              </a:rPr>
                              <m:t>−</m:t>
                            </m:r>
                            <m:r>
                              <a:rPr lang="en-US" sz="2000" kern="1200">
                                <a:solidFill>
                                  <a:srgbClr val="000000"/>
                                </a:solidFill>
                                <a:effectLst/>
                                <a:latin typeface="Cambria Math"/>
                                <a:ea typeface="Times New Roman"/>
                                <a:cs typeface="Times New Roman"/>
                              </a:rPr>
                              <m:t>1</m:t>
                            </m:r>
                          </m:sup>
                        </m:sSup>
                      </m:oMath>
                    </m:oMathPara>
                  </a14:m>
                  <a:endParaRPr lang="en-US" sz="2000" dirty="0">
                    <a:effectLst/>
                    <a:latin typeface="Times New Roman"/>
                    <a:ea typeface="Times New Roman"/>
                  </a:endParaRPr>
                </a:p>
              </p:txBody>
            </p:sp>
          </mc:Choice>
          <mc:Fallback xmlns="">
            <p:sp>
              <p:nvSpPr>
                <p:cNvPr id="693" name="TextBox 1"/>
                <p:cNvSpPr txBox="1">
                  <a:spLocks noRot="1" noChangeAspect="1" noMove="1" noResize="1" noEditPoints="1" noAdjustHandles="1" noChangeArrowheads="1" noChangeShapeType="1" noTextEdit="1"/>
                </p:cNvSpPr>
                <p:nvPr/>
              </p:nvSpPr>
              <p:spPr>
                <a:xfrm>
                  <a:off x="31985434" y="7336621"/>
                  <a:ext cx="2780937" cy="753668"/>
                </a:xfrm>
                <a:prstGeom prst="rect">
                  <a:avLst/>
                </a:prstGeom>
                <a:blipFill rotWithShape="1">
                  <a:blip r:embed="rId26"/>
                  <a:stretch>
                    <a:fillRect b="-769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94" name="TextBox 10"/>
                <p:cNvSpPr txBox="1"/>
                <p:nvPr/>
              </p:nvSpPr>
              <p:spPr>
                <a:xfrm>
                  <a:off x="31985435" y="9600191"/>
                  <a:ext cx="3239108" cy="757195"/>
                </a:xfrm>
                <a:prstGeom prst="rect">
                  <a:avLst/>
                </a:prstGeom>
                <a:noFill/>
              </p:spPr>
              <p:txBody>
                <a:bodyPr wrap="square" rtlCol="0">
                  <a:spAutoFit/>
                </a:bodyPr>
                <a:lstStyle/>
                <a:p>
                  <a:pPr marL="0" marR="0">
                    <a:spcBef>
                      <a:spcPts val="0"/>
                    </a:spcBef>
                    <a:spcAft>
                      <a:spcPts val="0"/>
                    </a:spcAft>
                  </a:pPr>
                  <a14:m>
                    <m:oMathPara xmlns:m="http://schemas.openxmlformats.org/officeDocument/2006/math">
                      <m:oMathParaPr>
                        <m:jc m:val="centerGroup"/>
                      </m:oMathParaPr>
                      <m:oMath xmlns:m="http://schemas.openxmlformats.org/officeDocument/2006/math">
                        <m:r>
                          <a:rPr lang="en-US" sz="2000" i="1" kern="1200">
                            <a:solidFill>
                              <a:srgbClr val="000000"/>
                            </a:solidFill>
                            <a:effectLst/>
                            <a:latin typeface="Cambria Math"/>
                            <a:ea typeface="Times New Roman"/>
                            <a:cs typeface="Times New Roman"/>
                          </a:rPr>
                          <m:t>𝑡</m:t>
                        </m:r>
                        <m:r>
                          <a:rPr lang="en-US" sz="2000" i="1" kern="1200">
                            <a:solidFill>
                              <a:srgbClr val="000000"/>
                            </a:solidFill>
                            <a:effectLst/>
                            <a:latin typeface="Cambria Math"/>
                            <a:ea typeface="Times New Roman"/>
                            <a:cs typeface="Times New Roman"/>
                          </a:rPr>
                          <m:t>=2.24×</m:t>
                        </m:r>
                        <m:sSup>
                          <m:sSupPr>
                            <m:ctrlPr>
                              <a:rPr lang="en-US" sz="2000" i="1" kern="1200">
                                <a:solidFill>
                                  <a:srgbClr val="000000"/>
                                </a:solidFill>
                                <a:effectLst/>
                                <a:latin typeface="Cambria Math"/>
                                <a:ea typeface="Times New Roman"/>
                                <a:cs typeface="Times New Roman"/>
                              </a:rPr>
                            </m:ctrlPr>
                          </m:sSupPr>
                          <m:e>
                            <m:r>
                              <a:rPr lang="en-US" sz="2000" i="1" kern="1200">
                                <a:solidFill>
                                  <a:srgbClr val="000000"/>
                                </a:solidFill>
                                <a:effectLst/>
                                <a:latin typeface="Cambria Math"/>
                                <a:ea typeface="Times New Roman"/>
                                <a:cs typeface="Times New Roman"/>
                              </a:rPr>
                              <m:t>10</m:t>
                            </m:r>
                          </m:e>
                          <m:sup>
                            <m:r>
                              <a:rPr lang="en-US" sz="2000" i="1" kern="1200">
                                <a:solidFill>
                                  <a:srgbClr val="000000"/>
                                </a:solidFill>
                                <a:effectLst/>
                                <a:latin typeface="Cambria Math"/>
                                <a:ea typeface="Times New Roman"/>
                                <a:cs typeface="Times New Roman"/>
                              </a:rPr>
                              <m:t>−5</m:t>
                            </m:r>
                          </m:sup>
                        </m:sSup>
                        <m:r>
                          <a:rPr lang="en-US" sz="2000" i="1" kern="1200">
                            <a:solidFill>
                              <a:srgbClr val="000000"/>
                            </a:solidFill>
                            <a:effectLst/>
                            <a:latin typeface="Cambria Math"/>
                            <a:ea typeface="Times New Roman"/>
                            <a:cs typeface="Times New Roman"/>
                          </a:rPr>
                          <m:t> </m:t>
                        </m:r>
                        <m:r>
                          <a:rPr lang="en-US" sz="2000" i="1" kern="1200">
                            <a:solidFill>
                              <a:srgbClr val="000000"/>
                            </a:solidFill>
                            <a:effectLst/>
                            <a:latin typeface="Cambria Math"/>
                            <a:ea typeface="Times New Roman"/>
                            <a:cs typeface="Times New Roman"/>
                          </a:rPr>
                          <m:t>𝑠</m:t>
                        </m:r>
                      </m:oMath>
                    </m:oMathPara>
                  </a14:m>
                  <a:endParaRPr lang="en-US" sz="2000" dirty="0">
                    <a:effectLst/>
                    <a:latin typeface="Times New Roman"/>
                    <a:ea typeface="Times New Roman"/>
                  </a:endParaRPr>
                </a:p>
                <a:p>
                  <a:pPr marL="0" marR="0">
                    <a:spcBef>
                      <a:spcPts val="0"/>
                    </a:spcBef>
                    <a:spcAft>
                      <a:spcPts val="0"/>
                    </a:spcAft>
                  </a:pPr>
                  <a14:m>
                    <m:oMathPara xmlns:m="http://schemas.openxmlformats.org/officeDocument/2006/math">
                      <m:oMathParaPr>
                        <m:jc m:val="centerGroup"/>
                      </m:oMathParaPr>
                      <m:oMath xmlns:m="http://schemas.openxmlformats.org/officeDocument/2006/math">
                        <m:func>
                          <m:funcPr>
                            <m:ctrlPr>
                              <a:rPr lang="en-US" sz="2000" i="1" kern="1200">
                                <a:solidFill>
                                  <a:srgbClr val="000000"/>
                                </a:solidFill>
                                <a:effectLst/>
                                <a:latin typeface="Cambria Math"/>
                                <a:ea typeface="Times New Roman"/>
                                <a:cs typeface="Times New Roman"/>
                              </a:rPr>
                            </m:ctrlPr>
                          </m:funcPr>
                          <m:fName>
                            <m:r>
                              <m:rPr>
                                <m:sty m:val="p"/>
                              </m:rPr>
                              <a:rPr lang="en-US" sz="2000" kern="1200">
                                <a:solidFill>
                                  <a:srgbClr val="000000"/>
                                </a:solidFill>
                                <a:effectLst/>
                                <a:latin typeface="Cambria Math"/>
                                <a:ea typeface="Times New Roman"/>
                                <a:cs typeface="Times New Roman"/>
                              </a:rPr>
                              <m:t>max</m:t>
                            </m:r>
                          </m:fName>
                          <m:e>
                            <m:d>
                              <m:dPr>
                                <m:ctrlPr>
                                  <a:rPr lang="en-US" sz="2000" i="1" kern="1200">
                                    <a:solidFill>
                                      <a:srgbClr val="000000"/>
                                    </a:solidFill>
                                    <a:effectLst/>
                                    <a:latin typeface="Cambria Math"/>
                                    <a:ea typeface="Times New Roman"/>
                                  </a:rPr>
                                </m:ctrlPr>
                              </m:dPr>
                              <m:e>
                                <m:sSub>
                                  <m:sSubPr>
                                    <m:ctrlPr>
                                      <a:rPr lang="en-US" sz="2000" i="1" kern="1200">
                                        <a:solidFill>
                                          <a:srgbClr val="000000"/>
                                        </a:solidFill>
                                        <a:effectLst/>
                                        <a:latin typeface="Cambria Math"/>
                                        <a:ea typeface="Times New Roman"/>
                                        <a:cs typeface="Times New Roman"/>
                                      </a:rPr>
                                    </m:ctrlPr>
                                  </m:sSubPr>
                                  <m:e>
                                    <m:acc>
                                      <m:accPr>
                                        <m:chr m:val="̇"/>
                                        <m:ctrlPr>
                                          <a:rPr lang="en-US" sz="2000" i="1" kern="1200">
                                            <a:solidFill>
                                              <a:srgbClr val="000000"/>
                                            </a:solidFill>
                                            <a:effectLst/>
                                            <a:latin typeface="Cambria Math"/>
                                            <a:ea typeface="Times New Roman"/>
                                            <a:cs typeface="Times New Roman"/>
                                          </a:rPr>
                                        </m:ctrlPr>
                                      </m:accPr>
                                      <m:e>
                                        <m:r>
                                          <a:rPr lang="en-US" sz="2000" i="1" kern="1200">
                                            <a:solidFill>
                                              <a:srgbClr val="000000"/>
                                            </a:solidFill>
                                            <a:effectLst/>
                                            <a:latin typeface="Cambria Math"/>
                                            <a:ea typeface="Times New Roman"/>
                                            <a:cs typeface="Times New Roman"/>
                                          </a:rPr>
                                          <m:t>𝜀</m:t>
                                        </m:r>
                                      </m:e>
                                    </m:acc>
                                  </m:e>
                                  <m:sub>
                                    <m:r>
                                      <a:rPr lang="en-US" sz="2000" i="1" kern="1200">
                                        <a:solidFill>
                                          <a:srgbClr val="000000"/>
                                        </a:solidFill>
                                        <a:effectLst/>
                                        <a:latin typeface="Cambria Math"/>
                                        <a:ea typeface="Times New Roman"/>
                                        <a:cs typeface="Times New Roman"/>
                                      </a:rPr>
                                      <m:t>𝑒𝑞</m:t>
                                    </m:r>
                                  </m:sub>
                                </m:sSub>
                              </m:e>
                            </m:d>
                          </m:e>
                        </m:func>
                        <m:r>
                          <a:rPr lang="en-US" sz="2000" kern="1200">
                            <a:solidFill>
                              <a:srgbClr val="000000"/>
                            </a:solidFill>
                            <a:effectLst/>
                            <a:latin typeface="Cambria Math"/>
                            <a:ea typeface="Times New Roman"/>
                            <a:cs typeface="Times New Roman"/>
                          </a:rPr>
                          <m:t>=65469 </m:t>
                        </m:r>
                        <m:sSup>
                          <m:sSupPr>
                            <m:ctrlPr>
                              <a:rPr lang="en-US" sz="2000" i="1" kern="1200">
                                <a:solidFill>
                                  <a:srgbClr val="000000"/>
                                </a:solidFill>
                                <a:effectLst/>
                                <a:latin typeface="Cambria Math"/>
                                <a:ea typeface="Times New Roman"/>
                                <a:cs typeface="Times New Roman"/>
                              </a:rPr>
                            </m:ctrlPr>
                          </m:sSupPr>
                          <m:e>
                            <m:r>
                              <a:rPr lang="en-US" sz="2000" i="1" kern="1200">
                                <a:solidFill>
                                  <a:srgbClr val="000000"/>
                                </a:solidFill>
                                <a:effectLst/>
                                <a:latin typeface="Cambria Math"/>
                                <a:ea typeface="Times New Roman"/>
                                <a:cs typeface="Times New Roman"/>
                              </a:rPr>
                              <m:t>𝑠</m:t>
                            </m:r>
                          </m:e>
                          <m:sup>
                            <m:r>
                              <a:rPr lang="en-US" sz="2000" i="1" kern="1200">
                                <a:solidFill>
                                  <a:srgbClr val="000000"/>
                                </a:solidFill>
                                <a:effectLst/>
                                <a:latin typeface="Cambria Math"/>
                                <a:ea typeface="Times New Roman"/>
                                <a:cs typeface="Times New Roman"/>
                              </a:rPr>
                              <m:t>−1</m:t>
                            </m:r>
                          </m:sup>
                        </m:sSup>
                      </m:oMath>
                    </m:oMathPara>
                  </a14:m>
                  <a:endParaRPr lang="en-US" sz="2000" dirty="0">
                    <a:effectLst/>
                    <a:latin typeface="Times New Roman"/>
                    <a:ea typeface="Times New Roman"/>
                  </a:endParaRPr>
                </a:p>
              </p:txBody>
            </p:sp>
          </mc:Choice>
          <mc:Fallback xmlns="">
            <p:sp>
              <p:nvSpPr>
                <p:cNvPr id="694" name="TextBox 10"/>
                <p:cNvSpPr txBox="1">
                  <a:spLocks noRot="1" noChangeAspect="1" noMove="1" noResize="1" noEditPoints="1" noAdjustHandles="1" noChangeArrowheads="1" noChangeShapeType="1" noTextEdit="1"/>
                </p:cNvSpPr>
                <p:nvPr/>
              </p:nvSpPr>
              <p:spPr>
                <a:xfrm>
                  <a:off x="31985435" y="9600191"/>
                  <a:ext cx="3239108" cy="757195"/>
                </a:xfrm>
                <a:prstGeom prst="rect">
                  <a:avLst/>
                </a:prstGeom>
                <a:blipFill rotWithShape="1">
                  <a:blip r:embed="rId27"/>
                  <a:stretch>
                    <a:fillRect b="-8547"/>
                  </a:stretch>
                </a:blipFill>
              </p:spPr>
              <p:txBody>
                <a:bodyPr/>
                <a:lstStyle/>
                <a:p>
                  <a:r>
                    <a:rPr lang="en-US">
                      <a:noFill/>
                    </a:rPr>
                    <a:t> </a:t>
                  </a:r>
                </a:p>
              </p:txBody>
            </p:sp>
          </mc:Fallback>
        </mc:AlternateContent>
        <p:grpSp>
          <p:nvGrpSpPr>
            <p:cNvPr id="697" name="Group 696"/>
            <p:cNvGrpSpPr/>
            <p:nvPr/>
          </p:nvGrpSpPr>
          <p:grpSpPr>
            <a:xfrm>
              <a:off x="31363266" y="7331919"/>
              <a:ext cx="144728" cy="4812104"/>
              <a:chOff x="3390405" y="-61809"/>
              <a:chExt cx="103176" cy="3430839"/>
            </a:xfrm>
          </p:grpSpPr>
          <p:cxnSp>
            <p:nvCxnSpPr>
              <p:cNvPr id="710" name="Straight Connector 709"/>
              <p:cNvCxnSpPr/>
              <p:nvPr/>
            </p:nvCxnSpPr>
            <p:spPr>
              <a:xfrm flipV="1">
                <a:off x="3390405" y="157941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1" name="Straight Connector 710"/>
              <p:cNvCxnSpPr/>
              <p:nvPr/>
            </p:nvCxnSpPr>
            <p:spPr>
              <a:xfrm flipV="1">
                <a:off x="3390405" y="146660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2" name="Straight Connector 711"/>
              <p:cNvCxnSpPr/>
              <p:nvPr/>
            </p:nvCxnSpPr>
            <p:spPr>
              <a:xfrm flipV="1">
                <a:off x="3390405" y="1353787"/>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3" name="Straight Connector 712"/>
              <p:cNvCxnSpPr/>
              <p:nvPr/>
            </p:nvCxnSpPr>
            <p:spPr>
              <a:xfrm flipV="1">
                <a:off x="3390405" y="112815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4" name="Straight Connector 713"/>
              <p:cNvCxnSpPr/>
              <p:nvPr/>
            </p:nvCxnSpPr>
            <p:spPr>
              <a:xfrm flipV="1">
                <a:off x="3390405" y="902525"/>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5" name="Straight Connector 714"/>
              <p:cNvCxnSpPr/>
              <p:nvPr/>
            </p:nvCxnSpPr>
            <p:spPr>
              <a:xfrm flipV="1">
                <a:off x="3390405" y="67689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6" name="Straight Connector 715"/>
              <p:cNvCxnSpPr/>
              <p:nvPr/>
            </p:nvCxnSpPr>
            <p:spPr>
              <a:xfrm flipV="1">
                <a:off x="3390405" y="124097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7" name="Straight Connector 716"/>
              <p:cNvCxnSpPr/>
              <p:nvPr/>
            </p:nvCxnSpPr>
            <p:spPr>
              <a:xfrm flipV="1">
                <a:off x="3390405" y="101534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8" name="Straight Connector 717"/>
              <p:cNvCxnSpPr/>
              <p:nvPr/>
            </p:nvCxnSpPr>
            <p:spPr>
              <a:xfrm flipV="1">
                <a:off x="3390405" y="78970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19" name="Straight Connector 718"/>
              <p:cNvCxnSpPr/>
              <p:nvPr/>
            </p:nvCxnSpPr>
            <p:spPr>
              <a:xfrm flipV="1">
                <a:off x="3390405" y="564078"/>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0" name="Straight Connector 719"/>
              <p:cNvCxnSpPr/>
              <p:nvPr/>
            </p:nvCxnSpPr>
            <p:spPr>
              <a:xfrm>
                <a:off x="3493581" y="-61809"/>
                <a:ext cx="0" cy="3385119"/>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721" name="Straight Connector 720"/>
              <p:cNvCxnSpPr/>
              <p:nvPr/>
            </p:nvCxnSpPr>
            <p:spPr>
              <a:xfrm flipV="1">
                <a:off x="3390405" y="270757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2" name="Straight Connector 721"/>
              <p:cNvCxnSpPr/>
              <p:nvPr/>
            </p:nvCxnSpPr>
            <p:spPr>
              <a:xfrm flipV="1">
                <a:off x="3390405" y="259475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3" name="Straight Connector 722"/>
              <p:cNvCxnSpPr/>
              <p:nvPr/>
            </p:nvCxnSpPr>
            <p:spPr>
              <a:xfrm flipV="1">
                <a:off x="3390405" y="248194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4" name="Straight Connector 723"/>
              <p:cNvCxnSpPr/>
              <p:nvPr/>
            </p:nvCxnSpPr>
            <p:spPr>
              <a:xfrm flipV="1">
                <a:off x="3390405" y="225631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5" name="Straight Connector 724"/>
              <p:cNvCxnSpPr/>
              <p:nvPr/>
            </p:nvCxnSpPr>
            <p:spPr>
              <a:xfrm flipV="1">
                <a:off x="3390405" y="203068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6" name="Straight Connector 725"/>
              <p:cNvCxnSpPr/>
              <p:nvPr/>
            </p:nvCxnSpPr>
            <p:spPr>
              <a:xfrm flipV="1">
                <a:off x="3390405" y="180505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7" name="Straight Connector 726"/>
              <p:cNvCxnSpPr/>
              <p:nvPr/>
            </p:nvCxnSpPr>
            <p:spPr>
              <a:xfrm flipV="1">
                <a:off x="3390405" y="2369128"/>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8" name="Straight Connector 727"/>
              <p:cNvCxnSpPr/>
              <p:nvPr/>
            </p:nvCxnSpPr>
            <p:spPr>
              <a:xfrm flipV="1">
                <a:off x="3390405" y="214349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29" name="Straight Connector 728"/>
              <p:cNvCxnSpPr/>
              <p:nvPr/>
            </p:nvCxnSpPr>
            <p:spPr>
              <a:xfrm flipV="1">
                <a:off x="3390405" y="1917865"/>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30" name="Straight Connector 729"/>
              <p:cNvCxnSpPr/>
              <p:nvPr/>
            </p:nvCxnSpPr>
            <p:spPr>
              <a:xfrm flipV="1">
                <a:off x="3390405" y="169223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35" name="Straight Connector 734"/>
              <p:cNvCxnSpPr/>
              <p:nvPr/>
            </p:nvCxnSpPr>
            <p:spPr>
              <a:xfrm flipV="1">
                <a:off x="3390405" y="316477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36" name="Straight Connector 735"/>
              <p:cNvCxnSpPr/>
              <p:nvPr/>
            </p:nvCxnSpPr>
            <p:spPr>
              <a:xfrm flipV="1">
                <a:off x="3390405" y="293320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38" name="Straight Connector 737"/>
              <p:cNvCxnSpPr/>
              <p:nvPr/>
            </p:nvCxnSpPr>
            <p:spPr>
              <a:xfrm flipV="1">
                <a:off x="3390405" y="327759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39" name="Straight Connector 738"/>
              <p:cNvCxnSpPr/>
              <p:nvPr/>
            </p:nvCxnSpPr>
            <p:spPr>
              <a:xfrm flipV="1">
                <a:off x="3390405" y="304602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40" name="Straight Connector 739"/>
              <p:cNvCxnSpPr/>
              <p:nvPr/>
            </p:nvCxnSpPr>
            <p:spPr>
              <a:xfrm flipV="1">
                <a:off x="3390405" y="282039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51" name="Straight Connector 750"/>
              <p:cNvCxnSpPr/>
              <p:nvPr/>
            </p:nvCxnSpPr>
            <p:spPr>
              <a:xfrm flipV="1">
                <a:off x="3390405" y="338447"/>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52" name="Straight Connector 751"/>
              <p:cNvCxnSpPr/>
              <p:nvPr/>
            </p:nvCxnSpPr>
            <p:spPr>
              <a:xfrm flipV="1">
                <a:off x="3390405" y="11281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53" name="Straight Connector 752"/>
              <p:cNvCxnSpPr/>
              <p:nvPr/>
            </p:nvCxnSpPr>
            <p:spPr>
              <a:xfrm flipV="1">
                <a:off x="3390405" y="45126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54" name="Straight Connector 753"/>
              <p:cNvCxnSpPr/>
              <p:nvPr/>
            </p:nvCxnSpPr>
            <p:spPr>
              <a:xfrm flipV="1">
                <a:off x="3390405" y="22563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755" name="Straight Connector 754"/>
              <p:cNvCxnSpPr/>
              <p:nvPr/>
            </p:nvCxnSpPr>
            <p:spPr>
              <a:xfrm flipV="1">
                <a:off x="3390405" y="0"/>
                <a:ext cx="91440" cy="91440"/>
              </a:xfrm>
              <a:prstGeom prst="line">
                <a:avLst/>
              </a:prstGeom>
            </p:spPr>
            <p:style>
              <a:lnRef idx="1">
                <a:schemeClr val="dk1"/>
              </a:lnRef>
              <a:fillRef idx="0">
                <a:schemeClr val="dk1"/>
              </a:fillRef>
              <a:effectRef idx="0">
                <a:schemeClr val="dk1"/>
              </a:effectRef>
              <a:fontRef idx="minor">
                <a:schemeClr val="tx1"/>
              </a:fontRef>
            </p:style>
          </p:cxnSp>
        </p:grpSp>
        <mc:AlternateContent xmlns:mc="http://schemas.openxmlformats.org/markup-compatibility/2006" xmlns:a14="http://schemas.microsoft.com/office/drawing/2010/main">
          <mc:Choice Requires="a14">
            <p:sp>
              <p:nvSpPr>
                <p:cNvPr id="700" name="TextBox 1"/>
                <p:cNvSpPr txBox="1"/>
                <p:nvPr/>
              </p:nvSpPr>
              <p:spPr>
                <a:xfrm>
                  <a:off x="36969742" y="9512979"/>
                  <a:ext cx="3111458" cy="757195"/>
                </a:xfrm>
                <a:prstGeom prst="rect">
                  <a:avLst/>
                </a:prstGeom>
                <a:noFill/>
              </p:spPr>
              <p:txBody>
                <a:bodyPr wrap="square" rtlCol="0">
                  <a:spAutoFit/>
                </a:bodyPr>
                <a:lstStyle/>
                <a:p>
                  <a:pPr marL="0" marR="0" indent="182880" algn="just">
                    <a:spcBef>
                      <a:spcPts val="0"/>
                    </a:spcBef>
                    <a:spcAft>
                      <a:spcPts val="0"/>
                    </a:spcAft>
                  </a:pPr>
                  <a14:m>
                    <m:oMathPara xmlns:m="http://schemas.openxmlformats.org/officeDocument/2006/math">
                      <m:oMathParaPr>
                        <m:jc m:val="centerGroup"/>
                      </m:oMathParaPr>
                      <m:oMath xmlns:m="http://schemas.openxmlformats.org/officeDocument/2006/math">
                        <m:r>
                          <a:rPr lang="en-US" sz="2000" i="1" kern="1200">
                            <a:solidFill>
                              <a:srgbClr val="000000"/>
                            </a:solidFill>
                            <a:effectLst/>
                            <a:latin typeface="Cambria Math"/>
                            <a:ea typeface="Calibri"/>
                            <a:cs typeface="Times New Roman"/>
                          </a:rPr>
                          <m:t>𝑡</m:t>
                        </m:r>
                        <m:r>
                          <a:rPr lang="en-US" sz="2000" i="1" kern="1200">
                            <a:solidFill>
                              <a:srgbClr val="000000"/>
                            </a:solidFill>
                            <a:effectLst/>
                            <a:latin typeface="Cambria Math"/>
                            <a:ea typeface="Calibri"/>
                            <a:cs typeface="Times New Roman"/>
                          </a:rPr>
                          <m:t>=6.76×</m:t>
                        </m:r>
                        <m:sSup>
                          <m:sSupPr>
                            <m:ctrlPr>
                              <a:rPr lang="en-US" sz="2000" i="1" kern="1200">
                                <a:solidFill>
                                  <a:srgbClr val="000000"/>
                                </a:solidFill>
                                <a:effectLst/>
                                <a:latin typeface="Cambria Math"/>
                                <a:ea typeface="Calibri"/>
                                <a:cs typeface="Times New Roman"/>
                              </a:rPr>
                            </m:ctrlPr>
                          </m:sSupPr>
                          <m:e>
                            <m:r>
                              <a:rPr lang="en-US" sz="2000" i="1" kern="1200">
                                <a:solidFill>
                                  <a:srgbClr val="000000"/>
                                </a:solidFill>
                                <a:effectLst/>
                                <a:latin typeface="Cambria Math"/>
                                <a:ea typeface="Calibri"/>
                                <a:cs typeface="Times New Roman"/>
                              </a:rPr>
                              <m:t>10</m:t>
                            </m:r>
                          </m:e>
                          <m:sup>
                            <m:r>
                              <a:rPr lang="en-US" sz="2000" i="1" kern="1200">
                                <a:solidFill>
                                  <a:srgbClr val="000000"/>
                                </a:solidFill>
                                <a:effectLst/>
                                <a:latin typeface="Cambria Math"/>
                                <a:ea typeface="Calibri"/>
                                <a:cs typeface="Times New Roman"/>
                              </a:rPr>
                              <m:t>−5</m:t>
                            </m:r>
                          </m:sup>
                        </m:sSup>
                        <m:r>
                          <a:rPr lang="en-US" sz="2000" i="1" kern="1200">
                            <a:solidFill>
                              <a:srgbClr val="000000"/>
                            </a:solidFill>
                            <a:effectLst/>
                            <a:latin typeface="Cambria Math"/>
                            <a:ea typeface="Calibri"/>
                            <a:cs typeface="Times New Roman"/>
                          </a:rPr>
                          <m:t> </m:t>
                        </m:r>
                        <m:r>
                          <a:rPr lang="en-US" sz="2000" i="1" kern="1200">
                            <a:solidFill>
                              <a:srgbClr val="000000"/>
                            </a:solidFill>
                            <a:effectLst/>
                            <a:latin typeface="Cambria Math"/>
                            <a:ea typeface="Calibri"/>
                            <a:cs typeface="Times New Roman"/>
                          </a:rPr>
                          <m:t>𝑠</m:t>
                        </m:r>
                      </m:oMath>
                    </m:oMathPara>
                  </a14:m>
                  <a:endParaRPr lang="en-US" sz="2000" dirty="0">
                    <a:effectLst/>
                    <a:latin typeface="Times New Roman"/>
                    <a:ea typeface="Calibri"/>
                    <a:cs typeface="Times New Roman"/>
                  </a:endParaRPr>
                </a:p>
                <a:p>
                  <a:pPr marL="0" marR="0" indent="182880" algn="just">
                    <a:spcBef>
                      <a:spcPts val="0"/>
                    </a:spcBef>
                    <a:spcAft>
                      <a:spcPts val="0"/>
                    </a:spcAft>
                  </a:pPr>
                  <a14:m>
                    <m:oMathPara xmlns:m="http://schemas.openxmlformats.org/officeDocument/2006/math">
                      <m:oMathParaPr>
                        <m:jc m:val="centerGroup"/>
                      </m:oMathParaPr>
                      <m:oMath xmlns:m="http://schemas.openxmlformats.org/officeDocument/2006/math">
                        <m:func>
                          <m:funcPr>
                            <m:ctrlPr>
                              <a:rPr lang="en-US" sz="2000" i="1" kern="1200">
                                <a:solidFill>
                                  <a:srgbClr val="000000"/>
                                </a:solidFill>
                                <a:effectLst/>
                                <a:latin typeface="Cambria Math"/>
                                <a:ea typeface="Calibri"/>
                                <a:cs typeface="Times New Roman"/>
                              </a:rPr>
                            </m:ctrlPr>
                          </m:funcPr>
                          <m:fName>
                            <m:r>
                              <m:rPr>
                                <m:sty m:val="p"/>
                              </m:rPr>
                              <a:rPr lang="en-US" sz="2000" kern="1200">
                                <a:solidFill>
                                  <a:srgbClr val="000000"/>
                                </a:solidFill>
                                <a:effectLst/>
                                <a:latin typeface="Cambria Math"/>
                                <a:ea typeface="Calibri"/>
                                <a:cs typeface="Times New Roman"/>
                              </a:rPr>
                              <m:t>max</m:t>
                            </m:r>
                          </m:fName>
                          <m:e>
                            <m:d>
                              <m:dPr>
                                <m:ctrlPr>
                                  <a:rPr lang="en-US" sz="2000" i="1" kern="1200">
                                    <a:solidFill>
                                      <a:srgbClr val="000000"/>
                                    </a:solidFill>
                                    <a:effectLst/>
                                    <a:latin typeface="Cambria Math"/>
                                    <a:ea typeface="Calibri"/>
                                    <a:cs typeface="Times New Roman"/>
                                  </a:rPr>
                                </m:ctrlPr>
                              </m:dPr>
                              <m:e>
                                <m:sSub>
                                  <m:sSubPr>
                                    <m:ctrlPr>
                                      <a:rPr lang="en-US" sz="2000" i="1" kern="1200">
                                        <a:solidFill>
                                          <a:srgbClr val="000000"/>
                                        </a:solidFill>
                                        <a:effectLst/>
                                        <a:latin typeface="Cambria Math"/>
                                        <a:ea typeface="Calibri"/>
                                        <a:cs typeface="Times New Roman"/>
                                      </a:rPr>
                                    </m:ctrlPr>
                                  </m:sSubPr>
                                  <m:e>
                                    <m:acc>
                                      <m:accPr>
                                        <m:chr m:val="̇"/>
                                        <m:ctrlPr>
                                          <a:rPr lang="en-US" sz="2000" i="1" kern="1200">
                                            <a:solidFill>
                                              <a:srgbClr val="000000"/>
                                            </a:solidFill>
                                            <a:effectLst/>
                                            <a:latin typeface="Cambria Math"/>
                                            <a:ea typeface="Calibri"/>
                                            <a:cs typeface="Times New Roman"/>
                                          </a:rPr>
                                        </m:ctrlPr>
                                      </m:accPr>
                                      <m:e>
                                        <m:r>
                                          <a:rPr lang="en-US" sz="2000" i="1" kern="1200">
                                            <a:solidFill>
                                              <a:srgbClr val="000000"/>
                                            </a:solidFill>
                                            <a:effectLst/>
                                            <a:latin typeface="Cambria Math"/>
                                            <a:ea typeface="Calibri"/>
                                            <a:cs typeface="Times New Roman"/>
                                          </a:rPr>
                                          <m:t>𝜀</m:t>
                                        </m:r>
                                      </m:e>
                                    </m:acc>
                                  </m:e>
                                  <m:sub>
                                    <m:r>
                                      <a:rPr lang="en-US" sz="2000" i="1" kern="1200">
                                        <a:solidFill>
                                          <a:srgbClr val="000000"/>
                                        </a:solidFill>
                                        <a:effectLst/>
                                        <a:latin typeface="Cambria Math"/>
                                        <a:ea typeface="Calibri"/>
                                        <a:cs typeface="Times New Roman"/>
                                      </a:rPr>
                                      <m:t>𝑒𝑞</m:t>
                                    </m:r>
                                  </m:sub>
                                </m:sSub>
                              </m:e>
                            </m:d>
                          </m:e>
                        </m:func>
                        <m:r>
                          <a:rPr lang="en-US" sz="2000" kern="1200">
                            <a:solidFill>
                              <a:srgbClr val="000000"/>
                            </a:solidFill>
                            <a:effectLst/>
                            <a:latin typeface="Cambria Math"/>
                            <a:ea typeface="Calibri"/>
                            <a:cs typeface="Times New Roman"/>
                          </a:rPr>
                          <m:t>=14662 </m:t>
                        </m:r>
                        <m:sSup>
                          <m:sSupPr>
                            <m:ctrlPr>
                              <a:rPr lang="en-US" sz="2000" i="1" kern="1200">
                                <a:solidFill>
                                  <a:srgbClr val="000000"/>
                                </a:solidFill>
                                <a:effectLst/>
                                <a:latin typeface="Cambria Math"/>
                                <a:ea typeface="Calibri"/>
                                <a:cs typeface="Times New Roman"/>
                              </a:rPr>
                            </m:ctrlPr>
                          </m:sSupPr>
                          <m:e>
                            <m:r>
                              <a:rPr lang="en-US" sz="2000" i="1" kern="1200">
                                <a:solidFill>
                                  <a:srgbClr val="000000"/>
                                </a:solidFill>
                                <a:effectLst/>
                                <a:latin typeface="Cambria Math"/>
                                <a:ea typeface="Calibri"/>
                                <a:cs typeface="Times New Roman"/>
                              </a:rPr>
                              <m:t>𝑠</m:t>
                            </m:r>
                          </m:e>
                          <m:sup>
                            <m:r>
                              <a:rPr lang="en-US" sz="2000" i="1" kern="1200">
                                <a:solidFill>
                                  <a:srgbClr val="000000"/>
                                </a:solidFill>
                                <a:effectLst/>
                                <a:latin typeface="Cambria Math"/>
                                <a:ea typeface="Calibri"/>
                                <a:cs typeface="Times New Roman"/>
                              </a:rPr>
                              <m:t>−</m:t>
                            </m:r>
                            <m:r>
                              <a:rPr lang="en-US" sz="2000" kern="1200">
                                <a:solidFill>
                                  <a:srgbClr val="000000"/>
                                </a:solidFill>
                                <a:effectLst/>
                                <a:latin typeface="Cambria Math"/>
                                <a:ea typeface="Calibri"/>
                                <a:cs typeface="Times New Roman"/>
                              </a:rPr>
                              <m:t>1</m:t>
                            </m:r>
                          </m:sup>
                        </m:sSup>
                      </m:oMath>
                    </m:oMathPara>
                  </a14:m>
                  <a:endParaRPr lang="en-US" sz="2000" dirty="0">
                    <a:effectLst/>
                    <a:latin typeface="Times New Roman"/>
                    <a:ea typeface="Calibri"/>
                    <a:cs typeface="Times New Roman"/>
                  </a:endParaRPr>
                </a:p>
              </p:txBody>
            </p:sp>
          </mc:Choice>
          <mc:Fallback xmlns="">
            <p:sp>
              <p:nvSpPr>
                <p:cNvPr id="700" name="TextBox 1"/>
                <p:cNvSpPr txBox="1">
                  <a:spLocks noRot="1" noChangeAspect="1" noMove="1" noResize="1" noEditPoints="1" noAdjustHandles="1" noChangeArrowheads="1" noChangeShapeType="1" noTextEdit="1"/>
                </p:cNvSpPr>
                <p:nvPr/>
              </p:nvSpPr>
              <p:spPr>
                <a:xfrm>
                  <a:off x="36969742" y="9512979"/>
                  <a:ext cx="3111458" cy="757195"/>
                </a:xfrm>
                <a:prstGeom prst="rect">
                  <a:avLst/>
                </a:prstGeom>
                <a:blipFill rotWithShape="1">
                  <a:blip r:embed="rId28"/>
                  <a:stretch>
                    <a:fillRect b="-854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01" name="TextBox 10"/>
                <p:cNvSpPr txBox="1"/>
                <p:nvPr/>
              </p:nvSpPr>
              <p:spPr>
                <a:xfrm>
                  <a:off x="41274592" y="7327290"/>
                  <a:ext cx="2994065" cy="757195"/>
                </a:xfrm>
                <a:prstGeom prst="rect">
                  <a:avLst/>
                </a:prstGeom>
                <a:noFill/>
              </p:spPr>
              <p:txBody>
                <a:bodyPr wrap="square" rtlCol="0">
                  <a:spAutoFit/>
                </a:bodyPr>
                <a:lstStyle/>
                <a:p>
                  <a:pPr marL="0" marR="0" indent="182880" algn="just">
                    <a:spcBef>
                      <a:spcPts val="0"/>
                    </a:spcBef>
                    <a:spcAft>
                      <a:spcPts val="0"/>
                    </a:spcAft>
                  </a:pPr>
                  <a14:m>
                    <m:oMathPara xmlns:m="http://schemas.openxmlformats.org/officeDocument/2006/math">
                      <m:oMathParaPr>
                        <m:jc m:val="centerGroup"/>
                      </m:oMathParaPr>
                      <m:oMath xmlns:m="http://schemas.openxmlformats.org/officeDocument/2006/math">
                        <m:r>
                          <a:rPr lang="en-US" sz="2000" i="1" kern="1200">
                            <a:solidFill>
                              <a:srgbClr val="000000"/>
                            </a:solidFill>
                            <a:effectLst/>
                            <a:latin typeface="Cambria Math"/>
                            <a:ea typeface="Calibri"/>
                            <a:cs typeface="Times New Roman"/>
                          </a:rPr>
                          <m:t>𝑡</m:t>
                        </m:r>
                        <m:r>
                          <a:rPr lang="en-US" sz="2000" i="1" kern="1200">
                            <a:solidFill>
                              <a:srgbClr val="000000"/>
                            </a:solidFill>
                            <a:effectLst/>
                            <a:latin typeface="Cambria Math"/>
                            <a:ea typeface="Calibri"/>
                            <a:cs typeface="Times New Roman"/>
                          </a:rPr>
                          <m:t>=9.00×</m:t>
                        </m:r>
                        <m:sSup>
                          <m:sSupPr>
                            <m:ctrlPr>
                              <a:rPr lang="en-US" sz="2000" i="1" kern="1200">
                                <a:solidFill>
                                  <a:srgbClr val="000000"/>
                                </a:solidFill>
                                <a:effectLst/>
                                <a:latin typeface="Cambria Math"/>
                                <a:ea typeface="Calibri"/>
                                <a:cs typeface="Times New Roman"/>
                              </a:rPr>
                            </m:ctrlPr>
                          </m:sSupPr>
                          <m:e>
                            <m:r>
                              <a:rPr lang="en-US" sz="2000" i="1" kern="1200">
                                <a:solidFill>
                                  <a:srgbClr val="000000"/>
                                </a:solidFill>
                                <a:effectLst/>
                                <a:latin typeface="Cambria Math"/>
                                <a:ea typeface="Calibri"/>
                                <a:cs typeface="Times New Roman"/>
                              </a:rPr>
                              <m:t>10</m:t>
                            </m:r>
                          </m:e>
                          <m:sup>
                            <m:r>
                              <a:rPr lang="en-US" sz="2000" i="1" kern="1200">
                                <a:solidFill>
                                  <a:srgbClr val="000000"/>
                                </a:solidFill>
                                <a:effectLst/>
                                <a:latin typeface="Cambria Math"/>
                                <a:ea typeface="Calibri"/>
                                <a:cs typeface="Times New Roman"/>
                              </a:rPr>
                              <m:t>−5</m:t>
                            </m:r>
                          </m:sup>
                        </m:sSup>
                        <m:r>
                          <a:rPr lang="en-US" sz="2000" i="1" kern="1200">
                            <a:solidFill>
                              <a:srgbClr val="000000"/>
                            </a:solidFill>
                            <a:effectLst/>
                            <a:latin typeface="Cambria Math"/>
                            <a:ea typeface="Calibri"/>
                            <a:cs typeface="Times New Roman"/>
                          </a:rPr>
                          <m:t> </m:t>
                        </m:r>
                        <m:r>
                          <a:rPr lang="en-US" sz="2000" i="1" kern="1200">
                            <a:solidFill>
                              <a:srgbClr val="000000"/>
                            </a:solidFill>
                            <a:effectLst/>
                            <a:latin typeface="Cambria Math"/>
                            <a:ea typeface="Calibri"/>
                            <a:cs typeface="Times New Roman"/>
                          </a:rPr>
                          <m:t>𝑠</m:t>
                        </m:r>
                      </m:oMath>
                    </m:oMathPara>
                  </a14:m>
                  <a:endParaRPr lang="en-US" sz="2000" dirty="0">
                    <a:effectLst/>
                    <a:latin typeface="Times New Roman"/>
                    <a:ea typeface="Calibri"/>
                    <a:cs typeface="Times New Roman"/>
                  </a:endParaRPr>
                </a:p>
                <a:p>
                  <a:pPr marL="0" marR="0" indent="182880" algn="just">
                    <a:spcBef>
                      <a:spcPts val="0"/>
                    </a:spcBef>
                    <a:spcAft>
                      <a:spcPts val="0"/>
                    </a:spcAft>
                  </a:pPr>
                  <a14:m>
                    <m:oMathPara xmlns:m="http://schemas.openxmlformats.org/officeDocument/2006/math">
                      <m:oMathParaPr>
                        <m:jc m:val="centerGroup"/>
                      </m:oMathParaPr>
                      <m:oMath xmlns:m="http://schemas.openxmlformats.org/officeDocument/2006/math">
                        <m:func>
                          <m:funcPr>
                            <m:ctrlPr>
                              <a:rPr lang="en-US" sz="2000" i="1" kern="1200">
                                <a:solidFill>
                                  <a:srgbClr val="000000"/>
                                </a:solidFill>
                                <a:effectLst/>
                                <a:latin typeface="Cambria Math"/>
                                <a:ea typeface="Calibri"/>
                                <a:cs typeface="Times New Roman"/>
                              </a:rPr>
                            </m:ctrlPr>
                          </m:funcPr>
                          <m:fName>
                            <m:r>
                              <m:rPr>
                                <m:sty m:val="p"/>
                              </m:rPr>
                              <a:rPr lang="en-US" sz="2000" kern="1200">
                                <a:solidFill>
                                  <a:srgbClr val="000000"/>
                                </a:solidFill>
                                <a:effectLst/>
                                <a:latin typeface="Cambria Math"/>
                                <a:ea typeface="Calibri"/>
                                <a:cs typeface="Times New Roman"/>
                              </a:rPr>
                              <m:t>max</m:t>
                            </m:r>
                          </m:fName>
                          <m:e>
                            <m:d>
                              <m:dPr>
                                <m:ctrlPr>
                                  <a:rPr lang="en-US" sz="2000" i="1" kern="1200">
                                    <a:solidFill>
                                      <a:srgbClr val="000000"/>
                                    </a:solidFill>
                                    <a:effectLst/>
                                    <a:latin typeface="Cambria Math"/>
                                    <a:ea typeface="Calibri"/>
                                    <a:cs typeface="Times New Roman"/>
                                  </a:rPr>
                                </m:ctrlPr>
                              </m:dPr>
                              <m:e>
                                <m:sSub>
                                  <m:sSubPr>
                                    <m:ctrlPr>
                                      <a:rPr lang="en-US" sz="2000" i="1" kern="1200">
                                        <a:solidFill>
                                          <a:srgbClr val="000000"/>
                                        </a:solidFill>
                                        <a:effectLst/>
                                        <a:latin typeface="Cambria Math"/>
                                        <a:ea typeface="Calibri"/>
                                        <a:cs typeface="Times New Roman"/>
                                      </a:rPr>
                                    </m:ctrlPr>
                                  </m:sSubPr>
                                  <m:e>
                                    <m:acc>
                                      <m:accPr>
                                        <m:chr m:val="̇"/>
                                        <m:ctrlPr>
                                          <a:rPr lang="en-US" sz="2000" i="1" kern="1200">
                                            <a:solidFill>
                                              <a:srgbClr val="000000"/>
                                            </a:solidFill>
                                            <a:effectLst/>
                                            <a:latin typeface="Cambria Math"/>
                                            <a:ea typeface="Calibri"/>
                                            <a:cs typeface="Times New Roman"/>
                                          </a:rPr>
                                        </m:ctrlPr>
                                      </m:accPr>
                                      <m:e>
                                        <m:r>
                                          <a:rPr lang="en-US" sz="2000" i="1" kern="1200">
                                            <a:solidFill>
                                              <a:srgbClr val="000000"/>
                                            </a:solidFill>
                                            <a:effectLst/>
                                            <a:latin typeface="Cambria Math"/>
                                            <a:ea typeface="Calibri"/>
                                            <a:cs typeface="Times New Roman"/>
                                          </a:rPr>
                                          <m:t>𝜀</m:t>
                                        </m:r>
                                      </m:e>
                                    </m:acc>
                                  </m:e>
                                  <m:sub>
                                    <m:r>
                                      <a:rPr lang="en-US" sz="2000" i="1" kern="1200">
                                        <a:solidFill>
                                          <a:srgbClr val="000000"/>
                                        </a:solidFill>
                                        <a:effectLst/>
                                        <a:latin typeface="Cambria Math"/>
                                        <a:ea typeface="Calibri"/>
                                        <a:cs typeface="Times New Roman"/>
                                      </a:rPr>
                                      <m:t>𝑒𝑞</m:t>
                                    </m:r>
                                  </m:sub>
                                </m:sSub>
                              </m:e>
                            </m:d>
                          </m:e>
                        </m:func>
                        <m:r>
                          <a:rPr lang="en-US" sz="2000" kern="1200">
                            <a:solidFill>
                              <a:srgbClr val="000000"/>
                            </a:solidFill>
                            <a:effectLst/>
                            <a:latin typeface="Cambria Math"/>
                            <a:ea typeface="Calibri"/>
                            <a:cs typeface="Times New Roman"/>
                          </a:rPr>
                          <m:t>=1872 </m:t>
                        </m:r>
                        <m:sSup>
                          <m:sSupPr>
                            <m:ctrlPr>
                              <a:rPr lang="en-US" sz="2000" i="1" kern="1200">
                                <a:solidFill>
                                  <a:srgbClr val="000000"/>
                                </a:solidFill>
                                <a:effectLst/>
                                <a:latin typeface="Cambria Math"/>
                                <a:ea typeface="Calibri"/>
                                <a:cs typeface="Times New Roman"/>
                              </a:rPr>
                            </m:ctrlPr>
                          </m:sSupPr>
                          <m:e>
                            <m:r>
                              <a:rPr lang="en-US" sz="2000" i="1" kern="1200">
                                <a:solidFill>
                                  <a:srgbClr val="000000"/>
                                </a:solidFill>
                                <a:effectLst/>
                                <a:latin typeface="Cambria Math"/>
                                <a:ea typeface="Calibri"/>
                                <a:cs typeface="Times New Roman"/>
                              </a:rPr>
                              <m:t>𝑠</m:t>
                            </m:r>
                          </m:e>
                          <m:sup>
                            <m:r>
                              <a:rPr lang="en-US" sz="2000" i="1" kern="1200">
                                <a:solidFill>
                                  <a:srgbClr val="000000"/>
                                </a:solidFill>
                                <a:effectLst/>
                                <a:latin typeface="Cambria Math"/>
                                <a:ea typeface="Calibri"/>
                                <a:cs typeface="Times New Roman"/>
                              </a:rPr>
                              <m:t>−1</m:t>
                            </m:r>
                          </m:sup>
                        </m:sSup>
                      </m:oMath>
                    </m:oMathPara>
                  </a14:m>
                  <a:endParaRPr lang="en-US" sz="2000" dirty="0">
                    <a:effectLst/>
                    <a:latin typeface="Times New Roman"/>
                    <a:ea typeface="Calibri"/>
                    <a:cs typeface="Times New Roman"/>
                  </a:endParaRPr>
                </a:p>
              </p:txBody>
            </p:sp>
          </mc:Choice>
          <mc:Fallback xmlns="">
            <p:sp>
              <p:nvSpPr>
                <p:cNvPr id="701" name="TextBox 10"/>
                <p:cNvSpPr txBox="1">
                  <a:spLocks noRot="1" noChangeAspect="1" noMove="1" noResize="1" noEditPoints="1" noAdjustHandles="1" noChangeArrowheads="1" noChangeShapeType="1" noTextEdit="1"/>
                </p:cNvSpPr>
                <p:nvPr/>
              </p:nvSpPr>
              <p:spPr>
                <a:xfrm>
                  <a:off x="41274592" y="7327290"/>
                  <a:ext cx="2994065" cy="757195"/>
                </a:xfrm>
                <a:prstGeom prst="rect">
                  <a:avLst/>
                </a:prstGeom>
                <a:blipFill rotWithShape="1">
                  <a:blip r:embed="rId29"/>
                  <a:stretch>
                    <a:fillRect b="-854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02" name="TextBox 11"/>
                <p:cNvSpPr txBox="1"/>
                <p:nvPr/>
              </p:nvSpPr>
              <p:spPr>
                <a:xfrm>
                  <a:off x="41274592" y="9400631"/>
                  <a:ext cx="2861856" cy="757195"/>
                </a:xfrm>
                <a:prstGeom prst="rect">
                  <a:avLst/>
                </a:prstGeom>
                <a:noFill/>
              </p:spPr>
              <p:txBody>
                <a:bodyPr wrap="square" rtlCol="0">
                  <a:spAutoFit/>
                </a:bodyPr>
                <a:lstStyle/>
                <a:p>
                  <a:pPr marL="0" marR="0" indent="182880" algn="just">
                    <a:spcBef>
                      <a:spcPts val="0"/>
                    </a:spcBef>
                    <a:spcAft>
                      <a:spcPts val="0"/>
                    </a:spcAft>
                  </a:pPr>
                  <a14:m>
                    <m:oMathPara xmlns:m="http://schemas.openxmlformats.org/officeDocument/2006/math">
                      <m:oMathParaPr>
                        <m:jc m:val="centerGroup"/>
                      </m:oMathParaPr>
                      <m:oMath xmlns:m="http://schemas.openxmlformats.org/officeDocument/2006/math">
                        <m:r>
                          <a:rPr lang="en-US" sz="2000" i="1" kern="1200">
                            <a:solidFill>
                              <a:srgbClr val="000000"/>
                            </a:solidFill>
                            <a:effectLst/>
                            <a:latin typeface="Cambria Math"/>
                            <a:ea typeface="Calibri"/>
                            <a:cs typeface="Times New Roman"/>
                          </a:rPr>
                          <m:t>𝑡</m:t>
                        </m:r>
                        <m:r>
                          <a:rPr lang="en-US" sz="2000" i="1" kern="1200">
                            <a:solidFill>
                              <a:srgbClr val="000000"/>
                            </a:solidFill>
                            <a:effectLst/>
                            <a:latin typeface="Cambria Math"/>
                            <a:ea typeface="Calibri"/>
                            <a:cs typeface="Times New Roman"/>
                          </a:rPr>
                          <m:t>=12.60×</m:t>
                        </m:r>
                        <m:sSup>
                          <m:sSupPr>
                            <m:ctrlPr>
                              <a:rPr lang="en-US" sz="2000" i="1" kern="1200">
                                <a:solidFill>
                                  <a:srgbClr val="000000"/>
                                </a:solidFill>
                                <a:effectLst/>
                                <a:latin typeface="Cambria Math"/>
                                <a:ea typeface="Calibri"/>
                                <a:cs typeface="Times New Roman"/>
                              </a:rPr>
                            </m:ctrlPr>
                          </m:sSupPr>
                          <m:e>
                            <m:r>
                              <a:rPr lang="en-US" sz="2000" i="1" kern="1200">
                                <a:solidFill>
                                  <a:srgbClr val="000000"/>
                                </a:solidFill>
                                <a:effectLst/>
                                <a:latin typeface="Cambria Math"/>
                                <a:ea typeface="Calibri"/>
                                <a:cs typeface="Times New Roman"/>
                              </a:rPr>
                              <m:t>10</m:t>
                            </m:r>
                          </m:e>
                          <m:sup>
                            <m:r>
                              <a:rPr lang="en-US" sz="2000" i="1" kern="1200">
                                <a:solidFill>
                                  <a:srgbClr val="000000"/>
                                </a:solidFill>
                                <a:effectLst/>
                                <a:latin typeface="Cambria Math"/>
                                <a:ea typeface="Calibri"/>
                                <a:cs typeface="Times New Roman"/>
                              </a:rPr>
                              <m:t>−5</m:t>
                            </m:r>
                          </m:sup>
                        </m:sSup>
                        <m:r>
                          <a:rPr lang="en-US" sz="2000" i="1" kern="1200">
                            <a:solidFill>
                              <a:srgbClr val="000000"/>
                            </a:solidFill>
                            <a:effectLst/>
                            <a:latin typeface="Cambria Math"/>
                            <a:ea typeface="Calibri"/>
                            <a:cs typeface="Times New Roman"/>
                          </a:rPr>
                          <m:t> </m:t>
                        </m:r>
                        <m:r>
                          <a:rPr lang="en-US" sz="2000" i="1" kern="1200">
                            <a:solidFill>
                              <a:srgbClr val="000000"/>
                            </a:solidFill>
                            <a:effectLst/>
                            <a:latin typeface="Cambria Math"/>
                            <a:ea typeface="Calibri"/>
                            <a:cs typeface="Times New Roman"/>
                          </a:rPr>
                          <m:t>𝑠</m:t>
                        </m:r>
                      </m:oMath>
                    </m:oMathPara>
                  </a14:m>
                  <a:endParaRPr lang="en-US" sz="2000" dirty="0">
                    <a:effectLst/>
                    <a:latin typeface="Times New Roman"/>
                    <a:ea typeface="Calibri"/>
                    <a:cs typeface="Times New Roman"/>
                  </a:endParaRPr>
                </a:p>
                <a:p>
                  <a:pPr marL="0" marR="0" indent="182880" algn="just">
                    <a:spcBef>
                      <a:spcPts val="0"/>
                    </a:spcBef>
                    <a:spcAft>
                      <a:spcPts val="0"/>
                    </a:spcAft>
                  </a:pPr>
                  <a14:m>
                    <m:oMathPara xmlns:m="http://schemas.openxmlformats.org/officeDocument/2006/math">
                      <m:oMathParaPr>
                        <m:jc m:val="centerGroup"/>
                      </m:oMathParaPr>
                      <m:oMath xmlns:m="http://schemas.openxmlformats.org/officeDocument/2006/math">
                        <m:func>
                          <m:funcPr>
                            <m:ctrlPr>
                              <a:rPr lang="en-US" sz="2000" i="1" kern="1200">
                                <a:solidFill>
                                  <a:srgbClr val="000000"/>
                                </a:solidFill>
                                <a:effectLst/>
                                <a:latin typeface="Cambria Math"/>
                                <a:ea typeface="Calibri"/>
                                <a:cs typeface="Times New Roman"/>
                              </a:rPr>
                            </m:ctrlPr>
                          </m:funcPr>
                          <m:fName>
                            <m:r>
                              <m:rPr>
                                <m:sty m:val="p"/>
                              </m:rPr>
                              <a:rPr lang="en-US" sz="2000" kern="1200">
                                <a:solidFill>
                                  <a:srgbClr val="000000"/>
                                </a:solidFill>
                                <a:effectLst/>
                                <a:latin typeface="Cambria Math"/>
                                <a:ea typeface="Calibri"/>
                                <a:cs typeface="Times New Roman"/>
                              </a:rPr>
                              <m:t>max</m:t>
                            </m:r>
                          </m:fName>
                          <m:e>
                            <m:d>
                              <m:dPr>
                                <m:ctrlPr>
                                  <a:rPr lang="en-US" sz="2000" i="1" kern="1200">
                                    <a:solidFill>
                                      <a:srgbClr val="000000"/>
                                    </a:solidFill>
                                    <a:effectLst/>
                                    <a:latin typeface="Cambria Math"/>
                                    <a:ea typeface="Calibri"/>
                                    <a:cs typeface="Times New Roman"/>
                                  </a:rPr>
                                </m:ctrlPr>
                              </m:dPr>
                              <m:e>
                                <m:sSub>
                                  <m:sSubPr>
                                    <m:ctrlPr>
                                      <a:rPr lang="en-US" sz="2000" i="1" kern="1200">
                                        <a:solidFill>
                                          <a:srgbClr val="000000"/>
                                        </a:solidFill>
                                        <a:effectLst/>
                                        <a:latin typeface="Cambria Math"/>
                                        <a:ea typeface="Calibri"/>
                                        <a:cs typeface="Times New Roman"/>
                                      </a:rPr>
                                    </m:ctrlPr>
                                  </m:sSubPr>
                                  <m:e>
                                    <m:acc>
                                      <m:accPr>
                                        <m:chr m:val="̇"/>
                                        <m:ctrlPr>
                                          <a:rPr lang="en-US" sz="2000" i="1" kern="1200">
                                            <a:solidFill>
                                              <a:srgbClr val="000000"/>
                                            </a:solidFill>
                                            <a:effectLst/>
                                            <a:latin typeface="Cambria Math"/>
                                            <a:ea typeface="Calibri"/>
                                            <a:cs typeface="Times New Roman"/>
                                          </a:rPr>
                                        </m:ctrlPr>
                                      </m:accPr>
                                      <m:e>
                                        <m:r>
                                          <a:rPr lang="en-US" sz="2000" i="1" kern="1200">
                                            <a:solidFill>
                                              <a:srgbClr val="000000"/>
                                            </a:solidFill>
                                            <a:effectLst/>
                                            <a:latin typeface="Cambria Math"/>
                                            <a:ea typeface="Calibri"/>
                                            <a:cs typeface="Times New Roman"/>
                                          </a:rPr>
                                          <m:t>𝜀</m:t>
                                        </m:r>
                                      </m:e>
                                    </m:acc>
                                  </m:e>
                                  <m:sub>
                                    <m:r>
                                      <a:rPr lang="en-US" sz="2000" i="1" kern="1200">
                                        <a:solidFill>
                                          <a:srgbClr val="000000"/>
                                        </a:solidFill>
                                        <a:effectLst/>
                                        <a:latin typeface="Cambria Math"/>
                                        <a:ea typeface="Calibri"/>
                                        <a:cs typeface="Times New Roman"/>
                                      </a:rPr>
                                      <m:t>𝑒𝑞</m:t>
                                    </m:r>
                                  </m:sub>
                                </m:sSub>
                              </m:e>
                            </m:d>
                          </m:e>
                        </m:func>
                        <m:r>
                          <a:rPr lang="en-US" sz="2000" kern="1200">
                            <a:solidFill>
                              <a:srgbClr val="000000"/>
                            </a:solidFill>
                            <a:effectLst/>
                            <a:latin typeface="Cambria Math"/>
                            <a:ea typeface="Calibri"/>
                            <a:cs typeface="Times New Roman"/>
                          </a:rPr>
                          <m:t>=0 </m:t>
                        </m:r>
                        <m:sSup>
                          <m:sSupPr>
                            <m:ctrlPr>
                              <a:rPr lang="en-US" sz="2000" i="1" kern="1200">
                                <a:solidFill>
                                  <a:srgbClr val="000000"/>
                                </a:solidFill>
                                <a:effectLst/>
                                <a:latin typeface="Cambria Math"/>
                                <a:ea typeface="Calibri"/>
                                <a:cs typeface="Times New Roman"/>
                              </a:rPr>
                            </m:ctrlPr>
                          </m:sSupPr>
                          <m:e>
                            <m:r>
                              <a:rPr lang="en-US" sz="2000" i="1" kern="1200">
                                <a:solidFill>
                                  <a:srgbClr val="000000"/>
                                </a:solidFill>
                                <a:effectLst/>
                                <a:latin typeface="Cambria Math"/>
                                <a:ea typeface="Calibri"/>
                                <a:cs typeface="Times New Roman"/>
                              </a:rPr>
                              <m:t>𝑠</m:t>
                            </m:r>
                          </m:e>
                          <m:sup>
                            <m:r>
                              <a:rPr lang="en-US" sz="2000" i="1" kern="1200">
                                <a:solidFill>
                                  <a:srgbClr val="000000"/>
                                </a:solidFill>
                                <a:effectLst/>
                                <a:latin typeface="Cambria Math"/>
                                <a:ea typeface="Calibri"/>
                                <a:cs typeface="Times New Roman"/>
                              </a:rPr>
                              <m:t>−1</m:t>
                            </m:r>
                          </m:sup>
                        </m:sSup>
                      </m:oMath>
                    </m:oMathPara>
                  </a14:m>
                  <a:endParaRPr lang="en-US" sz="2000" dirty="0">
                    <a:effectLst/>
                    <a:latin typeface="Times New Roman"/>
                    <a:ea typeface="Calibri"/>
                    <a:cs typeface="Times New Roman"/>
                  </a:endParaRPr>
                </a:p>
              </p:txBody>
            </p:sp>
          </mc:Choice>
          <mc:Fallback xmlns="">
            <p:sp>
              <p:nvSpPr>
                <p:cNvPr id="702" name="TextBox 11"/>
                <p:cNvSpPr txBox="1">
                  <a:spLocks noRot="1" noChangeAspect="1" noMove="1" noResize="1" noEditPoints="1" noAdjustHandles="1" noChangeArrowheads="1" noChangeShapeType="1" noTextEdit="1"/>
                </p:cNvSpPr>
                <p:nvPr/>
              </p:nvSpPr>
              <p:spPr>
                <a:xfrm>
                  <a:off x="41274592" y="9400631"/>
                  <a:ext cx="2861856" cy="757195"/>
                </a:xfrm>
                <a:prstGeom prst="rect">
                  <a:avLst/>
                </a:prstGeom>
                <a:blipFill rotWithShape="1">
                  <a:blip r:embed="rId30"/>
                  <a:stretch>
                    <a:fillRect b="-8547"/>
                  </a:stretch>
                </a:blipFill>
              </p:spPr>
              <p:txBody>
                <a:bodyPr/>
                <a:lstStyle/>
                <a:p>
                  <a:r>
                    <a:rPr lang="en-US">
                      <a:noFill/>
                    </a:rPr>
                    <a:t> </a:t>
                  </a:r>
                </a:p>
              </p:txBody>
            </p:sp>
          </mc:Fallback>
        </mc:AlternateContent>
        <p:grpSp>
          <p:nvGrpSpPr>
            <p:cNvPr id="703" name="Group 702"/>
            <p:cNvGrpSpPr/>
            <p:nvPr/>
          </p:nvGrpSpPr>
          <p:grpSpPr>
            <a:xfrm>
              <a:off x="34971952" y="7312776"/>
              <a:ext cx="980341" cy="649771"/>
              <a:chOff x="0" y="0"/>
              <a:chExt cx="698877" cy="463261"/>
            </a:xfrm>
          </p:grpSpPr>
          <p:cxnSp>
            <p:nvCxnSpPr>
              <p:cNvPr id="704" name="Straight Arrow Connector 703"/>
              <p:cNvCxnSpPr/>
              <p:nvPr/>
            </p:nvCxnSpPr>
            <p:spPr>
              <a:xfrm>
                <a:off x="4527" y="448146"/>
                <a:ext cx="388031"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05" name="Straight Arrow Connector 704"/>
              <p:cNvCxnSpPr/>
              <p:nvPr/>
            </p:nvCxnSpPr>
            <p:spPr>
              <a:xfrm flipV="1">
                <a:off x="4527" y="81481"/>
                <a:ext cx="0" cy="36128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06" name="TextBox 26"/>
              <p:cNvSpPr txBox="1"/>
              <p:nvPr/>
            </p:nvSpPr>
            <p:spPr>
              <a:xfrm>
                <a:off x="286768" y="180710"/>
                <a:ext cx="412109" cy="282551"/>
              </a:xfrm>
              <a:prstGeom prst="rect">
                <a:avLst/>
              </a:prstGeom>
              <a:noFill/>
            </p:spPr>
            <p:txBody>
              <a:bodyPr wrap="square" rtlCol="0">
                <a:noAutofit/>
              </a:bodyPr>
              <a:lstStyle/>
              <a:p>
                <a:pPr marL="0" marR="0">
                  <a:spcBef>
                    <a:spcPts val="0"/>
                  </a:spcBef>
                  <a:spcAft>
                    <a:spcPts val="0"/>
                  </a:spcAft>
                </a:pPr>
                <a:r>
                  <a:rPr lang="en-US" sz="2000" kern="1200">
                    <a:solidFill>
                      <a:srgbClr val="000000"/>
                    </a:solidFill>
                    <a:effectLst/>
                    <a:latin typeface="Times New Roman"/>
                    <a:ea typeface="Times New Roman"/>
                  </a:rPr>
                  <a:t>z</a:t>
                </a:r>
                <a:endParaRPr lang="en-US" sz="2000">
                  <a:effectLst/>
                  <a:latin typeface="Times New Roman"/>
                  <a:ea typeface="Times New Roman"/>
                </a:endParaRPr>
              </a:p>
            </p:txBody>
          </p:sp>
          <p:sp>
            <p:nvSpPr>
              <p:cNvPr id="707" name="TextBox 27"/>
              <p:cNvSpPr txBox="1"/>
              <p:nvPr/>
            </p:nvSpPr>
            <p:spPr>
              <a:xfrm>
                <a:off x="0" y="0"/>
                <a:ext cx="412109" cy="282551"/>
              </a:xfrm>
              <a:prstGeom prst="rect">
                <a:avLst/>
              </a:prstGeom>
              <a:noFill/>
            </p:spPr>
            <p:txBody>
              <a:bodyPr wrap="square" rtlCol="0">
                <a:noAutofit/>
              </a:bodyPr>
              <a:lstStyle/>
              <a:p>
                <a:pPr marL="0" marR="0">
                  <a:spcBef>
                    <a:spcPts val="0"/>
                  </a:spcBef>
                  <a:spcAft>
                    <a:spcPts val="0"/>
                  </a:spcAft>
                </a:pPr>
                <a:r>
                  <a:rPr lang="en-US" sz="2000" kern="1200">
                    <a:solidFill>
                      <a:srgbClr val="000000"/>
                    </a:solidFill>
                    <a:effectLst/>
                    <a:latin typeface="Times New Roman"/>
                    <a:ea typeface="Times New Roman"/>
                  </a:rPr>
                  <a:t>y</a:t>
                </a:r>
                <a:endParaRPr lang="en-US" sz="2000">
                  <a:effectLst/>
                  <a:latin typeface="Times New Roman"/>
                  <a:ea typeface="Times New Roman"/>
                </a:endParaRPr>
              </a:p>
            </p:txBody>
          </p:sp>
        </p:grpSp>
        <p:pic>
          <p:nvPicPr>
            <p:cNvPr id="803" name="Picture 802" descr="C:\RESEARCH\Ta\impact_FEA_user\mesh_3\FP\test_nonSch\improved_UMAT\sch_Mctg_init_guess\corr_init_guess_isch_1\nsch_temp_strain_decay\run2\edot_fields\reledot_kinc40.png"/>
            <p:cNvPicPr>
              <a:picLocks noChangeAspect="1"/>
            </p:cNvPicPr>
            <p:nvPr/>
          </p:nvPicPr>
          <p:blipFill rotWithShape="1">
            <a:blip r:embed="rId31" cstate="print">
              <a:extLst>
                <a:ext uri="{28A0092B-C50C-407E-A947-70E740481C1C}">
                  <a14:useLocalDpi xmlns:a14="http://schemas.microsoft.com/office/drawing/2010/main" val="0"/>
                </a:ext>
              </a:extLst>
            </a:blip>
            <a:srcRect l="20542" t="8592" r="30135" b="30959"/>
            <a:stretch/>
          </p:blipFill>
          <p:spPr bwMode="auto">
            <a:xfrm>
              <a:off x="36242625" y="7675960"/>
              <a:ext cx="4116010" cy="2019522"/>
            </a:xfrm>
            <a:prstGeom prst="rect">
              <a:avLst/>
            </a:prstGeom>
            <a:noFill/>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807" name="TextBox 11"/>
                <p:cNvSpPr txBox="1"/>
                <p:nvPr/>
              </p:nvSpPr>
              <p:spPr>
                <a:xfrm>
                  <a:off x="36828703" y="7256016"/>
                  <a:ext cx="3239108" cy="757195"/>
                </a:xfrm>
                <a:prstGeom prst="rect">
                  <a:avLst/>
                </a:prstGeom>
                <a:noFill/>
              </p:spPr>
              <p:txBody>
                <a:bodyPr wrap="square" rtlCol="0">
                  <a:spAutoFit/>
                </a:bodyPr>
                <a:lstStyle/>
                <a:p>
                  <a:pPr marL="0" marR="0">
                    <a:spcBef>
                      <a:spcPts val="0"/>
                    </a:spcBef>
                    <a:spcAft>
                      <a:spcPts val="0"/>
                    </a:spcAft>
                  </a:pPr>
                  <a14:m>
                    <m:oMathPara xmlns:m="http://schemas.openxmlformats.org/officeDocument/2006/math">
                      <m:oMathParaPr>
                        <m:jc m:val="centerGroup"/>
                      </m:oMathParaPr>
                      <m:oMath xmlns:m="http://schemas.openxmlformats.org/officeDocument/2006/math">
                        <m:r>
                          <a:rPr lang="en-US" sz="2000" i="1" kern="1200">
                            <a:solidFill>
                              <a:srgbClr val="000000"/>
                            </a:solidFill>
                            <a:effectLst/>
                            <a:latin typeface="Cambria Math"/>
                            <a:ea typeface="Times New Roman"/>
                            <a:cs typeface="Times New Roman"/>
                          </a:rPr>
                          <m:t>𝑡</m:t>
                        </m:r>
                        <m:r>
                          <a:rPr lang="en-US" sz="2000" i="1" kern="1200">
                            <a:solidFill>
                              <a:srgbClr val="000000"/>
                            </a:solidFill>
                            <a:effectLst/>
                            <a:latin typeface="Cambria Math"/>
                            <a:ea typeface="Times New Roman"/>
                            <a:cs typeface="Times New Roman"/>
                          </a:rPr>
                          <m:t>=4.52×</m:t>
                        </m:r>
                        <m:sSup>
                          <m:sSupPr>
                            <m:ctrlPr>
                              <a:rPr lang="en-US" sz="2000" i="1" kern="1200">
                                <a:solidFill>
                                  <a:srgbClr val="000000"/>
                                </a:solidFill>
                                <a:effectLst/>
                                <a:latin typeface="Cambria Math"/>
                                <a:ea typeface="Times New Roman"/>
                                <a:cs typeface="Times New Roman"/>
                              </a:rPr>
                            </m:ctrlPr>
                          </m:sSupPr>
                          <m:e>
                            <m:r>
                              <a:rPr lang="en-US" sz="2000" i="1" kern="1200">
                                <a:solidFill>
                                  <a:srgbClr val="000000"/>
                                </a:solidFill>
                                <a:effectLst/>
                                <a:latin typeface="Cambria Math"/>
                                <a:ea typeface="Times New Roman"/>
                                <a:cs typeface="Times New Roman"/>
                              </a:rPr>
                              <m:t>10</m:t>
                            </m:r>
                          </m:e>
                          <m:sup>
                            <m:r>
                              <a:rPr lang="en-US" sz="2000" i="1" kern="1200">
                                <a:solidFill>
                                  <a:srgbClr val="000000"/>
                                </a:solidFill>
                                <a:effectLst/>
                                <a:latin typeface="Cambria Math"/>
                                <a:ea typeface="Times New Roman"/>
                                <a:cs typeface="Times New Roman"/>
                              </a:rPr>
                              <m:t>−5</m:t>
                            </m:r>
                          </m:sup>
                        </m:sSup>
                        <m:r>
                          <a:rPr lang="en-US" sz="2000" i="1" kern="1200">
                            <a:solidFill>
                              <a:srgbClr val="000000"/>
                            </a:solidFill>
                            <a:effectLst/>
                            <a:latin typeface="Cambria Math"/>
                            <a:ea typeface="Times New Roman"/>
                            <a:cs typeface="Times New Roman"/>
                          </a:rPr>
                          <m:t> </m:t>
                        </m:r>
                        <m:r>
                          <a:rPr lang="en-US" sz="2000" i="1" kern="1200">
                            <a:solidFill>
                              <a:srgbClr val="000000"/>
                            </a:solidFill>
                            <a:effectLst/>
                            <a:latin typeface="Cambria Math"/>
                            <a:ea typeface="Times New Roman"/>
                            <a:cs typeface="Times New Roman"/>
                          </a:rPr>
                          <m:t>𝑠</m:t>
                        </m:r>
                      </m:oMath>
                    </m:oMathPara>
                  </a14:m>
                  <a:endParaRPr lang="en-US" sz="2000" dirty="0">
                    <a:effectLst/>
                    <a:latin typeface="Times New Roman"/>
                    <a:ea typeface="Times New Roman"/>
                  </a:endParaRPr>
                </a:p>
                <a:p>
                  <a:pPr marL="0" marR="0">
                    <a:spcBef>
                      <a:spcPts val="0"/>
                    </a:spcBef>
                    <a:spcAft>
                      <a:spcPts val="0"/>
                    </a:spcAft>
                  </a:pPr>
                  <a14:m>
                    <m:oMathPara xmlns:m="http://schemas.openxmlformats.org/officeDocument/2006/math">
                      <m:oMathParaPr>
                        <m:jc m:val="centerGroup"/>
                      </m:oMathParaPr>
                      <m:oMath xmlns:m="http://schemas.openxmlformats.org/officeDocument/2006/math">
                        <m:func>
                          <m:funcPr>
                            <m:ctrlPr>
                              <a:rPr lang="en-US" sz="2000" i="1" kern="1200">
                                <a:solidFill>
                                  <a:srgbClr val="000000"/>
                                </a:solidFill>
                                <a:effectLst/>
                                <a:latin typeface="Cambria Math"/>
                                <a:ea typeface="Times New Roman"/>
                                <a:cs typeface="Times New Roman"/>
                              </a:rPr>
                            </m:ctrlPr>
                          </m:funcPr>
                          <m:fName>
                            <m:r>
                              <m:rPr>
                                <m:sty m:val="p"/>
                              </m:rPr>
                              <a:rPr lang="en-US" sz="2000" kern="1200">
                                <a:solidFill>
                                  <a:srgbClr val="000000"/>
                                </a:solidFill>
                                <a:effectLst/>
                                <a:latin typeface="Cambria Math"/>
                                <a:ea typeface="Times New Roman"/>
                                <a:cs typeface="Times New Roman"/>
                              </a:rPr>
                              <m:t>max</m:t>
                            </m:r>
                          </m:fName>
                          <m:e>
                            <m:d>
                              <m:dPr>
                                <m:ctrlPr>
                                  <a:rPr lang="en-US" sz="2000" i="1" kern="1200">
                                    <a:solidFill>
                                      <a:srgbClr val="000000"/>
                                    </a:solidFill>
                                    <a:effectLst/>
                                    <a:latin typeface="Cambria Math"/>
                                    <a:ea typeface="Times New Roman"/>
                                  </a:rPr>
                                </m:ctrlPr>
                              </m:dPr>
                              <m:e>
                                <m:sSub>
                                  <m:sSubPr>
                                    <m:ctrlPr>
                                      <a:rPr lang="en-US" sz="2000" i="1" kern="1200">
                                        <a:solidFill>
                                          <a:srgbClr val="000000"/>
                                        </a:solidFill>
                                        <a:effectLst/>
                                        <a:latin typeface="Cambria Math"/>
                                        <a:ea typeface="Times New Roman"/>
                                        <a:cs typeface="Times New Roman"/>
                                      </a:rPr>
                                    </m:ctrlPr>
                                  </m:sSubPr>
                                  <m:e>
                                    <m:acc>
                                      <m:accPr>
                                        <m:chr m:val="̇"/>
                                        <m:ctrlPr>
                                          <a:rPr lang="en-US" sz="2000" i="1" kern="1200">
                                            <a:solidFill>
                                              <a:srgbClr val="000000"/>
                                            </a:solidFill>
                                            <a:effectLst/>
                                            <a:latin typeface="Cambria Math"/>
                                            <a:ea typeface="Times New Roman"/>
                                            <a:cs typeface="Times New Roman"/>
                                          </a:rPr>
                                        </m:ctrlPr>
                                      </m:accPr>
                                      <m:e>
                                        <m:r>
                                          <a:rPr lang="en-US" sz="2000" i="1" kern="1200">
                                            <a:solidFill>
                                              <a:srgbClr val="000000"/>
                                            </a:solidFill>
                                            <a:effectLst/>
                                            <a:latin typeface="Cambria Math"/>
                                            <a:ea typeface="Times New Roman"/>
                                            <a:cs typeface="Times New Roman"/>
                                          </a:rPr>
                                          <m:t>𝜀</m:t>
                                        </m:r>
                                      </m:e>
                                    </m:acc>
                                  </m:e>
                                  <m:sub>
                                    <m:r>
                                      <a:rPr lang="en-US" sz="2000" i="1" kern="1200">
                                        <a:solidFill>
                                          <a:srgbClr val="000000"/>
                                        </a:solidFill>
                                        <a:effectLst/>
                                        <a:latin typeface="Cambria Math"/>
                                        <a:ea typeface="Times New Roman"/>
                                        <a:cs typeface="Times New Roman"/>
                                      </a:rPr>
                                      <m:t>𝑒𝑞</m:t>
                                    </m:r>
                                  </m:sub>
                                </m:sSub>
                              </m:e>
                            </m:d>
                          </m:e>
                        </m:func>
                        <m:r>
                          <a:rPr lang="en-US" sz="2000" kern="1200">
                            <a:solidFill>
                              <a:srgbClr val="000000"/>
                            </a:solidFill>
                            <a:effectLst/>
                            <a:latin typeface="Cambria Math"/>
                            <a:ea typeface="Times New Roman"/>
                            <a:cs typeface="Times New Roman"/>
                          </a:rPr>
                          <m:t>=41308 </m:t>
                        </m:r>
                        <m:sSup>
                          <m:sSupPr>
                            <m:ctrlPr>
                              <a:rPr lang="en-US" sz="2000" i="1" kern="1200">
                                <a:solidFill>
                                  <a:srgbClr val="000000"/>
                                </a:solidFill>
                                <a:effectLst/>
                                <a:latin typeface="Cambria Math"/>
                                <a:ea typeface="Times New Roman"/>
                              </a:rPr>
                            </m:ctrlPr>
                          </m:sSupPr>
                          <m:e>
                            <m:r>
                              <a:rPr lang="en-US" sz="2000" i="1" kern="1200">
                                <a:solidFill>
                                  <a:srgbClr val="000000"/>
                                </a:solidFill>
                                <a:effectLst/>
                                <a:latin typeface="Cambria Math"/>
                                <a:ea typeface="Times New Roman"/>
                              </a:rPr>
                              <m:t>𝑠</m:t>
                            </m:r>
                          </m:e>
                          <m:sup>
                            <m:r>
                              <a:rPr lang="en-US" sz="2000" i="1" kern="1200">
                                <a:solidFill>
                                  <a:srgbClr val="000000"/>
                                </a:solidFill>
                                <a:effectLst/>
                                <a:latin typeface="Cambria Math"/>
                                <a:ea typeface="Times New Roman"/>
                              </a:rPr>
                              <m:t>−1</m:t>
                            </m:r>
                          </m:sup>
                        </m:sSup>
                      </m:oMath>
                    </m:oMathPara>
                  </a14:m>
                  <a:endParaRPr lang="en-US" sz="2000" dirty="0">
                    <a:effectLst/>
                    <a:latin typeface="Times New Roman"/>
                    <a:ea typeface="Times New Roman"/>
                  </a:endParaRPr>
                </a:p>
              </p:txBody>
            </p:sp>
          </mc:Choice>
          <mc:Fallback xmlns="">
            <p:sp>
              <p:nvSpPr>
                <p:cNvPr id="807" name="TextBox 11"/>
                <p:cNvSpPr txBox="1">
                  <a:spLocks noRot="1" noChangeAspect="1" noMove="1" noResize="1" noEditPoints="1" noAdjustHandles="1" noChangeArrowheads="1" noChangeShapeType="1" noTextEdit="1"/>
                </p:cNvSpPr>
                <p:nvPr/>
              </p:nvSpPr>
              <p:spPr>
                <a:xfrm>
                  <a:off x="36828703" y="7256016"/>
                  <a:ext cx="3239108" cy="757195"/>
                </a:xfrm>
                <a:prstGeom prst="rect">
                  <a:avLst/>
                </a:prstGeom>
                <a:blipFill rotWithShape="1">
                  <a:blip r:embed="rId32"/>
                  <a:stretch>
                    <a:fillRect b="-8547"/>
                  </a:stretch>
                </a:blipFill>
              </p:spPr>
              <p:txBody>
                <a:bodyPr/>
                <a:lstStyle/>
                <a:p>
                  <a:r>
                    <a:rPr lang="en-US">
                      <a:noFill/>
                    </a:rPr>
                    <a:t> </a:t>
                  </a:r>
                </a:p>
              </p:txBody>
            </p:sp>
          </mc:Fallback>
        </mc:AlternateContent>
        <p:grpSp>
          <p:nvGrpSpPr>
            <p:cNvPr id="860" name="Group 859"/>
            <p:cNvGrpSpPr/>
            <p:nvPr/>
          </p:nvGrpSpPr>
          <p:grpSpPr>
            <a:xfrm>
              <a:off x="36347400" y="7331919"/>
              <a:ext cx="144728" cy="4812104"/>
              <a:chOff x="3390405" y="-61809"/>
              <a:chExt cx="103176" cy="3430839"/>
            </a:xfrm>
          </p:grpSpPr>
          <p:cxnSp>
            <p:nvCxnSpPr>
              <p:cNvPr id="861" name="Straight Connector 860"/>
              <p:cNvCxnSpPr/>
              <p:nvPr/>
            </p:nvCxnSpPr>
            <p:spPr>
              <a:xfrm flipV="1">
                <a:off x="3390405" y="157941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62" name="Straight Connector 861"/>
              <p:cNvCxnSpPr/>
              <p:nvPr/>
            </p:nvCxnSpPr>
            <p:spPr>
              <a:xfrm flipV="1">
                <a:off x="3390405" y="146660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63" name="Straight Connector 862"/>
              <p:cNvCxnSpPr/>
              <p:nvPr/>
            </p:nvCxnSpPr>
            <p:spPr>
              <a:xfrm flipV="1">
                <a:off x="3390405" y="1353787"/>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64" name="Straight Connector 863"/>
              <p:cNvCxnSpPr/>
              <p:nvPr/>
            </p:nvCxnSpPr>
            <p:spPr>
              <a:xfrm flipV="1">
                <a:off x="3390405" y="112815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65" name="Straight Connector 864"/>
              <p:cNvCxnSpPr/>
              <p:nvPr/>
            </p:nvCxnSpPr>
            <p:spPr>
              <a:xfrm flipV="1">
                <a:off x="3390405" y="902525"/>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66" name="Straight Connector 865"/>
              <p:cNvCxnSpPr/>
              <p:nvPr/>
            </p:nvCxnSpPr>
            <p:spPr>
              <a:xfrm flipV="1">
                <a:off x="3390405" y="67689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67" name="Straight Connector 866"/>
              <p:cNvCxnSpPr/>
              <p:nvPr/>
            </p:nvCxnSpPr>
            <p:spPr>
              <a:xfrm flipV="1">
                <a:off x="3390405" y="124097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68" name="Straight Connector 867"/>
              <p:cNvCxnSpPr/>
              <p:nvPr/>
            </p:nvCxnSpPr>
            <p:spPr>
              <a:xfrm flipV="1">
                <a:off x="3390405" y="101534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69" name="Straight Connector 868"/>
              <p:cNvCxnSpPr/>
              <p:nvPr/>
            </p:nvCxnSpPr>
            <p:spPr>
              <a:xfrm flipV="1">
                <a:off x="3390405" y="78970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0" name="Straight Connector 869"/>
              <p:cNvCxnSpPr/>
              <p:nvPr/>
            </p:nvCxnSpPr>
            <p:spPr>
              <a:xfrm flipV="1">
                <a:off x="3390405" y="564078"/>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1" name="Straight Connector 870"/>
              <p:cNvCxnSpPr/>
              <p:nvPr/>
            </p:nvCxnSpPr>
            <p:spPr>
              <a:xfrm>
                <a:off x="3493581" y="-61809"/>
                <a:ext cx="0" cy="3385119"/>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872" name="Straight Connector 871"/>
              <p:cNvCxnSpPr/>
              <p:nvPr/>
            </p:nvCxnSpPr>
            <p:spPr>
              <a:xfrm flipV="1">
                <a:off x="3390405" y="270757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3" name="Straight Connector 872"/>
              <p:cNvCxnSpPr/>
              <p:nvPr/>
            </p:nvCxnSpPr>
            <p:spPr>
              <a:xfrm flipV="1">
                <a:off x="3390405" y="259475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4" name="Straight Connector 873"/>
              <p:cNvCxnSpPr/>
              <p:nvPr/>
            </p:nvCxnSpPr>
            <p:spPr>
              <a:xfrm flipV="1">
                <a:off x="3390405" y="248194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5" name="Straight Connector 874"/>
              <p:cNvCxnSpPr/>
              <p:nvPr/>
            </p:nvCxnSpPr>
            <p:spPr>
              <a:xfrm flipV="1">
                <a:off x="3390405" y="225631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6" name="Straight Connector 875"/>
              <p:cNvCxnSpPr/>
              <p:nvPr/>
            </p:nvCxnSpPr>
            <p:spPr>
              <a:xfrm flipV="1">
                <a:off x="3390405" y="203068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7" name="Straight Connector 876"/>
              <p:cNvCxnSpPr/>
              <p:nvPr/>
            </p:nvCxnSpPr>
            <p:spPr>
              <a:xfrm flipV="1">
                <a:off x="3390405" y="180505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8" name="Straight Connector 877"/>
              <p:cNvCxnSpPr/>
              <p:nvPr/>
            </p:nvCxnSpPr>
            <p:spPr>
              <a:xfrm flipV="1">
                <a:off x="3390405" y="2369128"/>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79" name="Straight Connector 878"/>
              <p:cNvCxnSpPr/>
              <p:nvPr/>
            </p:nvCxnSpPr>
            <p:spPr>
              <a:xfrm flipV="1">
                <a:off x="3390405" y="214349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0" name="Straight Connector 879"/>
              <p:cNvCxnSpPr/>
              <p:nvPr/>
            </p:nvCxnSpPr>
            <p:spPr>
              <a:xfrm flipV="1">
                <a:off x="3390405" y="1917865"/>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1" name="Straight Connector 880"/>
              <p:cNvCxnSpPr/>
              <p:nvPr/>
            </p:nvCxnSpPr>
            <p:spPr>
              <a:xfrm flipV="1">
                <a:off x="3390405" y="169223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2" name="Straight Connector 881"/>
              <p:cNvCxnSpPr/>
              <p:nvPr/>
            </p:nvCxnSpPr>
            <p:spPr>
              <a:xfrm flipV="1">
                <a:off x="3390405" y="316477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3" name="Straight Connector 882"/>
              <p:cNvCxnSpPr/>
              <p:nvPr/>
            </p:nvCxnSpPr>
            <p:spPr>
              <a:xfrm flipV="1">
                <a:off x="3390405" y="293320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4" name="Straight Connector 883"/>
              <p:cNvCxnSpPr/>
              <p:nvPr/>
            </p:nvCxnSpPr>
            <p:spPr>
              <a:xfrm flipV="1">
                <a:off x="3390405" y="327759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5" name="Straight Connector 884"/>
              <p:cNvCxnSpPr/>
              <p:nvPr/>
            </p:nvCxnSpPr>
            <p:spPr>
              <a:xfrm flipV="1">
                <a:off x="3390405" y="304602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6" name="Straight Connector 885"/>
              <p:cNvCxnSpPr/>
              <p:nvPr/>
            </p:nvCxnSpPr>
            <p:spPr>
              <a:xfrm flipV="1">
                <a:off x="3390405" y="282039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7" name="Straight Connector 886"/>
              <p:cNvCxnSpPr/>
              <p:nvPr/>
            </p:nvCxnSpPr>
            <p:spPr>
              <a:xfrm flipV="1">
                <a:off x="3390405" y="338447"/>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8" name="Straight Connector 887"/>
              <p:cNvCxnSpPr/>
              <p:nvPr/>
            </p:nvCxnSpPr>
            <p:spPr>
              <a:xfrm flipV="1">
                <a:off x="3390405" y="11281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89" name="Straight Connector 888"/>
              <p:cNvCxnSpPr/>
              <p:nvPr/>
            </p:nvCxnSpPr>
            <p:spPr>
              <a:xfrm flipV="1">
                <a:off x="3390405" y="45126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90" name="Straight Connector 889"/>
              <p:cNvCxnSpPr/>
              <p:nvPr/>
            </p:nvCxnSpPr>
            <p:spPr>
              <a:xfrm flipV="1">
                <a:off x="3390405" y="22563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91" name="Straight Connector 890"/>
              <p:cNvCxnSpPr/>
              <p:nvPr/>
            </p:nvCxnSpPr>
            <p:spPr>
              <a:xfrm flipV="1">
                <a:off x="3390405" y="0"/>
                <a:ext cx="91440" cy="91440"/>
              </a:xfrm>
              <a:prstGeom prst="line">
                <a:avLst/>
              </a:prstGeom>
            </p:spPr>
            <p:style>
              <a:lnRef idx="1">
                <a:schemeClr val="dk1"/>
              </a:lnRef>
              <a:fillRef idx="0">
                <a:schemeClr val="dk1"/>
              </a:fillRef>
              <a:effectRef idx="0">
                <a:schemeClr val="dk1"/>
              </a:effectRef>
              <a:fontRef idx="minor">
                <a:schemeClr val="tx1"/>
              </a:fontRef>
            </p:style>
          </p:cxnSp>
        </p:grpSp>
        <p:grpSp>
          <p:nvGrpSpPr>
            <p:cNvPr id="892" name="Group 891"/>
            <p:cNvGrpSpPr/>
            <p:nvPr/>
          </p:nvGrpSpPr>
          <p:grpSpPr>
            <a:xfrm>
              <a:off x="40652700" y="7331919"/>
              <a:ext cx="144728" cy="4812104"/>
              <a:chOff x="3390405" y="-61809"/>
              <a:chExt cx="103176" cy="3430839"/>
            </a:xfrm>
          </p:grpSpPr>
          <p:cxnSp>
            <p:nvCxnSpPr>
              <p:cNvPr id="893" name="Straight Connector 892"/>
              <p:cNvCxnSpPr/>
              <p:nvPr/>
            </p:nvCxnSpPr>
            <p:spPr>
              <a:xfrm flipV="1">
                <a:off x="3390405" y="157941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94" name="Straight Connector 893"/>
              <p:cNvCxnSpPr/>
              <p:nvPr/>
            </p:nvCxnSpPr>
            <p:spPr>
              <a:xfrm flipV="1">
                <a:off x="3390405" y="146660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95" name="Straight Connector 894"/>
              <p:cNvCxnSpPr/>
              <p:nvPr/>
            </p:nvCxnSpPr>
            <p:spPr>
              <a:xfrm flipV="1">
                <a:off x="3390405" y="1353787"/>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96" name="Straight Connector 895"/>
              <p:cNvCxnSpPr/>
              <p:nvPr/>
            </p:nvCxnSpPr>
            <p:spPr>
              <a:xfrm flipV="1">
                <a:off x="3390405" y="112815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97" name="Straight Connector 896"/>
              <p:cNvCxnSpPr/>
              <p:nvPr/>
            </p:nvCxnSpPr>
            <p:spPr>
              <a:xfrm flipV="1">
                <a:off x="3390405" y="902525"/>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98" name="Straight Connector 897"/>
              <p:cNvCxnSpPr/>
              <p:nvPr/>
            </p:nvCxnSpPr>
            <p:spPr>
              <a:xfrm flipV="1">
                <a:off x="3390405" y="67689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899" name="Straight Connector 898"/>
              <p:cNvCxnSpPr/>
              <p:nvPr/>
            </p:nvCxnSpPr>
            <p:spPr>
              <a:xfrm flipV="1">
                <a:off x="3390405" y="124097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0" name="Straight Connector 899"/>
              <p:cNvCxnSpPr/>
              <p:nvPr/>
            </p:nvCxnSpPr>
            <p:spPr>
              <a:xfrm flipV="1">
                <a:off x="3390405" y="101534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1" name="Straight Connector 900"/>
              <p:cNvCxnSpPr/>
              <p:nvPr/>
            </p:nvCxnSpPr>
            <p:spPr>
              <a:xfrm flipV="1">
                <a:off x="3390405" y="78970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2" name="Straight Connector 901"/>
              <p:cNvCxnSpPr/>
              <p:nvPr/>
            </p:nvCxnSpPr>
            <p:spPr>
              <a:xfrm flipV="1">
                <a:off x="3390405" y="564078"/>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3" name="Straight Connector 902"/>
              <p:cNvCxnSpPr/>
              <p:nvPr/>
            </p:nvCxnSpPr>
            <p:spPr>
              <a:xfrm>
                <a:off x="3493581" y="-61809"/>
                <a:ext cx="0" cy="3385119"/>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904" name="Straight Connector 903"/>
              <p:cNvCxnSpPr/>
              <p:nvPr/>
            </p:nvCxnSpPr>
            <p:spPr>
              <a:xfrm flipV="1">
                <a:off x="3390405" y="270757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5" name="Straight Connector 904"/>
              <p:cNvCxnSpPr/>
              <p:nvPr/>
            </p:nvCxnSpPr>
            <p:spPr>
              <a:xfrm flipV="1">
                <a:off x="3390405" y="2594759"/>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6" name="Straight Connector 905"/>
              <p:cNvCxnSpPr/>
              <p:nvPr/>
            </p:nvCxnSpPr>
            <p:spPr>
              <a:xfrm flipV="1">
                <a:off x="3390405" y="248194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7" name="Straight Connector 906"/>
              <p:cNvCxnSpPr/>
              <p:nvPr/>
            </p:nvCxnSpPr>
            <p:spPr>
              <a:xfrm flipV="1">
                <a:off x="3390405" y="225631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8" name="Straight Connector 907"/>
              <p:cNvCxnSpPr/>
              <p:nvPr/>
            </p:nvCxnSpPr>
            <p:spPr>
              <a:xfrm flipV="1">
                <a:off x="3390405" y="203068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09" name="Straight Connector 908"/>
              <p:cNvCxnSpPr/>
              <p:nvPr/>
            </p:nvCxnSpPr>
            <p:spPr>
              <a:xfrm flipV="1">
                <a:off x="3390405" y="180505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0" name="Straight Connector 909"/>
              <p:cNvCxnSpPr/>
              <p:nvPr/>
            </p:nvCxnSpPr>
            <p:spPr>
              <a:xfrm flipV="1">
                <a:off x="3390405" y="2369128"/>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1" name="Straight Connector 910"/>
              <p:cNvCxnSpPr/>
              <p:nvPr/>
            </p:nvCxnSpPr>
            <p:spPr>
              <a:xfrm flipV="1">
                <a:off x="3390405" y="214349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2" name="Straight Connector 911"/>
              <p:cNvCxnSpPr/>
              <p:nvPr/>
            </p:nvCxnSpPr>
            <p:spPr>
              <a:xfrm flipV="1">
                <a:off x="3390405" y="1917865"/>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3" name="Straight Connector 912"/>
              <p:cNvCxnSpPr/>
              <p:nvPr/>
            </p:nvCxnSpPr>
            <p:spPr>
              <a:xfrm flipV="1">
                <a:off x="3390405" y="169223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4" name="Straight Connector 913"/>
              <p:cNvCxnSpPr/>
              <p:nvPr/>
            </p:nvCxnSpPr>
            <p:spPr>
              <a:xfrm flipV="1">
                <a:off x="3390405" y="3164774"/>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5" name="Straight Connector 914"/>
              <p:cNvCxnSpPr/>
              <p:nvPr/>
            </p:nvCxnSpPr>
            <p:spPr>
              <a:xfrm flipV="1">
                <a:off x="3390405" y="293320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6" name="Straight Connector 915"/>
              <p:cNvCxnSpPr/>
              <p:nvPr/>
            </p:nvCxnSpPr>
            <p:spPr>
              <a:xfrm flipV="1">
                <a:off x="3390405" y="327759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7" name="Straight Connector 916"/>
              <p:cNvCxnSpPr/>
              <p:nvPr/>
            </p:nvCxnSpPr>
            <p:spPr>
              <a:xfrm flipV="1">
                <a:off x="3390405" y="3046021"/>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8" name="Straight Connector 917"/>
              <p:cNvCxnSpPr/>
              <p:nvPr/>
            </p:nvCxnSpPr>
            <p:spPr>
              <a:xfrm flipV="1">
                <a:off x="3390405" y="2820390"/>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19" name="Straight Connector 918"/>
              <p:cNvCxnSpPr/>
              <p:nvPr/>
            </p:nvCxnSpPr>
            <p:spPr>
              <a:xfrm flipV="1">
                <a:off x="3390405" y="338447"/>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20" name="Straight Connector 919"/>
              <p:cNvCxnSpPr/>
              <p:nvPr/>
            </p:nvCxnSpPr>
            <p:spPr>
              <a:xfrm flipV="1">
                <a:off x="3390405" y="112816"/>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21" name="Straight Connector 920"/>
              <p:cNvCxnSpPr/>
              <p:nvPr/>
            </p:nvCxnSpPr>
            <p:spPr>
              <a:xfrm flipV="1">
                <a:off x="3390405" y="451263"/>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22" name="Straight Connector 921"/>
              <p:cNvCxnSpPr/>
              <p:nvPr/>
            </p:nvCxnSpPr>
            <p:spPr>
              <a:xfrm flipV="1">
                <a:off x="3390405" y="225632"/>
                <a:ext cx="91440" cy="91440"/>
              </a:xfrm>
              <a:prstGeom prst="line">
                <a:avLst/>
              </a:prstGeom>
            </p:spPr>
            <p:style>
              <a:lnRef idx="1">
                <a:schemeClr val="dk1"/>
              </a:lnRef>
              <a:fillRef idx="0">
                <a:schemeClr val="dk1"/>
              </a:fillRef>
              <a:effectRef idx="0">
                <a:schemeClr val="dk1"/>
              </a:effectRef>
              <a:fontRef idx="minor">
                <a:schemeClr val="tx1"/>
              </a:fontRef>
            </p:style>
          </p:cxnSp>
          <p:cxnSp>
            <p:nvCxnSpPr>
              <p:cNvPr id="923" name="Straight Connector 922"/>
              <p:cNvCxnSpPr/>
              <p:nvPr/>
            </p:nvCxnSpPr>
            <p:spPr>
              <a:xfrm flipV="1">
                <a:off x="3390405" y="0"/>
                <a:ext cx="91440" cy="91440"/>
              </a:xfrm>
              <a:prstGeom prst="line">
                <a:avLst/>
              </a:prstGeom>
            </p:spPr>
            <p:style>
              <a:lnRef idx="1">
                <a:schemeClr val="dk1"/>
              </a:lnRef>
              <a:fillRef idx="0">
                <a:schemeClr val="dk1"/>
              </a:fillRef>
              <a:effectRef idx="0">
                <a:schemeClr val="dk1"/>
              </a:effectRef>
              <a:fontRef idx="minor">
                <a:schemeClr val="tx1"/>
              </a:fontRef>
            </p:style>
          </p:cxnSp>
        </p:grpSp>
      </p:grpSp>
      <p:pic>
        <p:nvPicPr>
          <p:cNvPr id="925" name="Picture 924" descr="C:\RESEARCH\Ta\impact_FEA_user\mesh_3\FP\test_nonSch\improved_UMAT\sch_Mctg_init_guess\corr_init_guess_isch_1\nsch_temp_strain_decay\run2\tex\extrapolate\tex_from_foot_9p2_hf5.png"/>
          <p:cNvPicPr>
            <a:picLocks noChangeAspect="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38151501" y="15199470"/>
            <a:ext cx="4089381" cy="2192973"/>
          </a:xfrm>
          <a:prstGeom prst="rect">
            <a:avLst/>
          </a:prstGeom>
          <a:noFill/>
          <a:ln>
            <a:noFill/>
          </a:ln>
        </p:spPr>
      </p:pic>
      <p:pic>
        <p:nvPicPr>
          <p:cNvPr id="927" name="Picture 926" descr="C:\RESEARCH\Ta\impact_FEA_user\mesh_3\FP\test_nonSch\improved_UMAT\sch_Mctg_init_guess\corr_init_guess_isch_1\nsch_temp_strain_decay\run2\tex\extrapolate\tex_from_foot_0p5_hf5.png"/>
          <p:cNvPicPr>
            <a:picLocks noChangeAspect="1"/>
          </p:cNvPicPr>
          <p:nvPr/>
        </p:nvPicPr>
        <p:blipFill>
          <a:blip r:embed="rId34" cstate="print">
            <a:extLst>
              <a:ext uri="{28A0092B-C50C-407E-A947-70E740481C1C}">
                <a14:useLocalDpi xmlns:a14="http://schemas.microsoft.com/office/drawing/2010/main" val="0"/>
              </a:ext>
            </a:extLst>
          </a:blip>
          <a:srcRect/>
          <a:stretch>
            <a:fillRect/>
          </a:stretch>
        </p:blipFill>
        <p:spPr bwMode="auto">
          <a:xfrm>
            <a:off x="29565600" y="15199470"/>
            <a:ext cx="4089381" cy="2192973"/>
          </a:xfrm>
          <a:prstGeom prst="rect">
            <a:avLst/>
          </a:prstGeom>
          <a:noFill/>
          <a:ln>
            <a:noFill/>
          </a:ln>
        </p:spPr>
      </p:pic>
      <p:pic>
        <p:nvPicPr>
          <p:cNvPr id="928" name="Picture 927"/>
          <p:cNvPicPr>
            <a:picLocks noChangeAspect="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29858308" y="17227189"/>
            <a:ext cx="3517292" cy="2087033"/>
          </a:xfrm>
          <a:prstGeom prst="rect">
            <a:avLst/>
          </a:prstGeom>
          <a:noFill/>
          <a:ln>
            <a:noFill/>
          </a:ln>
        </p:spPr>
      </p:pic>
      <p:pic>
        <p:nvPicPr>
          <p:cNvPr id="930" name="Picture 929"/>
          <p:cNvPicPr>
            <a:picLocks noChangeAspect="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34201708" y="17388249"/>
            <a:ext cx="3517292" cy="1896340"/>
          </a:xfrm>
          <a:prstGeom prst="rect">
            <a:avLst/>
          </a:prstGeom>
          <a:noFill/>
          <a:ln>
            <a:noFill/>
          </a:ln>
        </p:spPr>
      </p:pic>
      <p:pic>
        <p:nvPicPr>
          <p:cNvPr id="931" name="Picture 930"/>
          <p:cNvPicPr>
            <a:picLocks noChangeAspect="1"/>
          </p:cNvPicPr>
          <p:nvPr/>
        </p:nvPicPr>
        <p:blipFill rotWithShape="1">
          <a:blip r:embed="rId37" cstate="print">
            <a:extLst>
              <a:ext uri="{28A0092B-C50C-407E-A947-70E740481C1C}">
                <a14:useLocalDpi xmlns:a14="http://schemas.microsoft.com/office/drawing/2010/main" val="0"/>
              </a:ext>
            </a:extLst>
          </a:blip>
          <a:srcRect l="2595" t="3957"/>
          <a:stretch/>
        </p:blipFill>
        <p:spPr bwMode="auto">
          <a:xfrm>
            <a:off x="38545108" y="17227189"/>
            <a:ext cx="3517292" cy="1875150"/>
          </a:xfrm>
          <a:prstGeom prst="rect">
            <a:avLst/>
          </a:prstGeom>
          <a:noFill/>
          <a:ln>
            <a:noFill/>
          </a:ln>
          <a:extLst>
            <a:ext uri="{53640926-AAD7-44D8-BBD7-CCE9431645EC}">
              <a14:shadowObscured xmlns:a14="http://schemas.microsoft.com/office/drawing/2010/main"/>
            </a:ext>
          </a:extLst>
        </p:spPr>
      </p:pic>
      <p:grpSp>
        <p:nvGrpSpPr>
          <p:cNvPr id="935" name="Group 934"/>
          <p:cNvGrpSpPr/>
          <p:nvPr/>
        </p:nvGrpSpPr>
        <p:grpSpPr>
          <a:xfrm>
            <a:off x="37343525" y="19470607"/>
            <a:ext cx="4543730" cy="670839"/>
            <a:chOff x="55550" y="-573"/>
            <a:chExt cx="3542498" cy="522987"/>
          </a:xfrm>
        </p:grpSpPr>
        <p:pic>
          <p:nvPicPr>
            <p:cNvPr id="942" name="Picture 941"/>
            <p:cNvPicPr>
              <a:picLocks noChangeAspect="1"/>
            </p:cNvPicPr>
            <p:nvPr/>
          </p:nvPicPr>
          <p:blipFill rotWithShape="1">
            <a:blip r:embed="rId38">
              <a:extLst>
                <a:ext uri="{28A0092B-C50C-407E-A947-70E740481C1C}">
                  <a14:useLocalDpi xmlns:a14="http://schemas.microsoft.com/office/drawing/2010/main" val="0"/>
                </a:ext>
              </a:extLst>
            </a:blip>
            <a:srcRect l="18466" t="15275" r="53767" b="1867"/>
            <a:stretch/>
          </p:blipFill>
          <p:spPr bwMode="auto">
            <a:xfrm rot="16200000">
              <a:off x="1721540" y="-1354093"/>
              <a:ext cx="210709" cy="3542306"/>
            </a:xfrm>
            <a:prstGeom prst="rect">
              <a:avLst/>
            </a:prstGeom>
            <a:noFill/>
            <a:ln>
              <a:noFill/>
            </a:ln>
            <a:extLst>
              <a:ext uri="{53640926-AAD7-44D8-BBD7-CCE9431645EC}">
                <a14:shadowObscured xmlns:a14="http://schemas.microsoft.com/office/drawing/2010/main"/>
              </a:ext>
            </a:extLst>
          </p:spPr>
        </p:pic>
        <p:sp>
          <p:nvSpPr>
            <p:cNvPr id="943" name="Text Box 581"/>
            <p:cNvSpPr txBox="1"/>
            <p:nvPr/>
          </p:nvSpPr>
          <p:spPr>
            <a:xfrm>
              <a:off x="3092672" y="-573"/>
              <a:ext cx="429371" cy="41236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indent="0" algn="just">
                <a:spcBef>
                  <a:spcPts val="600"/>
                </a:spcBef>
                <a:spcAft>
                  <a:spcPts val="600"/>
                </a:spcAft>
              </a:pPr>
              <a:r>
                <a:rPr lang="en-US" sz="2000">
                  <a:effectLst/>
                  <a:latin typeface="Times New Roman"/>
                  <a:ea typeface="Calibri"/>
                  <a:cs typeface="Times New Roman"/>
                </a:rPr>
                <a:t>0.7</a:t>
              </a:r>
            </a:p>
          </p:txBody>
        </p:sp>
        <p:sp>
          <p:nvSpPr>
            <p:cNvPr id="944" name="Text Box 582"/>
            <p:cNvSpPr txBox="1"/>
            <p:nvPr/>
          </p:nvSpPr>
          <p:spPr>
            <a:xfrm>
              <a:off x="2241957" y="-573"/>
              <a:ext cx="429371" cy="41236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indent="0" algn="just">
                <a:spcBef>
                  <a:spcPts val="600"/>
                </a:spcBef>
                <a:spcAft>
                  <a:spcPts val="600"/>
                </a:spcAft>
              </a:pPr>
              <a:r>
                <a:rPr lang="en-US" sz="2000">
                  <a:effectLst/>
                  <a:latin typeface="Times New Roman"/>
                  <a:ea typeface="Calibri"/>
                  <a:cs typeface="Times New Roman"/>
                </a:rPr>
                <a:t>1.4</a:t>
              </a:r>
            </a:p>
          </p:txBody>
        </p:sp>
        <p:sp>
          <p:nvSpPr>
            <p:cNvPr id="945" name="Text Box 583"/>
            <p:cNvSpPr txBox="1"/>
            <p:nvPr/>
          </p:nvSpPr>
          <p:spPr>
            <a:xfrm>
              <a:off x="1804680" y="-573"/>
              <a:ext cx="429371" cy="41236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indent="0" algn="just">
                <a:spcBef>
                  <a:spcPts val="600"/>
                </a:spcBef>
                <a:spcAft>
                  <a:spcPts val="600"/>
                </a:spcAft>
              </a:pPr>
              <a:r>
                <a:rPr lang="en-US" sz="2000">
                  <a:effectLst/>
                  <a:latin typeface="Times New Roman"/>
                  <a:ea typeface="Calibri"/>
                  <a:cs typeface="Times New Roman"/>
                </a:rPr>
                <a:t>2.0</a:t>
              </a:r>
            </a:p>
          </p:txBody>
        </p:sp>
        <p:sp>
          <p:nvSpPr>
            <p:cNvPr id="946" name="Text Box 584"/>
            <p:cNvSpPr txBox="1"/>
            <p:nvPr/>
          </p:nvSpPr>
          <p:spPr>
            <a:xfrm>
              <a:off x="1371372" y="-573"/>
              <a:ext cx="429371" cy="41236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indent="0" algn="just">
                <a:spcBef>
                  <a:spcPts val="600"/>
                </a:spcBef>
                <a:spcAft>
                  <a:spcPts val="600"/>
                </a:spcAft>
              </a:pPr>
              <a:r>
                <a:rPr lang="en-US" sz="2000">
                  <a:effectLst/>
                  <a:latin typeface="Times New Roman"/>
                  <a:ea typeface="Calibri"/>
                  <a:cs typeface="Times New Roman"/>
                </a:rPr>
                <a:t>2.8</a:t>
              </a:r>
            </a:p>
          </p:txBody>
        </p:sp>
        <p:sp>
          <p:nvSpPr>
            <p:cNvPr id="947" name="Text Box 585"/>
            <p:cNvSpPr txBox="1"/>
            <p:nvPr/>
          </p:nvSpPr>
          <p:spPr>
            <a:xfrm>
              <a:off x="922163" y="-573"/>
              <a:ext cx="429371" cy="41236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indent="0" algn="just">
                <a:spcBef>
                  <a:spcPts val="600"/>
                </a:spcBef>
                <a:spcAft>
                  <a:spcPts val="600"/>
                </a:spcAft>
              </a:pPr>
              <a:r>
                <a:rPr lang="en-US" sz="2000">
                  <a:effectLst/>
                  <a:latin typeface="Times New Roman"/>
                  <a:ea typeface="Calibri"/>
                  <a:cs typeface="Times New Roman"/>
                </a:rPr>
                <a:t>4.0</a:t>
              </a:r>
            </a:p>
          </p:txBody>
        </p:sp>
        <p:sp>
          <p:nvSpPr>
            <p:cNvPr id="948" name="Text Box 586"/>
            <p:cNvSpPr txBox="1"/>
            <p:nvPr/>
          </p:nvSpPr>
          <p:spPr>
            <a:xfrm>
              <a:off x="492832" y="-573"/>
              <a:ext cx="429371" cy="41236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indent="0" algn="just">
                <a:spcBef>
                  <a:spcPts val="600"/>
                </a:spcBef>
                <a:spcAft>
                  <a:spcPts val="600"/>
                </a:spcAft>
              </a:pPr>
              <a:r>
                <a:rPr lang="en-US" sz="2000">
                  <a:effectLst/>
                  <a:latin typeface="Times New Roman"/>
                  <a:ea typeface="Calibri"/>
                  <a:cs typeface="Times New Roman"/>
                </a:rPr>
                <a:t>5.7</a:t>
              </a:r>
            </a:p>
          </p:txBody>
        </p:sp>
        <p:sp>
          <p:nvSpPr>
            <p:cNvPr id="949" name="Text Box 587"/>
            <p:cNvSpPr txBox="1"/>
            <p:nvPr/>
          </p:nvSpPr>
          <p:spPr>
            <a:xfrm>
              <a:off x="2663341" y="-573"/>
              <a:ext cx="429371" cy="41236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indent="0" algn="just">
                <a:spcBef>
                  <a:spcPts val="600"/>
                </a:spcBef>
                <a:spcAft>
                  <a:spcPts val="600"/>
                </a:spcAft>
              </a:pPr>
              <a:r>
                <a:rPr lang="en-US" sz="2000">
                  <a:effectLst/>
                  <a:latin typeface="Times New Roman"/>
                  <a:ea typeface="Calibri"/>
                  <a:cs typeface="Times New Roman"/>
                </a:rPr>
                <a:t>1.0</a:t>
              </a:r>
            </a:p>
          </p:txBody>
        </p:sp>
        <p:sp>
          <p:nvSpPr>
            <p:cNvPr id="950" name="Text Box 588"/>
            <p:cNvSpPr txBox="1"/>
            <p:nvPr/>
          </p:nvSpPr>
          <p:spPr>
            <a:xfrm>
              <a:off x="55550" y="-573"/>
              <a:ext cx="429371" cy="41236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indent="0" algn="just">
                <a:spcBef>
                  <a:spcPts val="600"/>
                </a:spcBef>
                <a:spcAft>
                  <a:spcPts val="600"/>
                </a:spcAft>
              </a:pPr>
              <a:r>
                <a:rPr lang="en-US" sz="2000">
                  <a:effectLst/>
                  <a:latin typeface="Times New Roman"/>
                  <a:ea typeface="Calibri"/>
                  <a:cs typeface="Times New Roman"/>
                </a:rPr>
                <a:t>8.0</a:t>
              </a:r>
            </a:p>
          </p:txBody>
        </p:sp>
      </p:grpSp>
      <p:pic>
        <p:nvPicPr>
          <p:cNvPr id="939" name="Picture 938" descr="C:\RESEARCH\Ta\impact_FEA_user\mesh_3\FP\test_nonSch\improved_UMAT\sch_Mctg_init_guess\corr_init_guess_isch_1\nsch_temp_strain_decay\run2\tex\extrapolate\tex_from_foot_6p5_hf5.png"/>
          <p:cNvPicPr>
            <a:picLocks noChangeAspect="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33858550" y="15199470"/>
            <a:ext cx="4089381" cy="2192973"/>
          </a:xfrm>
          <a:prstGeom prst="rect">
            <a:avLst/>
          </a:prstGeom>
          <a:noFill/>
          <a:ln>
            <a:noFill/>
          </a:ln>
        </p:spPr>
      </p:pic>
      <p:grpSp>
        <p:nvGrpSpPr>
          <p:cNvPr id="152" name="Group 151"/>
          <p:cNvGrpSpPr/>
          <p:nvPr/>
        </p:nvGrpSpPr>
        <p:grpSpPr>
          <a:xfrm>
            <a:off x="33791768" y="11559251"/>
            <a:ext cx="6445204" cy="3621818"/>
            <a:chOff x="33961549" y="11722032"/>
            <a:chExt cx="6445204" cy="3621818"/>
          </a:xfrm>
        </p:grpSpPr>
        <p:pic>
          <p:nvPicPr>
            <p:cNvPr id="676" name="Picture 675" descr="C:\RESEARCH\Ta\impact_FEA_user\mesh_3\FP\test_nonSch\improved_UMAT\sch_Mctg_init_guess\corr_init_guess_isch_1\nsch_temp_strain_decay\run2\print_evol\radial_position_frm181.png"/>
            <p:cNvPicPr/>
            <p:nvPr/>
          </p:nvPicPr>
          <p:blipFill rotWithShape="1">
            <a:blip r:embed="rId40" cstate="print">
              <a:extLst>
                <a:ext uri="{28A0092B-C50C-407E-A947-70E740481C1C}">
                  <a14:useLocalDpi xmlns:a14="http://schemas.microsoft.com/office/drawing/2010/main" val="0"/>
                </a:ext>
              </a:extLst>
            </a:blip>
            <a:srcRect t="12876"/>
            <a:stretch/>
          </p:blipFill>
          <p:spPr bwMode="auto">
            <a:xfrm>
              <a:off x="33961549" y="11722032"/>
              <a:ext cx="6445204" cy="2407253"/>
            </a:xfrm>
            <a:prstGeom prst="rect">
              <a:avLst/>
            </a:prstGeom>
            <a:noFill/>
            <a:ln>
              <a:noFill/>
            </a:ln>
          </p:spPr>
        </p:pic>
        <p:grpSp>
          <p:nvGrpSpPr>
            <p:cNvPr id="151" name="Group 150"/>
            <p:cNvGrpSpPr/>
            <p:nvPr/>
          </p:nvGrpSpPr>
          <p:grpSpPr>
            <a:xfrm>
              <a:off x="34447579" y="13514938"/>
              <a:ext cx="5956975" cy="1828912"/>
              <a:chOff x="34447579" y="13521288"/>
              <a:chExt cx="5956975" cy="1828912"/>
            </a:xfrm>
          </p:grpSpPr>
          <p:grpSp>
            <p:nvGrpSpPr>
              <p:cNvPr id="954" name="Group 953"/>
              <p:cNvGrpSpPr/>
              <p:nvPr/>
            </p:nvGrpSpPr>
            <p:grpSpPr>
              <a:xfrm>
                <a:off x="34772076" y="13521288"/>
                <a:ext cx="5632478" cy="1828912"/>
                <a:chOff x="30694675" y="13350368"/>
                <a:chExt cx="6681537" cy="2169550"/>
              </a:xfrm>
            </p:grpSpPr>
            <p:pic>
              <p:nvPicPr>
                <p:cNvPr id="952" name="Picture 951" descr="C:\RESEARCH\Ta\impact_FEA_user\mesh_3\FP\test_nonSch\improved_UMAT\sch_Mctg_init_guess\corr_init_guess_isch_1\nsch_temp_strain_decay\run2\print_evol\radial_position_frm181.png"/>
                <p:cNvPicPr/>
                <p:nvPr/>
              </p:nvPicPr>
              <p:blipFill rotWithShape="1">
                <a:blip r:embed="rId40" cstate="print">
                  <a:clrChange>
                    <a:clrFrom>
                      <a:srgbClr val="FFFFFF"/>
                    </a:clrFrom>
                    <a:clrTo>
                      <a:srgbClr val="FFFFFF">
                        <a:alpha val="0"/>
                      </a:srgbClr>
                    </a:clrTo>
                  </a:clrChange>
                  <a:extLst>
                    <a:ext uri="{28A0092B-C50C-407E-A947-70E740481C1C}">
                      <a14:useLocalDpi xmlns:a14="http://schemas.microsoft.com/office/drawing/2010/main" val="0"/>
                    </a:ext>
                  </a:extLst>
                </a:blip>
                <a:srcRect l="12610" t="12876" b="20933"/>
                <a:stretch/>
              </p:blipFill>
              <p:spPr bwMode="auto">
                <a:xfrm flipV="1">
                  <a:off x="30694675" y="13350368"/>
                  <a:ext cx="6681537" cy="2169550"/>
                </a:xfrm>
                <a:prstGeom prst="rect">
                  <a:avLst/>
                </a:prstGeom>
                <a:noFill/>
                <a:ln>
                  <a:noFill/>
                </a:ln>
              </p:spPr>
            </p:pic>
            <p:sp>
              <p:nvSpPr>
                <p:cNvPr id="953" name="Rectangle 952"/>
                <p:cNvSpPr/>
                <p:nvPr/>
              </p:nvSpPr>
              <p:spPr>
                <a:xfrm>
                  <a:off x="34823400" y="14401800"/>
                  <a:ext cx="2191971" cy="9550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57" name="Picture 956" descr="C:\RESEARCH\Ta\impact_FEA_user\mesh_3\FP\test_nonSch\improved_UMAT\sch_Mctg_init_guess\corr_init_guess_isch_1\nsch_temp_strain_decay\run2\print_evol\radial_position_frm181.png"/>
              <p:cNvPicPr/>
              <p:nvPr/>
            </p:nvPicPr>
            <p:blipFill rotWithShape="1">
              <a:blip r:embed="rId40" cstate="print">
                <a:extLst>
                  <a:ext uri="{28A0092B-C50C-407E-A947-70E740481C1C}">
                    <a14:useLocalDpi xmlns:a14="http://schemas.microsoft.com/office/drawing/2010/main" val="0"/>
                  </a:ext>
                </a:extLst>
              </a:blip>
              <a:srcRect l="9261" t="12876" r="87232" b="78499"/>
              <a:stretch/>
            </p:blipFill>
            <p:spPr bwMode="auto">
              <a:xfrm>
                <a:off x="34546060" y="15059159"/>
                <a:ext cx="226016" cy="238306"/>
              </a:xfrm>
              <a:prstGeom prst="rect">
                <a:avLst/>
              </a:prstGeom>
              <a:noFill/>
              <a:ln>
                <a:noFill/>
              </a:ln>
            </p:spPr>
          </p:pic>
          <p:pic>
            <p:nvPicPr>
              <p:cNvPr id="958" name="Picture 957" descr="C:\RESEARCH\Ta\impact_FEA_user\mesh_3\FP\test_nonSch\improved_UMAT\sch_Mctg_init_guess\corr_init_guess_isch_1\nsch_temp_strain_decay\run2\print_evol\radial_position_frm181.png"/>
              <p:cNvPicPr/>
              <p:nvPr/>
            </p:nvPicPr>
            <p:blipFill rotWithShape="1">
              <a:blip r:embed="rId40" cstate="print">
                <a:extLst>
                  <a:ext uri="{28A0092B-C50C-407E-A947-70E740481C1C}">
                    <a14:useLocalDpi xmlns:a14="http://schemas.microsoft.com/office/drawing/2010/main" val="0"/>
                  </a:ext>
                </a:extLst>
              </a:blip>
              <a:srcRect l="10452" t="44075" r="87282" b="48111"/>
              <a:stretch/>
            </p:blipFill>
            <p:spPr bwMode="auto">
              <a:xfrm>
                <a:off x="34586042" y="14252778"/>
                <a:ext cx="146051" cy="215900"/>
              </a:xfrm>
              <a:prstGeom prst="rect">
                <a:avLst/>
              </a:prstGeom>
              <a:noFill/>
              <a:ln>
                <a:noFill/>
              </a:ln>
            </p:spPr>
          </p:pic>
          <p:cxnSp>
            <p:nvCxnSpPr>
              <p:cNvPr id="150" name="Straight Connector 149"/>
              <p:cNvCxnSpPr/>
              <p:nvPr/>
            </p:nvCxnSpPr>
            <p:spPr>
              <a:xfrm>
                <a:off x="34518600" y="14360728"/>
                <a:ext cx="71021" cy="0"/>
              </a:xfrm>
              <a:prstGeom prst="line">
                <a:avLst/>
              </a:prstGeom>
            </p:spPr>
            <p:style>
              <a:lnRef idx="1">
                <a:schemeClr val="dk1"/>
              </a:lnRef>
              <a:fillRef idx="0">
                <a:schemeClr val="dk1"/>
              </a:fillRef>
              <a:effectRef idx="0">
                <a:schemeClr val="dk1"/>
              </a:effectRef>
              <a:fontRef idx="minor">
                <a:schemeClr val="tx1"/>
              </a:fontRef>
            </p:style>
          </p:cxnSp>
          <p:cxnSp>
            <p:nvCxnSpPr>
              <p:cNvPr id="960" name="Straight Connector 959"/>
              <p:cNvCxnSpPr/>
              <p:nvPr/>
            </p:nvCxnSpPr>
            <p:spPr>
              <a:xfrm>
                <a:off x="34447579" y="15206587"/>
                <a:ext cx="71021" cy="0"/>
              </a:xfrm>
              <a:prstGeom prst="line">
                <a:avLst/>
              </a:prstGeom>
            </p:spPr>
            <p:style>
              <a:lnRef idx="1">
                <a:schemeClr val="dk1"/>
              </a:lnRef>
              <a:fillRef idx="0">
                <a:schemeClr val="dk1"/>
              </a:fillRef>
              <a:effectRef idx="0">
                <a:schemeClr val="dk1"/>
              </a:effectRef>
              <a:fontRef idx="minor">
                <a:schemeClr val="tx1"/>
              </a:fontRef>
            </p:style>
          </p:cxnSp>
        </p:grpSp>
      </p:grpSp>
      <p:grpSp>
        <p:nvGrpSpPr>
          <p:cNvPr id="961" name="Group 297"/>
          <p:cNvGrpSpPr>
            <a:grpSpLocks/>
          </p:cNvGrpSpPr>
          <p:nvPr/>
        </p:nvGrpSpPr>
        <p:grpSpPr bwMode="auto">
          <a:xfrm flipV="1">
            <a:off x="30708600" y="13352157"/>
            <a:ext cx="4023870" cy="1858281"/>
            <a:chOff x="30293762" y="23446279"/>
            <a:chExt cx="3437984" cy="1978663"/>
          </a:xfrm>
        </p:grpSpPr>
        <p:cxnSp>
          <p:nvCxnSpPr>
            <p:cNvPr id="962" name="Straight Connector 961"/>
            <p:cNvCxnSpPr/>
            <p:nvPr/>
          </p:nvCxnSpPr>
          <p:spPr>
            <a:xfrm>
              <a:off x="31111644" y="23446279"/>
              <a:ext cx="0" cy="1978663"/>
            </a:xfrm>
            <a:prstGeom prst="line">
              <a:avLst/>
            </a:prstGeom>
            <a:ln w="28575">
              <a:solidFill>
                <a:srgbClr val="FF0000"/>
              </a:solidFill>
              <a:prstDash val="dash"/>
            </a:ln>
          </p:spPr>
          <p:style>
            <a:lnRef idx="1">
              <a:schemeClr val="dk1"/>
            </a:lnRef>
            <a:fillRef idx="0">
              <a:schemeClr val="dk1"/>
            </a:fillRef>
            <a:effectRef idx="0">
              <a:schemeClr val="dk1"/>
            </a:effectRef>
            <a:fontRef idx="minor">
              <a:schemeClr val="tx1"/>
            </a:fontRef>
          </p:style>
        </p:cxnSp>
        <p:cxnSp>
          <p:nvCxnSpPr>
            <p:cNvPr id="963" name="Straight Connector 962"/>
            <p:cNvCxnSpPr/>
            <p:nvPr/>
          </p:nvCxnSpPr>
          <p:spPr>
            <a:xfrm flipV="1">
              <a:off x="31111644" y="25424942"/>
              <a:ext cx="2620102" cy="0"/>
            </a:xfrm>
            <a:prstGeom prst="line">
              <a:avLst/>
            </a:prstGeom>
            <a:ln w="28575">
              <a:solidFill>
                <a:srgbClr val="FF0000"/>
              </a:solidFill>
              <a:prstDash val="dash"/>
            </a:ln>
          </p:spPr>
          <p:style>
            <a:lnRef idx="1">
              <a:schemeClr val="dk1"/>
            </a:lnRef>
            <a:fillRef idx="0">
              <a:schemeClr val="dk1"/>
            </a:fillRef>
            <a:effectRef idx="0">
              <a:schemeClr val="dk1"/>
            </a:effectRef>
            <a:fontRef idx="minor">
              <a:schemeClr val="tx1"/>
            </a:fontRef>
          </p:style>
        </p:cxnSp>
        <p:cxnSp>
          <p:nvCxnSpPr>
            <p:cNvPr id="964" name="Straight Connector 963"/>
            <p:cNvCxnSpPr/>
            <p:nvPr/>
          </p:nvCxnSpPr>
          <p:spPr>
            <a:xfrm>
              <a:off x="30293762" y="23446279"/>
              <a:ext cx="1637121" cy="0"/>
            </a:xfrm>
            <a:prstGeom prst="line">
              <a:avLst/>
            </a:prstGeom>
            <a:ln w="57150">
              <a:solidFill>
                <a:srgbClr val="FF0000"/>
              </a:solidFill>
              <a:prstDash val="solid"/>
            </a:ln>
          </p:spPr>
          <p:style>
            <a:lnRef idx="1">
              <a:schemeClr val="dk1"/>
            </a:lnRef>
            <a:fillRef idx="0">
              <a:schemeClr val="dk1"/>
            </a:fillRef>
            <a:effectRef idx="0">
              <a:schemeClr val="dk1"/>
            </a:effectRef>
            <a:fontRef idx="minor">
              <a:schemeClr val="tx1"/>
            </a:fontRef>
          </p:style>
        </p:cxnSp>
      </p:grpSp>
      <p:grpSp>
        <p:nvGrpSpPr>
          <p:cNvPr id="965" name="Group 301"/>
          <p:cNvGrpSpPr>
            <a:grpSpLocks/>
          </p:cNvGrpSpPr>
          <p:nvPr/>
        </p:nvGrpSpPr>
        <p:grpSpPr bwMode="auto">
          <a:xfrm flipV="1">
            <a:off x="35091688" y="13352156"/>
            <a:ext cx="1636712" cy="1954195"/>
            <a:chOff x="33217063" y="23678019"/>
            <a:chExt cx="1636669" cy="1724700"/>
          </a:xfrm>
        </p:grpSpPr>
        <p:cxnSp>
          <p:nvCxnSpPr>
            <p:cNvPr id="966" name="Straight Connector 965"/>
            <p:cNvCxnSpPr/>
            <p:nvPr/>
          </p:nvCxnSpPr>
          <p:spPr>
            <a:xfrm>
              <a:off x="34036191" y="23678019"/>
              <a:ext cx="0" cy="848864"/>
            </a:xfrm>
            <a:prstGeom prst="line">
              <a:avLst/>
            </a:prstGeom>
            <a:ln w="28575">
              <a:solidFill>
                <a:srgbClr val="00FF50"/>
              </a:solidFill>
              <a:prstDash val="dash"/>
            </a:ln>
          </p:spPr>
          <p:style>
            <a:lnRef idx="1">
              <a:schemeClr val="dk1"/>
            </a:lnRef>
            <a:fillRef idx="0">
              <a:schemeClr val="dk1"/>
            </a:fillRef>
            <a:effectRef idx="0">
              <a:schemeClr val="dk1"/>
            </a:effectRef>
            <a:fontRef idx="minor">
              <a:schemeClr val="tx1"/>
            </a:fontRef>
          </p:style>
        </p:cxnSp>
        <p:cxnSp>
          <p:nvCxnSpPr>
            <p:cNvPr id="967" name="Straight Connector 966"/>
            <p:cNvCxnSpPr/>
            <p:nvPr/>
          </p:nvCxnSpPr>
          <p:spPr>
            <a:xfrm flipH="1" flipV="1">
              <a:off x="33825556" y="24526883"/>
              <a:ext cx="210637" cy="0"/>
            </a:xfrm>
            <a:prstGeom prst="line">
              <a:avLst/>
            </a:prstGeom>
            <a:ln w="28575">
              <a:solidFill>
                <a:srgbClr val="00FF50"/>
              </a:solidFill>
              <a:prstDash val="dash"/>
            </a:ln>
          </p:spPr>
          <p:style>
            <a:lnRef idx="1">
              <a:schemeClr val="dk1"/>
            </a:lnRef>
            <a:fillRef idx="0">
              <a:schemeClr val="dk1"/>
            </a:fillRef>
            <a:effectRef idx="0">
              <a:schemeClr val="dk1"/>
            </a:effectRef>
            <a:fontRef idx="minor">
              <a:schemeClr val="tx1"/>
            </a:fontRef>
          </p:style>
        </p:cxnSp>
        <p:cxnSp>
          <p:nvCxnSpPr>
            <p:cNvPr id="968" name="Straight Connector 967"/>
            <p:cNvCxnSpPr/>
            <p:nvPr/>
          </p:nvCxnSpPr>
          <p:spPr>
            <a:xfrm flipV="1">
              <a:off x="33825556" y="24522122"/>
              <a:ext cx="0" cy="880597"/>
            </a:xfrm>
            <a:prstGeom prst="line">
              <a:avLst/>
            </a:prstGeom>
            <a:ln w="28575">
              <a:solidFill>
                <a:srgbClr val="00FF50"/>
              </a:solidFill>
              <a:prstDash val="dash"/>
            </a:ln>
          </p:spPr>
          <p:style>
            <a:lnRef idx="1">
              <a:schemeClr val="dk1"/>
            </a:lnRef>
            <a:fillRef idx="0">
              <a:schemeClr val="dk1"/>
            </a:fillRef>
            <a:effectRef idx="0">
              <a:schemeClr val="dk1"/>
            </a:effectRef>
            <a:fontRef idx="minor">
              <a:schemeClr val="tx1"/>
            </a:fontRef>
          </p:style>
        </p:cxnSp>
        <p:cxnSp>
          <p:nvCxnSpPr>
            <p:cNvPr id="969" name="Straight Connector 968"/>
            <p:cNvCxnSpPr/>
            <p:nvPr/>
          </p:nvCxnSpPr>
          <p:spPr>
            <a:xfrm>
              <a:off x="33217063" y="23678019"/>
              <a:ext cx="1636669" cy="0"/>
            </a:xfrm>
            <a:prstGeom prst="line">
              <a:avLst/>
            </a:prstGeom>
            <a:ln w="57150">
              <a:solidFill>
                <a:srgbClr val="00FF50"/>
              </a:solidFill>
              <a:prstDash val="solid"/>
            </a:ln>
          </p:spPr>
          <p:style>
            <a:lnRef idx="1">
              <a:schemeClr val="dk1"/>
            </a:lnRef>
            <a:fillRef idx="0">
              <a:schemeClr val="dk1"/>
            </a:fillRef>
            <a:effectRef idx="0">
              <a:schemeClr val="dk1"/>
            </a:effectRef>
            <a:fontRef idx="minor">
              <a:schemeClr val="tx1"/>
            </a:fontRef>
          </p:style>
        </p:cxnSp>
      </p:grpSp>
      <p:grpSp>
        <p:nvGrpSpPr>
          <p:cNvPr id="970" name="Group 306"/>
          <p:cNvGrpSpPr>
            <a:grpSpLocks/>
          </p:cNvGrpSpPr>
          <p:nvPr/>
        </p:nvGrpSpPr>
        <p:grpSpPr bwMode="auto">
          <a:xfrm flipV="1">
            <a:off x="36148253" y="13352156"/>
            <a:ext cx="4866296" cy="1952608"/>
            <a:chOff x="34109609" y="23813144"/>
            <a:chExt cx="4867570" cy="1625653"/>
          </a:xfrm>
        </p:grpSpPr>
        <p:cxnSp>
          <p:nvCxnSpPr>
            <p:cNvPr id="971" name="Straight Connector 970"/>
            <p:cNvCxnSpPr/>
            <p:nvPr/>
          </p:nvCxnSpPr>
          <p:spPr>
            <a:xfrm>
              <a:off x="38159402" y="23813144"/>
              <a:ext cx="0" cy="937103"/>
            </a:xfrm>
            <a:prstGeom prst="line">
              <a:avLst/>
            </a:prstGeom>
            <a:ln w="28575">
              <a:solidFill>
                <a:srgbClr val="0000FF"/>
              </a:solidFill>
              <a:prstDash val="dash"/>
            </a:ln>
          </p:spPr>
          <p:style>
            <a:lnRef idx="1">
              <a:schemeClr val="dk1"/>
            </a:lnRef>
            <a:fillRef idx="0">
              <a:schemeClr val="dk1"/>
            </a:fillRef>
            <a:effectRef idx="0">
              <a:schemeClr val="dk1"/>
            </a:effectRef>
            <a:fontRef idx="minor">
              <a:schemeClr val="tx1"/>
            </a:fontRef>
          </p:style>
        </p:cxnSp>
        <p:cxnSp>
          <p:nvCxnSpPr>
            <p:cNvPr id="972" name="Straight Connector 971"/>
            <p:cNvCxnSpPr/>
            <p:nvPr/>
          </p:nvCxnSpPr>
          <p:spPr>
            <a:xfrm flipH="1" flipV="1">
              <a:off x="34109610" y="24750247"/>
              <a:ext cx="4049792" cy="0"/>
            </a:xfrm>
            <a:prstGeom prst="line">
              <a:avLst/>
            </a:prstGeom>
            <a:ln w="28575">
              <a:solidFill>
                <a:srgbClr val="0000FF"/>
              </a:solidFill>
              <a:prstDash val="dash"/>
            </a:ln>
          </p:spPr>
          <p:style>
            <a:lnRef idx="1">
              <a:schemeClr val="dk1"/>
            </a:lnRef>
            <a:fillRef idx="0">
              <a:schemeClr val="dk1"/>
            </a:fillRef>
            <a:effectRef idx="0">
              <a:schemeClr val="dk1"/>
            </a:effectRef>
            <a:fontRef idx="minor">
              <a:schemeClr val="tx1"/>
            </a:fontRef>
          </p:style>
        </p:cxnSp>
        <p:cxnSp>
          <p:nvCxnSpPr>
            <p:cNvPr id="973" name="Straight Connector 972"/>
            <p:cNvCxnSpPr/>
            <p:nvPr/>
          </p:nvCxnSpPr>
          <p:spPr>
            <a:xfrm flipV="1">
              <a:off x="34109609" y="24739916"/>
              <a:ext cx="0" cy="698881"/>
            </a:xfrm>
            <a:prstGeom prst="line">
              <a:avLst/>
            </a:prstGeom>
            <a:ln w="28575">
              <a:solidFill>
                <a:srgbClr val="0000FF"/>
              </a:solidFill>
              <a:prstDash val="dash"/>
            </a:ln>
          </p:spPr>
          <p:style>
            <a:lnRef idx="1">
              <a:schemeClr val="dk1"/>
            </a:lnRef>
            <a:fillRef idx="0">
              <a:schemeClr val="dk1"/>
            </a:fillRef>
            <a:effectRef idx="0">
              <a:schemeClr val="dk1"/>
            </a:effectRef>
            <a:fontRef idx="minor">
              <a:schemeClr val="tx1"/>
            </a:fontRef>
          </p:style>
        </p:cxnSp>
        <p:cxnSp>
          <p:nvCxnSpPr>
            <p:cNvPr id="974" name="Straight Connector 973"/>
            <p:cNvCxnSpPr/>
            <p:nvPr/>
          </p:nvCxnSpPr>
          <p:spPr>
            <a:xfrm>
              <a:off x="37340039" y="23813144"/>
              <a:ext cx="1637140" cy="0"/>
            </a:xfrm>
            <a:prstGeom prst="line">
              <a:avLst/>
            </a:prstGeom>
            <a:ln w="57150">
              <a:solidFill>
                <a:srgbClr val="0000FF"/>
              </a:solidFill>
              <a:prstDash val="solid"/>
            </a:ln>
          </p:spPr>
          <p:style>
            <a:lnRef idx="1">
              <a:schemeClr val="dk1"/>
            </a:lnRef>
            <a:fillRef idx="0">
              <a:schemeClr val="dk1"/>
            </a:fillRef>
            <a:effectRef idx="0">
              <a:schemeClr val="dk1"/>
            </a:effectRef>
            <a:fontRef idx="minor">
              <a:schemeClr val="tx1"/>
            </a:fontRef>
          </p:style>
        </p:cxnSp>
      </p:grpSp>
      <p:sp>
        <p:nvSpPr>
          <p:cNvPr id="154" name="Rectangle 153"/>
          <p:cNvSpPr/>
          <p:nvPr/>
        </p:nvSpPr>
        <p:spPr>
          <a:xfrm>
            <a:off x="34638512" y="13301356"/>
            <a:ext cx="116850" cy="11685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5" name="Rectangle 974"/>
          <p:cNvSpPr/>
          <p:nvPr/>
        </p:nvSpPr>
        <p:spPr>
          <a:xfrm>
            <a:off x="35641772" y="13301356"/>
            <a:ext cx="116850" cy="11685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7" name="Rectangle 976"/>
          <p:cNvSpPr/>
          <p:nvPr/>
        </p:nvSpPr>
        <p:spPr>
          <a:xfrm>
            <a:off x="36089826" y="13293731"/>
            <a:ext cx="116850" cy="11685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2" name="TextBox 981"/>
          <p:cNvSpPr txBox="1"/>
          <p:nvPr/>
        </p:nvSpPr>
        <p:spPr>
          <a:xfrm>
            <a:off x="29858308" y="19402561"/>
            <a:ext cx="5206439" cy="527837"/>
          </a:xfrm>
          <a:prstGeom prst="rect">
            <a:avLst/>
          </a:prstGeom>
          <a:noFill/>
        </p:spPr>
        <p:txBody>
          <a:bodyPr wrap="square" lIns="96012" tIns="48006" rIns="96012" bIns="48006">
            <a:spAutoFit/>
          </a:bodyPr>
          <a:lstStyle/>
          <a:p>
            <a:pPr>
              <a:defRPr/>
            </a:pPr>
            <a:r>
              <a:rPr lang="en-US" sz="2800" dirty="0" smtClean="0">
                <a:latin typeface="+mj-lt"/>
              </a:rPr>
              <a:t>Measured textures.</a:t>
            </a:r>
            <a:endParaRPr lang="en-US" sz="2800" dirty="0">
              <a:latin typeface="+mj-lt"/>
            </a:endParaRPr>
          </a:p>
        </p:txBody>
      </p:sp>
      <p:sp>
        <p:nvSpPr>
          <p:cNvPr id="983" name="TextBox 982"/>
          <p:cNvSpPr txBox="1"/>
          <p:nvPr/>
        </p:nvSpPr>
        <p:spPr>
          <a:xfrm>
            <a:off x="29858309" y="14522740"/>
            <a:ext cx="3554004" cy="527837"/>
          </a:xfrm>
          <a:prstGeom prst="rect">
            <a:avLst/>
          </a:prstGeom>
          <a:solidFill>
            <a:schemeClr val="bg1"/>
          </a:solidFill>
        </p:spPr>
        <p:txBody>
          <a:bodyPr wrap="square" lIns="96012" tIns="48006" rIns="96012" bIns="48006">
            <a:spAutoFit/>
          </a:bodyPr>
          <a:lstStyle/>
          <a:p>
            <a:pPr>
              <a:defRPr/>
            </a:pPr>
            <a:r>
              <a:rPr lang="en-US" sz="2800" dirty="0" smtClean="0">
                <a:latin typeface="+mj-lt"/>
              </a:rPr>
              <a:t>Predicted textures.</a:t>
            </a:r>
            <a:endParaRPr lang="en-US" sz="2800" dirty="0">
              <a:latin typeface="+mj-lt"/>
            </a:endParaRPr>
          </a:p>
        </p:txBody>
      </p:sp>
      <p:sp>
        <p:nvSpPr>
          <p:cNvPr id="984" name="TextBox 983"/>
          <p:cNvSpPr txBox="1"/>
          <p:nvPr/>
        </p:nvSpPr>
        <p:spPr>
          <a:xfrm>
            <a:off x="29858308" y="20278782"/>
            <a:ext cx="9649116" cy="1389611"/>
          </a:xfrm>
          <a:prstGeom prst="rect">
            <a:avLst/>
          </a:prstGeom>
          <a:noFill/>
        </p:spPr>
        <p:txBody>
          <a:bodyPr wrap="square" lIns="96012" tIns="48006" rIns="96012" bIns="48006">
            <a:spAutoFit/>
          </a:bodyPr>
          <a:lstStyle/>
          <a:p>
            <a:pPr>
              <a:defRPr/>
            </a:pPr>
            <a:r>
              <a:rPr lang="en-US" sz="2800" dirty="0" smtClean="0">
                <a:latin typeface="+mj-lt"/>
              </a:rPr>
              <a:t>Comparison of the predicted and measured crystal orientations within the </a:t>
            </a:r>
            <a:r>
              <a:rPr lang="en-US" sz="2800" dirty="0" err="1" smtClean="0">
                <a:latin typeface="+mj-lt"/>
              </a:rPr>
              <a:t>polycrystal</a:t>
            </a:r>
            <a:r>
              <a:rPr lang="en-US" sz="2800" dirty="0" smtClean="0">
                <a:latin typeface="+mj-lt"/>
              </a:rPr>
              <a:t> (texture) at different locations along the length of the deformed cylinder shows good agreement.</a:t>
            </a:r>
            <a:endParaRPr lang="en-US" sz="2800" dirty="0">
              <a:latin typeface="+mj-lt"/>
            </a:endParaRPr>
          </a:p>
        </p:txBody>
      </p:sp>
      <p:sp>
        <p:nvSpPr>
          <p:cNvPr id="985" name="TextBox 984"/>
          <p:cNvSpPr txBox="1"/>
          <p:nvPr/>
        </p:nvSpPr>
        <p:spPr>
          <a:xfrm>
            <a:off x="29880720" y="11631936"/>
            <a:ext cx="3774261" cy="1389611"/>
          </a:xfrm>
          <a:prstGeom prst="rect">
            <a:avLst/>
          </a:prstGeom>
          <a:noFill/>
        </p:spPr>
        <p:txBody>
          <a:bodyPr wrap="square" lIns="96012" tIns="48006" rIns="96012" bIns="48006">
            <a:spAutoFit/>
          </a:bodyPr>
          <a:lstStyle/>
          <a:p>
            <a:pPr>
              <a:defRPr/>
            </a:pPr>
            <a:r>
              <a:rPr lang="en-US" sz="2800" dirty="0" smtClean="0">
                <a:latin typeface="+mj-lt"/>
              </a:rPr>
              <a:t>The measured and predicted major and minor profiles.</a:t>
            </a:r>
            <a:endParaRPr lang="en-US" sz="2800" dirty="0">
              <a:latin typeface="+mj-lt"/>
            </a:endParaRPr>
          </a:p>
        </p:txBody>
      </p:sp>
      <p:cxnSp>
        <p:nvCxnSpPr>
          <p:cNvPr id="989" name="Straight Arrow Connector 988"/>
          <p:cNvCxnSpPr/>
          <p:nvPr/>
        </p:nvCxnSpPr>
        <p:spPr>
          <a:xfrm>
            <a:off x="21437931" y="20884231"/>
            <a:ext cx="726111" cy="0"/>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92" name="Straight Arrow Connector 991"/>
          <p:cNvCxnSpPr/>
          <p:nvPr/>
        </p:nvCxnSpPr>
        <p:spPr>
          <a:xfrm>
            <a:off x="19338237" y="22908098"/>
            <a:ext cx="561884" cy="212804"/>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93" name="Straight Arrow Connector 992"/>
          <p:cNvCxnSpPr/>
          <p:nvPr/>
        </p:nvCxnSpPr>
        <p:spPr>
          <a:xfrm flipH="1">
            <a:off x="34108736" y="6819290"/>
            <a:ext cx="588201" cy="0"/>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94" name="Straight Arrow Connector 993"/>
          <p:cNvCxnSpPr/>
          <p:nvPr/>
        </p:nvCxnSpPr>
        <p:spPr>
          <a:xfrm>
            <a:off x="37878520" y="7397389"/>
            <a:ext cx="0" cy="404370"/>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95" name="Straight Arrow Connector 994"/>
          <p:cNvCxnSpPr/>
          <p:nvPr/>
        </p:nvCxnSpPr>
        <p:spPr>
          <a:xfrm>
            <a:off x="33118213" y="12554227"/>
            <a:ext cx="588201" cy="0"/>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96" name="Rounded Rectangle 995"/>
          <p:cNvSpPr/>
          <p:nvPr/>
        </p:nvSpPr>
        <p:spPr>
          <a:xfrm>
            <a:off x="29511663" y="23037440"/>
            <a:ext cx="12801600" cy="5636069"/>
          </a:xfrm>
          <a:prstGeom prst="roundRect">
            <a:avLst>
              <a:gd name="adj" fmla="val 0"/>
            </a:avLst>
          </a:prstGeom>
          <a:solidFill>
            <a:srgbClr val="FFC000">
              <a:alpha val="0"/>
            </a:srgb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sz="2800" dirty="0">
              <a:ln>
                <a:solidFill>
                  <a:schemeClr val="tx1"/>
                </a:solidFill>
              </a:ln>
            </a:endParaRPr>
          </a:p>
        </p:txBody>
      </p:sp>
      <p:sp>
        <p:nvSpPr>
          <p:cNvPr id="997" name="TextBox 996"/>
          <p:cNvSpPr txBox="1"/>
          <p:nvPr/>
        </p:nvSpPr>
        <p:spPr>
          <a:xfrm>
            <a:off x="29511664" y="23018389"/>
            <a:ext cx="12801600" cy="707878"/>
          </a:xfrm>
          <a:prstGeom prst="rect">
            <a:avLst/>
          </a:prstGeom>
          <a:solidFill>
            <a:schemeClr val="tx1"/>
          </a:solidFill>
        </p:spPr>
        <p:txBody>
          <a:bodyPr wrap="square" lIns="91432" tIns="45716" rIns="91432" bIns="45716">
            <a:spAutoFit/>
          </a:bodyPr>
          <a:lstStyle/>
          <a:p>
            <a:pPr algn="ctr">
              <a:defRPr/>
            </a:pPr>
            <a:r>
              <a:rPr lang="en-US" sz="4000" b="1" dirty="0" smtClean="0">
                <a:solidFill>
                  <a:schemeClr val="bg1"/>
                </a:solidFill>
                <a:latin typeface="+mj-lt"/>
              </a:rPr>
              <a:t>Conclusions</a:t>
            </a:r>
            <a:endParaRPr lang="en-US" sz="4000" b="1" dirty="0">
              <a:solidFill>
                <a:schemeClr val="bg1"/>
              </a:solidFill>
              <a:latin typeface="+mj-lt"/>
            </a:endParaRPr>
          </a:p>
        </p:txBody>
      </p:sp>
      <p:sp>
        <p:nvSpPr>
          <p:cNvPr id="998" name="TextBox 997"/>
          <p:cNvSpPr txBox="1"/>
          <p:nvPr/>
        </p:nvSpPr>
        <p:spPr>
          <a:xfrm>
            <a:off x="29858308" y="24046902"/>
            <a:ext cx="12204092" cy="4405821"/>
          </a:xfrm>
          <a:prstGeom prst="rect">
            <a:avLst/>
          </a:prstGeom>
          <a:noFill/>
        </p:spPr>
        <p:txBody>
          <a:bodyPr wrap="square" lIns="96012" tIns="48006" rIns="96012" bIns="48006">
            <a:spAutoFit/>
          </a:bodyPr>
          <a:lstStyle/>
          <a:p>
            <a:pPr>
              <a:defRPr/>
            </a:pPr>
            <a:r>
              <a:rPr lang="en-US" sz="2800" dirty="0" smtClean="0">
                <a:latin typeface="+mj-lt"/>
              </a:rPr>
              <a:t>A physics based </a:t>
            </a:r>
            <a:r>
              <a:rPr lang="en-US" sz="2800" dirty="0" err="1" smtClean="0">
                <a:latin typeface="+mj-lt"/>
              </a:rPr>
              <a:t>polycrystal</a:t>
            </a:r>
            <a:r>
              <a:rPr lang="en-US" sz="2800" dirty="0" smtClean="0">
                <a:latin typeface="+mj-lt"/>
              </a:rPr>
              <a:t> plasticity </a:t>
            </a:r>
            <a:r>
              <a:rPr lang="en-US" sz="2800" dirty="0"/>
              <a:t>model </a:t>
            </a:r>
            <a:r>
              <a:rPr lang="en-US" sz="2800" dirty="0" smtClean="0">
                <a:latin typeface="+mj-lt"/>
              </a:rPr>
              <a:t>capable of accurately simulating material rate sensitivity was developed. Single crystalline mechanical response was simulated using the modified </a:t>
            </a:r>
            <a:r>
              <a:rPr lang="en-US" sz="2800" dirty="0" err="1" smtClean="0">
                <a:latin typeface="+mj-lt"/>
              </a:rPr>
              <a:t>visco</a:t>
            </a:r>
            <a:r>
              <a:rPr lang="en-US" sz="2800" dirty="0" smtClean="0">
                <a:latin typeface="+mj-lt"/>
              </a:rPr>
              <a:t>-plastic equation and implicit evolution of slip resistance with shear strain. Homogenization of the </a:t>
            </a:r>
            <a:r>
              <a:rPr lang="en-US" sz="2800" dirty="0" err="1" smtClean="0">
                <a:latin typeface="+mj-lt"/>
              </a:rPr>
              <a:t>polycrystal</a:t>
            </a:r>
            <a:r>
              <a:rPr lang="en-US" sz="2800" dirty="0" smtClean="0">
                <a:latin typeface="+mj-lt"/>
              </a:rPr>
              <a:t> was preformed using the self-consistent homogenization scheme (VPSC). The monotonic stress-strain curves of tantalum at variety of different strain rates and temperatures were successfully fitted. In addition, the Taylor impact test of tantalum cylinder was simulated and the predictions were compared with the experimental measurements. Good agreement of the predicted post-test cylinder geometry and texture with the measurements was observed.</a:t>
            </a:r>
            <a:endParaRPr lang="en-US" sz="2800" dirty="0">
              <a:latin typeface="+mj-lt"/>
            </a:endParaRPr>
          </a:p>
        </p:txBody>
      </p:sp>
      <p:sp>
        <p:nvSpPr>
          <p:cNvPr id="999" name="TextBox 998"/>
          <p:cNvSpPr txBox="1"/>
          <p:nvPr/>
        </p:nvSpPr>
        <p:spPr>
          <a:xfrm>
            <a:off x="1672374" y="10506866"/>
            <a:ext cx="730851" cy="527837"/>
          </a:xfrm>
          <a:prstGeom prst="rect">
            <a:avLst/>
          </a:prstGeom>
          <a:noFill/>
        </p:spPr>
        <p:txBody>
          <a:bodyPr wrap="square" lIns="96012" tIns="48006" rIns="96012" bIns="48006">
            <a:spAutoFit/>
          </a:bodyPr>
          <a:lstStyle/>
          <a:p>
            <a:pPr>
              <a:defRPr/>
            </a:pPr>
            <a:r>
              <a:rPr lang="en-US" sz="2800" dirty="0" smtClean="0"/>
              <a:t>[1]</a:t>
            </a:r>
            <a:endParaRPr lang="en-US" sz="2800" dirty="0"/>
          </a:p>
        </p:txBody>
      </p:sp>
      <p:sp>
        <p:nvSpPr>
          <p:cNvPr id="1000" name="TextBox 999"/>
          <p:cNvSpPr txBox="1"/>
          <p:nvPr/>
        </p:nvSpPr>
        <p:spPr>
          <a:xfrm>
            <a:off x="13106399" y="30057414"/>
            <a:ext cx="10233761" cy="2251386"/>
          </a:xfrm>
          <a:prstGeom prst="rect">
            <a:avLst/>
          </a:prstGeom>
          <a:noFill/>
        </p:spPr>
        <p:txBody>
          <a:bodyPr wrap="square" lIns="96012" tIns="48006" rIns="96012" bIns="48006">
            <a:spAutoFit/>
          </a:bodyPr>
          <a:lstStyle/>
          <a:p>
            <a:pPr>
              <a:defRPr/>
            </a:pPr>
            <a:r>
              <a:rPr lang="en-US" sz="2800" dirty="0" smtClean="0">
                <a:latin typeface="+mj-lt"/>
              </a:rPr>
              <a:t>[3] </a:t>
            </a:r>
            <a:r>
              <a:rPr lang="en-US" sz="2800" dirty="0" err="1" smtClean="0">
                <a:latin typeface="+mj-lt"/>
              </a:rPr>
              <a:t>Zecevic</a:t>
            </a:r>
            <a:r>
              <a:rPr lang="en-US" sz="2800" dirty="0" smtClean="0">
                <a:latin typeface="+mj-lt"/>
              </a:rPr>
              <a:t>, M., </a:t>
            </a:r>
            <a:r>
              <a:rPr lang="en-US" sz="2800" dirty="0" err="1" smtClean="0">
                <a:latin typeface="+mj-lt"/>
              </a:rPr>
              <a:t>Knezevic</a:t>
            </a:r>
            <a:r>
              <a:rPr lang="en-US" sz="2800" dirty="0" smtClean="0">
                <a:latin typeface="+mj-lt"/>
              </a:rPr>
              <a:t> M. </a:t>
            </a:r>
            <a:r>
              <a:rPr lang="en-US" sz="2800" dirty="0">
                <a:latin typeface="+mj-lt"/>
              </a:rPr>
              <a:t>(2018). A new </a:t>
            </a:r>
            <a:r>
              <a:rPr lang="en-US" sz="2800" dirty="0" err="1">
                <a:latin typeface="+mj-lt"/>
              </a:rPr>
              <a:t>visco</a:t>
            </a:r>
            <a:r>
              <a:rPr lang="en-US" sz="2800" dirty="0">
                <a:latin typeface="+mj-lt"/>
              </a:rPr>
              <a:t>-plastic self-consistent formulation implicit in dislocation-based hardening within implicit finite elements: Application to high strain rate and impact deformation of tantalum, Computer methods in applied mechanics and </a:t>
            </a:r>
            <a:r>
              <a:rPr lang="en-US" sz="2800" dirty="0" smtClean="0">
                <a:latin typeface="+mj-lt"/>
              </a:rPr>
              <a:t>engineering – under review</a:t>
            </a:r>
            <a:endParaRPr lang="en-US" sz="2800" dirty="0">
              <a:latin typeface="+mj-lt"/>
            </a:endParaRPr>
          </a:p>
        </p:txBody>
      </p:sp>
      <p:grpSp>
        <p:nvGrpSpPr>
          <p:cNvPr id="164" name="Group 163"/>
          <p:cNvGrpSpPr/>
          <p:nvPr/>
        </p:nvGrpSpPr>
        <p:grpSpPr>
          <a:xfrm>
            <a:off x="37014368" y="29325034"/>
            <a:ext cx="5124249" cy="3059966"/>
            <a:chOff x="46162683" y="5650128"/>
            <a:chExt cx="5740495" cy="3059966"/>
          </a:xfrm>
        </p:grpSpPr>
        <p:sp>
          <p:nvSpPr>
            <p:cNvPr id="236" name="Rounded Rectangle 235"/>
            <p:cNvSpPr/>
            <p:nvPr/>
          </p:nvSpPr>
          <p:spPr>
            <a:xfrm>
              <a:off x="46162683" y="5650128"/>
              <a:ext cx="5740495" cy="3059966"/>
            </a:xfrm>
            <a:prstGeom prst="roundRect">
              <a:avLst>
                <a:gd name="adj" fmla="val 0"/>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sz="2800" dirty="0">
                <a:ln>
                  <a:solidFill>
                    <a:schemeClr val="tx1"/>
                  </a:solidFill>
                </a:ln>
              </a:endParaRPr>
            </a:p>
          </p:txBody>
        </p:sp>
        <p:sp>
          <p:nvSpPr>
            <p:cNvPr id="237" name="TextBox 236"/>
            <p:cNvSpPr txBox="1"/>
            <p:nvPr/>
          </p:nvSpPr>
          <p:spPr>
            <a:xfrm>
              <a:off x="46398737" y="6559003"/>
              <a:ext cx="5113639" cy="1820497"/>
            </a:xfrm>
            <a:prstGeom prst="rect">
              <a:avLst/>
            </a:prstGeom>
            <a:noFill/>
          </p:spPr>
          <p:txBody>
            <a:bodyPr wrap="square" lIns="96012" tIns="48006" rIns="96012" bIns="48006">
              <a:spAutoFit/>
            </a:bodyPr>
            <a:lstStyle/>
            <a:p>
              <a:pPr>
                <a:defRPr/>
              </a:pPr>
              <a:r>
                <a:rPr lang="en-US" sz="2800" dirty="0">
                  <a:latin typeface="+mj-lt"/>
                </a:rPr>
                <a:t>Miroslav </a:t>
              </a:r>
              <a:r>
                <a:rPr lang="en-US" sz="2800" dirty="0" err="1">
                  <a:latin typeface="+mj-lt"/>
                </a:rPr>
                <a:t>Zecevic</a:t>
              </a:r>
              <a:r>
                <a:rPr lang="en-US" sz="2800" dirty="0">
                  <a:latin typeface="+mj-lt"/>
                </a:rPr>
                <a:t> (mz3@wildcats.unh.edu)</a:t>
              </a:r>
            </a:p>
            <a:p>
              <a:pPr>
                <a:defRPr/>
              </a:pPr>
              <a:r>
                <a:rPr lang="en-US" sz="2800" dirty="0">
                  <a:latin typeface="+mj-lt"/>
                </a:rPr>
                <a:t>Marko </a:t>
              </a:r>
              <a:r>
                <a:rPr lang="en-US" sz="2800" dirty="0" err="1">
                  <a:latin typeface="+mj-lt"/>
                </a:rPr>
                <a:t>Knezevic</a:t>
              </a:r>
              <a:r>
                <a:rPr lang="en-US" sz="2800" dirty="0">
                  <a:latin typeface="+mj-lt"/>
                </a:rPr>
                <a:t> (marko.knezevic@unh.edu)</a:t>
              </a:r>
            </a:p>
          </p:txBody>
        </p:sp>
        <p:sp>
          <p:nvSpPr>
            <p:cNvPr id="238" name="TextBox 237"/>
            <p:cNvSpPr txBox="1"/>
            <p:nvPr/>
          </p:nvSpPr>
          <p:spPr>
            <a:xfrm>
              <a:off x="46162685" y="5664274"/>
              <a:ext cx="5711918" cy="707878"/>
            </a:xfrm>
            <a:prstGeom prst="rect">
              <a:avLst/>
            </a:prstGeom>
            <a:solidFill>
              <a:schemeClr val="tx1"/>
            </a:solidFill>
            <a:ln w="28575">
              <a:solidFill>
                <a:schemeClr val="tx1"/>
              </a:solidFill>
            </a:ln>
          </p:spPr>
          <p:txBody>
            <a:bodyPr wrap="square" lIns="91432" tIns="45716" rIns="91432" bIns="45716">
              <a:spAutoFit/>
            </a:bodyPr>
            <a:lstStyle/>
            <a:p>
              <a:pPr algn="ctr">
                <a:defRPr/>
              </a:pPr>
              <a:r>
                <a:rPr lang="en-US" sz="4000" b="1" dirty="0" smtClean="0">
                  <a:solidFill>
                    <a:schemeClr val="bg1"/>
                  </a:solidFill>
                  <a:latin typeface="+mj-lt"/>
                </a:rPr>
                <a:t>Contact</a:t>
              </a:r>
              <a:endParaRPr lang="en-US" sz="3200" b="1" dirty="0">
                <a:solidFill>
                  <a:schemeClr val="bg1"/>
                </a:solidFill>
                <a:latin typeface="+mj-lt"/>
              </a:endParaRPr>
            </a:p>
          </p:txBody>
        </p:sp>
      </p:grpSp>
      <p:grpSp>
        <p:nvGrpSpPr>
          <p:cNvPr id="167" name="Group 166"/>
          <p:cNvGrpSpPr/>
          <p:nvPr/>
        </p:nvGrpSpPr>
        <p:grpSpPr>
          <a:xfrm>
            <a:off x="24227458" y="2963579"/>
            <a:ext cx="14885413" cy="2078474"/>
            <a:chOff x="24227458" y="2963579"/>
            <a:chExt cx="14885413" cy="2078474"/>
          </a:xfrm>
        </p:grpSpPr>
        <p:grpSp>
          <p:nvGrpSpPr>
            <p:cNvPr id="1003" name="Group 1002"/>
            <p:cNvGrpSpPr/>
            <p:nvPr/>
          </p:nvGrpSpPr>
          <p:grpSpPr>
            <a:xfrm>
              <a:off x="24227458" y="2963579"/>
              <a:ext cx="14885413" cy="2078474"/>
              <a:chOff x="43181429" y="6386385"/>
              <a:chExt cx="9498350" cy="2078474"/>
            </a:xfrm>
          </p:grpSpPr>
          <p:sp>
            <p:nvSpPr>
              <p:cNvPr id="1004" name="Rounded Rectangle 1003"/>
              <p:cNvSpPr/>
              <p:nvPr/>
            </p:nvSpPr>
            <p:spPr>
              <a:xfrm>
                <a:off x="43181429" y="6386385"/>
                <a:ext cx="9498350" cy="2078474"/>
              </a:xfrm>
              <a:prstGeom prst="roundRect">
                <a:avLst>
                  <a:gd name="adj" fmla="val 0"/>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en-US" sz="2800" dirty="0">
                  <a:ln>
                    <a:solidFill>
                      <a:schemeClr val="tx1"/>
                    </a:solidFill>
                  </a:ln>
                </a:endParaRPr>
              </a:p>
            </p:txBody>
          </p:sp>
          <p:sp>
            <p:nvSpPr>
              <p:cNvPr id="1005" name="TextBox 1004"/>
              <p:cNvSpPr txBox="1"/>
              <p:nvPr/>
            </p:nvSpPr>
            <p:spPr>
              <a:xfrm>
                <a:off x="43445200" y="6559003"/>
                <a:ext cx="8743366" cy="1758943"/>
              </a:xfrm>
              <a:prstGeom prst="rect">
                <a:avLst/>
              </a:prstGeom>
              <a:noFill/>
            </p:spPr>
            <p:txBody>
              <a:bodyPr wrap="square" lIns="96012" tIns="48006" rIns="96012" bIns="48006">
                <a:spAutoFit/>
              </a:bodyPr>
              <a:lstStyle/>
              <a:p>
                <a:pPr>
                  <a:defRPr/>
                </a:pPr>
                <a:r>
                  <a:rPr lang="en-US" sz="5400" b="1" dirty="0" smtClean="0">
                    <a:latin typeface="+mj-lt"/>
                  </a:rPr>
                  <a:t>Department of Mechanical Engineering</a:t>
                </a:r>
              </a:p>
              <a:p>
                <a:pPr>
                  <a:defRPr/>
                </a:pPr>
                <a:r>
                  <a:rPr lang="en-US" sz="5400" b="1" dirty="0" smtClean="0">
                    <a:latin typeface="+mj-lt"/>
                  </a:rPr>
                  <a:t>University of New Hampshire</a:t>
                </a:r>
                <a:endParaRPr lang="en-US" sz="5400" b="1" dirty="0">
                  <a:latin typeface="+mj-lt"/>
                </a:endParaRPr>
              </a:p>
            </p:txBody>
          </p:sp>
        </p:grpSp>
        <p:pic>
          <p:nvPicPr>
            <p:cNvPr id="1008" name="Picture 224" descr="http://www.anselm.edu/Images/Student%20Activities%20and%20Leadership%20Programs/7_unhlogo_web.png"/>
            <p:cNvPicPr>
              <a:picLocks noChangeAspect="1" noChangeArrowheads="1"/>
            </p:cNvPicPr>
            <p:nvPr/>
          </p:nvPicPr>
          <p:blipFill>
            <a:blip r:embed="rId41">
              <a:extLst>
                <a:ext uri="{28A0092B-C50C-407E-A947-70E740481C1C}">
                  <a14:useLocalDpi xmlns:a14="http://schemas.microsoft.com/office/drawing/2010/main" val="0"/>
                </a:ext>
              </a:extLst>
            </a:blip>
            <a:srcRect/>
            <a:stretch>
              <a:fillRect/>
            </a:stretch>
          </p:blipFill>
          <p:spPr bwMode="auto">
            <a:xfrm>
              <a:off x="36522731" y="3189835"/>
              <a:ext cx="1791605" cy="1743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8" name="Straight Arrow Connector 7"/>
          <p:cNvCxnSpPr/>
          <p:nvPr/>
        </p:nvCxnSpPr>
        <p:spPr>
          <a:xfrm>
            <a:off x="11125200" y="18355998"/>
            <a:ext cx="1390462" cy="1379079"/>
          </a:xfrm>
          <a:prstGeom prst="straightConnector1">
            <a:avLst/>
          </a:prstGeom>
          <a:ln w="19050">
            <a:solidFill>
              <a:srgbClr val="2F8D2F"/>
            </a:solidFill>
            <a:tailEnd type="arrow"/>
          </a:ln>
        </p:spPr>
        <p:style>
          <a:lnRef idx="1">
            <a:schemeClr val="accent1"/>
          </a:lnRef>
          <a:fillRef idx="0">
            <a:schemeClr val="accent1"/>
          </a:fillRef>
          <a:effectRef idx="0">
            <a:schemeClr val="accent1"/>
          </a:effectRef>
          <a:fontRef idx="minor">
            <a:schemeClr val="tx1"/>
          </a:fontRef>
        </p:style>
      </p:cxnSp>
      <p:cxnSp>
        <p:nvCxnSpPr>
          <p:cNvPr id="391" name="Straight Arrow Connector 390"/>
          <p:cNvCxnSpPr/>
          <p:nvPr/>
        </p:nvCxnSpPr>
        <p:spPr>
          <a:xfrm flipV="1">
            <a:off x="6312121" y="26529249"/>
            <a:ext cx="1688877" cy="448760"/>
          </a:xfrm>
          <a:prstGeom prst="straightConnector1">
            <a:avLst/>
          </a:prstGeom>
          <a:ln w="19050">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92313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3123</TotalTime>
  <Words>904</Words>
  <Application>Microsoft Office PowerPoint</Application>
  <PresentationFormat>Custom</PresentationFormat>
  <Paragraphs>84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Milovan</dc:creator>
  <cp:lastModifiedBy>Milovan</cp:lastModifiedBy>
  <cp:revision>222</cp:revision>
  <dcterms:created xsi:type="dcterms:W3CDTF">2016-07-18T02:01:14Z</dcterms:created>
  <dcterms:modified xsi:type="dcterms:W3CDTF">2018-04-03T23:21:07Z</dcterms:modified>
</cp:coreProperties>
</file>