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7" r:id="rId3"/>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F2FB"/>
    <a:srgbClr val="E8E8E8"/>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3" autoAdjust="0"/>
    <p:restoredTop sz="93615" autoAdjust="0"/>
  </p:normalViewPr>
  <p:slideViewPr>
    <p:cSldViewPr snapToGrid="0">
      <p:cViewPr>
        <p:scale>
          <a:sx n="16" d="100"/>
          <a:sy n="16" d="100"/>
        </p:scale>
        <p:origin x="1298" y="-336"/>
      </p:cViewPr>
      <p:guideLst>
        <p:guide orient="horz" pos="9216"/>
        <p:guide pos="11520"/>
      </p:guideLst>
    </p:cSldViewPr>
  </p:slideViewPr>
  <p:notesTextViewPr>
    <p:cViewPr>
      <p:scale>
        <a:sx n="1" d="1"/>
        <a:sy n="1" d="1"/>
      </p:scale>
      <p:origin x="0" y="0"/>
    </p:cViewPr>
  </p:notesTextViewPr>
  <p:notesViewPr>
    <p:cSldViewPr snapToGrid="0" showGuides="1">
      <p:cViewPr varScale="1">
        <p:scale>
          <a:sx n="69" d="100"/>
          <a:sy n="69" d="100"/>
        </p:scale>
        <p:origin x="2706" y="5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en-CA" sz="2400" b="1" i="0" baseline="0" dirty="0">
                <a:effectLst/>
              </a:rPr>
              <a:t>Use of Recreation Facilities’ Level of Constraints for Residents of three Communities in Northern New England</a:t>
            </a:r>
            <a:endParaRPr lang="en-CA" sz="2400" b="1" dirty="0">
              <a:effectLst/>
            </a:endParaRPr>
          </a:p>
        </c:rich>
      </c:tx>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Facility Access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Indoor Facility Use</c:v>
                </c:pt>
                <c:pt idx="1">
                  <c:v>Outdoor Built Facility Use</c:v>
                </c:pt>
                <c:pt idx="2">
                  <c:v>Outdoor Natural Facility Use</c:v>
                </c:pt>
              </c:strCache>
            </c:strRef>
          </c:cat>
          <c:val>
            <c:numRef>
              <c:f>Sheet1!$B$2:$B$4</c:f>
              <c:numCache>
                <c:formatCode>General</c:formatCode>
                <c:ptCount val="3"/>
                <c:pt idx="0">
                  <c:v>2.37</c:v>
                </c:pt>
                <c:pt idx="1">
                  <c:v>2.38</c:v>
                </c:pt>
                <c:pt idx="2">
                  <c:v>2.37</c:v>
                </c:pt>
              </c:numCache>
            </c:numRef>
          </c:val>
          <c:extLst>
            <c:ext xmlns:c16="http://schemas.microsoft.com/office/drawing/2014/chart" uri="{C3380CC4-5D6E-409C-BE32-E72D297353CC}">
              <c16:uniqueId val="{00000000-0F5F-4594-852F-8E95250B6155}"/>
            </c:ext>
          </c:extLst>
        </c:ser>
        <c:ser>
          <c:idx val="1"/>
          <c:order val="1"/>
          <c:tx>
            <c:strRef>
              <c:f>Sheet1!$C$1</c:f>
              <c:strCache>
                <c:ptCount val="1"/>
                <c:pt idx="0">
                  <c:v>Facility Quality/Availability</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Indoor Facility Use</c:v>
                </c:pt>
                <c:pt idx="1">
                  <c:v>Outdoor Built Facility Use</c:v>
                </c:pt>
                <c:pt idx="2">
                  <c:v>Outdoor Natural Facility Use</c:v>
                </c:pt>
              </c:strCache>
            </c:strRef>
          </c:cat>
          <c:val>
            <c:numRef>
              <c:f>Sheet1!$C$2:$C$4</c:f>
              <c:numCache>
                <c:formatCode>General</c:formatCode>
                <c:ptCount val="3"/>
                <c:pt idx="0">
                  <c:v>3.1</c:v>
                </c:pt>
                <c:pt idx="1">
                  <c:v>3.11</c:v>
                </c:pt>
                <c:pt idx="2">
                  <c:v>2.87</c:v>
                </c:pt>
              </c:numCache>
            </c:numRef>
          </c:val>
          <c:extLst>
            <c:ext xmlns:c16="http://schemas.microsoft.com/office/drawing/2014/chart" uri="{C3380CC4-5D6E-409C-BE32-E72D297353CC}">
              <c16:uniqueId val="{00000001-0F5F-4594-852F-8E95250B6155}"/>
            </c:ext>
          </c:extLst>
        </c:ser>
        <c:ser>
          <c:idx val="2"/>
          <c:order val="2"/>
          <c:tx>
            <c:strRef>
              <c:f>Sheet1!$D$1</c:f>
              <c:strCache>
                <c:ptCount val="1"/>
                <c:pt idx="0">
                  <c:v>Recreation Prioritization</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Indoor Facility Use</c:v>
                </c:pt>
                <c:pt idx="1">
                  <c:v>Outdoor Built Facility Use</c:v>
                </c:pt>
                <c:pt idx="2">
                  <c:v>Outdoor Natural Facility Use</c:v>
                </c:pt>
              </c:strCache>
            </c:strRef>
          </c:cat>
          <c:val>
            <c:numRef>
              <c:f>Sheet1!$D$2:$D$4</c:f>
              <c:numCache>
                <c:formatCode>General</c:formatCode>
                <c:ptCount val="3"/>
                <c:pt idx="0">
                  <c:v>3.14</c:v>
                </c:pt>
                <c:pt idx="1">
                  <c:v>3.13</c:v>
                </c:pt>
                <c:pt idx="2">
                  <c:v>3.46</c:v>
                </c:pt>
              </c:numCache>
            </c:numRef>
          </c:val>
          <c:extLst>
            <c:ext xmlns:c16="http://schemas.microsoft.com/office/drawing/2014/chart" uri="{C3380CC4-5D6E-409C-BE32-E72D297353CC}">
              <c16:uniqueId val="{00000002-0F5F-4594-852F-8E95250B6155}"/>
            </c:ext>
          </c:extLst>
        </c:ser>
        <c:dLbls>
          <c:dLblPos val="inEnd"/>
          <c:showLegendKey val="0"/>
          <c:showVal val="1"/>
          <c:showCatName val="0"/>
          <c:showSerName val="0"/>
          <c:showPercent val="0"/>
          <c:showBubbleSize val="0"/>
        </c:dLbls>
        <c:gapWidth val="300"/>
        <c:axId val="2094760888"/>
        <c:axId val="2094764424"/>
      </c:barChart>
      <c:catAx>
        <c:axId val="20947608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94764424"/>
        <c:crosses val="autoZero"/>
        <c:auto val="1"/>
        <c:lblAlgn val="ctr"/>
        <c:lblOffset val="100"/>
        <c:noMultiLvlLbl val="0"/>
      </c:catAx>
      <c:valAx>
        <c:axId val="2094764424"/>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CA" dirty="0"/>
                  <a:t>Constraint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94760888"/>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4/4/2018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4/4/2018</a:t>
            </a:fld>
            <a:endParaRPr lang="en-US"/>
          </a:p>
        </p:txBody>
      </p:sp>
      <p:sp>
        <p:nvSpPr>
          <p:cNvPr id="4" name="Slide Image Placeholder 3"/>
          <p:cNvSpPr>
            <a:spLocks noGrp="1" noRot="1" noChangeAspect="1"/>
          </p:cNvSpPr>
          <p:nvPr>
            <p:ph type="sldImg" idx="2"/>
          </p:nvPr>
        </p:nvSpPr>
        <p:spPr>
          <a:xfrm>
            <a:off x="1500188" y="1143000"/>
            <a:ext cx="3857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783732" rtl="0" eaLnBrk="1" latinLnBrk="0" hangingPunct="1">
      <a:defRPr sz="1029" kern="1200">
        <a:solidFill>
          <a:schemeClr val="tx1"/>
        </a:solidFill>
        <a:latin typeface="+mn-lt"/>
        <a:ea typeface="+mn-ea"/>
        <a:cs typeface="+mn-cs"/>
      </a:defRPr>
    </a:lvl1pPr>
    <a:lvl2pPr marL="391866" algn="l" defTabSz="783732" rtl="0" eaLnBrk="1" latinLnBrk="0" hangingPunct="1">
      <a:defRPr sz="1029" kern="1200">
        <a:solidFill>
          <a:schemeClr val="tx1"/>
        </a:solidFill>
        <a:latin typeface="+mn-lt"/>
        <a:ea typeface="+mn-ea"/>
        <a:cs typeface="+mn-cs"/>
      </a:defRPr>
    </a:lvl2pPr>
    <a:lvl3pPr marL="783732" algn="l" defTabSz="783732" rtl="0" eaLnBrk="1" latinLnBrk="0" hangingPunct="1">
      <a:defRPr sz="1029" kern="1200">
        <a:solidFill>
          <a:schemeClr val="tx1"/>
        </a:solidFill>
        <a:latin typeface="+mn-lt"/>
        <a:ea typeface="+mn-ea"/>
        <a:cs typeface="+mn-cs"/>
      </a:defRPr>
    </a:lvl3pPr>
    <a:lvl4pPr marL="1175598" algn="l" defTabSz="783732" rtl="0" eaLnBrk="1" latinLnBrk="0" hangingPunct="1">
      <a:defRPr sz="1029" kern="1200">
        <a:solidFill>
          <a:schemeClr val="tx1"/>
        </a:solidFill>
        <a:latin typeface="+mn-lt"/>
        <a:ea typeface="+mn-ea"/>
        <a:cs typeface="+mn-cs"/>
      </a:defRPr>
    </a:lvl4pPr>
    <a:lvl5pPr marL="1567464" algn="l" defTabSz="783732" rtl="0" eaLnBrk="1" latinLnBrk="0" hangingPunct="1">
      <a:defRPr sz="1029" kern="1200">
        <a:solidFill>
          <a:schemeClr val="tx1"/>
        </a:solidFill>
        <a:latin typeface="+mn-lt"/>
        <a:ea typeface="+mn-ea"/>
        <a:cs typeface="+mn-cs"/>
      </a:defRPr>
    </a:lvl5pPr>
    <a:lvl6pPr marL="1959331" algn="l" defTabSz="783732" rtl="0" eaLnBrk="1" latinLnBrk="0" hangingPunct="1">
      <a:defRPr sz="1029" kern="1200">
        <a:solidFill>
          <a:schemeClr val="tx1"/>
        </a:solidFill>
        <a:latin typeface="+mn-lt"/>
        <a:ea typeface="+mn-ea"/>
        <a:cs typeface="+mn-cs"/>
      </a:defRPr>
    </a:lvl6pPr>
    <a:lvl7pPr marL="2351197" algn="l" defTabSz="783732" rtl="0" eaLnBrk="1" latinLnBrk="0" hangingPunct="1">
      <a:defRPr sz="1029" kern="1200">
        <a:solidFill>
          <a:schemeClr val="tx1"/>
        </a:solidFill>
        <a:latin typeface="+mn-lt"/>
        <a:ea typeface="+mn-ea"/>
        <a:cs typeface="+mn-cs"/>
      </a:defRPr>
    </a:lvl7pPr>
    <a:lvl8pPr marL="2743063" algn="l" defTabSz="783732" rtl="0" eaLnBrk="1" latinLnBrk="0" hangingPunct="1">
      <a:defRPr sz="1029" kern="1200">
        <a:solidFill>
          <a:schemeClr val="tx1"/>
        </a:solidFill>
        <a:latin typeface="+mn-lt"/>
        <a:ea typeface="+mn-ea"/>
        <a:cs typeface="+mn-cs"/>
      </a:defRPr>
    </a:lvl8pPr>
    <a:lvl9pPr marL="3134929" algn="l" defTabSz="783732" rtl="0" eaLnBrk="1" latinLnBrk="0" hangingPunct="1">
      <a:defRPr sz="1029"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32" name="Instructions"/>
          <p:cNvSpPr/>
          <p:nvPr userDrawn="1"/>
        </p:nvSpPr>
        <p:spPr>
          <a:xfrm>
            <a:off x="36918900" y="-1"/>
            <a:ext cx="10372725" cy="292608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28600" rIns="228600" rtlCol="0" anchor="t"/>
          <a:lstStyle/>
          <a:p>
            <a:pPr lvl="0">
              <a:spcBef>
                <a:spcPts val="1000"/>
              </a:spcBef>
            </a:pPr>
            <a:r>
              <a:rPr sz="80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000"/>
              </a:spcBef>
            </a:pPr>
            <a:r>
              <a:rPr lang="en-US" sz="550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250"/>
              </a:spcBef>
            </a:pPr>
            <a:endParaRPr sz="5000" dirty="0">
              <a:solidFill>
                <a:prstClr val="white">
                  <a:lumMod val="50000"/>
                </a:prstClr>
              </a:solidFill>
              <a:latin typeface="Calibri Light" panose="020F0302020204030204" pitchFamily="34" charset="0"/>
              <a:cs typeface="Calibri" panose="020F0502020204030204" pitchFamily="34" charset="0"/>
            </a:endParaRPr>
          </a:p>
          <a:p>
            <a:pPr lvl="0">
              <a:spcBef>
                <a:spcPts val="1000"/>
              </a:spcBef>
            </a:pPr>
            <a:r>
              <a:rPr sz="7333"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000"/>
              </a:spcBef>
            </a:pPr>
            <a:r>
              <a:rPr sz="55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5500" dirty="0">
                <a:solidFill>
                  <a:prstClr val="white">
                    <a:lumMod val="50000"/>
                  </a:prstClr>
                </a:solidFill>
                <a:latin typeface="Calibri Light" panose="020F0302020204030204" pitchFamily="34" charset="0"/>
                <a:cs typeface="Calibri" panose="020F0502020204030204" pitchFamily="34" charset="0"/>
              </a:rPr>
              <a:t>poster </a:t>
            </a:r>
            <a:r>
              <a:rPr sz="5500" dirty="0">
                <a:solidFill>
                  <a:prstClr val="white">
                    <a:lumMod val="50000"/>
                  </a:prstClr>
                </a:solidFill>
                <a:latin typeface="Calibri Light" panose="020F0302020204030204" pitchFamily="34" charset="0"/>
                <a:cs typeface="Calibri" panose="020F0502020204030204" pitchFamily="34" charset="0"/>
              </a:rPr>
              <a:t>are formatted for you. </a:t>
            </a:r>
            <a:r>
              <a:rPr lang="en-US" sz="5500" dirty="0">
                <a:solidFill>
                  <a:prstClr val="white">
                    <a:lumMod val="50000"/>
                  </a:prstClr>
                </a:solidFill>
                <a:latin typeface="Calibri Light" panose="020F0302020204030204" pitchFamily="34" charset="0"/>
                <a:cs typeface="Calibri" panose="020F0502020204030204" pitchFamily="34" charset="0"/>
              </a:rPr>
              <a:t>Type</a:t>
            </a:r>
            <a:r>
              <a:rPr lang="en-US" sz="550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5500" dirty="0">
                <a:solidFill>
                  <a:prstClr val="white">
                    <a:lumMod val="50000"/>
                  </a:prstClr>
                </a:solidFill>
                <a:latin typeface="Calibri Light" panose="020F0302020204030204" pitchFamily="34" charset="0"/>
                <a:cs typeface="Calibri" panose="020F0502020204030204" pitchFamily="34" charset="0"/>
              </a:rPr>
              <a:t>to add text, or c</a:t>
            </a:r>
            <a:r>
              <a:rPr lang="en-US" sz="550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000"/>
              </a:spcBef>
            </a:pPr>
            <a:r>
              <a:rPr lang="en-US" sz="5500" dirty="0">
                <a:solidFill>
                  <a:prstClr val="white">
                    <a:lumMod val="50000"/>
                  </a:prstClr>
                </a:solidFill>
                <a:latin typeface="Calibri Light" panose="020F0302020204030204" pitchFamily="34" charset="0"/>
                <a:cs typeface="Calibri" panose="020F0502020204030204" pitchFamily="34" charset="0"/>
              </a:rPr>
              <a:t>T</a:t>
            </a:r>
            <a:r>
              <a:rPr sz="5500" dirty="0">
                <a:solidFill>
                  <a:prstClr val="white">
                    <a:lumMod val="50000"/>
                  </a:prstClr>
                </a:solidFill>
                <a:latin typeface="Calibri Light" panose="020F0302020204030204" pitchFamily="34" charset="0"/>
                <a:cs typeface="Calibri" panose="020F0502020204030204" pitchFamily="34" charset="0"/>
              </a:rPr>
              <a:t>o add or remove bullet points from text, click the Bullets button on the Home tab.</a:t>
            </a:r>
          </a:p>
          <a:p>
            <a:pPr lvl="0">
              <a:spcBef>
                <a:spcPts val="2000"/>
              </a:spcBef>
            </a:pPr>
            <a:r>
              <a:rPr sz="55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5500" dirty="0">
                <a:solidFill>
                  <a:prstClr val="white">
                    <a:lumMod val="50000"/>
                  </a:prstClr>
                </a:solidFill>
                <a:latin typeface="Calibri Light" panose="020F0302020204030204" pitchFamily="34" charset="0"/>
                <a:cs typeface="Calibri" panose="020F0502020204030204" pitchFamily="34" charset="0"/>
              </a:rPr>
              <a:t>content</a:t>
            </a:r>
            <a:r>
              <a:rPr sz="5500" dirty="0">
                <a:solidFill>
                  <a:prstClr val="white">
                    <a:lumMod val="50000"/>
                  </a:prstClr>
                </a:solidFill>
                <a:latin typeface="Calibri Light" panose="020F0302020204030204" pitchFamily="34" charset="0"/>
                <a:cs typeface="Calibri" panose="020F0502020204030204" pitchFamily="34" charset="0"/>
              </a:rPr>
              <a:t> or body text, make a copy of what you need and drag it into place. PowerPoint’s Smart Guides will help you align it with everything else.</a:t>
            </a:r>
          </a:p>
          <a:p>
            <a:pPr lvl="0">
              <a:spcBef>
                <a:spcPts val="2000"/>
              </a:spcBef>
            </a:pPr>
            <a:r>
              <a:rPr sz="5500" dirty="0">
                <a:solidFill>
                  <a:prstClr val="white">
                    <a:lumMod val="50000"/>
                  </a:prstClr>
                </a:solidFill>
                <a:latin typeface="Calibri Light" panose="020F0302020204030204" pitchFamily="34" charset="0"/>
                <a:cs typeface="Calibri" panose="020F0502020204030204" pitchFamily="34" charset="0"/>
              </a:rPr>
              <a:t>Want to use your own picture</a:t>
            </a:r>
            <a:r>
              <a:rPr lang="en-US" sz="5500" dirty="0">
                <a:solidFill>
                  <a:prstClr val="white">
                    <a:lumMod val="50000"/>
                  </a:prstClr>
                </a:solidFill>
                <a:latin typeface="Calibri Light" panose="020F0302020204030204" pitchFamily="34" charset="0"/>
                <a:cs typeface="Calibri" panose="020F0502020204030204" pitchFamily="34" charset="0"/>
              </a:rPr>
              <a:t>s</a:t>
            </a:r>
            <a:r>
              <a:rPr sz="5500" dirty="0">
                <a:solidFill>
                  <a:prstClr val="white">
                    <a:lumMod val="50000"/>
                  </a:prstClr>
                </a:solidFill>
                <a:latin typeface="Calibri Light" panose="020F0302020204030204" pitchFamily="34" charset="0"/>
                <a:cs typeface="Calibri" panose="020F0502020204030204" pitchFamily="34" charset="0"/>
              </a:rPr>
              <a:t> instead of ours? No problem!</a:t>
            </a:r>
            <a:r>
              <a:rPr lang="en-US" sz="5500" dirty="0">
                <a:solidFill>
                  <a:prstClr val="white">
                    <a:lumMod val="50000"/>
                  </a:prstClr>
                </a:solidFill>
                <a:latin typeface="Calibri Light" panose="020F0302020204030204" pitchFamily="34" charset="0"/>
                <a:cs typeface="Calibri" panose="020F0502020204030204" pitchFamily="34" charset="0"/>
              </a:rPr>
              <a:t> Just click a picture, press the Delete key, then click the icon to add your picture.</a:t>
            </a:r>
            <a:endParaRPr sz="5500" dirty="0">
              <a:solidFill>
                <a:prstClr val="white">
                  <a:lumMod val="50000"/>
                </a:prstClr>
              </a:solidFill>
              <a:latin typeface="Calibri Light" panose="020F0302020204030204" pitchFamily="34" charset="0"/>
              <a:cs typeface="Calibri" panose="020F0502020204030204" pitchFamily="34" charset="0"/>
            </a:endParaRPr>
          </a:p>
        </p:txBody>
      </p:sp>
      <p:sp>
        <p:nvSpPr>
          <p:cNvPr id="6" name="Title 5"/>
          <p:cNvSpPr>
            <a:spLocks noGrp="1"/>
          </p:cNvSpPr>
          <p:nvPr>
            <p:ph type="title"/>
          </p:nvPr>
        </p:nvSpPr>
        <p:spPr/>
        <p:txBody>
          <a:bodyPr/>
          <a:lstStyle/>
          <a:p>
            <a:r>
              <a:rPr lang="en-US"/>
              <a:t>Click to edit Master title style</a:t>
            </a:r>
          </a:p>
        </p:txBody>
      </p:sp>
      <p:sp>
        <p:nvSpPr>
          <p:cNvPr id="31" name="Text Placeholder 6"/>
          <p:cNvSpPr>
            <a:spLocks noGrp="1"/>
          </p:cNvSpPr>
          <p:nvPr>
            <p:ph type="body" sz="quarter" idx="36"/>
          </p:nvPr>
        </p:nvSpPr>
        <p:spPr bwMode="auto">
          <a:xfrm>
            <a:off x="965200" y="3639027"/>
            <a:ext cx="25145343" cy="574516"/>
          </a:xfrm>
        </p:spPr>
        <p:txBody>
          <a:bodyPr anchor="ctr">
            <a:noAutofit/>
          </a:bodyPr>
          <a:lstStyle>
            <a:lvl1pPr marL="0" indent="0">
              <a:spcBef>
                <a:spcPts val="0"/>
              </a:spcBef>
              <a:buNone/>
              <a:defRPr sz="3000">
                <a:solidFill>
                  <a:schemeClr val="bg1">
                    <a:lumMod val="75000"/>
                  </a:schemeClr>
                </a:solidFill>
              </a:defRPr>
            </a:lvl1pPr>
            <a:lvl2pPr marL="0" indent="0">
              <a:spcBef>
                <a:spcPts val="0"/>
              </a:spcBef>
              <a:buNone/>
              <a:defRPr sz="2000">
                <a:solidFill>
                  <a:schemeClr val="bg1"/>
                </a:solidFill>
              </a:defRPr>
            </a:lvl2pPr>
            <a:lvl3pPr marL="0" indent="0">
              <a:spcBef>
                <a:spcPts val="0"/>
              </a:spcBef>
              <a:buNone/>
              <a:defRPr sz="2000">
                <a:solidFill>
                  <a:schemeClr val="bg1"/>
                </a:solidFill>
              </a:defRPr>
            </a:lvl3pPr>
            <a:lvl4pPr marL="0" indent="0">
              <a:spcBef>
                <a:spcPts val="0"/>
              </a:spcBef>
              <a:buNone/>
              <a:defRPr sz="2000">
                <a:solidFill>
                  <a:schemeClr val="bg1"/>
                </a:solidFill>
              </a:defRPr>
            </a:lvl4pPr>
            <a:lvl5pPr marL="0" indent="0">
              <a:spcBef>
                <a:spcPts val="0"/>
              </a:spcBef>
              <a:buNone/>
              <a:defRPr sz="2000">
                <a:solidFill>
                  <a:schemeClr val="bg1"/>
                </a:solidFill>
              </a:defRPr>
            </a:lvl5pPr>
            <a:lvl6pPr marL="0" indent="0">
              <a:spcBef>
                <a:spcPts val="0"/>
              </a:spcBef>
              <a:buNone/>
              <a:defRPr sz="2000">
                <a:solidFill>
                  <a:schemeClr val="bg1"/>
                </a:solidFill>
              </a:defRPr>
            </a:lvl6pPr>
            <a:lvl7pPr marL="0" indent="0">
              <a:spcBef>
                <a:spcPts val="0"/>
              </a:spcBef>
              <a:buNone/>
              <a:defRPr sz="2000">
                <a:solidFill>
                  <a:schemeClr val="bg1"/>
                </a:solidFill>
              </a:defRPr>
            </a:lvl7pPr>
            <a:lvl8pPr marL="0" indent="0">
              <a:spcBef>
                <a:spcPts val="0"/>
              </a:spcBef>
              <a:buNone/>
              <a:defRPr sz="2000">
                <a:solidFill>
                  <a:schemeClr val="bg1"/>
                </a:solidFill>
              </a:defRPr>
            </a:lvl8pPr>
            <a:lvl9pPr marL="0" indent="0">
              <a:spcBef>
                <a:spcPts val="0"/>
              </a:spcBef>
              <a:buNone/>
              <a:defRPr sz="2000">
                <a:solidFill>
                  <a:schemeClr val="bg1"/>
                </a:solidFill>
              </a:defRPr>
            </a:lvl9pPr>
          </a:lstStyle>
          <a:p>
            <a:pPr lvl="0"/>
            <a:r>
              <a:rPr lang="en-US"/>
              <a:t>Edit Master text styles</a:t>
            </a:r>
          </a:p>
        </p:txBody>
      </p:sp>
      <p:sp>
        <p:nvSpPr>
          <p:cNvPr id="7" name="Text Placeholder 6"/>
          <p:cNvSpPr>
            <a:spLocks noGrp="1"/>
          </p:cNvSpPr>
          <p:nvPr>
            <p:ph type="body" sz="quarter" idx="13" hasCustomPrompt="1"/>
          </p:nvPr>
        </p:nvSpPr>
        <p:spPr>
          <a:xfrm>
            <a:off x="952500" y="5039360"/>
            <a:ext cx="10668000" cy="113792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500" cap="none"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9" name="Text Placeholder 8"/>
          <p:cNvSpPr>
            <a:spLocks noGrp="1"/>
          </p:cNvSpPr>
          <p:nvPr>
            <p:ph type="body" sz="quarter" idx="39" hasCustomPrompt="1"/>
          </p:nvPr>
        </p:nvSpPr>
        <p:spPr bwMode="ltGray">
          <a:xfrm>
            <a:off x="952500" y="6323584"/>
            <a:ext cx="10668000" cy="2428955"/>
          </a:xfrm>
          <a:solidFill>
            <a:schemeClr val="tx2">
              <a:lumMod val="10000"/>
              <a:lumOff val="90000"/>
            </a:schemeClr>
          </a:solidFill>
        </p:spPr>
        <p:txBody>
          <a:bodyPr lIns="365760" rIns="365760" anchor="ctr">
            <a:noAutofit/>
          </a:bodyPr>
          <a:lstStyle>
            <a:lvl1pPr marL="0" indent="0">
              <a:spcBef>
                <a:spcPts val="1000"/>
              </a:spcBef>
              <a:buFont typeface="Arial" panose="020B0604020202020204" pitchFamily="34" charset="0"/>
              <a:buNone/>
              <a:defRPr sz="3667" baseline="0"/>
            </a:lvl1pPr>
            <a:lvl2pPr marL="476231" indent="-476231">
              <a:spcBef>
                <a:spcPts val="1000"/>
              </a:spcBef>
              <a:buFont typeface="Arial" panose="020B0604020202020204" pitchFamily="34" charset="0"/>
              <a:buChar char="•"/>
              <a:defRPr sz="3667"/>
            </a:lvl2pPr>
            <a:lvl3pPr marL="476231" indent="-476231">
              <a:spcBef>
                <a:spcPts val="1000"/>
              </a:spcBef>
              <a:buFont typeface="Arial" panose="020B0604020202020204" pitchFamily="34" charset="0"/>
              <a:buChar char="•"/>
              <a:defRPr sz="3667"/>
            </a:lvl3pPr>
            <a:lvl4pPr marL="0" indent="0">
              <a:spcBef>
                <a:spcPts val="1000"/>
              </a:spcBef>
              <a:buNone/>
              <a:defRPr sz="3667"/>
            </a:lvl4pPr>
            <a:lvl5pPr marL="0" indent="0">
              <a:spcBef>
                <a:spcPts val="1000"/>
              </a:spcBef>
              <a:buNone/>
              <a:defRPr sz="3667"/>
            </a:lvl5pPr>
            <a:lvl6pPr marL="0" indent="0">
              <a:spcBef>
                <a:spcPts val="1000"/>
              </a:spcBef>
              <a:buNone/>
              <a:defRPr sz="3667"/>
            </a:lvl6pPr>
            <a:lvl7pPr marL="0" indent="0">
              <a:spcBef>
                <a:spcPts val="1000"/>
              </a:spcBef>
              <a:buNone/>
              <a:defRPr sz="3667"/>
            </a:lvl7pPr>
            <a:lvl8pPr marL="0" indent="0">
              <a:spcBef>
                <a:spcPts val="1000"/>
              </a:spcBef>
              <a:buNone/>
              <a:defRPr sz="3667"/>
            </a:lvl8pPr>
            <a:lvl9pPr marL="0" indent="0">
              <a:spcBef>
                <a:spcPts val="1000"/>
              </a:spcBef>
              <a:buNone/>
              <a:defRPr sz="3667"/>
            </a:lvl9pPr>
          </a:lstStyle>
          <a:p>
            <a:pPr lvl="0"/>
            <a:r>
              <a:rPr lang="en-US" dirty="0"/>
              <a:t>Type your question or a statement of the problem here</a:t>
            </a:r>
          </a:p>
        </p:txBody>
      </p:sp>
      <p:sp>
        <p:nvSpPr>
          <p:cNvPr id="36" name="Text Placeholder 6"/>
          <p:cNvSpPr>
            <a:spLocks noGrp="1"/>
          </p:cNvSpPr>
          <p:nvPr>
            <p:ph type="body" sz="quarter" idx="37" hasCustomPrompt="1"/>
          </p:nvPr>
        </p:nvSpPr>
        <p:spPr>
          <a:xfrm>
            <a:off x="952500" y="9330944"/>
            <a:ext cx="10668000" cy="113792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500" cap="none"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37" name="Content Placeholder 17"/>
          <p:cNvSpPr>
            <a:spLocks noGrp="1"/>
          </p:cNvSpPr>
          <p:nvPr>
            <p:ph sz="quarter" idx="38" hasCustomPrompt="1"/>
          </p:nvPr>
        </p:nvSpPr>
        <p:spPr>
          <a:xfrm>
            <a:off x="952500" y="10550144"/>
            <a:ext cx="10668000" cy="2495561"/>
          </a:xfrm>
        </p:spPr>
        <p:txBody>
          <a:bodyPr lIns="91440" tIns="182880"/>
          <a:lstStyle>
            <a:lvl1pPr>
              <a:defRPr sz="2667" baseline="0"/>
            </a:lvl1pPr>
            <a:lvl2pPr>
              <a:defRPr sz="2333"/>
            </a:lvl2pPr>
            <a:lvl3pPr>
              <a:defRPr sz="2333"/>
            </a:lvl3pPr>
            <a:lvl4pPr>
              <a:defRPr sz="2333"/>
            </a:lvl4pPr>
            <a:lvl5pPr>
              <a:defRPr sz="2333"/>
            </a:lvl5pPr>
            <a:lvl6pPr>
              <a:defRPr sz="2333"/>
            </a:lvl6pPr>
            <a:lvl7pPr>
              <a:defRPr sz="2333"/>
            </a:lvl7pPr>
            <a:lvl8pPr>
              <a:defRPr sz="2333"/>
            </a:lvl8pPr>
            <a:lvl9pPr>
              <a:defRPr sz="2333"/>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11" name="Text Placeholder 6"/>
          <p:cNvSpPr>
            <a:spLocks noGrp="1"/>
          </p:cNvSpPr>
          <p:nvPr>
            <p:ph type="body" sz="quarter" idx="17" hasCustomPrompt="1"/>
          </p:nvPr>
        </p:nvSpPr>
        <p:spPr>
          <a:xfrm>
            <a:off x="952500" y="13289280"/>
            <a:ext cx="10668000" cy="1083733"/>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500" cap="none"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952500" y="14614145"/>
            <a:ext cx="10668000" cy="5357743"/>
          </a:xfrm>
        </p:spPr>
        <p:txBody>
          <a:bodyPr lIns="91440" tIns="182880"/>
          <a:lstStyle>
            <a:lvl1pPr>
              <a:defRPr sz="2667" baseline="0"/>
            </a:lvl1pPr>
            <a:lvl2pPr>
              <a:defRPr sz="2333"/>
            </a:lvl2pPr>
            <a:lvl3pPr>
              <a:defRPr sz="2333"/>
            </a:lvl3pPr>
            <a:lvl4pPr>
              <a:defRPr sz="2333"/>
            </a:lvl4pPr>
            <a:lvl5pPr>
              <a:defRPr sz="2333"/>
            </a:lvl5pPr>
            <a:lvl6pPr>
              <a:defRPr sz="2333"/>
            </a:lvl6pPr>
            <a:lvl7pPr>
              <a:defRPr sz="2333"/>
            </a:lvl7pPr>
            <a:lvl8pPr>
              <a:defRPr sz="2333"/>
            </a:lvl8pPr>
            <a:lvl9pPr>
              <a:defRPr sz="2333"/>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952500" y="20344384"/>
            <a:ext cx="10668000" cy="1083733"/>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500" cap="none"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952500" y="21628608"/>
            <a:ext cx="10668000" cy="6486144"/>
          </a:xfrm>
        </p:spPr>
        <p:txBody>
          <a:bodyPr lIns="91440" tIns="182880"/>
          <a:lstStyle>
            <a:lvl1pPr>
              <a:defRPr sz="2667" baseline="0"/>
            </a:lvl1pPr>
            <a:lvl2pPr>
              <a:defRPr sz="2333"/>
            </a:lvl2pPr>
            <a:lvl3pPr>
              <a:defRPr sz="2333"/>
            </a:lvl3pPr>
            <a:lvl4pPr>
              <a:defRPr sz="2333"/>
            </a:lvl4pPr>
            <a:lvl5pPr>
              <a:defRPr sz="2333"/>
            </a:lvl5pPr>
            <a:lvl6pPr>
              <a:defRPr sz="2333"/>
            </a:lvl6pPr>
            <a:lvl7pPr>
              <a:defRPr sz="2333"/>
            </a:lvl7pPr>
            <a:lvl8pPr>
              <a:defRPr sz="2333"/>
            </a:lvl8pPr>
            <a:lvl9pPr>
              <a:defRPr sz="2333"/>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2954000" y="5039360"/>
            <a:ext cx="10668000" cy="1083733"/>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500" cap="none"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2954000" y="6323584"/>
            <a:ext cx="10668000" cy="6040494"/>
          </a:xfrm>
        </p:spPr>
        <p:txBody>
          <a:bodyPr lIns="91440" tIns="182880"/>
          <a:lstStyle>
            <a:lvl1pPr>
              <a:defRPr sz="2667" baseline="0"/>
            </a:lvl1pPr>
            <a:lvl2pPr>
              <a:defRPr sz="2333"/>
            </a:lvl2pPr>
            <a:lvl3pPr>
              <a:defRPr sz="2333"/>
            </a:lvl3pPr>
            <a:lvl4pPr>
              <a:defRPr sz="2333"/>
            </a:lvl4pPr>
            <a:lvl5pPr>
              <a:defRPr sz="2333"/>
            </a:lvl5pPr>
            <a:lvl6pPr>
              <a:defRPr sz="2333"/>
            </a:lvl6pPr>
            <a:lvl7pPr>
              <a:defRPr sz="2333"/>
            </a:lvl7pPr>
            <a:lvl8pPr>
              <a:defRPr sz="2333"/>
            </a:lvl8pPr>
            <a:lvl9pPr>
              <a:defRPr sz="2333"/>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8" name="Text Placeholder 6"/>
          <p:cNvSpPr>
            <a:spLocks noGrp="1"/>
          </p:cNvSpPr>
          <p:nvPr>
            <p:ph type="body" sz="quarter" idx="40" hasCustomPrompt="1"/>
          </p:nvPr>
        </p:nvSpPr>
        <p:spPr>
          <a:xfrm>
            <a:off x="12954000" y="12736576"/>
            <a:ext cx="10668000" cy="1083733"/>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500" cap="none"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18" name="Content Placeholder 17"/>
          <p:cNvSpPr>
            <a:spLocks noGrp="1"/>
          </p:cNvSpPr>
          <p:nvPr>
            <p:ph sz="quarter" idx="23" hasCustomPrompt="1"/>
          </p:nvPr>
        </p:nvSpPr>
        <p:spPr>
          <a:xfrm>
            <a:off x="12954000" y="14020800"/>
            <a:ext cx="10668000" cy="5951087"/>
          </a:xfrm>
        </p:spPr>
        <p:txBody>
          <a:bodyPr lIns="91440" tIns="182880"/>
          <a:lstStyle>
            <a:lvl1pPr>
              <a:defRPr sz="2667" baseline="0"/>
            </a:lvl1pPr>
            <a:lvl2pPr>
              <a:defRPr sz="2333"/>
            </a:lvl2pPr>
            <a:lvl3pPr>
              <a:defRPr sz="2333"/>
            </a:lvl3pPr>
            <a:lvl4pPr>
              <a:defRPr sz="2333"/>
            </a:lvl4pPr>
            <a:lvl5pPr>
              <a:defRPr sz="2333"/>
            </a:lvl5pPr>
            <a:lvl6pPr>
              <a:defRPr sz="2333"/>
            </a:lvl6pPr>
            <a:lvl7pPr>
              <a:defRPr sz="2333"/>
            </a:lvl7pPr>
            <a:lvl8pPr>
              <a:defRPr sz="2333"/>
            </a:lvl8pPr>
            <a:lvl9pPr>
              <a:defRPr sz="2333"/>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4" name="Text Placeholder 6"/>
          <p:cNvSpPr>
            <a:spLocks noGrp="1"/>
          </p:cNvSpPr>
          <p:nvPr>
            <p:ph type="body" sz="quarter" idx="29" hasCustomPrompt="1"/>
          </p:nvPr>
        </p:nvSpPr>
        <p:spPr>
          <a:xfrm>
            <a:off x="12954000" y="20344384"/>
            <a:ext cx="10668000" cy="1083733"/>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500" cap="none"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2954000" y="21628608"/>
            <a:ext cx="10668000" cy="6486144"/>
          </a:xfrm>
        </p:spPr>
        <p:txBody>
          <a:bodyPr lIns="91440" tIns="182880"/>
          <a:lstStyle>
            <a:lvl1pPr>
              <a:defRPr sz="2667" baseline="0"/>
            </a:lvl1pPr>
            <a:lvl2pPr>
              <a:defRPr sz="2333"/>
            </a:lvl2pPr>
            <a:lvl3pPr>
              <a:defRPr sz="2333"/>
            </a:lvl3pPr>
            <a:lvl4pPr>
              <a:defRPr sz="2333"/>
            </a:lvl4pPr>
            <a:lvl5pPr>
              <a:defRPr sz="2333"/>
            </a:lvl5pPr>
            <a:lvl6pPr>
              <a:defRPr sz="2333"/>
            </a:lvl6pPr>
            <a:lvl7pPr>
              <a:defRPr sz="2333"/>
            </a:lvl7pPr>
            <a:lvl8pPr>
              <a:defRPr sz="2333"/>
            </a:lvl8pPr>
            <a:lvl9pPr>
              <a:defRPr sz="2333"/>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4917400" y="5039360"/>
            <a:ext cx="10668000" cy="1083733"/>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500" cap="none"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4917400" y="6323584"/>
            <a:ext cx="10668000" cy="6502400"/>
          </a:xfrm>
        </p:spPr>
        <p:txBody>
          <a:bodyPr lIns="91440" tIns="182880"/>
          <a:lstStyle>
            <a:lvl1pPr>
              <a:defRPr sz="2667" baseline="0"/>
            </a:lvl1pPr>
            <a:lvl2pPr>
              <a:defRPr sz="2333"/>
            </a:lvl2pPr>
            <a:lvl3pPr>
              <a:defRPr sz="2333"/>
            </a:lvl3pPr>
            <a:lvl4pPr>
              <a:defRPr sz="2333"/>
            </a:lvl4pPr>
            <a:lvl5pPr>
              <a:defRPr sz="2333"/>
            </a:lvl5pPr>
            <a:lvl6pPr>
              <a:defRPr sz="2333"/>
            </a:lvl6pPr>
            <a:lvl7pPr>
              <a:defRPr sz="2333"/>
            </a:lvl7pPr>
            <a:lvl8pPr>
              <a:defRPr sz="2333"/>
            </a:lvl8pPr>
            <a:lvl9pPr>
              <a:defRPr sz="2333"/>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4917400" y="13257630"/>
            <a:ext cx="10668000" cy="4034320"/>
          </a:xfrm>
        </p:spPr>
        <p:txBody>
          <a:bodyPr lIns="91440" tIns="182880"/>
          <a:lstStyle>
            <a:lvl1pPr>
              <a:defRPr sz="2667" baseline="0"/>
            </a:lvl1pPr>
            <a:lvl2pPr>
              <a:defRPr sz="2333"/>
            </a:lvl2pPr>
            <a:lvl3pPr>
              <a:defRPr sz="2333"/>
            </a:lvl3pPr>
            <a:lvl4pPr>
              <a:defRPr sz="2333"/>
            </a:lvl4pPr>
            <a:lvl5pPr>
              <a:defRPr sz="2333"/>
            </a:lvl5pPr>
            <a:lvl6pPr>
              <a:defRPr sz="2333"/>
            </a:lvl6pPr>
            <a:lvl7pPr>
              <a:defRPr sz="2333"/>
            </a:lvl7pPr>
            <a:lvl8pPr>
              <a:defRPr sz="2333"/>
            </a:lvl8pPr>
            <a:lvl9pPr>
              <a:defRPr sz="2333"/>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39" name="Text Placeholder 6"/>
          <p:cNvSpPr>
            <a:spLocks noGrp="1"/>
          </p:cNvSpPr>
          <p:nvPr>
            <p:ph type="body" sz="quarter" idx="41" hasCustomPrompt="1"/>
          </p:nvPr>
        </p:nvSpPr>
        <p:spPr>
          <a:xfrm>
            <a:off x="24917400" y="17571197"/>
            <a:ext cx="10668000" cy="1083733"/>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500" cap="none"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40" name="Content Placeholder 17"/>
          <p:cNvSpPr>
            <a:spLocks noGrp="1"/>
          </p:cNvSpPr>
          <p:nvPr>
            <p:ph sz="quarter" idx="42" hasCustomPrompt="1"/>
          </p:nvPr>
        </p:nvSpPr>
        <p:spPr>
          <a:xfrm>
            <a:off x="24917400" y="18855420"/>
            <a:ext cx="10668000" cy="3862032"/>
          </a:xfrm>
        </p:spPr>
        <p:txBody>
          <a:bodyPr lIns="91440" tIns="182880"/>
          <a:lstStyle>
            <a:lvl1pPr>
              <a:defRPr sz="2667" baseline="0"/>
            </a:lvl1pPr>
            <a:lvl2pPr>
              <a:defRPr sz="2333"/>
            </a:lvl2pPr>
            <a:lvl3pPr>
              <a:defRPr sz="2333"/>
            </a:lvl3pPr>
            <a:lvl4pPr>
              <a:defRPr sz="2333"/>
            </a:lvl4pPr>
            <a:lvl5pPr>
              <a:defRPr sz="2333"/>
            </a:lvl5pPr>
            <a:lvl6pPr>
              <a:defRPr sz="2333"/>
            </a:lvl6pPr>
            <a:lvl7pPr>
              <a:defRPr sz="2333"/>
            </a:lvl7pPr>
            <a:lvl8pPr>
              <a:defRPr sz="2333"/>
            </a:lvl8pPr>
            <a:lvl9pPr>
              <a:defRPr sz="2333"/>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29" name="Text Placeholder 6"/>
          <p:cNvSpPr>
            <a:spLocks noGrp="1"/>
          </p:cNvSpPr>
          <p:nvPr>
            <p:ph type="body" sz="quarter" idx="34" hasCustomPrompt="1"/>
          </p:nvPr>
        </p:nvSpPr>
        <p:spPr>
          <a:xfrm>
            <a:off x="24917400" y="22864064"/>
            <a:ext cx="10668000" cy="1083733"/>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500" cap="none"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4917400" y="24148288"/>
            <a:ext cx="10668000" cy="3966464"/>
          </a:xfrm>
        </p:spPr>
        <p:txBody>
          <a:bodyPr lIns="91440" tIns="182880"/>
          <a:lstStyle>
            <a:lvl1pPr>
              <a:defRPr sz="2667" baseline="0"/>
            </a:lvl1pPr>
            <a:lvl2pPr>
              <a:defRPr sz="2333"/>
            </a:lvl2pPr>
            <a:lvl3pPr>
              <a:defRPr sz="2333"/>
            </a:lvl3pPr>
            <a:lvl4pPr>
              <a:defRPr sz="2333"/>
            </a:lvl4pPr>
            <a:lvl5pPr>
              <a:defRPr sz="2333"/>
            </a:lvl5pPr>
            <a:lvl6pPr>
              <a:defRPr sz="2333"/>
            </a:lvl6pPr>
            <a:lvl7pPr>
              <a:defRPr sz="2333"/>
            </a:lvl7pPr>
            <a:lvl8pPr>
              <a:defRPr sz="2333"/>
            </a:lvl8pPr>
            <a:lvl9pPr>
              <a:defRPr sz="2333"/>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p:txBody>
      </p:sp>
      <p:sp>
        <p:nvSpPr>
          <p:cNvPr id="3" name="Date Placeholder 2"/>
          <p:cNvSpPr>
            <a:spLocks noGrp="1"/>
          </p:cNvSpPr>
          <p:nvPr>
            <p:ph type="dt" sz="half" idx="10"/>
          </p:nvPr>
        </p:nvSpPr>
        <p:spPr/>
        <p:txBody>
          <a:bodyPr/>
          <a:lstStyle/>
          <a:p>
            <a:fld id="{ECAA57DF-1C19-4726-AB84-014692BAD8F5}" type="datetimeFigureOut">
              <a:rPr lang="en-US" smtClean="0"/>
              <a:t>4/4/2018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8" name="Picture Placeholder 7"/>
          <p:cNvSpPr>
            <a:spLocks noGrp="1"/>
          </p:cNvSpPr>
          <p:nvPr>
            <p:ph type="pic" sz="quarter" idx="43"/>
          </p:nvPr>
        </p:nvSpPr>
        <p:spPr>
          <a:xfrm>
            <a:off x="26892250" y="0"/>
            <a:ext cx="9683750" cy="3415507"/>
          </a:xfrm>
          <a:effectDag name="">
            <a:cont type="tree" name="">
              <a:effect ref="fillLine"/>
              <a:alphaMod>
                <a:cont name="">
                  <a:fill>
                    <a:gradFill>
                      <a:gsLst>
                        <a:gs pos="60000">
                          <a:srgbClr val="000000">
                            <a:alpha val="100000"/>
                          </a:srgbClr>
                        </a:gs>
                        <a:gs pos="97000">
                          <a:srgbClr val="000000">
                            <a:alpha val="0"/>
                          </a:srgbClr>
                        </a:gs>
                      </a:gsLst>
                      <a:lin ang="10800000"/>
                    </a:gradFill>
                  </a:fill>
                </a:cont>
              </a:alphaMod>
            </a:cont>
          </a:effectDag>
        </p:spPr>
        <p:txBody>
          <a:bodyPr lIns="91440" tIns="457200" rIns="91440"/>
          <a:lstStyle>
            <a:lvl1pPr marL="0" indent="0"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7640">
          <p15:clr>
            <a:srgbClr val="A4A3A4"/>
          </p15:clr>
        </p15:guide>
        <p15:guide id="2" pos="1540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ltGray">
          <a:xfrm>
            <a:off x="0" y="0"/>
            <a:ext cx="36576000" cy="4470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184"/>
          </a:p>
        </p:txBody>
      </p:sp>
      <p:sp>
        <p:nvSpPr>
          <p:cNvPr id="2" name="Title Placeholder 1"/>
          <p:cNvSpPr>
            <a:spLocks noGrp="1"/>
          </p:cNvSpPr>
          <p:nvPr>
            <p:ph type="title"/>
          </p:nvPr>
        </p:nvSpPr>
        <p:spPr bwMode="auto">
          <a:xfrm>
            <a:off x="965200" y="609653"/>
            <a:ext cx="25146000" cy="264154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965200" y="5350934"/>
            <a:ext cx="34658300" cy="210041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52500" y="28546398"/>
            <a:ext cx="8229600" cy="406400"/>
          </a:xfrm>
          <a:prstGeom prst="rect">
            <a:avLst/>
          </a:prstGeom>
        </p:spPr>
        <p:txBody>
          <a:bodyPr vert="horz" lIns="91440" tIns="45720" rIns="91440" bIns="45720" rtlCol="0" anchor="ctr"/>
          <a:lstStyle>
            <a:lvl1pPr algn="l">
              <a:defRPr sz="1333">
                <a:solidFill>
                  <a:schemeClr val="tx1">
                    <a:tint val="75000"/>
                  </a:schemeClr>
                </a:solidFill>
              </a:defRPr>
            </a:lvl1pPr>
          </a:lstStyle>
          <a:p>
            <a:fld id="{ECAA57DF-1C19-4726-AB84-014692BAD8F5}" type="datetimeFigureOut">
              <a:rPr lang="en-US" smtClean="0"/>
              <a:pPr/>
              <a:t>4/4/2018</a:t>
            </a:fld>
            <a:endParaRPr lang="en-US"/>
          </a:p>
        </p:txBody>
      </p:sp>
      <p:sp>
        <p:nvSpPr>
          <p:cNvPr id="5" name="Footer Placeholder 4"/>
          <p:cNvSpPr>
            <a:spLocks noGrp="1"/>
          </p:cNvSpPr>
          <p:nvPr>
            <p:ph type="ftr" sz="quarter" idx="3"/>
          </p:nvPr>
        </p:nvSpPr>
        <p:spPr>
          <a:xfrm>
            <a:off x="9182100" y="28546398"/>
            <a:ext cx="18211800" cy="406400"/>
          </a:xfrm>
          <a:prstGeom prst="rect">
            <a:avLst/>
          </a:prstGeom>
        </p:spPr>
        <p:txBody>
          <a:bodyPr vert="horz" lIns="91440" tIns="45720" rIns="91440" bIns="45720" rtlCol="0" anchor="ctr"/>
          <a:lstStyle>
            <a:lvl1pPr algn="ctr">
              <a:defRPr sz="13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7393900" y="28546398"/>
            <a:ext cx="8229600" cy="406400"/>
          </a:xfrm>
          <a:prstGeom prst="rect">
            <a:avLst/>
          </a:prstGeom>
        </p:spPr>
        <p:txBody>
          <a:bodyPr vert="horz" lIns="91440" tIns="45720" rIns="91440" bIns="45720" rtlCol="0" anchor="ctr"/>
          <a:lstStyle>
            <a:lvl1pPr algn="r">
              <a:defRPr sz="1333">
                <a:solidFill>
                  <a:schemeClr val="tx1">
                    <a:tint val="75000"/>
                  </a:schemeClr>
                </a:solidFill>
              </a:defRPr>
            </a:lvl1pPr>
          </a:lstStyle>
          <a:p>
            <a:fld id="{91B4C631-C489-4C11-812F-2172FBEAE82B}" type="slidenum">
              <a:rPr lang="en-US" smtClean="0"/>
              <a:pPr/>
              <a:t>‹#›</a:t>
            </a:fld>
            <a:endParaRPr lang="en-US"/>
          </a:p>
        </p:txBody>
      </p:sp>
      <p:sp>
        <p:nvSpPr>
          <p:cNvPr id="8" name="Rectangle 7"/>
          <p:cNvSpPr/>
          <p:nvPr userDrawn="1"/>
        </p:nvSpPr>
        <p:spPr bwMode="gray">
          <a:xfrm>
            <a:off x="0" y="3454400"/>
            <a:ext cx="36576000" cy="1016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184"/>
          </a:p>
        </p:txBody>
      </p:sp>
      <p:cxnSp>
        <p:nvCxnSpPr>
          <p:cNvPr id="9" name="Straight Connector 8"/>
          <p:cNvCxnSpPr/>
          <p:nvPr userDrawn="1"/>
        </p:nvCxnSpPr>
        <p:spPr>
          <a:xfrm>
            <a:off x="0" y="3454400"/>
            <a:ext cx="36576000" cy="0"/>
          </a:xfrm>
          <a:prstGeom prst="line">
            <a:avLst/>
          </a:prstGeom>
          <a:ln w="114300">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3657454" rtl="0" eaLnBrk="1" latinLnBrk="0" hangingPunct="1">
        <a:lnSpc>
          <a:spcPct val="90000"/>
        </a:lnSpc>
        <a:spcBef>
          <a:spcPct val="0"/>
        </a:spcBef>
        <a:buNone/>
        <a:defRPr sz="9583" b="0" kern="1200">
          <a:solidFill>
            <a:schemeClr val="bg1"/>
          </a:solidFill>
          <a:latin typeface="+mj-lt"/>
          <a:ea typeface="+mj-ea"/>
          <a:cs typeface="+mj-cs"/>
        </a:defRPr>
      </a:lvl1pPr>
    </p:titleStyle>
    <p:bodyStyle>
      <a:lvl1pPr marL="380985"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1pPr>
      <a:lvl2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000" kern="1200">
          <a:solidFill>
            <a:schemeClr val="tx1"/>
          </a:solidFill>
          <a:latin typeface="+mn-lt"/>
          <a:ea typeface="+mn-ea"/>
          <a:cs typeface="+mn-cs"/>
        </a:defRPr>
      </a:lvl2pPr>
      <a:lvl3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000" kern="1200">
          <a:solidFill>
            <a:schemeClr val="tx1"/>
          </a:solidFill>
          <a:latin typeface="+mn-lt"/>
          <a:ea typeface="+mn-ea"/>
          <a:cs typeface="+mn-cs"/>
        </a:defRPr>
      </a:lvl3pPr>
      <a:lvl4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000" kern="1200">
          <a:solidFill>
            <a:schemeClr val="tx1"/>
          </a:solidFill>
          <a:latin typeface="+mn-lt"/>
          <a:ea typeface="+mn-ea"/>
          <a:cs typeface="+mn-cs"/>
        </a:defRPr>
      </a:lvl4pPr>
      <a:lvl5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000" kern="1200">
          <a:solidFill>
            <a:schemeClr val="tx1"/>
          </a:solidFill>
          <a:latin typeface="+mn-lt"/>
          <a:ea typeface="+mn-ea"/>
          <a:cs typeface="+mn-cs"/>
        </a:defRPr>
      </a:lvl5pPr>
      <a:lvl6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000" kern="1200">
          <a:solidFill>
            <a:schemeClr val="tx1"/>
          </a:solidFill>
          <a:latin typeface="+mn-lt"/>
          <a:ea typeface="+mn-ea"/>
          <a:cs typeface="+mn-cs"/>
        </a:defRPr>
      </a:lvl6pPr>
      <a:lvl7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000" kern="1200">
          <a:solidFill>
            <a:schemeClr val="tx1"/>
          </a:solidFill>
          <a:latin typeface="+mn-lt"/>
          <a:ea typeface="+mn-ea"/>
          <a:cs typeface="+mn-cs"/>
        </a:defRPr>
      </a:lvl7pPr>
      <a:lvl8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000" kern="1200">
          <a:solidFill>
            <a:schemeClr val="tx1"/>
          </a:solidFill>
          <a:latin typeface="+mn-lt"/>
          <a:ea typeface="+mn-ea"/>
          <a:cs typeface="+mn-cs"/>
        </a:defRPr>
      </a:lvl8pPr>
      <a:lvl9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3657454" rtl="0" eaLnBrk="1" latinLnBrk="0" hangingPunct="1">
        <a:defRPr sz="7200" kern="1200">
          <a:solidFill>
            <a:schemeClr val="tx1"/>
          </a:solidFill>
          <a:latin typeface="+mn-lt"/>
          <a:ea typeface="+mn-ea"/>
          <a:cs typeface="+mn-cs"/>
        </a:defRPr>
      </a:lvl1pPr>
      <a:lvl2pPr marL="1828727" algn="l" defTabSz="3657454" rtl="0" eaLnBrk="1" latinLnBrk="0" hangingPunct="1">
        <a:defRPr sz="7200" kern="1200">
          <a:solidFill>
            <a:schemeClr val="tx1"/>
          </a:solidFill>
          <a:latin typeface="+mn-lt"/>
          <a:ea typeface="+mn-ea"/>
          <a:cs typeface="+mn-cs"/>
        </a:defRPr>
      </a:lvl2pPr>
      <a:lvl3pPr marL="3657454" algn="l" defTabSz="3657454" rtl="0" eaLnBrk="1" latinLnBrk="0" hangingPunct="1">
        <a:defRPr sz="7200" kern="1200">
          <a:solidFill>
            <a:schemeClr val="tx1"/>
          </a:solidFill>
          <a:latin typeface="+mn-lt"/>
          <a:ea typeface="+mn-ea"/>
          <a:cs typeface="+mn-cs"/>
        </a:defRPr>
      </a:lvl3pPr>
      <a:lvl4pPr marL="5486181" algn="l" defTabSz="3657454" rtl="0" eaLnBrk="1" latinLnBrk="0" hangingPunct="1">
        <a:defRPr sz="7200" kern="1200">
          <a:solidFill>
            <a:schemeClr val="tx1"/>
          </a:solidFill>
          <a:latin typeface="+mn-lt"/>
          <a:ea typeface="+mn-ea"/>
          <a:cs typeface="+mn-cs"/>
        </a:defRPr>
      </a:lvl4pPr>
      <a:lvl5pPr marL="7314907" algn="l" defTabSz="3657454" rtl="0" eaLnBrk="1" latinLnBrk="0" hangingPunct="1">
        <a:defRPr sz="7200" kern="1200">
          <a:solidFill>
            <a:schemeClr val="tx1"/>
          </a:solidFill>
          <a:latin typeface="+mn-lt"/>
          <a:ea typeface="+mn-ea"/>
          <a:cs typeface="+mn-cs"/>
        </a:defRPr>
      </a:lvl5pPr>
      <a:lvl6pPr marL="9143634" algn="l" defTabSz="3657454" rtl="0" eaLnBrk="1" latinLnBrk="0" hangingPunct="1">
        <a:defRPr sz="7200" kern="1200">
          <a:solidFill>
            <a:schemeClr val="tx1"/>
          </a:solidFill>
          <a:latin typeface="+mn-lt"/>
          <a:ea typeface="+mn-ea"/>
          <a:cs typeface="+mn-cs"/>
        </a:defRPr>
      </a:lvl6pPr>
      <a:lvl7pPr marL="10972361" algn="l" defTabSz="3657454" rtl="0" eaLnBrk="1" latinLnBrk="0" hangingPunct="1">
        <a:defRPr sz="7200" kern="1200">
          <a:solidFill>
            <a:schemeClr val="tx1"/>
          </a:solidFill>
          <a:latin typeface="+mn-lt"/>
          <a:ea typeface="+mn-ea"/>
          <a:cs typeface="+mn-cs"/>
        </a:defRPr>
      </a:lvl7pPr>
      <a:lvl8pPr marL="12801088" algn="l" defTabSz="3657454" rtl="0" eaLnBrk="1" latinLnBrk="0" hangingPunct="1">
        <a:defRPr sz="7200" kern="1200">
          <a:solidFill>
            <a:schemeClr val="tx1"/>
          </a:solidFill>
          <a:latin typeface="+mn-lt"/>
          <a:ea typeface="+mn-ea"/>
          <a:cs typeface="+mn-cs"/>
        </a:defRPr>
      </a:lvl8pPr>
      <a:lvl9pPr marL="14629815" algn="l" defTabSz="3657454" rtl="0" eaLnBrk="1" latinLnBrk="0" hangingPunct="1">
        <a:defRPr sz="72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9216">
          <p15:clr>
            <a:srgbClr val="A4A3A4"/>
          </p15:clr>
        </p15:guide>
        <p15:guide id="2" pos="600">
          <p15:clr>
            <a:srgbClr val="A4A3A4"/>
          </p15:clr>
        </p15:guide>
        <p15:guide id="3" pos="22440">
          <p15:clr>
            <a:srgbClr val="A4A3A4"/>
          </p15:clr>
        </p15:guide>
        <p15:guide id="4" pos="11520">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8869926-3EB9-4A6E-B8F2-C19438823770}"/>
              </a:ext>
            </a:extLst>
          </p:cNvPr>
          <p:cNvSpPr>
            <a:spLocks noGrp="1"/>
          </p:cNvSpPr>
          <p:nvPr>
            <p:ph type="title"/>
          </p:nvPr>
        </p:nvSpPr>
        <p:spPr>
          <a:xfrm>
            <a:off x="965200" y="249383"/>
            <a:ext cx="26786032" cy="3001818"/>
          </a:xfrm>
        </p:spPr>
        <p:txBody>
          <a:bodyPr>
            <a:normAutofit/>
          </a:bodyPr>
          <a:lstStyle/>
          <a:p>
            <a:r>
              <a:rPr lang="en-CA" dirty="0"/>
              <a:t>Constraints to Recreation Facility Use in Northern New England </a:t>
            </a:r>
            <a:endParaRPr lang="en-US" dirty="0"/>
          </a:p>
        </p:txBody>
      </p:sp>
      <p:sp>
        <p:nvSpPr>
          <p:cNvPr id="5" name="Text Placeholder 66">
            <a:extLst>
              <a:ext uri="{FF2B5EF4-FFF2-40B4-BE49-F238E27FC236}">
                <a16:creationId xmlns:a16="http://schemas.microsoft.com/office/drawing/2014/main" id="{358C59DD-5959-4097-B549-2DF36C0F6D8C}"/>
              </a:ext>
            </a:extLst>
          </p:cNvPr>
          <p:cNvSpPr txBox="1">
            <a:spLocks/>
          </p:cNvSpPr>
          <p:nvPr/>
        </p:nvSpPr>
        <p:spPr>
          <a:xfrm>
            <a:off x="952500" y="6120902"/>
            <a:ext cx="10668000" cy="113792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vert="horz" lIns="365760" tIns="45720" rIns="91440" bIns="45720" rtlCol="0" anchor="ctr">
            <a:noAutofit/>
          </a:bodyPr>
          <a:lstStyle>
            <a:lvl1pPr marL="0" indent="0" algn="ctr" defTabSz="3657454" rtl="0" eaLnBrk="1" latinLnBrk="0" hangingPunct="1">
              <a:lnSpc>
                <a:spcPct val="100000"/>
              </a:lnSpc>
              <a:spcBef>
                <a:spcPts val="0"/>
              </a:spcBef>
              <a:buClr>
                <a:schemeClr val="bg1">
                  <a:lumMod val="65000"/>
                </a:schemeClr>
              </a:buClr>
              <a:buFont typeface="Arial" panose="020B0604020202020204" pitchFamily="34" charset="0"/>
              <a:buNone/>
              <a:defRPr sz="4500" kern="1200" cap="none" baseline="0">
                <a:solidFill>
                  <a:schemeClr val="bg1"/>
                </a:solidFill>
                <a:latin typeface="+mj-lt"/>
                <a:ea typeface="+mn-ea"/>
                <a:cs typeface="+mn-cs"/>
              </a:defRPr>
            </a:lvl1pPr>
            <a:lvl2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2pPr>
            <a:lvl3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3pPr>
            <a:lvl4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4pPr>
            <a:lvl5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5pPr>
            <a:lvl6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6pPr>
            <a:lvl7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7pPr>
            <a:lvl8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8pPr>
            <a:lvl9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9pPr>
          </a:lstStyle>
          <a:p>
            <a:r>
              <a:rPr lang="en-US" b="1"/>
              <a:t>Introduction</a:t>
            </a:r>
            <a:endParaRPr lang="en-US" b="1" dirty="0"/>
          </a:p>
        </p:txBody>
      </p:sp>
      <p:sp>
        <p:nvSpPr>
          <p:cNvPr id="6" name="Text Placeholder 67">
            <a:extLst>
              <a:ext uri="{FF2B5EF4-FFF2-40B4-BE49-F238E27FC236}">
                <a16:creationId xmlns:a16="http://schemas.microsoft.com/office/drawing/2014/main" id="{37FFEB46-1343-47C4-B386-EAC6BBB5FB56}"/>
              </a:ext>
            </a:extLst>
          </p:cNvPr>
          <p:cNvSpPr txBox="1">
            <a:spLocks/>
          </p:cNvSpPr>
          <p:nvPr/>
        </p:nvSpPr>
        <p:spPr>
          <a:xfrm>
            <a:off x="990599" y="18402648"/>
            <a:ext cx="10668000" cy="10668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vert="horz" lIns="365760" tIns="45720" rIns="91440" bIns="45720" rtlCol="0" anchor="ctr">
            <a:noAutofit/>
          </a:bodyPr>
          <a:lstStyle>
            <a:lvl1pPr marL="0" indent="0" algn="ctr" defTabSz="3657454" rtl="0" eaLnBrk="1" latinLnBrk="0" hangingPunct="1">
              <a:lnSpc>
                <a:spcPct val="100000"/>
              </a:lnSpc>
              <a:spcBef>
                <a:spcPts val="0"/>
              </a:spcBef>
              <a:buClr>
                <a:schemeClr val="bg1">
                  <a:lumMod val="65000"/>
                </a:schemeClr>
              </a:buClr>
              <a:buFont typeface="Arial" panose="020B0604020202020204" pitchFamily="34" charset="0"/>
              <a:buNone/>
              <a:defRPr sz="4500" kern="1200" cap="none" baseline="0">
                <a:solidFill>
                  <a:schemeClr val="bg1"/>
                </a:solidFill>
                <a:latin typeface="+mj-lt"/>
                <a:ea typeface="+mn-ea"/>
                <a:cs typeface="+mn-cs"/>
              </a:defRPr>
            </a:lvl1pPr>
            <a:lvl2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2pPr>
            <a:lvl3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3pPr>
            <a:lvl4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4pPr>
            <a:lvl5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5pPr>
            <a:lvl6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6pPr>
            <a:lvl7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7pPr>
            <a:lvl8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8pPr>
            <a:lvl9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9pPr>
          </a:lstStyle>
          <a:p>
            <a:r>
              <a:rPr lang="en-US" b="1"/>
              <a:t>Guiding Questions </a:t>
            </a:r>
            <a:endParaRPr lang="en-US" b="1" dirty="0"/>
          </a:p>
        </p:txBody>
      </p:sp>
      <p:sp>
        <p:nvSpPr>
          <p:cNvPr id="7" name="Content Placeholder 10">
            <a:extLst>
              <a:ext uri="{FF2B5EF4-FFF2-40B4-BE49-F238E27FC236}">
                <a16:creationId xmlns:a16="http://schemas.microsoft.com/office/drawing/2014/main" id="{EA592BA3-9CCC-470C-A429-B202A357E99B}"/>
              </a:ext>
            </a:extLst>
          </p:cNvPr>
          <p:cNvSpPr>
            <a:spLocks noGrp="1"/>
          </p:cNvSpPr>
          <p:nvPr>
            <p:ph sz="quarter" idx="38"/>
          </p:nvPr>
        </p:nvSpPr>
        <p:spPr>
          <a:xfrm>
            <a:off x="990599" y="20094460"/>
            <a:ext cx="10668000" cy="8103203"/>
          </a:xfrm>
          <a:solidFill>
            <a:srgbClr val="E8E8E8"/>
          </a:solidFill>
        </p:spPr>
        <p:txBody>
          <a:bodyPr>
            <a:normAutofit/>
          </a:bodyPr>
          <a:lstStyle/>
          <a:p>
            <a:pPr marL="166688" indent="0">
              <a:buNone/>
            </a:pPr>
            <a:r>
              <a:rPr lang="en-CA" sz="3600" dirty="0"/>
              <a:t>The purpose of this study was to evaluate patterns of constraints to use of indoor recreation facilities, outdoor built recreation facilities and outdoor natural recreation facilities for residents of three towns in New England</a:t>
            </a:r>
          </a:p>
          <a:p>
            <a:pPr marL="166688" indent="0">
              <a:buNone/>
            </a:pPr>
            <a:r>
              <a:rPr lang="en-CA" sz="3600" dirty="0"/>
              <a:t>Through this study, the following guiding questions were answered:</a:t>
            </a:r>
          </a:p>
          <a:p>
            <a:pPr lvl="0"/>
            <a:r>
              <a:rPr lang="en-CA" sz="3600" dirty="0"/>
              <a:t>What are the constraints to recreation for residents of three towns of New England?</a:t>
            </a:r>
          </a:p>
          <a:p>
            <a:r>
              <a:rPr lang="en-CA" sz="3600" dirty="0"/>
              <a:t>How do constraints differ within the population? </a:t>
            </a:r>
          </a:p>
          <a:p>
            <a:pPr lvl="0"/>
            <a:r>
              <a:rPr lang="en-CA" sz="3600" dirty="0"/>
              <a:t>How are constraints and facilitators impacting usage of indoor recreation facilities in comparison to outdoor recreation facilities?</a:t>
            </a:r>
          </a:p>
        </p:txBody>
      </p:sp>
      <p:sp>
        <p:nvSpPr>
          <p:cNvPr id="8" name="Text Placeholder 8">
            <a:extLst>
              <a:ext uri="{FF2B5EF4-FFF2-40B4-BE49-F238E27FC236}">
                <a16:creationId xmlns:a16="http://schemas.microsoft.com/office/drawing/2014/main" id="{D20BA18B-E61B-428A-9283-23D22754E4A3}"/>
              </a:ext>
            </a:extLst>
          </p:cNvPr>
          <p:cNvSpPr txBox="1">
            <a:spLocks/>
          </p:cNvSpPr>
          <p:nvPr/>
        </p:nvSpPr>
        <p:spPr>
          <a:xfrm>
            <a:off x="12932955" y="14337971"/>
            <a:ext cx="10668000" cy="1192498"/>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vert="horz" lIns="365760" tIns="45720" rIns="91440" bIns="45720" rtlCol="0" anchor="ctr">
            <a:noAutofit/>
          </a:bodyPr>
          <a:lstStyle>
            <a:lvl1pPr marL="0" indent="0" algn="ctr" defTabSz="3657454" rtl="0" eaLnBrk="1" latinLnBrk="0" hangingPunct="1">
              <a:lnSpc>
                <a:spcPct val="100000"/>
              </a:lnSpc>
              <a:spcBef>
                <a:spcPts val="0"/>
              </a:spcBef>
              <a:buClr>
                <a:schemeClr val="bg1">
                  <a:lumMod val="65000"/>
                </a:schemeClr>
              </a:buClr>
              <a:buFont typeface="Arial" panose="020B0604020202020204" pitchFamily="34" charset="0"/>
              <a:buNone/>
              <a:defRPr sz="4500" kern="1200" cap="none" baseline="0">
                <a:solidFill>
                  <a:schemeClr val="bg1"/>
                </a:solidFill>
                <a:latin typeface="+mj-lt"/>
                <a:ea typeface="+mn-ea"/>
                <a:cs typeface="+mn-cs"/>
              </a:defRPr>
            </a:lvl1pPr>
            <a:lvl2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2pPr>
            <a:lvl3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3pPr>
            <a:lvl4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4pPr>
            <a:lvl5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5pPr>
            <a:lvl6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6pPr>
            <a:lvl7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7pPr>
            <a:lvl8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8pPr>
            <a:lvl9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9pPr>
          </a:lstStyle>
          <a:p>
            <a:r>
              <a:rPr lang="en-US" b="1"/>
              <a:t>Results</a:t>
            </a:r>
            <a:endParaRPr lang="en-US" b="1" dirty="0"/>
          </a:p>
        </p:txBody>
      </p:sp>
      <p:sp>
        <p:nvSpPr>
          <p:cNvPr id="9" name="Content Placeholder 5">
            <a:extLst>
              <a:ext uri="{FF2B5EF4-FFF2-40B4-BE49-F238E27FC236}">
                <a16:creationId xmlns:a16="http://schemas.microsoft.com/office/drawing/2014/main" id="{89165FD0-1EFF-4B61-89D4-A15C219AAB6F}"/>
              </a:ext>
            </a:extLst>
          </p:cNvPr>
          <p:cNvSpPr txBox="1">
            <a:spLocks/>
          </p:cNvSpPr>
          <p:nvPr/>
        </p:nvSpPr>
        <p:spPr>
          <a:xfrm>
            <a:off x="12964522" y="21737221"/>
            <a:ext cx="10668000" cy="6460442"/>
          </a:xfrm>
          <a:prstGeom prst="rect">
            <a:avLst/>
          </a:prstGeom>
        </p:spPr>
        <p:txBody>
          <a:bodyPr vert="horz" lIns="91440" tIns="182880" rIns="91440" bIns="45720" rtlCol="0">
            <a:normAutofit/>
          </a:bodyPr>
          <a:lstStyle>
            <a:lvl1pPr marL="380985"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667" kern="1200" baseline="0">
                <a:solidFill>
                  <a:schemeClr val="tx1"/>
                </a:solidFill>
                <a:latin typeface="+mn-lt"/>
                <a:ea typeface="+mn-ea"/>
                <a:cs typeface="+mn-cs"/>
              </a:defRPr>
            </a:lvl1pPr>
            <a:lvl2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2pPr>
            <a:lvl3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3pPr>
            <a:lvl4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4pPr>
            <a:lvl5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5pPr>
            <a:lvl6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6pPr>
            <a:lvl7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7pPr>
            <a:lvl8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8pPr>
            <a:lvl9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9pPr>
          </a:lstStyle>
          <a:p>
            <a:pPr marL="0" indent="0">
              <a:buFont typeface="Arial" panose="020B0604020202020204" pitchFamily="34" charset="0"/>
              <a:buNone/>
            </a:pPr>
            <a:r>
              <a:rPr lang="en-US" sz="2000" dirty="0"/>
              <a:t>Note: Mean Score comprised of residents who rated items between 1 and 5 on a 5 point scale from 1= Not Constrained to 5 = Highly Constrained</a:t>
            </a:r>
          </a:p>
          <a:p>
            <a:pPr marL="0" indent="0">
              <a:buFont typeface="Arial" panose="020B0604020202020204" pitchFamily="34" charset="0"/>
              <a:buNone/>
            </a:pPr>
            <a:r>
              <a:rPr lang="en-US" sz="2000" dirty="0"/>
              <a:t>* Significantly more constrained ( </a:t>
            </a:r>
            <a:r>
              <a:rPr lang="en-US" sz="2000" i="1" dirty="0"/>
              <a:t>p</a:t>
            </a:r>
            <a:r>
              <a:rPr lang="en-US" sz="2000" dirty="0"/>
              <a:t> &lt; 0.05)</a:t>
            </a:r>
          </a:p>
          <a:p>
            <a:pPr marL="0" indent="0">
              <a:buFont typeface="Arial" panose="020B0604020202020204" pitchFamily="34" charset="0"/>
              <a:buNone/>
            </a:pPr>
            <a:r>
              <a:rPr lang="en-US" sz="2000" dirty="0"/>
              <a:t>** Significantly less constrained ( </a:t>
            </a:r>
            <a:r>
              <a:rPr lang="en-US" sz="2000" i="1" dirty="0"/>
              <a:t>p</a:t>
            </a:r>
            <a:r>
              <a:rPr lang="en-US" sz="2000" dirty="0"/>
              <a:t> &lt; 0.05)</a:t>
            </a:r>
          </a:p>
          <a:p>
            <a:r>
              <a:rPr lang="en-US" sz="3600" dirty="0"/>
              <a:t>Respondents that identify themselves as “others” in the gender category were significantly less constrained than females (</a:t>
            </a:r>
            <a:r>
              <a:rPr lang="en-US" sz="3600" i="1" dirty="0"/>
              <a:t>p</a:t>
            </a:r>
            <a:r>
              <a:rPr lang="en-US" sz="3600" dirty="0"/>
              <a:t> = 0.01) and males (</a:t>
            </a:r>
            <a:r>
              <a:rPr lang="en-US" sz="3600" i="1" dirty="0"/>
              <a:t>p</a:t>
            </a:r>
            <a:r>
              <a:rPr lang="en-US" sz="3600" dirty="0"/>
              <a:t> = 0.023) when it comes to facility quality and availability.</a:t>
            </a:r>
          </a:p>
          <a:p>
            <a:r>
              <a:rPr lang="en-US" sz="3600" dirty="0"/>
              <a:t>Respondents that rent their property were significantly more constrained when it comes to facility access </a:t>
            </a:r>
            <a:r>
              <a:rPr lang="en-US" sz="3600" i="1" dirty="0"/>
              <a:t>(p</a:t>
            </a:r>
            <a:r>
              <a:rPr lang="en-US" sz="3600" dirty="0"/>
              <a:t> &lt;0.05)</a:t>
            </a:r>
            <a:r>
              <a:rPr lang="en-US" sz="3600" i="1" dirty="0"/>
              <a:t>.</a:t>
            </a:r>
            <a:endParaRPr lang="en-US" i="1" dirty="0"/>
          </a:p>
        </p:txBody>
      </p:sp>
      <p:sp>
        <p:nvSpPr>
          <p:cNvPr id="10" name="Text Placeholder 70">
            <a:extLst>
              <a:ext uri="{FF2B5EF4-FFF2-40B4-BE49-F238E27FC236}">
                <a16:creationId xmlns:a16="http://schemas.microsoft.com/office/drawing/2014/main" id="{F8C488E0-BF68-49B9-9521-2421A68B729C}"/>
              </a:ext>
            </a:extLst>
          </p:cNvPr>
          <p:cNvSpPr txBox="1">
            <a:spLocks/>
          </p:cNvSpPr>
          <p:nvPr/>
        </p:nvSpPr>
        <p:spPr>
          <a:xfrm>
            <a:off x="24917400" y="21168261"/>
            <a:ext cx="10668000" cy="113792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vert="horz" lIns="365760" tIns="45720" rIns="91440" bIns="45720" rtlCol="0" anchor="ctr">
            <a:noAutofit/>
          </a:bodyPr>
          <a:lstStyle>
            <a:lvl1pPr marL="0" indent="0" algn="ctr" defTabSz="3657454" rtl="0" eaLnBrk="1" latinLnBrk="0" hangingPunct="1">
              <a:lnSpc>
                <a:spcPct val="100000"/>
              </a:lnSpc>
              <a:spcBef>
                <a:spcPts val="0"/>
              </a:spcBef>
              <a:buClr>
                <a:schemeClr val="bg1">
                  <a:lumMod val="65000"/>
                </a:schemeClr>
              </a:buClr>
              <a:buFont typeface="Arial" panose="020B0604020202020204" pitchFamily="34" charset="0"/>
              <a:buNone/>
              <a:defRPr sz="4500" kern="1200" cap="none" baseline="0">
                <a:solidFill>
                  <a:schemeClr val="bg1"/>
                </a:solidFill>
                <a:latin typeface="+mj-lt"/>
                <a:ea typeface="+mn-ea"/>
                <a:cs typeface="+mn-cs"/>
              </a:defRPr>
            </a:lvl1pPr>
            <a:lvl2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2pPr>
            <a:lvl3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3pPr>
            <a:lvl4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4pPr>
            <a:lvl5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5pPr>
            <a:lvl6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6pPr>
            <a:lvl7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7pPr>
            <a:lvl8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8pPr>
            <a:lvl9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9pPr>
          </a:lstStyle>
          <a:p>
            <a:r>
              <a:rPr lang="en-US" b="1"/>
              <a:t>Conclusion</a:t>
            </a:r>
            <a:endParaRPr lang="en-US" b="1" dirty="0"/>
          </a:p>
        </p:txBody>
      </p:sp>
      <p:sp>
        <p:nvSpPr>
          <p:cNvPr id="11" name="Content Placeholder 14">
            <a:extLst>
              <a:ext uri="{FF2B5EF4-FFF2-40B4-BE49-F238E27FC236}">
                <a16:creationId xmlns:a16="http://schemas.microsoft.com/office/drawing/2014/main" id="{80AC2F5C-6FF7-41BB-A2A3-BE9B15D9A666}"/>
              </a:ext>
            </a:extLst>
          </p:cNvPr>
          <p:cNvSpPr txBox="1">
            <a:spLocks/>
          </p:cNvSpPr>
          <p:nvPr/>
        </p:nvSpPr>
        <p:spPr>
          <a:xfrm>
            <a:off x="24917400" y="22807747"/>
            <a:ext cx="10668000" cy="5389915"/>
          </a:xfrm>
          <a:prstGeom prst="rect">
            <a:avLst/>
          </a:prstGeom>
          <a:solidFill>
            <a:srgbClr val="E8E8E8"/>
          </a:solidFill>
        </p:spPr>
        <p:txBody>
          <a:bodyPr vert="horz" lIns="91440" tIns="182880" rIns="91440" bIns="45720" rtlCol="0">
            <a:normAutofit lnSpcReduction="10000"/>
          </a:bodyPr>
          <a:lstStyle>
            <a:lvl1pPr marL="380985"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667" kern="1200" baseline="0">
                <a:solidFill>
                  <a:schemeClr val="tx1"/>
                </a:solidFill>
                <a:latin typeface="+mn-lt"/>
                <a:ea typeface="+mn-ea"/>
                <a:cs typeface="+mn-cs"/>
              </a:defRPr>
            </a:lvl1pPr>
            <a:lvl2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2pPr>
            <a:lvl3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3pPr>
            <a:lvl4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4pPr>
            <a:lvl5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5pPr>
            <a:lvl6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6pPr>
            <a:lvl7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7pPr>
            <a:lvl8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8pPr>
            <a:lvl9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9pPr>
          </a:lstStyle>
          <a:p>
            <a:r>
              <a:rPr lang="en-US" sz="3600" dirty="0"/>
              <a:t>Parks and Recreation professionals should ensure that the recreation environment is clean, updated and adequate to the participants’ needs. </a:t>
            </a:r>
          </a:p>
          <a:p>
            <a:r>
              <a:rPr lang="en-US" sz="3600" dirty="0"/>
              <a:t>Facility quality and adequate programs are the most significant predictors of indoor facility use as well as outdoor built facility use, like playgrounds and outdoor fields.</a:t>
            </a:r>
          </a:p>
          <a:p>
            <a:r>
              <a:rPr lang="en-US" sz="3600" dirty="0"/>
              <a:t>Time is still a major constraint to use for most individuals.</a:t>
            </a:r>
          </a:p>
        </p:txBody>
      </p:sp>
      <p:sp>
        <p:nvSpPr>
          <p:cNvPr id="12" name="Text Placeholder 66">
            <a:extLst>
              <a:ext uri="{FF2B5EF4-FFF2-40B4-BE49-F238E27FC236}">
                <a16:creationId xmlns:a16="http://schemas.microsoft.com/office/drawing/2014/main" id="{DB288AA6-897B-4712-835F-818B3F2F2BF4}"/>
              </a:ext>
            </a:extLst>
          </p:cNvPr>
          <p:cNvSpPr txBox="1">
            <a:spLocks/>
          </p:cNvSpPr>
          <p:nvPr/>
        </p:nvSpPr>
        <p:spPr>
          <a:xfrm>
            <a:off x="12932955" y="6120902"/>
            <a:ext cx="10668000" cy="113792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vert="horz" lIns="365760" tIns="45720" rIns="91440" bIns="45720" rtlCol="0" anchor="ctr">
            <a:noAutofit/>
          </a:bodyPr>
          <a:lstStyle>
            <a:lvl1pPr marL="0" indent="0" algn="ctr" defTabSz="3657454" rtl="0" eaLnBrk="1" latinLnBrk="0" hangingPunct="1">
              <a:lnSpc>
                <a:spcPct val="100000"/>
              </a:lnSpc>
              <a:spcBef>
                <a:spcPts val="0"/>
              </a:spcBef>
              <a:buClr>
                <a:schemeClr val="bg1">
                  <a:lumMod val="65000"/>
                </a:schemeClr>
              </a:buClr>
              <a:buFont typeface="Arial" panose="020B0604020202020204" pitchFamily="34" charset="0"/>
              <a:buNone/>
              <a:defRPr sz="4500" kern="1200" cap="none" baseline="0">
                <a:solidFill>
                  <a:schemeClr val="bg1"/>
                </a:solidFill>
                <a:latin typeface="+mj-lt"/>
                <a:ea typeface="+mn-ea"/>
                <a:cs typeface="+mn-cs"/>
              </a:defRPr>
            </a:lvl1pPr>
            <a:lvl2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2pPr>
            <a:lvl3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3pPr>
            <a:lvl4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4pPr>
            <a:lvl5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5pPr>
            <a:lvl6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6pPr>
            <a:lvl7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7pPr>
            <a:lvl8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8pPr>
            <a:lvl9pPr marL="0" indent="0" algn="l" defTabSz="3657454" rtl="0" eaLnBrk="1" latinLnBrk="0" hangingPunct="1">
              <a:lnSpc>
                <a:spcPct val="100000"/>
              </a:lnSpc>
              <a:spcBef>
                <a:spcPts val="0"/>
              </a:spcBef>
              <a:buClr>
                <a:schemeClr val="bg1">
                  <a:lumMod val="65000"/>
                </a:schemeClr>
              </a:buClr>
              <a:buFont typeface="Arial" panose="020B0604020202020204" pitchFamily="34" charset="0"/>
              <a:buNone/>
              <a:defRPr sz="5000" kern="1200" cap="all" baseline="0">
                <a:solidFill>
                  <a:schemeClr val="bg1"/>
                </a:solidFill>
                <a:latin typeface="+mj-lt"/>
                <a:ea typeface="+mn-ea"/>
                <a:cs typeface="+mn-cs"/>
              </a:defRPr>
            </a:lvl9pPr>
          </a:lstStyle>
          <a:p>
            <a:r>
              <a:rPr lang="en-US" b="1" dirty="0"/>
              <a:t>Methods</a:t>
            </a:r>
          </a:p>
        </p:txBody>
      </p:sp>
      <p:pic>
        <p:nvPicPr>
          <p:cNvPr id="13" name="Picture Placeholder 96">
            <a:extLst>
              <a:ext uri="{FF2B5EF4-FFF2-40B4-BE49-F238E27FC236}">
                <a16:creationId xmlns:a16="http://schemas.microsoft.com/office/drawing/2014/main" id="{4C06708F-BADA-4D5B-8D5C-1B19B005EF9E}"/>
              </a:ext>
            </a:extLst>
          </p:cNvPr>
          <p:cNvPicPr>
            <a:picLocks noGrp="1" noChangeAspect="1"/>
          </p:cNvPicPr>
          <p:nvPr>
            <p:ph type="pic" sz="quarter" idx="43"/>
          </p:nvPr>
        </p:nvPicPr>
        <p:blipFill rotWithShape="1">
          <a:blip r:embed="rId2"/>
          <a:srcRect l="4239" t="1381" r="12357" b="13628"/>
          <a:stretch/>
        </p:blipFill>
        <p:spPr>
          <a:xfrm>
            <a:off x="26212765" y="0"/>
            <a:ext cx="10363235" cy="3409692"/>
          </a:xfrm>
          <a:prstGeom prst="rect">
            <a:avLst/>
          </a:prstGeom>
        </p:spPr>
      </p:pic>
      <p:sp>
        <p:nvSpPr>
          <p:cNvPr id="15" name="Rectangle 14">
            <a:extLst>
              <a:ext uri="{FF2B5EF4-FFF2-40B4-BE49-F238E27FC236}">
                <a16:creationId xmlns:a16="http://schemas.microsoft.com/office/drawing/2014/main" id="{D77A0BB0-6705-4689-ADE9-C21375E1790E}"/>
              </a:ext>
            </a:extLst>
          </p:cNvPr>
          <p:cNvSpPr/>
          <p:nvPr/>
        </p:nvSpPr>
        <p:spPr>
          <a:xfrm>
            <a:off x="0" y="3584731"/>
            <a:ext cx="36584190" cy="178623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6000" dirty="0" err="1"/>
          </a:p>
        </p:txBody>
      </p:sp>
      <p:sp>
        <p:nvSpPr>
          <p:cNvPr id="16" name="Text Placeholder 22">
            <a:extLst>
              <a:ext uri="{FF2B5EF4-FFF2-40B4-BE49-F238E27FC236}">
                <a16:creationId xmlns:a16="http://schemas.microsoft.com/office/drawing/2014/main" id="{FC2B0200-46E0-4394-AEE9-3D979F89BB44}"/>
              </a:ext>
            </a:extLst>
          </p:cNvPr>
          <p:cNvSpPr>
            <a:spLocks noGrp="1"/>
          </p:cNvSpPr>
          <p:nvPr>
            <p:ph type="body" sz="quarter" idx="36"/>
          </p:nvPr>
        </p:nvSpPr>
        <p:spPr>
          <a:xfrm>
            <a:off x="990599" y="3524921"/>
            <a:ext cx="30043583" cy="1786236"/>
          </a:xfrm>
        </p:spPr>
        <p:txBody>
          <a:bodyPr/>
          <a:lstStyle/>
          <a:p>
            <a:r>
              <a:rPr lang="en-US" sz="4800" dirty="0"/>
              <a:t>Victoria Fournier | Bob Barcelona, Ph.D. | Nate </a:t>
            </a:r>
            <a:r>
              <a:rPr lang="en-US" sz="4800" dirty="0" err="1"/>
              <a:t>Trauntvein</a:t>
            </a:r>
            <a:r>
              <a:rPr lang="en-US" sz="4800" dirty="0"/>
              <a:t>, Ph.D.  </a:t>
            </a:r>
          </a:p>
          <a:p>
            <a:r>
              <a:rPr lang="en-US" sz="4800" dirty="0"/>
              <a:t>Department of Recreation Management &amp; Policy | University of New Hampshire</a:t>
            </a:r>
          </a:p>
        </p:txBody>
      </p:sp>
      <p:pic>
        <p:nvPicPr>
          <p:cNvPr id="18" name="Picture 17">
            <a:extLst>
              <a:ext uri="{FF2B5EF4-FFF2-40B4-BE49-F238E27FC236}">
                <a16:creationId xmlns:a16="http://schemas.microsoft.com/office/drawing/2014/main" id="{8B7AA04C-86CF-4A2C-8DAE-DF2D70BD56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394382" y="3765114"/>
            <a:ext cx="4819514" cy="1425470"/>
          </a:xfrm>
          <a:prstGeom prst="rect">
            <a:avLst/>
          </a:prstGeom>
        </p:spPr>
      </p:pic>
      <p:sp>
        <p:nvSpPr>
          <p:cNvPr id="19" name="Content Placeholder 5">
            <a:extLst>
              <a:ext uri="{FF2B5EF4-FFF2-40B4-BE49-F238E27FC236}">
                <a16:creationId xmlns:a16="http://schemas.microsoft.com/office/drawing/2014/main" id="{CC959E37-F706-47FA-A65C-79CAED85D390}"/>
              </a:ext>
            </a:extLst>
          </p:cNvPr>
          <p:cNvSpPr txBox="1">
            <a:spLocks/>
          </p:cNvSpPr>
          <p:nvPr/>
        </p:nvSpPr>
        <p:spPr>
          <a:xfrm>
            <a:off x="24997590" y="13439727"/>
            <a:ext cx="10668000" cy="7468611"/>
          </a:xfrm>
          <a:prstGeom prst="rect">
            <a:avLst/>
          </a:prstGeom>
        </p:spPr>
        <p:txBody>
          <a:bodyPr vert="horz" lIns="91440" tIns="182880" rIns="91440" bIns="45720" rtlCol="0">
            <a:normAutofit fontScale="92500" lnSpcReduction="20000"/>
          </a:bodyPr>
          <a:lstStyle>
            <a:lvl1pPr marL="380985"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667" kern="1200" baseline="0">
                <a:solidFill>
                  <a:schemeClr val="tx1"/>
                </a:solidFill>
                <a:latin typeface="+mn-lt"/>
                <a:ea typeface="+mn-ea"/>
                <a:cs typeface="+mn-cs"/>
              </a:defRPr>
            </a:lvl1pPr>
            <a:lvl2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2pPr>
            <a:lvl3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3pPr>
            <a:lvl4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4pPr>
            <a:lvl5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5pPr>
            <a:lvl6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6pPr>
            <a:lvl7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7pPr>
            <a:lvl8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8pPr>
            <a:lvl9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9pPr>
          </a:lstStyle>
          <a:p>
            <a:pPr marL="0" indent="0">
              <a:buFont typeface="Arial" panose="020B0604020202020204" pitchFamily="34" charset="0"/>
              <a:buNone/>
            </a:pPr>
            <a:r>
              <a:rPr lang="en-US" sz="2000" dirty="0"/>
              <a:t>Note: Mean Score comprised of residents who rated items between 1 and 5 on a 5 point scale from 1= Not Constrained to 5 = highly Constrained</a:t>
            </a:r>
          </a:p>
          <a:p>
            <a:pPr marL="0" indent="0">
              <a:buFont typeface="Arial" panose="020B0604020202020204" pitchFamily="34" charset="0"/>
              <a:buNone/>
            </a:pPr>
            <a:endParaRPr lang="en-US" sz="2000" dirty="0"/>
          </a:p>
          <a:p>
            <a:r>
              <a:rPr lang="en-US" sz="3900" dirty="0"/>
              <a:t>For users of indoor facilities, the most significant predictors were facility quality and availability constraints (</a:t>
            </a:r>
            <a:r>
              <a:rPr lang="el-GR" sz="3900" i="1" dirty="0"/>
              <a:t>β</a:t>
            </a:r>
            <a:r>
              <a:rPr lang="en-US" sz="3900" dirty="0"/>
              <a:t> = 0.12, </a:t>
            </a:r>
            <a:r>
              <a:rPr lang="en-US" sz="3900" i="1" dirty="0"/>
              <a:t>p = </a:t>
            </a:r>
            <a:r>
              <a:rPr lang="en-US" sz="3900" dirty="0"/>
              <a:t>0.001) and recreation prioritization constraints (</a:t>
            </a:r>
            <a:r>
              <a:rPr lang="el-GR" sz="3900" i="1" dirty="0"/>
              <a:t>β</a:t>
            </a:r>
            <a:r>
              <a:rPr lang="en-US" sz="3900" dirty="0"/>
              <a:t> = 0.11, </a:t>
            </a:r>
            <a:r>
              <a:rPr lang="en-US" sz="3900" i="1" dirty="0"/>
              <a:t>p = </a:t>
            </a:r>
            <a:r>
              <a:rPr lang="en-US" sz="3900" dirty="0"/>
              <a:t>0.001).</a:t>
            </a:r>
          </a:p>
          <a:p>
            <a:r>
              <a:rPr lang="en-US" sz="3900" dirty="0"/>
              <a:t>For users of outdoor built facilities, the most significant predictors were recreation prioritization constraints (</a:t>
            </a:r>
            <a:r>
              <a:rPr lang="el-GR" sz="3900" i="1" dirty="0"/>
              <a:t>β</a:t>
            </a:r>
            <a:r>
              <a:rPr lang="en-US" sz="3900" dirty="0"/>
              <a:t> = 0.17, </a:t>
            </a:r>
            <a:r>
              <a:rPr lang="en-US" sz="3900" i="1" dirty="0"/>
              <a:t>p &lt; </a:t>
            </a:r>
            <a:r>
              <a:rPr lang="en-US" sz="3900" dirty="0"/>
              <a:t>0.001) and facility quality and availability constraints (</a:t>
            </a:r>
            <a:r>
              <a:rPr lang="el-GR" sz="3900" i="1" dirty="0"/>
              <a:t>β</a:t>
            </a:r>
            <a:r>
              <a:rPr lang="en-US" sz="3900" dirty="0"/>
              <a:t> = -0.08, </a:t>
            </a:r>
            <a:r>
              <a:rPr lang="en-US" sz="3900" i="1" dirty="0"/>
              <a:t>p = </a:t>
            </a:r>
            <a:r>
              <a:rPr lang="en-US" sz="3900" dirty="0"/>
              <a:t>0.03).</a:t>
            </a:r>
          </a:p>
          <a:p>
            <a:r>
              <a:rPr lang="en-US" sz="3900" dirty="0"/>
              <a:t>There was no significant differences in level of constraints for accessibility, quality and/or recreation prioritization for outdoor natural facility use (</a:t>
            </a:r>
            <a:r>
              <a:rPr lang="en-US" sz="3900" i="1" dirty="0"/>
              <a:t>F</a:t>
            </a:r>
            <a:r>
              <a:rPr lang="en-US" sz="3900" dirty="0"/>
              <a:t>=0.025, </a:t>
            </a:r>
            <a:r>
              <a:rPr lang="en-US" sz="3900" i="1" dirty="0"/>
              <a:t>p</a:t>
            </a:r>
            <a:r>
              <a:rPr lang="en-US" sz="3900" dirty="0"/>
              <a:t> &gt; 0.05).</a:t>
            </a:r>
          </a:p>
        </p:txBody>
      </p:sp>
      <p:graphicFrame>
        <p:nvGraphicFramePr>
          <p:cNvPr id="20" name="Chart 19">
            <a:extLst>
              <a:ext uri="{FF2B5EF4-FFF2-40B4-BE49-F238E27FC236}">
                <a16:creationId xmlns:a16="http://schemas.microsoft.com/office/drawing/2014/main" id="{75797EB6-BE57-4DD2-9C42-AE98923C6FFE}"/>
              </a:ext>
            </a:extLst>
          </p:cNvPr>
          <p:cNvGraphicFramePr/>
          <p:nvPr>
            <p:extLst>
              <p:ext uri="{D42A27DB-BD31-4B8C-83A1-F6EECF244321}">
                <p14:modId xmlns:p14="http://schemas.microsoft.com/office/powerpoint/2010/main" val="4152214611"/>
              </p:ext>
            </p:extLst>
          </p:nvPr>
        </p:nvGraphicFramePr>
        <p:xfrm>
          <a:off x="24997590" y="6120902"/>
          <a:ext cx="10668000" cy="7468611"/>
        </p:xfrm>
        <a:graphic>
          <a:graphicData uri="http://schemas.openxmlformats.org/drawingml/2006/chart">
            <c:chart xmlns:c="http://schemas.openxmlformats.org/drawingml/2006/chart" xmlns:r="http://schemas.openxmlformats.org/officeDocument/2006/relationships" r:id="rId4"/>
          </a:graphicData>
        </a:graphic>
      </p:graphicFrame>
      <p:sp>
        <p:nvSpPr>
          <p:cNvPr id="21" name="Content Placeholder 14">
            <a:extLst>
              <a:ext uri="{FF2B5EF4-FFF2-40B4-BE49-F238E27FC236}">
                <a16:creationId xmlns:a16="http://schemas.microsoft.com/office/drawing/2014/main" id="{64AB34CC-C06B-4634-8A1A-B17DB2DCB3F8}"/>
              </a:ext>
            </a:extLst>
          </p:cNvPr>
          <p:cNvSpPr txBox="1">
            <a:spLocks/>
          </p:cNvSpPr>
          <p:nvPr/>
        </p:nvSpPr>
        <p:spPr>
          <a:xfrm>
            <a:off x="990599" y="7883833"/>
            <a:ext cx="10668000" cy="9893804"/>
          </a:xfrm>
          <a:prstGeom prst="rect">
            <a:avLst/>
          </a:prstGeom>
          <a:solidFill>
            <a:srgbClr val="E8E8E8"/>
          </a:solidFill>
        </p:spPr>
        <p:txBody>
          <a:bodyPr vert="horz" lIns="91440" tIns="182880" rIns="91440" bIns="45720" rtlCol="0">
            <a:noAutofit/>
          </a:bodyPr>
          <a:lstStyle>
            <a:lvl1pPr marL="380985"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667" kern="1200" baseline="0">
                <a:solidFill>
                  <a:schemeClr val="tx1"/>
                </a:solidFill>
                <a:latin typeface="+mn-lt"/>
                <a:ea typeface="+mn-ea"/>
                <a:cs typeface="+mn-cs"/>
              </a:defRPr>
            </a:lvl1pPr>
            <a:lvl2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2pPr>
            <a:lvl3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3pPr>
            <a:lvl4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4pPr>
            <a:lvl5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5pPr>
            <a:lvl6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6pPr>
            <a:lvl7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7pPr>
            <a:lvl8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8pPr>
            <a:lvl9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9pPr>
          </a:lstStyle>
          <a:p>
            <a:r>
              <a:rPr lang="en-US" sz="3600" dirty="0"/>
              <a:t>The Bureau of Labor Statistics (2011) has reported that Americans have approximately five hours of free time on a usual day. Most of this time is spent watching TV or being on the computer (3-4 hours), less than an hour socializing and less than 20 minutes doing sports or recreation activities.</a:t>
            </a:r>
          </a:p>
          <a:p>
            <a:r>
              <a:rPr lang="en-US" sz="3600" dirty="0"/>
              <a:t>A livable community offers residents and visitors healthy places to facilitate purposeful and productive lifestyles. Communities need outdoor recreation areas in order to solve the sedentary problems, which happened in part because of the lack of adequate parks (</a:t>
            </a:r>
            <a:r>
              <a:rPr lang="en-US" sz="3600" dirty="0" err="1"/>
              <a:t>Kotowoski</a:t>
            </a:r>
            <a:r>
              <a:rPr lang="en-US" sz="3600" dirty="0"/>
              <a:t>, 2008).</a:t>
            </a:r>
          </a:p>
          <a:p>
            <a:r>
              <a:rPr lang="en-US" sz="3600" dirty="0"/>
              <a:t>Constraints are “factors that limit people’s participation in leisure activities, people’s use of leisure services, or people’s enjoyment of current activities (Shores et al., 2007).</a:t>
            </a:r>
          </a:p>
        </p:txBody>
      </p:sp>
      <p:sp>
        <p:nvSpPr>
          <p:cNvPr id="22" name="Content Placeholder 14">
            <a:extLst>
              <a:ext uri="{FF2B5EF4-FFF2-40B4-BE49-F238E27FC236}">
                <a16:creationId xmlns:a16="http://schemas.microsoft.com/office/drawing/2014/main" id="{284CAB10-A8CB-4904-BD7C-4C25CC7CA771}"/>
              </a:ext>
            </a:extLst>
          </p:cNvPr>
          <p:cNvSpPr txBox="1">
            <a:spLocks/>
          </p:cNvSpPr>
          <p:nvPr/>
        </p:nvSpPr>
        <p:spPr>
          <a:xfrm>
            <a:off x="12932955" y="7945557"/>
            <a:ext cx="10668000" cy="5705679"/>
          </a:xfrm>
          <a:prstGeom prst="rect">
            <a:avLst/>
          </a:prstGeom>
          <a:solidFill>
            <a:srgbClr val="E8E8E8"/>
          </a:solidFill>
        </p:spPr>
        <p:txBody>
          <a:bodyPr vert="horz" lIns="91440" tIns="182880" rIns="91440" bIns="45720" rtlCol="0">
            <a:normAutofit/>
          </a:bodyPr>
          <a:lstStyle>
            <a:lvl1pPr marL="380985"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667" kern="1200" baseline="0">
                <a:solidFill>
                  <a:schemeClr val="tx1"/>
                </a:solidFill>
                <a:latin typeface="+mn-lt"/>
                <a:ea typeface="+mn-ea"/>
                <a:cs typeface="+mn-cs"/>
              </a:defRPr>
            </a:lvl1pPr>
            <a:lvl2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2pPr>
            <a:lvl3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3pPr>
            <a:lvl4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4pPr>
            <a:lvl5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5pPr>
            <a:lvl6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6pPr>
            <a:lvl7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7pPr>
            <a:lvl8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8pPr>
            <a:lvl9pPr marL="914363" indent="-380985" algn="l" defTabSz="3657454" rtl="0" eaLnBrk="1" latinLnBrk="0" hangingPunct="1">
              <a:lnSpc>
                <a:spcPct val="100000"/>
              </a:lnSpc>
              <a:spcBef>
                <a:spcPts val="1000"/>
              </a:spcBef>
              <a:buClr>
                <a:schemeClr val="bg1">
                  <a:lumMod val="65000"/>
                </a:schemeClr>
              </a:buClr>
              <a:buFont typeface="Arial" panose="020B0604020202020204" pitchFamily="34" charset="0"/>
              <a:buChar char="•"/>
              <a:defRPr sz="2333" kern="1200">
                <a:solidFill>
                  <a:schemeClr val="tx1"/>
                </a:solidFill>
                <a:latin typeface="+mn-lt"/>
                <a:ea typeface="+mn-ea"/>
                <a:cs typeface="+mn-cs"/>
              </a:defRPr>
            </a:lvl9pPr>
          </a:lstStyle>
          <a:p>
            <a:r>
              <a:rPr lang="en-US" sz="3600" dirty="0"/>
              <a:t>A parks and recreation community needs assessment was conducted in three towns in Northern New England. </a:t>
            </a:r>
          </a:p>
          <a:p>
            <a:r>
              <a:rPr lang="en-US" sz="3600" dirty="0"/>
              <a:t>A common survey was distributed to residents of three New England communities and gathered information on demographics, usage of recreation facilities, and constraints to recreation. Results from the three surveys were combined for analysis (N=1447).</a:t>
            </a:r>
          </a:p>
          <a:p>
            <a:endParaRPr lang="en-US" sz="3600" dirty="0"/>
          </a:p>
        </p:txBody>
      </p:sp>
      <p:graphicFrame>
        <p:nvGraphicFramePr>
          <p:cNvPr id="24" name="Table 23">
            <a:extLst>
              <a:ext uri="{FF2B5EF4-FFF2-40B4-BE49-F238E27FC236}">
                <a16:creationId xmlns:a16="http://schemas.microsoft.com/office/drawing/2014/main" id="{11D3DA02-33CC-4591-A967-009D432DF036}"/>
              </a:ext>
            </a:extLst>
          </p:cNvPr>
          <p:cNvGraphicFramePr>
            <a:graphicFrameLocks noGrp="1"/>
          </p:cNvGraphicFramePr>
          <p:nvPr>
            <p:extLst>
              <p:ext uri="{D42A27DB-BD31-4B8C-83A1-F6EECF244321}">
                <p14:modId xmlns:p14="http://schemas.microsoft.com/office/powerpoint/2010/main" val="1866671027"/>
              </p:ext>
            </p:extLst>
          </p:nvPr>
        </p:nvGraphicFramePr>
        <p:xfrm>
          <a:off x="12943477" y="17046098"/>
          <a:ext cx="10668000" cy="4498853"/>
        </p:xfrm>
        <a:graphic>
          <a:graphicData uri="http://schemas.openxmlformats.org/drawingml/2006/table">
            <a:tbl>
              <a:tblPr firstRow="1" firstCol="1" bandRow="1">
                <a:tableStyleId>{B301B821-A1FF-4177-AEE7-76D212191A09}</a:tableStyleId>
              </a:tblPr>
              <a:tblGrid>
                <a:gridCol w="1775571">
                  <a:extLst>
                    <a:ext uri="{9D8B030D-6E8A-4147-A177-3AD203B41FA5}">
                      <a16:colId xmlns:a16="http://schemas.microsoft.com/office/drawing/2014/main" val="2050109851"/>
                    </a:ext>
                  </a:extLst>
                </a:gridCol>
                <a:gridCol w="2710352">
                  <a:extLst>
                    <a:ext uri="{9D8B030D-6E8A-4147-A177-3AD203B41FA5}">
                      <a16:colId xmlns:a16="http://schemas.microsoft.com/office/drawing/2014/main" val="566824069"/>
                    </a:ext>
                  </a:extLst>
                </a:gridCol>
                <a:gridCol w="1752738">
                  <a:extLst>
                    <a:ext uri="{9D8B030D-6E8A-4147-A177-3AD203B41FA5}">
                      <a16:colId xmlns:a16="http://schemas.microsoft.com/office/drawing/2014/main" val="1986310136"/>
                    </a:ext>
                  </a:extLst>
                </a:gridCol>
                <a:gridCol w="2263366">
                  <a:extLst>
                    <a:ext uri="{9D8B030D-6E8A-4147-A177-3AD203B41FA5}">
                      <a16:colId xmlns:a16="http://schemas.microsoft.com/office/drawing/2014/main" val="2536462362"/>
                    </a:ext>
                  </a:extLst>
                </a:gridCol>
                <a:gridCol w="2165973">
                  <a:extLst>
                    <a:ext uri="{9D8B030D-6E8A-4147-A177-3AD203B41FA5}">
                      <a16:colId xmlns:a16="http://schemas.microsoft.com/office/drawing/2014/main" val="4010526128"/>
                    </a:ext>
                  </a:extLst>
                </a:gridCol>
              </a:tblGrid>
              <a:tr h="621271">
                <a:tc gridSpan="2">
                  <a:txBody>
                    <a:bodyPr/>
                    <a:lstStyle/>
                    <a:p>
                      <a:pPr marL="0" marR="0" algn="r">
                        <a:spcBef>
                          <a:spcPts val="0"/>
                        </a:spcBef>
                        <a:spcAft>
                          <a:spcPts val="0"/>
                        </a:spcAft>
                      </a:pPr>
                      <a:r>
                        <a:rPr lang="en-CA" sz="2000" dirty="0">
                          <a:effectLst/>
                        </a:rPr>
                        <a:t> </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hMerge="1">
                  <a:txBody>
                    <a:bodyPr/>
                    <a:lstStyle/>
                    <a:p>
                      <a:endParaRPr lang="en-CA"/>
                    </a:p>
                  </a:txBody>
                  <a:tcPr/>
                </a:tc>
                <a:tc>
                  <a:txBody>
                    <a:bodyPr/>
                    <a:lstStyle/>
                    <a:p>
                      <a:pPr marL="0" marR="0" algn="ctr">
                        <a:spcBef>
                          <a:spcPts val="0"/>
                        </a:spcBef>
                        <a:spcAft>
                          <a:spcPts val="0"/>
                        </a:spcAft>
                      </a:pPr>
                      <a:r>
                        <a:rPr lang="en-CA" sz="2000" dirty="0">
                          <a:effectLst/>
                        </a:rPr>
                        <a:t>Facility Access</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Facility Quality and Availability</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a:effectLst/>
                        </a:rPr>
                        <a:t>Recreation Prioritization</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1953202139"/>
                  </a:ext>
                </a:extLst>
              </a:tr>
              <a:tr h="310636">
                <a:tc rowSpan="3">
                  <a:txBody>
                    <a:bodyPr/>
                    <a:lstStyle/>
                    <a:p>
                      <a:pPr marL="0" marR="0" algn="l">
                        <a:spcBef>
                          <a:spcPts val="0"/>
                        </a:spcBef>
                        <a:spcAft>
                          <a:spcPts val="0"/>
                        </a:spcAft>
                      </a:pPr>
                      <a:r>
                        <a:rPr lang="en-CA" sz="2000" dirty="0">
                          <a:effectLst/>
                        </a:rPr>
                        <a:t>Gender</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noFill/>
                  </a:tcPr>
                </a:tc>
                <a:tc>
                  <a:txBody>
                    <a:bodyPr/>
                    <a:lstStyle/>
                    <a:p>
                      <a:pPr marL="0" marR="0" algn="ctr">
                        <a:spcBef>
                          <a:spcPts val="0"/>
                        </a:spcBef>
                        <a:spcAft>
                          <a:spcPts val="0"/>
                        </a:spcAft>
                      </a:pPr>
                      <a:r>
                        <a:rPr lang="en-CA" sz="2000">
                          <a:effectLst/>
                        </a:rPr>
                        <a:t>Male</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2.34</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3.11</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3.18</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507076464"/>
                  </a:ext>
                </a:extLst>
              </a:tr>
              <a:tr h="310636">
                <a:tc vMerge="1">
                  <a:txBody>
                    <a:bodyPr/>
                    <a:lstStyle/>
                    <a:p>
                      <a:endParaRPr lang="en-CA"/>
                    </a:p>
                  </a:txBody>
                  <a:tcPr/>
                </a:tc>
                <a:tc>
                  <a:txBody>
                    <a:bodyPr/>
                    <a:lstStyle/>
                    <a:p>
                      <a:pPr marL="0" marR="0" algn="ctr">
                        <a:spcBef>
                          <a:spcPts val="0"/>
                        </a:spcBef>
                        <a:spcAft>
                          <a:spcPts val="0"/>
                        </a:spcAft>
                      </a:pPr>
                      <a:r>
                        <a:rPr lang="en-CA" sz="2000" dirty="0">
                          <a:effectLst/>
                        </a:rPr>
                        <a:t>Female</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a:effectLst/>
                        </a:rPr>
                        <a:t>2.42</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3.20</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3.10</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505948170"/>
                  </a:ext>
                </a:extLst>
              </a:tr>
              <a:tr h="310636">
                <a:tc vMerge="1">
                  <a:txBody>
                    <a:bodyPr/>
                    <a:lstStyle/>
                    <a:p>
                      <a:endParaRPr lang="en-CA"/>
                    </a:p>
                  </a:txBody>
                  <a:tcPr/>
                </a:tc>
                <a:tc>
                  <a:txBody>
                    <a:bodyPr/>
                    <a:lstStyle/>
                    <a:p>
                      <a:pPr marL="0" marR="0" algn="ctr">
                        <a:spcBef>
                          <a:spcPts val="0"/>
                        </a:spcBef>
                        <a:spcAft>
                          <a:spcPts val="0"/>
                        </a:spcAft>
                      </a:pPr>
                      <a:r>
                        <a:rPr lang="en-CA" sz="2000">
                          <a:effectLst/>
                        </a:rPr>
                        <a:t>Other</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2.03</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2.19**</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2.00</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629258135"/>
                  </a:ext>
                </a:extLst>
              </a:tr>
              <a:tr h="310636">
                <a:tc rowSpan="2">
                  <a:txBody>
                    <a:bodyPr/>
                    <a:lstStyle/>
                    <a:p>
                      <a:pPr marL="0" marR="0" algn="l">
                        <a:spcBef>
                          <a:spcPts val="0"/>
                        </a:spcBef>
                        <a:spcAft>
                          <a:spcPts val="0"/>
                        </a:spcAft>
                      </a:pPr>
                      <a:r>
                        <a:rPr lang="en-CA" sz="2000" dirty="0">
                          <a:effectLst/>
                        </a:rPr>
                        <a:t>Employment</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noFill/>
                  </a:tcPr>
                </a:tc>
                <a:tc>
                  <a:txBody>
                    <a:bodyPr/>
                    <a:lstStyle/>
                    <a:p>
                      <a:pPr marL="0" marR="0" algn="ctr">
                        <a:spcBef>
                          <a:spcPts val="0"/>
                        </a:spcBef>
                        <a:spcAft>
                          <a:spcPts val="0"/>
                        </a:spcAft>
                      </a:pPr>
                      <a:r>
                        <a:rPr lang="en-CA" sz="2000" dirty="0">
                          <a:effectLst/>
                        </a:rPr>
                        <a:t>Full-time</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2.41</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3.23*</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3.28*</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552936974"/>
                  </a:ext>
                </a:extLst>
              </a:tr>
              <a:tr h="351819">
                <a:tc vMerge="1">
                  <a:txBody>
                    <a:bodyPr/>
                    <a:lstStyle/>
                    <a:p>
                      <a:endParaRPr lang="en-CA"/>
                    </a:p>
                  </a:txBody>
                  <a:tcPr/>
                </a:tc>
                <a:tc>
                  <a:txBody>
                    <a:bodyPr/>
                    <a:lstStyle/>
                    <a:p>
                      <a:pPr marL="0" marR="0" algn="ctr">
                        <a:spcBef>
                          <a:spcPts val="0"/>
                        </a:spcBef>
                        <a:spcAft>
                          <a:spcPts val="0"/>
                        </a:spcAft>
                      </a:pPr>
                      <a:r>
                        <a:rPr lang="en-CA" sz="2000">
                          <a:effectLst/>
                        </a:rPr>
                        <a:t>Other</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a:effectLst/>
                        </a:rPr>
                        <a:t>2.35</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2.99</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2.63</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839104969"/>
                  </a:ext>
                </a:extLst>
              </a:tr>
              <a:tr h="383903">
                <a:tc rowSpan="2">
                  <a:txBody>
                    <a:bodyPr/>
                    <a:lstStyle/>
                    <a:p>
                      <a:pPr marL="0" marR="0" algn="l">
                        <a:spcBef>
                          <a:spcPts val="0"/>
                        </a:spcBef>
                        <a:spcAft>
                          <a:spcPts val="0"/>
                        </a:spcAft>
                      </a:pPr>
                      <a:r>
                        <a:rPr lang="en-CA" sz="2000" dirty="0">
                          <a:effectLst/>
                        </a:rPr>
                        <a:t>Children at home</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noFill/>
                  </a:tcPr>
                </a:tc>
                <a:tc>
                  <a:txBody>
                    <a:bodyPr/>
                    <a:lstStyle/>
                    <a:p>
                      <a:pPr marL="0" marR="0" algn="r">
                        <a:spcBef>
                          <a:spcPts val="0"/>
                        </a:spcBef>
                        <a:spcAft>
                          <a:spcPts val="0"/>
                        </a:spcAft>
                      </a:pPr>
                      <a:r>
                        <a:rPr lang="en-CA" sz="2000" dirty="0">
                          <a:effectLst/>
                        </a:rPr>
                        <a:t>Children at home</a:t>
                      </a:r>
                      <a:r>
                        <a:rPr lang="en-CA" sz="1400" dirty="0">
                          <a:effectLst/>
                        </a:rPr>
                        <a:t> (1+)</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2.42</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3.16*</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3.11*</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1843242682"/>
                  </a:ext>
                </a:extLst>
              </a:tr>
              <a:tr h="346136">
                <a:tc vMerge="1">
                  <a:txBody>
                    <a:bodyPr/>
                    <a:lstStyle/>
                    <a:p>
                      <a:endParaRPr lang="en-CA"/>
                    </a:p>
                  </a:txBody>
                  <a:tcPr/>
                </a:tc>
                <a:tc>
                  <a:txBody>
                    <a:bodyPr/>
                    <a:lstStyle/>
                    <a:p>
                      <a:pPr marL="0" marR="0" algn="r">
                        <a:spcBef>
                          <a:spcPts val="0"/>
                        </a:spcBef>
                        <a:spcAft>
                          <a:spcPts val="0"/>
                        </a:spcAft>
                      </a:pPr>
                      <a:r>
                        <a:rPr lang="en-CA" sz="2000">
                          <a:effectLst/>
                        </a:rPr>
                        <a:t>No children at home</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a:effectLst/>
                        </a:rPr>
                        <a:t>2.37</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a:effectLst/>
                        </a:rPr>
                        <a:t>2.94</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2.92</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809837873"/>
                  </a:ext>
                </a:extLst>
              </a:tr>
              <a:tr h="310636">
                <a:tc rowSpan="2">
                  <a:txBody>
                    <a:bodyPr/>
                    <a:lstStyle/>
                    <a:p>
                      <a:pPr marL="0" marR="0" algn="l">
                        <a:spcBef>
                          <a:spcPts val="0"/>
                        </a:spcBef>
                        <a:spcAft>
                          <a:spcPts val="0"/>
                        </a:spcAft>
                      </a:pPr>
                      <a:r>
                        <a:rPr lang="en-CA" sz="2000">
                          <a:effectLst/>
                        </a:rPr>
                        <a:t>Housing</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Own</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2.37</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a:effectLst/>
                        </a:rPr>
                        <a:t>3.16</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3.10</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543404233"/>
                  </a:ext>
                </a:extLst>
              </a:tr>
              <a:tr h="310636">
                <a:tc vMerge="1">
                  <a:txBody>
                    <a:bodyPr/>
                    <a:lstStyle/>
                    <a:p>
                      <a:endParaRPr lang="en-CA"/>
                    </a:p>
                  </a:txBody>
                  <a:tcPr/>
                </a:tc>
                <a:tc>
                  <a:txBody>
                    <a:bodyPr/>
                    <a:lstStyle/>
                    <a:p>
                      <a:pPr marL="0" marR="0" algn="ctr">
                        <a:spcBef>
                          <a:spcPts val="0"/>
                        </a:spcBef>
                        <a:spcAft>
                          <a:spcPts val="0"/>
                        </a:spcAft>
                      </a:pPr>
                      <a:r>
                        <a:rPr lang="en-CA" sz="2000">
                          <a:effectLst/>
                        </a:rPr>
                        <a:t>Rent</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2.72*</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a:effectLst/>
                        </a:rPr>
                        <a:t>3.34</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3.06</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992313792"/>
                  </a:ext>
                </a:extLst>
              </a:tr>
              <a:tr h="310636">
                <a:tc rowSpan="3">
                  <a:txBody>
                    <a:bodyPr/>
                    <a:lstStyle/>
                    <a:p>
                      <a:pPr marL="0" marR="0" algn="l">
                        <a:spcBef>
                          <a:spcPts val="0"/>
                        </a:spcBef>
                        <a:spcAft>
                          <a:spcPts val="0"/>
                        </a:spcAft>
                      </a:pPr>
                      <a:r>
                        <a:rPr lang="en-CA" sz="2000" dirty="0">
                          <a:effectLst/>
                        </a:rPr>
                        <a:t>Town</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a:effectLst/>
                        </a:rPr>
                        <a:t>A</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a:effectLst/>
                        </a:rPr>
                        <a:t>2.34</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2.81</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3.38*</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836419032"/>
                  </a:ext>
                </a:extLst>
              </a:tr>
              <a:tr h="310636">
                <a:tc vMerge="1">
                  <a:txBody>
                    <a:bodyPr/>
                    <a:lstStyle/>
                    <a:p>
                      <a:endParaRPr lang="en-CA"/>
                    </a:p>
                  </a:txBody>
                  <a:tcPr/>
                </a:tc>
                <a:tc>
                  <a:txBody>
                    <a:bodyPr/>
                    <a:lstStyle/>
                    <a:p>
                      <a:pPr marL="0" marR="0" algn="ctr">
                        <a:spcBef>
                          <a:spcPts val="0"/>
                        </a:spcBef>
                        <a:spcAft>
                          <a:spcPts val="0"/>
                        </a:spcAft>
                      </a:pPr>
                      <a:r>
                        <a:rPr lang="en-CA" sz="2000">
                          <a:effectLst/>
                        </a:rPr>
                        <a:t>B</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a:effectLst/>
                        </a:rPr>
                        <a:t>2.41</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a:effectLst/>
                        </a:rPr>
                        <a:t>3.01</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3.50*</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4287103529"/>
                  </a:ext>
                </a:extLst>
              </a:tr>
              <a:tr h="310636">
                <a:tc vMerge="1">
                  <a:txBody>
                    <a:bodyPr/>
                    <a:lstStyle/>
                    <a:p>
                      <a:endParaRPr lang="en-CA"/>
                    </a:p>
                  </a:txBody>
                  <a:tcPr/>
                </a:tc>
                <a:tc>
                  <a:txBody>
                    <a:bodyPr/>
                    <a:lstStyle/>
                    <a:p>
                      <a:pPr marL="0" marR="0" algn="ctr">
                        <a:spcBef>
                          <a:spcPts val="0"/>
                        </a:spcBef>
                        <a:spcAft>
                          <a:spcPts val="0"/>
                        </a:spcAft>
                      </a:pPr>
                      <a:r>
                        <a:rPr lang="en-CA" sz="2000" dirty="0">
                          <a:effectLst/>
                        </a:rPr>
                        <a:t>C</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a:effectLst/>
                        </a:rPr>
                        <a:t>2.41</a:t>
                      </a:r>
                      <a:endParaRPr lang="en-CA"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3.38*</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CA" sz="2000" dirty="0">
                          <a:effectLst/>
                        </a:rPr>
                        <a:t>2.81</a:t>
                      </a:r>
                      <a:endParaRPr lang="en-CA" sz="2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819216890"/>
                  </a:ext>
                </a:extLst>
              </a:tr>
            </a:tbl>
          </a:graphicData>
        </a:graphic>
      </p:graphicFrame>
      <p:sp>
        <p:nvSpPr>
          <p:cNvPr id="26" name="Rectangle 25">
            <a:extLst>
              <a:ext uri="{FF2B5EF4-FFF2-40B4-BE49-F238E27FC236}">
                <a16:creationId xmlns:a16="http://schemas.microsoft.com/office/drawing/2014/main" id="{A3C2F6B5-74C6-4AD0-B329-AC958F7E3E77}"/>
              </a:ext>
            </a:extLst>
          </p:cNvPr>
          <p:cNvSpPr/>
          <p:nvPr/>
        </p:nvSpPr>
        <p:spPr>
          <a:xfrm>
            <a:off x="12890425" y="16000431"/>
            <a:ext cx="10668000" cy="1015663"/>
          </a:xfrm>
          <a:prstGeom prst="rect">
            <a:avLst/>
          </a:prstGeom>
        </p:spPr>
        <p:txBody>
          <a:bodyPr wrap="square">
            <a:spAutoFit/>
          </a:bodyPr>
          <a:lstStyle/>
          <a:p>
            <a:pPr>
              <a:defRPr sz="2400" b="1" i="0" u="none" strike="noStrike" kern="1200" spc="0" baseline="0">
                <a:solidFill>
                  <a:srgbClr val="000000">
                    <a:lumMod val="65000"/>
                    <a:lumOff val="35000"/>
                  </a:srgbClr>
                </a:solidFill>
                <a:latin typeface="+mn-lt"/>
                <a:ea typeface="+mn-ea"/>
                <a:cs typeface="+mn-cs"/>
              </a:defRPr>
            </a:pPr>
            <a:r>
              <a:rPr lang="en-CA" sz="2000" b="1" dirty="0"/>
              <a:t>Level of Facility Access Constraints, Facility Quality and Availability Constraints, and Recreation Prioritization Constraints for Residents of three Communities in Northern New England</a:t>
            </a:r>
          </a:p>
        </p:txBody>
      </p:sp>
    </p:spTree>
    <p:extLst>
      <p:ext uri="{BB962C8B-B14F-4D97-AF65-F5344CB8AC3E}">
        <p14:creationId xmlns:p14="http://schemas.microsoft.com/office/powerpoint/2010/main" val="1283509646"/>
      </p:ext>
    </p:extLst>
  </p:cSld>
  <p:clrMapOvr>
    <a:masterClrMapping/>
  </p:clrMapOvr>
</p:sld>
</file>

<file path=ppt/theme/theme1.xml><?xml version="1.0" encoding="utf-8"?>
<a:theme xmlns:a="http://schemas.openxmlformats.org/drawingml/2006/main" name="Science Poster">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2" id="{A3AC1795-03CA-4218-8E9C-394F2C72EB71}" vid="{9E91E023-53D0-48CE-AFD1-CE3DA49243D0}"/>
    </a:ext>
  </a:extLst>
</a:theme>
</file>

<file path=ppt/theme/theme2.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99B7E175-EA31-4EB5-9BCC-A945A810367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Gallery</Template>
  <TotalTime>0</TotalTime>
  <Words>754</Words>
  <Application>Microsoft Office PowerPoint</Application>
  <PresentationFormat>Custom</PresentationFormat>
  <Paragraphs>91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MS Mincho</vt:lpstr>
      <vt:lpstr>Arial</vt:lpstr>
      <vt:lpstr>Calibri</vt:lpstr>
      <vt:lpstr>Calibri Light</vt:lpstr>
      <vt:lpstr>Times New Roman</vt:lpstr>
      <vt:lpstr>Science Poster</vt:lpstr>
      <vt:lpstr>Constraints to Recreation Facility Use in Northern New England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2018-04-02T18:00:16Z</dcterms:created>
  <dcterms:modified xsi:type="dcterms:W3CDTF">2018-04-04T18:47:05Z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TC040013439991</vt:lpwstr>
  </property>
</Properties>
</file>