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Lst>
  <p:sldSz cx="43891200" cy="32918400"/>
  <p:notesSz cx="6858000" cy="9236075"/>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varScale="1">
        <p:scale>
          <a:sx n="16" d="100"/>
          <a:sy n="16" d="100"/>
        </p:scale>
        <p:origin x="1548" y="54"/>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0276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17216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7123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4/3/2018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2549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4/3/2018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5494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4/3/2018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70010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4/3/2018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5695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107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8532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56169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9281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FBF82037-4B70-4EA4-A413-A03073B84B9E}" type="datetimeFigureOut">
              <a:rPr lang="en-US" smtClean="0"/>
              <a:pPr/>
              <a:t>4/3/2018</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39732539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A02A6">
                <a:lumMod val="0"/>
                <a:lumOff val="100000"/>
                <a:alpha val="60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TextBox 4"/>
          <p:cNvSpPr txBox="1"/>
          <p:nvPr/>
        </p:nvSpPr>
        <p:spPr>
          <a:xfrm>
            <a:off x="6552997" y="956035"/>
            <a:ext cx="32627865" cy="2308324"/>
          </a:xfrm>
          <a:prstGeom prst="rect">
            <a:avLst/>
          </a:prstGeom>
          <a:noFill/>
        </p:spPr>
        <p:txBody>
          <a:bodyPr wrap="square" rtlCol="0">
            <a:spAutoFit/>
          </a:bodyPr>
          <a:lstStyle/>
          <a:p>
            <a:pPr algn="ctr"/>
            <a:r>
              <a:rPr lang="en-US" sz="7200" b="1" dirty="0">
                <a:cs typeface="Times New Roman" panose="02020603050405020304" pitchFamily="18" charset="0"/>
              </a:rPr>
              <a:t>Synthesis of </a:t>
            </a:r>
            <a:r>
              <a:rPr lang="en-US" sz="7200" b="1" dirty="0" smtClean="0">
                <a:cs typeface="Times New Roman" panose="02020603050405020304" pitchFamily="18" charset="0"/>
              </a:rPr>
              <a:t>4,5-Benzoxepin for Comparative </a:t>
            </a:r>
            <a:r>
              <a:rPr lang="en-US" sz="7200" b="1" dirty="0">
                <a:cs typeface="Times New Roman" panose="02020603050405020304" pitchFamily="18" charset="0"/>
              </a:rPr>
              <a:t>two electron oxidation reactions with </a:t>
            </a:r>
            <a:r>
              <a:rPr lang="en-US" sz="7200" b="1" dirty="0" smtClean="0">
                <a:cs typeface="Times New Roman" panose="02020603050405020304" pitchFamily="18" charset="0"/>
              </a:rPr>
              <a:t>Cerium Ammonium Nitrate </a:t>
            </a:r>
            <a:r>
              <a:rPr lang="en-US" sz="7200" b="1" dirty="0">
                <a:cs typeface="Times New Roman" panose="02020603050405020304" pitchFamily="18" charset="0"/>
              </a:rPr>
              <a:t>and </a:t>
            </a:r>
            <a:r>
              <a:rPr lang="en-US" sz="7200" b="1" dirty="0" smtClean="0">
                <a:cs typeface="Times New Roman" panose="02020603050405020304" pitchFamily="18" charset="0"/>
              </a:rPr>
              <a:t>Cytochrome P450</a:t>
            </a:r>
          </a:p>
        </p:txBody>
      </p:sp>
      <p:sp>
        <p:nvSpPr>
          <p:cNvPr id="6" name="TextBox 5"/>
          <p:cNvSpPr txBox="1"/>
          <p:nvPr/>
        </p:nvSpPr>
        <p:spPr>
          <a:xfrm>
            <a:off x="1981200" y="5105400"/>
            <a:ext cx="12360442" cy="19646404"/>
          </a:xfrm>
          <a:prstGeom prst="rect">
            <a:avLst/>
          </a:prstGeom>
          <a:noFill/>
        </p:spPr>
        <p:txBody>
          <a:bodyPr wrap="square" rtlCol="0">
            <a:spAutoFit/>
          </a:bodyPr>
          <a:lstStyle/>
          <a:p>
            <a:endParaRPr lang="en-US" sz="3800" dirty="0" smtClean="0"/>
          </a:p>
          <a:p>
            <a:endParaRPr lang="en-US" sz="3800" dirty="0" smtClean="0"/>
          </a:p>
          <a:p>
            <a:pPr defTabSz="914400"/>
            <a:r>
              <a:rPr lang="en-US" sz="4000" dirty="0" smtClean="0"/>
              <a:t>	</a:t>
            </a:r>
            <a:r>
              <a:rPr lang="en-US" sz="3800" dirty="0" smtClean="0"/>
              <a:t>Benzene is a known carcinogen and dangerous chemical used in industry. Knowledge of the mechanistic pathways which potential toxins break down in the body is useful to prevent illnesses and help those ailing presently. </a:t>
            </a:r>
            <a:r>
              <a:rPr lang="en-US" sz="3800" dirty="0" err="1" smtClean="0"/>
              <a:t>Oxepin</a:t>
            </a:r>
            <a:r>
              <a:rPr lang="en-US" sz="3800" dirty="0" smtClean="0"/>
              <a:t> derivatives are useful models in investigating the ring opening mechanism of </a:t>
            </a:r>
            <a:r>
              <a:rPr lang="en-US" sz="3800" dirty="0" err="1" smtClean="0"/>
              <a:t>oxepin</a:t>
            </a:r>
            <a:r>
              <a:rPr lang="en-US" sz="3800" dirty="0" smtClean="0"/>
              <a:t> as seen in benzene metabolism. 4,5-Benzoxepin is a suitable substrate for use in enzymatic oxidation studies with cytochrome P450. This project focuses on synthesizing 4,5-benzoxepin and other model </a:t>
            </a:r>
            <a:r>
              <a:rPr lang="en-US" sz="3800" dirty="0" err="1" smtClean="0"/>
              <a:t>oxepins</a:t>
            </a:r>
            <a:r>
              <a:rPr lang="en-US" sz="3800" dirty="0" smtClean="0"/>
              <a:t> for use in enzymatic reactions by the Greenberg research group at UNH to establish the current metabolic pathway of benzene.</a:t>
            </a:r>
            <a:r>
              <a:rPr lang="en-US" sz="3800" baseline="30000" dirty="0" smtClean="0"/>
              <a:t>3</a:t>
            </a:r>
            <a:r>
              <a:rPr lang="en-US" sz="3800" dirty="0" smtClean="0"/>
              <a:t> </a:t>
            </a:r>
          </a:p>
          <a:p>
            <a:pPr defTabSz="914400"/>
            <a:endParaRPr lang="en-US" sz="3800" baseline="30000" dirty="0" smtClean="0"/>
          </a:p>
          <a:p>
            <a:endParaRPr lang="en-US" sz="3200" b="1" dirty="0" smtClean="0"/>
          </a:p>
          <a:p>
            <a:endParaRPr lang="en-US" sz="3800" b="1"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4000" dirty="0" smtClean="0"/>
          </a:p>
          <a:p>
            <a:r>
              <a:rPr lang="en-US" sz="3800" b="1" dirty="0" smtClean="0"/>
              <a:t> </a:t>
            </a:r>
          </a:p>
          <a:p>
            <a:pPr defTabSz="914400"/>
            <a:r>
              <a:rPr lang="en-US" sz="3800" b="1" dirty="0" smtClean="0"/>
              <a:t>Scheme 1. </a:t>
            </a:r>
            <a:r>
              <a:rPr lang="en-US" sz="3800" dirty="0" smtClean="0"/>
              <a:t>Metabolic routes of benzene in vivo.	</a:t>
            </a:r>
          </a:p>
          <a:p>
            <a:endParaRPr lang="en-US" sz="4000" dirty="0" smtClean="0"/>
          </a:p>
          <a:p>
            <a:endParaRPr lang="en-US" sz="4000" dirty="0" smtClean="0"/>
          </a:p>
          <a:p>
            <a:endParaRPr lang="en-US" sz="4000" dirty="0" smtClean="0"/>
          </a:p>
          <a:p>
            <a:endParaRPr lang="en-US" sz="3800" b="1" dirty="0"/>
          </a:p>
        </p:txBody>
      </p:sp>
      <p:sp>
        <p:nvSpPr>
          <p:cNvPr id="12" name="TextBox 11"/>
          <p:cNvSpPr txBox="1"/>
          <p:nvPr/>
        </p:nvSpPr>
        <p:spPr>
          <a:xfrm>
            <a:off x="29565600" y="5133474"/>
            <a:ext cx="13411201" cy="27122810"/>
          </a:xfrm>
          <a:prstGeom prst="rect">
            <a:avLst/>
          </a:prstGeom>
          <a:noFill/>
        </p:spPr>
        <p:txBody>
          <a:bodyPr wrap="square" rtlCol="0">
            <a:spAutoFit/>
          </a:bodyPr>
          <a:lstStyle/>
          <a:p>
            <a:pPr lvl="0"/>
            <a:r>
              <a:rPr lang="en-US" sz="3600" b="1" dirty="0" smtClean="0">
                <a:solidFill>
                  <a:prstClr val="black"/>
                </a:solidFill>
              </a:rPr>
              <a:t>Table </a:t>
            </a:r>
            <a:r>
              <a:rPr lang="en-US" sz="3600" b="1" dirty="0">
                <a:solidFill>
                  <a:prstClr val="black"/>
                </a:solidFill>
              </a:rPr>
              <a:t>1. </a:t>
            </a:r>
            <a:r>
              <a:rPr lang="en-US" sz="3600" dirty="0" smtClean="0">
                <a:solidFill>
                  <a:prstClr val="black"/>
                </a:solidFill>
              </a:rPr>
              <a:t>Enzymatic Protocol </a:t>
            </a:r>
            <a:r>
              <a:rPr lang="en-US" sz="3600" dirty="0">
                <a:solidFill>
                  <a:prstClr val="black"/>
                </a:solidFill>
              </a:rPr>
              <a:t>used with </a:t>
            </a:r>
            <a:r>
              <a:rPr lang="en-US" sz="3600" dirty="0" smtClean="0">
                <a:solidFill>
                  <a:prstClr val="black"/>
                </a:solidFill>
              </a:rPr>
              <a:t>4,5-benzoxepin.</a:t>
            </a:r>
            <a:endParaRPr lang="en-US" sz="3600" dirty="0">
              <a:solidFill>
                <a:prstClr val="black"/>
              </a:solidFill>
            </a:endParaRPr>
          </a:p>
          <a:p>
            <a:endParaRPr lang="en-US" sz="3800" dirty="0">
              <a:cs typeface="Times New Roman" panose="02020603050405020304" pitchFamily="18" charset="0"/>
            </a:endParaRPr>
          </a:p>
          <a:p>
            <a:endParaRPr lang="en-US" sz="3800" dirty="0" smtClean="0">
              <a:cs typeface="Times New Roman" panose="02020603050405020304" pitchFamily="18" charset="0"/>
            </a:endParaRPr>
          </a:p>
          <a:p>
            <a:endParaRPr lang="en-US" sz="3800" dirty="0">
              <a:cs typeface="Times New Roman" panose="02020603050405020304" pitchFamily="18" charset="0"/>
            </a:endParaRPr>
          </a:p>
          <a:p>
            <a:endParaRPr lang="en-US" sz="3800" dirty="0" smtClean="0">
              <a:cs typeface="Times New Roman" panose="02020603050405020304" pitchFamily="18" charset="0"/>
            </a:endParaRPr>
          </a:p>
          <a:p>
            <a:endParaRPr lang="en-US" sz="3800" dirty="0">
              <a:cs typeface="Times New Roman" panose="02020603050405020304" pitchFamily="18" charset="0"/>
            </a:endParaRPr>
          </a:p>
          <a:p>
            <a:endParaRPr lang="en-US" sz="3800" dirty="0" smtClean="0">
              <a:cs typeface="Times New Roman" panose="02020603050405020304" pitchFamily="18" charset="0"/>
            </a:endParaRPr>
          </a:p>
          <a:p>
            <a:endParaRPr lang="en-US" sz="3800" dirty="0">
              <a:cs typeface="Times New Roman" panose="02020603050405020304" pitchFamily="18" charset="0"/>
            </a:endParaRPr>
          </a:p>
          <a:p>
            <a:endParaRPr lang="en-US" sz="3800" dirty="0" smtClean="0">
              <a:cs typeface="Times New Roman" panose="02020603050405020304" pitchFamily="18" charset="0"/>
            </a:endParaRPr>
          </a:p>
          <a:p>
            <a:endParaRPr lang="en-US" sz="3800" dirty="0">
              <a:cs typeface="Times New Roman" panose="02020603050405020304" pitchFamily="18" charset="0"/>
            </a:endParaRPr>
          </a:p>
          <a:p>
            <a:endParaRPr lang="en-US" sz="3800" dirty="0" smtClean="0">
              <a:cs typeface="Times New Roman" panose="02020603050405020304" pitchFamily="18" charset="0"/>
            </a:endParaRPr>
          </a:p>
          <a:p>
            <a:endParaRPr lang="en-US" sz="3800" dirty="0">
              <a:cs typeface="Times New Roman" panose="02020603050405020304" pitchFamily="18" charset="0"/>
            </a:endParaRPr>
          </a:p>
          <a:p>
            <a:endParaRPr lang="en-US" sz="3800" dirty="0" smtClean="0">
              <a:cs typeface="Times New Roman" panose="02020603050405020304" pitchFamily="18" charset="0"/>
            </a:endParaRPr>
          </a:p>
          <a:p>
            <a:endParaRPr lang="en-US" sz="3800" dirty="0" smtClean="0">
              <a:cs typeface="Times New Roman" panose="02020603050405020304" pitchFamily="18" charset="0"/>
            </a:endParaRPr>
          </a:p>
          <a:p>
            <a:endParaRPr lang="en-US" sz="3800" dirty="0">
              <a:cs typeface="Times New Roman" panose="02020603050405020304" pitchFamily="18" charset="0"/>
            </a:endParaRPr>
          </a:p>
          <a:p>
            <a:endParaRPr lang="en-US" sz="3800" dirty="0" smtClean="0">
              <a:cs typeface="Times New Roman" panose="02020603050405020304" pitchFamily="18" charset="0"/>
            </a:endParaRPr>
          </a:p>
          <a:p>
            <a:pPr defTabSz="914400"/>
            <a:r>
              <a:rPr lang="en-US" sz="3600" dirty="0" smtClean="0">
                <a:cs typeface="Times New Roman" panose="02020603050405020304" pitchFamily="18" charset="0"/>
              </a:rPr>
              <a:t>	Synthesize a 2,3-benzoxepin and a </a:t>
            </a:r>
            <a:r>
              <a:rPr lang="en-US" sz="3600" dirty="0" err="1" smtClean="0">
                <a:cs typeface="Times New Roman" panose="02020603050405020304" pitchFamily="18" charset="0"/>
              </a:rPr>
              <a:t>benzodimer</a:t>
            </a:r>
            <a:r>
              <a:rPr lang="en-US" sz="3600" dirty="0" smtClean="0">
                <a:cs typeface="Times New Roman" panose="02020603050405020304" pitchFamily="18" charset="0"/>
              </a:rPr>
              <a:t> derivative. Explore enzyme reactions with new model </a:t>
            </a:r>
            <a:r>
              <a:rPr lang="en-US" sz="3600" dirty="0" err="1" smtClean="0">
                <a:cs typeface="Times New Roman" panose="02020603050405020304" pitchFamily="18" charset="0"/>
              </a:rPr>
              <a:t>oxepins</a:t>
            </a:r>
            <a:r>
              <a:rPr lang="en-US" sz="3600" dirty="0" smtClean="0">
                <a:cs typeface="Times New Roman" panose="02020603050405020304" pitchFamily="18" charset="0"/>
              </a:rPr>
              <a:t>. Attempt to grow crystals of the potential dimer to validate its structure further.</a:t>
            </a:r>
          </a:p>
          <a:p>
            <a:pPr defTabSz="914400"/>
            <a:endParaRPr lang="en-US" sz="3600" dirty="0" smtClean="0">
              <a:cs typeface="Times New Roman" panose="02020603050405020304" pitchFamily="18" charset="0"/>
            </a:endParaRPr>
          </a:p>
          <a:p>
            <a:endParaRPr lang="en-US" sz="3600" b="1" dirty="0">
              <a:cs typeface="Times New Roman" panose="02020603050405020304" pitchFamily="18" charset="0"/>
            </a:endParaRPr>
          </a:p>
          <a:p>
            <a:pPr defTabSz="914400">
              <a:tabLst>
                <a:tab pos="914400" algn="l"/>
              </a:tabLst>
            </a:pPr>
            <a:r>
              <a:rPr lang="en-US" sz="3800" dirty="0" smtClean="0">
                <a:cs typeface="Times New Roman" panose="02020603050405020304" pitchFamily="18" charset="0"/>
              </a:rPr>
              <a:t>	The organic synthesis of 4,5-benzoxepin </a:t>
            </a:r>
            <a:r>
              <a:rPr lang="en-US" sz="3800" b="1" dirty="0" smtClean="0">
                <a:cs typeface="Times New Roman" panose="02020603050405020304" pitchFamily="18" charset="0"/>
              </a:rPr>
              <a:t>5 </a:t>
            </a:r>
            <a:r>
              <a:rPr lang="en-US" sz="3800" dirty="0" smtClean="0">
                <a:cs typeface="Times New Roman" panose="02020603050405020304" pitchFamily="18" charset="0"/>
              </a:rPr>
              <a:t>was completed and improved. Enzymatic studies using benzene and 4,5-benzoxepin were finished. Preliminary results indicate that benzene can go through both epoxidation and two consecutive one electron oxidation mechanisms. The true structure of</a:t>
            </a:r>
            <a:r>
              <a:rPr lang="en-US" sz="3800" b="1" dirty="0" smtClean="0">
                <a:cs typeface="Times New Roman" panose="02020603050405020304" pitchFamily="18" charset="0"/>
              </a:rPr>
              <a:t> 6 </a:t>
            </a:r>
            <a:r>
              <a:rPr lang="en-US" sz="3800" dirty="0" smtClean="0">
                <a:cs typeface="Times New Roman" panose="02020603050405020304" pitchFamily="18" charset="0"/>
              </a:rPr>
              <a:t>remains unidentified and will require further analysis with GC-MS</a:t>
            </a:r>
            <a:r>
              <a:rPr lang="en-US" sz="3800" dirty="0">
                <a:cs typeface="Times New Roman" panose="02020603050405020304" pitchFamily="18" charset="0"/>
              </a:rPr>
              <a:t> </a:t>
            </a:r>
            <a:r>
              <a:rPr lang="en-US" sz="3800" dirty="0" smtClean="0">
                <a:cs typeface="Times New Roman" panose="02020603050405020304" pitchFamily="18" charset="0"/>
              </a:rPr>
              <a:t>and X-ray crystal structure.</a:t>
            </a:r>
            <a:endParaRPr lang="en-US" sz="3800" b="1" dirty="0" smtClean="0">
              <a:cs typeface="Times New Roman" panose="02020603050405020304" pitchFamily="18" charset="0"/>
            </a:endParaRPr>
          </a:p>
          <a:p>
            <a:endParaRPr lang="en-US" sz="3600" b="1" dirty="0" smtClean="0">
              <a:cs typeface="Times New Roman" panose="02020603050405020304" pitchFamily="18" charset="0"/>
            </a:endParaRPr>
          </a:p>
          <a:p>
            <a:endParaRPr lang="en-US" sz="3600" b="1" dirty="0">
              <a:cs typeface="Times New Roman" panose="02020603050405020304" pitchFamily="18" charset="0"/>
            </a:endParaRPr>
          </a:p>
          <a:p>
            <a:pPr defTabSz="914400"/>
            <a:r>
              <a:rPr lang="en-US" sz="3600" dirty="0" smtClean="0">
                <a:solidFill>
                  <a:prstClr val="black"/>
                </a:solidFill>
                <a:cs typeface="Times New Roman" panose="02020603050405020304" pitchFamily="18" charset="0"/>
              </a:rPr>
              <a:t>	The Greenberg research </a:t>
            </a:r>
            <a:r>
              <a:rPr lang="en-US" sz="3600" dirty="0" smtClean="0">
                <a:solidFill>
                  <a:prstClr val="black"/>
                </a:solidFill>
                <a:cs typeface="Times New Roman" panose="02020603050405020304" pitchFamily="18" charset="0"/>
              </a:rPr>
              <a:t>group, Sower </a:t>
            </a:r>
            <a:r>
              <a:rPr lang="en-US" sz="3600" smtClean="0">
                <a:solidFill>
                  <a:prstClr val="black"/>
                </a:solidFill>
                <a:cs typeface="Times New Roman" panose="02020603050405020304" pitchFamily="18" charset="0"/>
              </a:rPr>
              <a:t>research group, </a:t>
            </a:r>
            <a:r>
              <a:rPr lang="en-US" sz="3600" dirty="0" smtClean="0">
                <a:solidFill>
                  <a:prstClr val="black"/>
                </a:solidFill>
                <a:cs typeface="Times New Roman" panose="02020603050405020304" pitchFamily="18" charset="0"/>
              </a:rPr>
              <a:t>and UNH chemistry department are gratefully acknowledged.</a:t>
            </a:r>
          </a:p>
          <a:p>
            <a:pPr lvl="0"/>
            <a:endParaRPr lang="en-US" sz="3600" b="1" dirty="0" smtClean="0">
              <a:solidFill>
                <a:prstClr val="black"/>
              </a:solidFill>
              <a:latin typeface="Times New Roman" panose="02020603050405020304" pitchFamily="18" charset="0"/>
              <a:cs typeface="Times New Roman" panose="02020603050405020304" pitchFamily="18" charset="0"/>
            </a:endParaRPr>
          </a:p>
          <a:p>
            <a:pPr lvl="0"/>
            <a:endParaRPr lang="en-US" sz="3600" b="1" dirty="0" smtClean="0">
              <a:solidFill>
                <a:prstClr val="black"/>
              </a:solidFill>
              <a:latin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arenBoth"/>
              <a:tabLst>
                <a:tab pos="457200" algn="l"/>
              </a:tabLst>
            </a:pPr>
            <a:r>
              <a:rPr lang="en-US" sz="3400" dirty="0" smtClean="0">
                <a:latin typeface="Arial" panose="020B0604020202020204" pitchFamily="34" charset="0"/>
                <a:ea typeface="Calibri" panose="020F0502020204030204" pitchFamily="34" charset="0"/>
                <a:cs typeface="Times New Roman" panose="02020603050405020304" pitchFamily="18" charset="0"/>
              </a:rPr>
              <a:t> </a:t>
            </a:r>
            <a:r>
              <a:rPr lang="en-US" sz="3500" dirty="0" smtClean="0">
                <a:latin typeface="Arial" panose="020B0604020202020204" pitchFamily="34" charset="0"/>
                <a:ea typeface="Calibri" panose="020F0502020204030204" pitchFamily="34" charset="0"/>
                <a:cs typeface="Times New Roman" panose="02020603050405020304" pitchFamily="18" charset="0"/>
              </a:rPr>
              <a:t>Vogel</a:t>
            </a:r>
            <a:r>
              <a:rPr lang="en-US" sz="3500" dirty="0">
                <a:latin typeface="Arial" panose="020B0604020202020204" pitchFamily="34" charset="0"/>
                <a:ea typeface="Calibri" panose="020F0502020204030204" pitchFamily="34" charset="0"/>
                <a:cs typeface="Times New Roman" panose="02020603050405020304" pitchFamily="18" charset="0"/>
              </a:rPr>
              <a:t>, E., Gunther, H., </a:t>
            </a:r>
            <a:r>
              <a:rPr lang="en-US" sz="3500" i="1" dirty="0" err="1">
                <a:latin typeface="Arial" panose="020B0604020202020204" pitchFamily="34" charset="0"/>
                <a:ea typeface="Calibri" panose="020F0502020204030204" pitchFamily="34" charset="0"/>
                <a:cs typeface="Times New Roman" panose="02020603050405020304" pitchFamily="18" charset="0"/>
              </a:rPr>
              <a:t>Angew</a:t>
            </a:r>
            <a:r>
              <a:rPr lang="en-US" sz="3500" i="1" dirty="0">
                <a:latin typeface="Arial" panose="020B0604020202020204" pitchFamily="34" charset="0"/>
                <a:ea typeface="Calibri" panose="020F0502020204030204" pitchFamily="34" charset="0"/>
                <a:cs typeface="Times New Roman" panose="02020603050405020304" pitchFamily="18" charset="0"/>
              </a:rPr>
              <a:t>. Chem. Int. Ed</a:t>
            </a:r>
            <a:r>
              <a:rPr lang="en-US" sz="3500" dirty="0">
                <a:latin typeface="Arial" panose="020B0604020202020204" pitchFamily="34" charset="0"/>
                <a:ea typeface="Calibri" panose="020F0502020204030204" pitchFamily="34" charset="0"/>
                <a:cs typeface="Times New Roman" panose="02020603050405020304" pitchFamily="18" charset="0"/>
              </a:rPr>
              <a:t>. </a:t>
            </a:r>
            <a:r>
              <a:rPr lang="en-US" sz="3500" b="1" dirty="0">
                <a:latin typeface="Arial" panose="020B0604020202020204" pitchFamily="34" charset="0"/>
                <a:ea typeface="Calibri" panose="020F0502020204030204" pitchFamily="34" charset="0"/>
                <a:cs typeface="Times New Roman" panose="02020603050405020304" pitchFamily="18" charset="0"/>
              </a:rPr>
              <a:t>1967</a:t>
            </a:r>
            <a:r>
              <a:rPr lang="en-US" sz="3500" dirty="0">
                <a:latin typeface="Arial" panose="020B0604020202020204" pitchFamily="34" charset="0"/>
                <a:ea typeface="Calibri" panose="020F0502020204030204" pitchFamily="34" charset="0"/>
                <a:cs typeface="Times New Roman" panose="02020603050405020304" pitchFamily="18" charset="0"/>
              </a:rPr>
              <a:t>, </a:t>
            </a:r>
            <a:r>
              <a:rPr lang="en-US" sz="3500" i="1" dirty="0">
                <a:latin typeface="Arial" panose="020B0604020202020204" pitchFamily="34" charset="0"/>
                <a:ea typeface="Calibri" panose="020F0502020204030204" pitchFamily="34" charset="0"/>
                <a:cs typeface="Times New Roman" panose="02020603050405020304" pitchFamily="18" charset="0"/>
              </a:rPr>
              <a:t>6</a:t>
            </a:r>
            <a:r>
              <a:rPr lang="en-US" sz="3500" dirty="0">
                <a:latin typeface="Arial" panose="020B0604020202020204" pitchFamily="34" charset="0"/>
                <a:ea typeface="Calibri" panose="020F0502020204030204" pitchFamily="34" charset="0"/>
                <a:cs typeface="Times New Roman" panose="02020603050405020304" pitchFamily="18" charset="0"/>
              </a:rPr>
              <a:t>, 385-476</a:t>
            </a:r>
            <a:endParaRPr lang="en-US" sz="35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arenBoth"/>
              <a:tabLst>
                <a:tab pos="457200" algn="l"/>
              </a:tabLst>
            </a:pPr>
            <a:r>
              <a:rPr lang="en-US" sz="3500" dirty="0" smtClean="0">
                <a:ea typeface="Calibri" panose="020F0502020204030204" pitchFamily="34" charset="0"/>
                <a:cs typeface="Times New Roman" panose="02020603050405020304" pitchFamily="18" charset="0"/>
              </a:rPr>
              <a:t> Davies</a:t>
            </a:r>
            <a:r>
              <a:rPr lang="en-US" sz="3500" dirty="0">
                <a:ea typeface="Calibri" panose="020F0502020204030204" pitchFamily="34" charset="0"/>
                <a:cs typeface="Times New Roman" panose="02020603050405020304" pitchFamily="18" charset="0"/>
              </a:rPr>
              <a:t>, S. G., </a:t>
            </a:r>
            <a:r>
              <a:rPr lang="en-US" sz="3500" dirty="0" err="1" smtClean="0">
                <a:ea typeface="Calibri" panose="020F0502020204030204" pitchFamily="34" charset="0"/>
                <a:cs typeface="Times New Roman" panose="02020603050405020304" pitchFamily="18" charset="0"/>
              </a:rPr>
              <a:t>Whitham</a:t>
            </a:r>
            <a:r>
              <a:rPr lang="en-US" sz="3500" dirty="0">
                <a:ea typeface="Calibri" panose="020F0502020204030204" pitchFamily="34" charset="0"/>
                <a:cs typeface="Times New Roman" panose="02020603050405020304" pitchFamily="18" charset="0"/>
              </a:rPr>
              <a:t>, G. H., </a:t>
            </a:r>
            <a:r>
              <a:rPr lang="en-US" sz="3500" i="1" dirty="0">
                <a:ea typeface="Calibri" panose="020F0502020204030204" pitchFamily="34" charset="0"/>
                <a:cs typeface="Times New Roman" panose="02020603050405020304" pitchFamily="18" charset="0"/>
              </a:rPr>
              <a:t>J. Chem. Soc. Perkin Trans. I</a:t>
            </a:r>
            <a:r>
              <a:rPr lang="en-US" sz="3500" dirty="0">
                <a:ea typeface="Calibri" panose="020F0502020204030204" pitchFamily="34" charset="0"/>
                <a:cs typeface="Times New Roman" panose="02020603050405020304" pitchFamily="18" charset="0"/>
              </a:rPr>
              <a:t>, </a:t>
            </a:r>
            <a:r>
              <a:rPr lang="en-US" sz="3500" b="1" dirty="0">
                <a:ea typeface="Calibri" panose="020F0502020204030204" pitchFamily="34" charset="0"/>
                <a:cs typeface="Times New Roman" panose="02020603050405020304" pitchFamily="18" charset="0"/>
              </a:rPr>
              <a:t>1977</a:t>
            </a:r>
            <a:r>
              <a:rPr lang="en-US" sz="3500" dirty="0">
                <a:ea typeface="Calibri" panose="020F0502020204030204" pitchFamily="34" charset="0"/>
                <a:cs typeface="Times New Roman" panose="02020603050405020304" pitchFamily="18" charset="0"/>
              </a:rPr>
              <a:t>, 1346-1347</a:t>
            </a:r>
          </a:p>
          <a:p>
            <a:pPr marL="342900" marR="0" lvl="0" indent="-342900">
              <a:lnSpc>
                <a:spcPct val="107000"/>
              </a:lnSpc>
              <a:spcBef>
                <a:spcPts val="0"/>
              </a:spcBef>
              <a:spcAft>
                <a:spcPts val="800"/>
              </a:spcAft>
              <a:buFont typeface="+mj-lt"/>
              <a:buAutoNum type="arabicParenBoth"/>
              <a:tabLst>
                <a:tab pos="457200" algn="l"/>
              </a:tabLst>
            </a:pPr>
            <a:r>
              <a:rPr lang="en-US" sz="3500" dirty="0" smtClean="0">
                <a:ea typeface="Calibri" panose="020F0502020204030204" pitchFamily="34" charset="0"/>
                <a:cs typeface="Times New Roman" panose="02020603050405020304" pitchFamily="18" charset="0"/>
              </a:rPr>
              <a:t> Morgan</a:t>
            </a:r>
            <a:r>
              <a:rPr lang="en-US" sz="3500" dirty="0">
                <a:ea typeface="Calibri" panose="020F0502020204030204" pitchFamily="34" charset="0"/>
                <a:cs typeface="Times New Roman" panose="02020603050405020304" pitchFamily="18" charset="0"/>
              </a:rPr>
              <a:t>, J., Greenberg, A., </a:t>
            </a:r>
            <a:r>
              <a:rPr lang="en-US" sz="3500" i="1" dirty="0">
                <a:ea typeface="Calibri" panose="020F0502020204030204" pitchFamily="34" charset="0"/>
                <a:cs typeface="Times New Roman" panose="02020603050405020304" pitchFamily="18" charset="0"/>
              </a:rPr>
              <a:t>J. Org. Chem</a:t>
            </a:r>
            <a:r>
              <a:rPr lang="en-US" sz="3500" dirty="0">
                <a:ea typeface="Calibri" panose="020F0502020204030204" pitchFamily="34" charset="0"/>
                <a:cs typeface="Times New Roman" panose="02020603050405020304" pitchFamily="18" charset="0"/>
              </a:rPr>
              <a:t>. </a:t>
            </a:r>
            <a:r>
              <a:rPr lang="en-US" sz="3500" b="1" dirty="0">
                <a:ea typeface="Calibri" panose="020F0502020204030204" pitchFamily="34" charset="0"/>
                <a:cs typeface="Times New Roman" panose="02020603050405020304" pitchFamily="18" charset="0"/>
              </a:rPr>
              <a:t>2010</a:t>
            </a:r>
            <a:r>
              <a:rPr lang="en-US" sz="3500" dirty="0">
                <a:ea typeface="Calibri" panose="020F0502020204030204" pitchFamily="34" charset="0"/>
                <a:cs typeface="Times New Roman" panose="02020603050405020304" pitchFamily="18" charset="0"/>
              </a:rPr>
              <a:t>, </a:t>
            </a:r>
            <a:r>
              <a:rPr lang="en-US" sz="3500" i="1" dirty="0">
                <a:ea typeface="Calibri" panose="020F0502020204030204" pitchFamily="34" charset="0"/>
                <a:cs typeface="Times New Roman" panose="02020603050405020304" pitchFamily="18" charset="0"/>
              </a:rPr>
              <a:t>75</a:t>
            </a:r>
            <a:r>
              <a:rPr lang="en-US" sz="3500" dirty="0">
                <a:ea typeface="Calibri" panose="020F0502020204030204" pitchFamily="34" charset="0"/>
                <a:cs typeface="Times New Roman" panose="02020603050405020304" pitchFamily="18" charset="0"/>
              </a:rPr>
              <a:t>, 4761-4768</a:t>
            </a:r>
          </a:p>
          <a:p>
            <a:pPr marL="342900" marR="0" lvl="0" indent="-342900">
              <a:lnSpc>
                <a:spcPct val="107000"/>
              </a:lnSpc>
              <a:spcBef>
                <a:spcPts val="0"/>
              </a:spcBef>
              <a:spcAft>
                <a:spcPts val="800"/>
              </a:spcAft>
              <a:buFont typeface="+mj-lt"/>
              <a:buAutoNum type="arabicParenBoth"/>
              <a:tabLst>
                <a:tab pos="457200" algn="l"/>
              </a:tabLst>
            </a:pPr>
            <a:r>
              <a:rPr lang="en-US" sz="3500" dirty="0" smtClean="0">
                <a:ea typeface="Calibri" panose="020F0502020204030204" pitchFamily="34" charset="0"/>
                <a:cs typeface="Times New Roman" panose="02020603050405020304" pitchFamily="18" charset="0"/>
              </a:rPr>
              <a:t> Greenberg</a:t>
            </a:r>
            <a:r>
              <a:rPr lang="en-US" sz="3500" dirty="0">
                <a:ea typeface="Calibri" panose="020F0502020204030204" pitchFamily="34" charset="0"/>
                <a:cs typeface="Times New Roman" panose="02020603050405020304" pitchFamily="18" charset="0"/>
              </a:rPr>
              <a:t>, A., et. al., </a:t>
            </a:r>
            <a:r>
              <a:rPr lang="en-US" sz="3500" i="1" dirty="0">
                <a:ea typeface="Calibri" panose="020F0502020204030204" pitchFamily="34" charset="0"/>
                <a:cs typeface="Times New Roman" panose="02020603050405020304" pitchFamily="18" charset="0"/>
              </a:rPr>
              <a:t>Structural Chemistry</a:t>
            </a:r>
            <a:r>
              <a:rPr lang="en-US" sz="3500" dirty="0">
                <a:ea typeface="Calibri" panose="020F0502020204030204" pitchFamily="34" charset="0"/>
                <a:cs typeface="Times New Roman" panose="02020603050405020304" pitchFamily="18" charset="0"/>
              </a:rPr>
              <a:t>, </a:t>
            </a:r>
            <a:r>
              <a:rPr lang="en-US" sz="3500" b="1" dirty="0">
                <a:ea typeface="Calibri" panose="020F0502020204030204" pitchFamily="34" charset="0"/>
                <a:cs typeface="Times New Roman" panose="02020603050405020304" pitchFamily="18" charset="0"/>
              </a:rPr>
              <a:t>1998</a:t>
            </a:r>
            <a:r>
              <a:rPr lang="en-US" sz="3500" dirty="0">
                <a:ea typeface="Calibri" panose="020F0502020204030204" pitchFamily="34" charset="0"/>
                <a:cs typeface="Times New Roman" panose="02020603050405020304" pitchFamily="18" charset="0"/>
              </a:rPr>
              <a:t>, </a:t>
            </a:r>
            <a:r>
              <a:rPr lang="en-US" sz="3500" i="1" dirty="0">
                <a:ea typeface="Calibri" panose="020F0502020204030204" pitchFamily="34" charset="0"/>
                <a:cs typeface="Times New Roman" panose="02020603050405020304" pitchFamily="18" charset="0"/>
              </a:rPr>
              <a:t>9(3)</a:t>
            </a:r>
            <a:r>
              <a:rPr lang="en-US" sz="3500" dirty="0">
                <a:ea typeface="Calibri" panose="020F0502020204030204" pitchFamily="34" charset="0"/>
                <a:cs typeface="Times New Roman" panose="02020603050405020304" pitchFamily="18" charset="0"/>
              </a:rPr>
              <a:t>, 223-236</a:t>
            </a:r>
          </a:p>
          <a:p>
            <a:pPr marL="342900" marR="0" lvl="0" indent="-342900">
              <a:lnSpc>
                <a:spcPct val="107000"/>
              </a:lnSpc>
              <a:spcBef>
                <a:spcPts val="0"/>
              </a:spcBef>
              <a:spcAft>
                <a:spcPts val="800"/>
              </a:spcAft>
              <a:buFont typeface="+mj-lt"/>
              <a:buAutoNum type="arabicParenBoth"/>
              <a:tabLst>
                <a:tab pos="457200" algn="l"/>
              </a:tabLst>
            </a:pPr>
            <a:r>
              <a:rPr lang="en-US" sz="3500" dirty="0" smtClean="0">
                <a:ea typeface="Calibri" panose="020F0502020204030204" pitchFamily="34" charset="0"/>
                <a:cs typeface="Times New Roman" panose="02020603050405020304" pitchFamily="18" charset="0"/>
              </a:rPr>
              <a:t> </a:t>
            </a:r>
            <a:r>
              <a:rPr lang="en-US" sz="3500" dirty="0" err="1" smtClean="0">
                <a:ea typeface="Calibri" panose="020F0502020204030204" pitchFamily="34" charset="0"/>
                <a:cs typeface="Times New Roman" panose="02020603050405020304" pitchFamily="18" charset="0"/>
              </a:rPr>
              <a:t>Nauduri</a:t>
            </a:r>
            <a:r>
              <a:rPr lang="en-US" sz="3500" dirty="0">
                <a:ea typeface="Calibri" panose="020F0502020204030204" pitchFamily="34" charset="0"/>
                <a:cs typeface="Times New Roman" panose="02020603050405020304" pitchFamily="18" charset="0"/>
              </a:rPr>
              <a:t>, D., Greenberg, A., </a:t>
            </a:r>
            <a:r>
              <a:rPr lang="en-US" sz="3500" i="1" dirty="0">
                <a:ea typeface="Calibri" panose="020F0502020204030204" pitchFamily="34" charset="0"/>
                <a:cs typeface="Times New Roman" panose="02020603050405020304" pitchFamily="18" charset="0"/>
              </a:rPr>
              <a:t>Tetrahedron Letters</a:t>
            </a:r>
            <a:r>
              <a:rPr lang="en-US" sz="3500" dirty="0">
                <a:ea typeface="Calibri" panose="020F0502020204030204" pitchFamily="34" charset="0"/>
                <a:cs typeface="Times New Roman" panose="02020603050405020304" pitchFamily="18" charset="0"/>
              </a:rPr>
              <a:t>, </a:t>
            </a:r>
            <a:r>
              <a:rPr lang="en-US" sz="3500" b="1" dirty="0">
                <a:ea typeface="Calibri" panose="020F0502020204030204" pitchFamily="34" charset="0"/>
                <a:cs typeface="Times New Roman" panose="02020603050405020304" pitchFamily="18" charset="0"/>
              </a:rPr>
              <a:t>2004</a:t>
            </a:r>
            <a:r>
              <a:rPr lang="en-US" sz="3500" dirty="0">
                <a:ea typeface="Calibri" panose="020F0502020204030204" pitchFamily="34" charset="0"/>
                <a:cs typeface="Times New Roman" panose="02020603050405020304" pitchFamily="18" charset="0"/>
              </a:rPr>
              <a:t>, </a:t>
            </a:r>
            <a:r>
              <a:rPr lang="en-US" sz="3500" i="1" dirty="0">
                <a:ea typeface="Calibri" panose="020F0502020204030204" pitchFamily="34" charset="0"/>
                <a:cs typeface="Times New Roman" panose="02020603050405020304" pitchFamily="18" charset="0"/>
              </a:rPr>
              <a:t>45</a:t>
            </a:r>
            <a:r>
              <a:rPr lang="en-US" sz="3500" dirty="0">
                <a:ea typeface="Calibri" panose="020F0502020204030204" pitchFamily="34" charset="0"/>
                <a:cs typeface="Times New Roman" panose="02020603050405020304" pitchFamily="18" charset="0"/>
              </a:rPr>
              <a:t>, 4789-4793</a:t>
            </a:r>
          </a:p>
          <a:p>
            <a:pPr marL="342900" marR="0" lvl="0" indent="-342900">
              <a:lnSpc>
                <a:spcPct val="107000"/>
              </a:lnSpc>
              <a:spcBef>
                <a:spcPts val="0"/>
              </a:spcBef>
              <a:spcAft>
                <a:spcPts val="800"/>
              </a:spcAft>
              <a:buFont typeface="+mj-lt"/>
              <a:buAutoNum type="arabicParenBoth"/>
              <a:tabLst>
                <a:tab pos="457200" algn="l"/>
              </a:tabLst>
            </a:pPr>
            <a:r>
              <a:rPr lang="en-US" sz="3500" dirty="0" smtClean="0">
                <a:ea typeface="Calibri" panose="020F0502020204030204" pitchFamily="34" charset="0"/>
                <a:cs typeface="Times New Roman" panose="02020603050405020304" pitchFamily="18" charset="0"/>
              </a:rPr>
              <a:t> Paquette</a:t>
            </a:r>
            <a:r>
              <a:rPr lang="en-US" sz="3500" dirty="0">
                <a:ea typeface="Calibri" panose="020F0502020204030204" pitchFamily="34" charset="0"/>
                <a:cs typeface="Times New Roman" panose="02020603050405020304" pitchFamily="18" charset="0"/>
              </a:rPr>
              <a:t>, L. A., Barrett, J. H.,  </a:t>
            </a:r>
            <a:r>
              <a:rPr lang="en-US" sz="3500" i="1" dirty="0">
                <a:ea typeface="Calibri" panose="020F0502020204030204" pitchFamily="34" charset="0"/>
                <a:cs typeface="Times New Roman" panose="02020603050405020304" pitchFamily="18" charset="0"/>
              </a:rPr>
              <a:t>Org. Synth</a:t>
            </a:r>
            <a:r>
              <a:rPr lang="en-US" sz="3500" dirty="0">
                <a:ea typeface="Calibri" panose="020F0502020204030204" pitchFamily="34" charset="0"/>
                <a:cs typeface="Times New Roman" panose="02020603050405020304" pitchFamily="18" charset="0"/>
              </a:rPr>
              <a:t>. </a:t>
            </a:r>
            <a:r>
              <a:rPr lang="en-US" sz="3500" b="1" dirty="0">
                <a:ea typeface="Calibri" panose="020F0502020204030204" pitchFamily="34" charset="0"/>
                <a:cs typeface="Times New Roman" panose="02020603050405020304" pitchFamily="18" charset="0"/>
              </a:rPr>
              <a:t>1969</a:t>
            </a:r>
            <a:r>
              <a:rPr lang="en-US" sz="3500" dirty="0">
                <a:ea typeface="Calibri" panose="020F0502020204030204" pitchFamily="34" charset="0"/>
                <a:cs typeface="Times New Roman" panose="02020603050405020304" pitchFamily="18" charset="0"/>
              </a:rPr>
              <a:t>,</a:t>
            </a:r>
            <a:r>
              <a:rPr lang="en-US" sz="3500" i="1" dirty="0">
                <a:ea typeface="Calibri" panose="020F0502020204030204" pitchFamily="34" charset="0"/>
                <a:cs typeface="Times New Roman" panose="02020603050405020304" pitchFamily="18" charset="0"/>
              </a:rPr>
              <a:t> 49</a:t>
            </a:r>
            <a:r>
              <a:rPr lang="en-US" sz="3500" dirty="0">
                <a:ea typeface="Calibri" panose="020F0502020204030204" pitchFamily="34" charset="0"/>
                <a:cs typeface="Times New Roman" panose="02020603050405020304" pitchFamily="18" charset="0"/>
              </a:rPr>
              <a:t>, 62.  </a:t>
            </a:r>
          </a:p>
          <a:p>
            <a:pPr marL="342900" marR="0" lvl="0" indent="-342900">
              <a:lnSpc>
                <a:spcPct val="107000"/>
              </a:lnSpc>
              <a:spcBef>
                <a:spcPts val="0"/>
              </a:spcBef>
              <a:spcAft>
                <a:spcPts val="800"/>
              </a:spcAft>
              <a:buFont typeface="+mj-lt"/>
              <a:buAutoNum type="arabicParenBoth"/>
              <a:tabLst>
                <a:tab pos="457200" algn="l"/>
              </a:tabLst>
            </a:pPr>
            <a:r>
              <a:rPr lang="en-US" sz="3500" dirty="0" smtClean="0">
                <a:ea typeface="Calibri" panose="020F0502020204030204" pitchFamily="34" charset="0"/>
                <a:cs typeface="Times New Roman" panose="02020603050405020304" pitchFamily="18" charset="0"/>
              </a:rPr>
              <a:t> </a:t>
            </a:r>
            <a:r>
              <a:rPr lang="en-US" sz="3500" dirty="0" err="1" smtClean="0">
                <a:ea typeface="Calibri" panose="020F0502020204030204" pitchFamily="34" charset="0"/>
                <a:cs typeface="Times New Roman" panose="02020603050405020304" pitchFamily="18" charset="0"/>
              </a:rPr>
              <a:t>Rabideau</a:t>
            </a:r>
            <a:r>
              <a:rPr lang="en-US" sz="3500" dirty="0">
                <a:ea typeface="Calibri" panose="020F0502020204030204" pitchFamily="34" charset="0"/>
                <a:cs typeface="Times New Roman" panose="02020603050405020304" pitchFamily="18" charset="0"/>
              </a:rPr>
              <a:t>, Peter W., Burkholder, E.,  </a:t>
            </a:r>
            <a:r>
              <a:rPr lang="en-US" sz="3500" i="1" dirty="0">
                <a:ea typeface="Calibri" panose="020F0502020204030204" pitchFamily="34" charset="0"/>
                <a:cs typeface="Times New Roman" panose="02020603050405020304" pitchFamily="18" charset="0"/>
              </a:rPr>
              <a:t>J. Org Chem</a:t>
            </a:r>
            <a:r>
              <a:rPr lang="en-US" sz="3500" dirty="0">
                <a:ea typeface="Calibri" panose="020F0502020204030204" pitchFamily="34" charset="0"/>
                <a:cs typeface="Times New Roman" panose="02020603050405020304" pitchFamily="18" charset="0"/>
              </a:rPr>
              <a:t>. </a:t>
            </a:r>
            <a:r>
              <a:rPr lang="en-US" sz="3500" b="1" dirty="0">
                <a:ea typeface="Calibri" panose="020F0502020204030204" pitchFamily="34" charset="0"/>
                <a:cs typeface="Times New Roman" panose="02020603050405020304" pitchFamily="18" charset="0"/>
              </a:rPr>
              <a:t>1978</a:t>
            </a:r>
            <a:r>
              <a:rPr lang="en-US" sz="3500" dirty="0">
                <a:ea typeface="Calibri" panose="020F0502020204030204" pitchFamily="34" charset="0"/>
                <a:cs typeface="Times New Roman" panose="02020603050405020304" pitchFamily="18" charset="0"/>
              </a:rPr>
              <a:t>, </a:t>
            </a:r>
            <a:r>
              <a:rPr lang="en-US" sz="3500" i="1" dirty="0">
                <a:ea typeface="Calibri" panose="020F0502020204030204" pitchFamily="34" charset="0"/>
                <a:cs typeface="Times New Roman" panose="02020603050405020304" pitchFamily="18" charset="0"/>
              </a:rPr>
              <a:t>43</a:t>
            </a:r>
            <a:r>
              <a:rPr lang="en-US" sz="3500" dirty="0">
                <a:ea typeface="Calibri" panose="020F0502020204030204" pitchFamily="34" charset="0"/>
                <a:cs typeface="Times New Roman" panose="02020603050405020304" pitchFamily="18" charset="0"/>
              </a:rPr>
              <a:t>, 4283-4288</a:t>
            </a:r>
            <a:endParaRPr lang="en-US" sz="3500" dirty="0">
              <a:effectLst/>
              <a:ea typeface="Calibri" panose="020F0502020204030204" pitchFamily="34" charset="0"/>
              <a:cs typeface="Times New Roman" panose="02020603050405020304" pitchFamily="18" charset="0"/>
            </a:endParaRPr>
          </a:p>
        </p:txBody>
      </p:sp>
      <p:sp>
        <p:nvSpPr>
          <p:cNvPr id="8" name="TextBox 7"/>
          <p:cNvSpPr txBox="1"/>
          <p:nvPr/>
        </p:nvSpPr>
        <p:spPr>
          <a:xfrm>
            <a:off x="15011400" y="5105400"/>
            <a:ext cx="13487400" cy="27453669"/>
          </a:xfrm>
          <a:prstGeom prst="rect">
            <a:avLst/>
          </a:prstGeom>
          <a:noFill/>
        </p:spPr>
        <p:txBody>
          <a:bodyPr wrap="square" rtlCol="0">
            <a:spAutoFit/>
          </a:bodyPr>
          <a:lstStyle/>
          <a:p>
            <a:pPr defTabSz="914400"/>
            <a:r>
              <a:rPr lang="en-US" sz="3600" dirty="0"/>
              <a:t>	</a:t>
            </a:r>
            <a:endParaRPr lang="en-US" sz="3600" b="1" dirty="0" smtClean="0"/>
          </a:p>
          <a:p>
            <a:endParaRPr lang="en-US" sz="3600" b="1" dirty="0"/>
          </a:p>
          <a:p>
            <a:endParaRPr lang="en-US" sz="3600" b="1" dirty="0"/>
          </a:p>
          <a:p>
            <a:endParaRPr lang="en-US" sz="3600" b="1" dirty="0" smtClean="0"/>
          </a:p>
          <a:p>
            <a:endParaRPr lang="en-US" sz="3800" dirty="0" smtClean="0"/>
          </a:p>
          <a:p>
            <a:endParaRPr lang="en-US" sz="3800" dirty="0"/>
          </a:p>
          <a:p>
            <a:endParaRPr lang="en-US" sz="3800" dirty="0" smtClean="0"/>
          </a:p>
          <a:p>
            <a:endParaRPr lang="en-US" sz="3800" dirty="0"/>
          </a:p>
          <a:p>
            <a:endParaRPr lang="en-US" sz="3800" dirty="0" smtClean="0"/>
          </a:p>
          <a:p>
            <a:endParaRPr lang="en-US" sz="3800" dirty="0" smtClean="0"/>
          </a:p>
          <a:p>
            <a:endParaRPr lang="en-US" sz="3800" dirty="0" smtClean="0"/>
          </a:p>
          <a:p>
            <a:endParaRPr lang="en-US" sz="3800" dirty="0"/>
          </a:p>
          <a:p>
            <a:endParaRPr lang="en-US" sz="3800" dirty="0" smtClean="0"/>
          </a:p>
          <a:p>
            <a:endParaRPr lang="en-US" sz="3800" dirty="0"/>
          </a:p>
          <a:p>
            <a:endParaRPr lang="en-US" sz="3800" dirty="0" smtClean="0"/>
          </a:p>
          <a:p>
            <a:endParaRPr lang="en-US" sz="3800" dirty="0"/>
          </a:p>
          <a:p>
            <a:endParaRPr lang="en-US" sz="3800" dirty="0" smtClean="0"/>
          </a:p>
          <a:p>
            <a:endParaRPr lang="en-US" sz="3800" dirty="0"/>
          </a:p>
          <a:p>
            <a:endParaRPr lang="en-US" sz="3800" dirty="0" smtClean="0"/>
          </a:p>
          <a:p>
            <a:endParaRPr lang="en-US" sz="3800" dirty="0" smtClean="0"/>
          </a:p>
          <a:p>
            <a:endParaRPr lang="en-US" sz="3800" dirty="0"/>
          </a:p>
          <a:p>
            <a:endParaRPr lang="en-US" sz="3800" dirty="0" smtClean="0"/>
          </a:p>
          <a:p>
            <a:pPr defTabSz="914400"/>
            <a:r>
              <a:rPr lang="en-US" sz="3800" dirty="0" smtClean="0"/>
              <a:t>	</a:t>
            </a:r>
          </a:p>
          <a:p>
            <a:pPr defTabSz="914400"/>
            <a:r>
              <a:rPr lang="en-US" sz="3800" b="1" dirty="0"/>
              <a:t>Scheme </a:t>
            </a:r>
            <a:r>
              <a:rPr lang="en-US" sz="3800" b="1" dirty="0" smtClean="0"/>
              <a:t>3. </a:t>
            </a:r>
            <a:r>
              <a:rPr lang="en-US" sz="3800" dirty="0"/>
              <a:t>Synthetic </a:t>
            </a:r>
            <a:r>
              <a:rPr lang="en-US" sz="3800" dirty="0" smtClean="0"/>
              <a:t>Route </a:t>
            </a:r>
            <a:r>
              <a:rPr lang="en-US" sz="3800" dirty="0"/>
              <a:t>to 4,5-Benzoxepin </a:t>
            </a:r>
            <a:r>
              <a:rPr lang="en-US" sz="3800" b="1" dirty="0" smtClean="0"/>
              <a:t>5 </a:t>
            </a:r>
            <a:r>
              <a:rPr lang="en-US" sz="3800" dirty="0" smtClean="0"/>
              <a:t>and dimer </a:t>
            </a:r>
            <a:r>
              <a:rPr lang="en-US" sz="3800" b="1" dirty="0" smtClean="0"/>
              <a:t>6</a:t>
            </a:r>
            <a:r>
              <a:rPr lang="en-US" sz="3800" dirty="0" smtClean="0"/>
              <a:t>.</a:t>
            </a:r>
            <a:endParaRPr lang="en-US" sz="3800" b="1" dirty="0"/>
          </a:p>
          <a:p>
            <a:pPr defTabSz="914400"/>
            <a:endParaRPr lang="en-US" sz="3800" dirty="0"/>
          </a:p>
          <a:p>
            <a:pPr defTabSz="914400"/>
            <a:endParaRPr lang="en-US" sz="3800" dirty="0"/>
          </a:p>
          <a:p>
            <a:pPr defTabSz="914400"/>
            <a:r>
              <a:rPr lang="en-US" sz="3800" dirty="0" smtClean="0"/>
              <a:t>	Reactions with CAN were performed on 4,5-benzoxepin </a:t>
            </a:r>
            <a:r>
              <a:rPr lang="en-US" sz="3800" b="1" dirty="0" smtClean="0"/>
              <a:t>5</a:t>
            </a:r>
            <a:r>
              <a:rPr lang="en-US" sz="3800" dirty="0" smtClean="0"/>
              <a:t> yielding tentative products</a:t>
            </a:r>
            <a:r>
              <a:rPr lang="en-US" sz="3800" b="1" dirty="0" smtClean="0"/>
              <a:t> 6</a:t>
            </a:r>
            <a:r>
              <a:rPr lang="en-US" sz="3800" dirty="0" smtClean="0"/>
              <a:t> with no </a:t>
            </a:r>
            <a:r>
              <a:rPr lang="en-US" sz="3800" b="1" dirty="0" smtClean="0"/>
              <a:t>5 </a:t>
            </a:r>
            <a:r>
              <a:rPr lang="en-US" sz="3800" dirty="0" smtClean="0"/>
              <a:t>remaining. </a:t>
            </a:r>
            <a:endParaRPr lang="en-US" sz="3800" b="1" dirty="0" smtClean="0"/>
          </a:p>
          <a:p>
            <a:pPr defTabSz="914400"/>
            <a:r>
              <a:rPr lang="en-US" sz="3800" baseline="30000" dirty="0" smtClean="0"/>
              <a:t>1</a:t>
            </a:r>
            <a:r>
              <a:rPr lang="en-US" sz="3800" dirty="0" smtClean="0"/>
              <a:t>H NMR was used to characterize crude and pure products.</a:t>
            </a:r>
          </a:p>
          <a:p>
            <a:pPr defTabSz="914400"/>
            <a:endParaRPr lang="en-US" sz="3800" dirty="0" smtClean="0"/>
          </a:p>
          <a:p>
            <a:pPr defTabSz="914400"/>
            <a:endParaRPr lang="en-US" sz="3800" dirty="0" smtClean="0"/>
          </a:p>
          <a:p>
            <a:endParaRPr lang="en-US" sz="3800" dirty="0"/>
          </a:p>
          <a:p>
            <a:endParaRPr lang="en-US" sz="3800" dirty="0" smtClean="0"/>
          </a:p>
          <a:p>
            <a:endParaRPr lang="en-US" sz="3800" dirty="0"/>
          </a:p>
          <a:p>
            <a:endParaRPr lang="en-US" sz="3800" dirty="0" smtClean="0"/>
          </a:p>
          <a:p>
            <a:endParaRPr lang="en-US" sz="3800" dirty="0"/>
          </a:p>
          <a:p>
            <a:endParaRPr lang="en-US" sz="3800" dirty="0" smtClean="0"/>
          </a:p>
          <a:p>
            <a:endParaRPr lang="en-US" sz="3800" dirty="0" smtClean="0"/>
          </a:p>
          <a:p>
            <a:endParaRPr lang="en-US" sz="3800" dirty="0"/>
          </a:p>
          <a:p>
            <a:endParaRPr lang="en-US" sz="3800" dirty="0" smtClean="0"/>
          </a:p>
          <a:p>
            <a:endParaRPr lang="en-US" sz="3800" dirty="0"/>
          </a:p>
          <a:p>
            <a:endParaRPr lang="en-US" sz="3800" dirty="0"/>
          </a:p>
          <a:p>
            <a:endParaRPr lang="en-US" sz="3800" dirty="0" smtClean="0"/>
          </a:p>
          <a:p>
            <a:endParaRPr lang="en-US" sz="3800" dirty="0"/>
          </a:p>
          <a:p>
            <a:endParaRPr lang="en-US" sz="3800" dirty="0" smtClean="0"/>
          </a:p>
          <a:p>
            <a:endParaRPr lang="en-US" sz="3800" b="1" dirty="0" smtClean="0"/>
          </a:p>
          <a:p>
            <a:r>
              <a:rPr lang="en-US" sz="3800" b="1" dirty="0" smtClean="0"/>
              <a:t>Figure 1</a:t>
            </a:r>
            <a:r>
              <a:rPr lang="en-US" sz="3800" b="1" dirty="0"/>
              <a:t>. </a:t>
            </a:r>
            <a:r>
              <a:rPr lang="en-US" sz="3800" baseline="30000" dirty="0"/>
              <a:t>1</a:t>
            </a:r>
            <a:r>
              <a:rPr lang="en-US" sz="3800" dirty="0"/>
              <a:t>H </a:t>
            </a:r>
            <a:r>
              <a:rPr lang="en-US" sz="3800" dirty="0" smtClean="0"/>
              <a:t>NMR of purified</a:t>
            </a:r>
            <a:r>
              <a:rPr lang="en-US" sz="3800" b="1" dirty="0" smtClean="0"/>
              <a:t> 6</a:t>
            </a:r>
            <a:r>
              <a:rPr lang="en-US" sz="3800" dirty="0" smtClean="0"/>
              <a:t>.</a:t>
            </a:r>
            <a:r>
              <a:rPr lang="en-US" sz="3600" dirty="0" smtClean="0"/>
              <a:t>	</a:t>
            </a:r>
            <a:endParaRPr lang="en-US" sz="3600" dirty="0"/>
          </a:p>
        </p:txBody>
      </p:sp>
      <p:sp>
        <p:nvSpPr>
          <p:cNvPr id="11" name="Rectangle 10"/>
          <p:cNvSpPr/>
          <p:nvPr/>
        </p:nvSpPr>
        <p:spPr>
          <a:xfrm>
            <a:off x="29565600" y="13249870"/>
            <a:ext cx="4481035" cy="923330"/>
          </a:xfrm>
          <a:prstGeom prst="rect">
            <a:avLst/>
          </a:prstGeom>
          <a:noFill/>
        </p:spPr>
        <p:txBody>
          <a:bodyPr wrap="squar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Future Work</a:t>
            </a:r>
            <a:r>
              <a:rPr lang="en-US" sz="5400" b="1" cap="none" spc="0" dirty="0" smtClean="0">
                <a:ln w="22225">
                  <a:solidFill>
                    <a:schemeClr val="accent2"/>
                  </a:solidFill>
                  <a:prstDash val="solid"/>
                </a:ln>
                <a:effectLst/>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3" name="Rectangle 12"/>
          <p:cNvSpPr/>
          <p:nvPr/>
        </p:nvSpPr>
        <p:spPr>
          <a:xfrm>
            <a:off x="29476153" y="16602670"/>
            <a:ext cx="4570482"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cs typeface="Times New Roman" panose="02020603050405020304" pitchFamily="18" charset="0"/>
              </a:rPr>
              <a:t>Conclusions:</a:t>
            </a:r>
            <a:endParaRPr lang="en-US" sz="5400" b="1" cap="none" spc="0" dirty="0">
              <a:ln w="22225">
                <a:solidFill>
                  <a:schemeClr val="accent2"/>
                </a:solidFill>
                <a:prstDash val="solid"/>
              </a:ln>
              <a:effectLst/>
            </a:endParaRPr>
          </a:p>
        </p:txBody>
      </p:sp>
      <p:sp>
        <p:nvSpPr>
          <p:cNvPr id="15" name="Rectangle 14"/>
          <p:cNvSpPr/>
          <p:nvPr/>
        </p:nvSpPr>
        <p:spPr>
          <a:xfrm>
            <a:off x="29583529" y="21784270"/>
            <a:ext cx="6917278"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Acknowledgements</a:t>
            </a:r>
            <a:r>
              <a:rPr lang="en-US" sz="5400" b="1" cap="none" spc="0" dirty="0" smtClean="0">
                <a:ln w="22225">
                  <a:solidFill>
                    <a:schemeClr val="accent2"/>
                  </a:solidFill>
                  <a:prstDash val="solid"/>
                </a:ln>
                <a:effectLst/>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6" name="Rectangle 15"/>
          <p:cNvSpPr/>
          <p:nvPr/>
        </p:nvSpPr>
        <p:spPr>
          <a:xfrm>
            <a:off x="29567742" y="23994070"/>
            <a:ext cx="363464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latin typeface="Times New Roman" panose="02020603050405020304" pitchFamily="18" charset="0"/>
                <a:cs typeface="Times New Roman" panose="02020603050405020304" pitchFamily="18" charset="0"/>
              </a:rPr>
              <a:t>References</a:t>
            </a:r>
            <a:r>
              <a:rPr lang="en-US" sz="5400" b="1" cap="none" spc="0" dirty="0" smtClean="0">
                <a:ln w="22225">
                  <a:solidFill>
                    <a:schemeClr val="accent2"/>
                  </a:solidFill>
                  <a:prstDash val="solid"/>
                </a:ln>
                <a:effectLst/>
                <a:latin typeface="Times New Roman" panose="02020603050405020304" pitchFamily="18" charset="0"/>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7" name="Rectangle 16"/>
          <p:cNvSpPr/>
          <p:nvPr/>
        </p:nvSpPr>
        <p:spPr>
          <a:xfrm>
            <a:off x="15011400" y="18973800"/>
            <a:ext cx="8225329"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Results and Discussion:</a:t>
            </a:r>
            <a:endParaRPr lang="en-US" sz="5400" b="1" cap="none" spc="0" dirty="0">
              <a:ln w="22225">
                <a:solidFill>
                  <a:schemeClr val="accent2"/>
                </a:solidFill>
                <a:prstDash val="solid"/>
              </a:ln>
              <a:effectLst/>
            </a:endParaRPr>
          </a:p>
        </p:txBody>
      </p:sp>
      <p:sp>
        <p:nvSpPr>
          <p:cNvPr id="20" name="Rectangle 19"/>
          <p:cNvSpPr/>
          <p:nvPr/>
        </p:nvSpPr>
        <p:spPr>
          <a:xfrm>
            <a:off x="1981199" y="5105400"/>
            <a:ext cx="4455066"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Introduction:</a:t>
            </a:r>
            <a:endParaRPr lang="en-US" sz="5400" b="1" cap="none" spc="0" dirty="0">
              <a:ln w="22225">
                <a:solidFill>
                  <a:schemeClr val="accent2"/>
                </a:solidFill>
                <a:prstDash val="solid"/>
              </a:ln>
              <a:effectLst/>
            </a:endParaRPr>
          </a:p>
        </p:txBody>
      </p:sp>
      <p:sp>
        <p:nvSpPr>
          <p:cNvPr id="21" name="Rectangle 20"/>
          <p:cNvSpPr/>
          <p:nvPr/>
        </p:nvSpPr>
        <p:spPr>
          <a:xfrm>
            <a:off x="1981199" y="22086857"/>
            <a:ext cx="6673943"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Experimental Work:</a:t>
            </a:r>
            <a:endParaRPr lang="en-US" sz="5400" b="1" cap="none" spc="0" dirty="0">
              <a:ln w="22225">
                <a:solidFill>
                  <a:schemeClr val="accent2"/>
                </a:solidFill>
                <a:prstDash val="solid"/>
              </a:ln>
              <a:effectLst/>
            </a:endParaRPr>
          </a:p>
        </p:txBody>
      </p:sp>
      <p:pic>
        <p:nvPicPr>
          <p:cNvPr id="10" name="Picture 9"/>
          <p:cNvPicPr>
            <a:picLocks noChangeAspect="1"/>
          </p:cNvPicPr>
          <p:nvPr/>
        </p:nvPicPr>
        <p:blipFill>
          <a:blip r:embed="rId2"/>
          <a:stretch>
            <a:fillRect/>
          </a:stretch>
        </p:blipFill>
        <p:spPr>
          <a:xfrm>
            <a:off x="1864468" y="1676400"/>
            <a:ext cx="3088532" cy="3129712"/>
          </a:xfrm>
          <a:prstGeom prst="rect">
            <a:avLst/>
          </a:prstGeom>
        </p:spPr>
      </p:pic>
      <p:pic>
        <p:nvPicPr>
          <p:cNvPr id="3" name="Picture 2"/>
          <p:cNvPicPr>
            <a:picLocks noChangeAspect="1"/>
          </p:cNvPicPr>
          <p:nvPr/>
        </p:nvPicPr>
        <p:blipFill>
          <a:blip r:embed="rId3"/>
          <a:stretch>
            <a:fillRect/>
          </a:stretch>
        </p:blipFill>
        <p:spPr>
          <a:xfrm>
            <a:off x="1864468" y="14074353"/>
            <a:ext cx="12360443" cy="7337847"/>
          </a:xfrm>
          <a:prstGeom prst="rect">
            <a:avLst/>
          </a:prstGeom>
        </p:spPr>
      </p:pic>
      <p:pic>
        <p:nvPicPr>
          <p:cNvPr id="2" name="Picture 1"/>
          <p:cNvPicPr>
            <a:picLocks noChangeAspect="1"/>
          </p:cNvPicPr>
          <p:nvPr/>
        </p:nvPicPr>
        <p:blipFill>
          <a:blip r:embed="rId4"/>
          <a:stretch>
            <a:fillRect/>
          </a:stretch>
        </p:blipFill>
        <p:spPr>
          <a:xfrm>
            <a:off x="15011400" y="21990405"/>
            <a:ext cx="13572876" cy="9556395"/>
          </a:xfrm>
          <a:prstGeom prst="rect">
            <a:avLst/>
          </a:prstGeom>
        </p:spPr>
      </p:pic>
      <p:pic>
        <p:nvPicPr>
          <p:cNvPr id="4" name="Picture 3"/>
          <p:cNvPicPr>
            <a:picLocks noChangeAspect="1"/>
          </p:cNvPicPr>
          <p:nvPr/>
        </p:nvPicPr>
        <p:blipFill>
          <a:blip r:embed="rId5"/>
          <a:stretch>
            <a:fillRect/>
          </a:stretch>
        </p:blipFill>
        <p:spPr>
          <a:xfrm>
            <a:off x="15269051" y="6028730"/>
            <a:ext cx="12408217" cy="12106626"/>
          </a:xfrm>
          <a:prstGeom prst="rect">
            <a:avLst/>
          </a:prstGeom>
        </p:spPr>
      </p:pic>
      <p:pic>
        <p:nvPicPr>
          <p:cNvPr id="14" name="Picture 13"/>
          <p:cNvPicPr>
            <a:picLocks noChangeAspect="1"/>
          </p:cNvPicPr>
          <p:nvPr/>
        </p:nvPicPr>
        <p:blipFill>
          <a:blip r:embed="rId6"/>
          <a:stretch>
            <a:fillRect/>
          </a:stretch>
        </p:blipFill>
        <p:spPr>
          <a:xfrm>
            <a:off x="30749537" y="10939995"/>
            <a:ext cx="11043325" cy="3180879"/>
          </a:xfrm>
          <a:prstGeom prst="rect">
            <a:avLst/>
          </a:prstGeom>
        </p:spPr>
      </p:pic>
      <p:sp>
        <p:nvSpPr>
          <p:cNvPr id="18" name="TextBox 17"/>
          <p:cNvSpPr txBox="1"/>
          <p:nvPr/>
        </p:nvSpPr>
        <p:spPr>
          <a:xfrm>
            <a:off x="1981199" y="30163911"/>
            <a:ext cx="9278502" cy="1261884"/>
          </a:xfrm>
          <a:prstGeom prst="rect">
            <a:avLst/>
          </a:prstGeom>
          <a:noFill/>
        </p:spPr>
        <p:txBody>
          <a:bodyPr wrap="none" rtlCol="0">
            <a:spAutoFit/>
          </a:bodyPr>
          <a:lstStyle/>
          <a:p>
            <a:r>
              <a:rPr lang="en-US" sz="3800" b="1" dirty="0">
                <a:solidFill>
                  <a:prstClr val="black"/>
                </a:solidFill>
              </a:rPr>
              <a:t>Scheme 2. </a:t>
            </a:r>
            <a:r>
              <a:rPr lang="en-US" sz="3800" dirty="0">
                <a:solidFill>
                  <a:prstClr val="black"/>
                </a:solidFill>
              </a:rPr>
              <a:t>Alternative</a:t>
            </a:r>
            <a:r>
              <a:rPr lang="en-US" sz="3800" b="1" dirty="0">
                <a:solidFill>
                  <a:prstClr val="black"/>
                </a:solidFill>
              </a:rPr>
              <a:t> </a:t>
            </a:r>
            <a:r>
              <a:rPr lang="en-US" sz="3800" dirty="0">
                <a:solidFill>
                  <a:prstClr val="black"/>
                </a:solidFill>
              </a:rPr>
              <a:t>Synthetic Route to </a:t>
            </a:r>
            <a:endParaRPr lang="en-US" sz="3800" dirty="0" smtClean="0">
              <a:solidFill>
                <a:prstClr val="black"/>
              </a:solidFill>
            </a:endParaRPr>
          </a:p>
          <a:p>
            <a:r>
              <a:rPr lang="en-US" sz="3800" dirty="0" smtClean="0">
                <a:solidFill>
                  <a:prstClr val="black"/>
                </a:solidFill>
              </a:rPr>
              <a:t>4,5-Benzoxepin </a:t>
            </a:r>
            <a:r>
              <a:rPr lang="en-US" sz="3800" b="1" dirty="0" smtClean="0">
                <a:solidFill>
                  <a:prstClr val="black"/>
                </a:solidFill>
              </a:rPr>
              <a:t>5 </a:t>
            </a:r>
            <a:r>
              <a:rPr lang="en-US" sz="3800" dirty="0">
                <a:solidFill>
                  <a:prstClr val="black"/>
                </a:solidFill>
              </a:rPr>
              <a:t>and dimer </a:t>
            </a:r>
            <a:r>
              <a:rPr lang="en-US" sz="3800" b="1" dirty="0">
                <a:solidFill>
                  <a:prstClr val="black"/>
                </a:solidFill>
              </a:rPr>
              <a:t>6</a:t>
            </a:r>
            <a:r>
              <a:rPr lang="en-US" sz="3800" dirty="0" smtClean="0">
                <a:solidFill>
                  <a:prstClr val="black"/>
                </a:solidFill>
              </a:rPr>
              <a:t>.</a:t>
            </a:r>
            <a:endParaRPr lang="en-US" sz="3800" b="1" dirty="0">
              <a:solidFill>
                <a:prstClr val="black"/>
              </a:solidFill>
            </a:endParaRPr>
          </a:p>
        </p:txBody>
      </p:sp>
      <p:sp>
        <p:nvSpPr>
          <p:cNvPr id="23" name="TextBox 22"/>
          <p:cNvSpPr txBox="1"/>
          <p:nvPr/>
        </p:nvSpPr>
        <p:spPr>
          <a:xfrm>
            <a:off x="7029017" y="3352800"/>
            <a:ext cx="29452165" cy="3447098"/>
          </a:xfrm>
          <a:prstGeom prst="rect">
            <a:avLst/>
          </a:prstGeom>
          <a:noFill/>
        </p:spPr>
        <p:txBody>
          <a:bodyPr wrap="none" rtlCol="0">
            <a:spAutoFit/>
          </a:bodyPr>
          <a:lstStyle/>
          <a:p>
            <a:pPr algn="ctr"/>
            <a:r>
              <a:rPr lang="en-US" sz="4400" i="1" u="sng" dirty="0">
                <a:latin typeface="Arial" panose="020B0604020202020204" pitchFamily="34" charset="0"/>
                <a:cs typeface="Arial" panose="020B0604020202020204" pitchFamily="34" charset="0"/>
              </a:rPr>
              <a:t>Ryan W. Fitzgerald</a:t>
            </a:r>
            <a:r>
              <a:rPr lang="en-US" sz="4400" i="1" dirty="0">
                <a:latin typeface="Arial" panose="020B0604020202020204" pitchFamily="34" charset="0"/>
                <a:cs typeface="Arial" panose="020B0604020202020204" pitchFamily="34" charset="0"/>
              </a:rPr>
              <a:t>, Noah A. Cote, Arthur Greenberg</a:t>
            </a:r>
          </a:p>
          <a:p>
            <a:pPr algn="ctr"/>
            <a:r>
              <a:rPr lang="en-US" sz="4400" i="1" dirty="0">
                <a:latin typeface="Arial" panose="020B0604020202020204" pitchFamily="34" charset="0"/>
                <a:cs typeface="Arial" panose="020B0604020202020204" pitchFamily="34" charset="0"/>
              </a:rPr>
              <a:t>rwj9@wildcats.unh.edu, Department of Chemistry, University of New Hampshire, Durham, NH</a:t>
            </a:r>
          </a:p>
          <a:p>
            <a:pPr algn="ctr"/>
            <a:r>
              <a:rPr lang="en-US" sz="4400" i="1" dirty="0">
                <a:latin typeface="Arial" panose="020B0604020202020204" pitchFamily="34" charset="0"/>
                <a:cs typeface="Arial" panose="020B0604020202020204" pitchFamily="34" charset="0"/>
              </a:rPr>
              <a:t>4/15/2018</a:t>
            </a:r>
          </a:p>
          <a:p>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477121843"/>
              </p:ext>
            </p:extLst>
          </p:nvPr>
        </p:nvGraphicFramePr>
        <p:xfrm>
          <a:off x="29521363" y="6028732"/>
          <a:ext cx="13250749" cy="4410670"/>
        </p:xfrm>
        <a:graphic>
          <a:graphicData uri="http://schemas.openxmlformats.org/drawingml/2006/table">
            <a:tbl>
              <a:tblPr firstRow="1" firstCol="1" bandRow="1"/>
              <a:tblGrid>
                <a:gridCol w="1681797"/>
                <a:gridCol w="2837370"/>
                <a:gridCol w="2165909"/>
                <a:gridCol w="2655561"/>
                <a:gridCol w="1742812"/>
                <a:gridCol w="2167300"/>
              </a:tblGrid>
              <a:tr h="882134">
                <a:tc>
                  <a:txBody>
                    <a:bodyPr/>
                    <a:lstStyle/>
                    <a:p>
                      <a:pPr marL="0" marR="0" algn="ctr">
                        <a:lnSpc>
                          <a:spcPct val="107000"/>
                        </a:lnSpc>
                        <a:spcBef>
                          <a:spcPts val="0"/>
                        </a:spcBef>
                        <a:spcAft>
                          <a:spcPts val="0"/>
                        </a:spcAft>
                      </a:pPr>
                      <a:r>
                        <a:rPr lang="en-US" sz="3000" b="1" dirty="0" smtClean="0">
                          <a:solidFill>
                            <a:srgbClr val="FFFFFF"/>
                          </a:solidFill>
                          <a:effectLst/>
                          <a:latin typeface="+mn-lt"/>
                          <a:ea typeface="Calibri" panose="020F0502020204030204" pitchFamily="34" charset="0"/>
                        </a:rPr>
                        <a:t>Enzyme</a:t>
                      </a:r>
                      <a:endParaRPr lang="en-US" sz="3000" dirty="0">
                        <a:effectLst/>
                        <a:latin typeface="+mn-lt"/>
                        <a:ea typeface="Calibri" panose="020F0502020204030204" pitchFamily="34" charset="0"/>
                      </a:endParaRPr>
                    </a:p>
                  </a:txBody>
                  <a:tcPr marL="68580" marR="68580" marT="0" marB="0">
                    <a:lnL w="12700" cap="flat" cmpd="sng" algn="ctr">
                      <a:solidFill>
                        <a:srgbClr val="4472C4"/>
                      </a:solidFill>
                      <a:prstDash val="solid"/>
                      <a:round/>
                      <a:headEnd type="none" w="med" len="med"/>
                      <a:tailEnd type="none" w="med" len="med"/>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marL="0" marR="0" algn="ctr">
                        <a:lnSpc>
                          <a:spcPct val="107000"/>
                        </a:lnSpc>
                        <a:spcBef>
                          <a:spcPts val="0"/>
                        </a:spcBef>
                        <a:spcAft>
                          <a:spcPts val="0"/>
                        </a:spcAft>
                      </a:pPr>
                      <a:r>
                        <a:rPr lang="en-US" sz="3000" b="1">
                          <a:solidFill>
                            <a:srgbClr val="FFFFFF"/>
                          </a:solidFill>
                          <a:effectLst/>
                          <a:latin typeface="+mn-lt"/>
                          <a:ea typeface="Calibri" panose="020F0502020204030204" pitchFamily="34" charset="0"/>
                        </a:rPr>
                        <a:t>Substrate</a:t>
                      </a:r>
                      <a:endParaRPr lang="en-US" sz="300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marL="0" marR="0" algn="ctr">
                        <a:lnSpc>
                          <a:spcPct val="107000"/>
                        </a:lnSpc>
                        <a:spcBef>
                          <a:spcPts val="0"/>
                        </a:spcBef>
                        <a:spcAft>
                          <a:spcPts val="0"/>
                        </a:spcAft>
                      </a:pPr>
                      <a:r>
                        <a:rPr lang="en-US" sz="3000" b="1">
                          <a:solidFill>
                            <a:srgbClr val="FFFFFF"/>
                          </a:solidFill>
                          <a:effectLst/>
                          <a:latin typeface="+mn-lt"/>
                          <a:ea typeface="Calibri" panose="020F0502020204030204" pitchFamily="34" charset="0"/>
                        </a:rPr>
                        <a:t>[Substrate]</a:t>
                      </a:r>
                      <a:endParaRPr lang="en-US" sz="300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marL="0" marR="0" algn="ctr">
                        <a:lnSpc>
                          <a:spcPct val="107000"/>
                        </a:lnSpc>
                        <a:spcBef>
                          <a:spcPts val="0"/>
                        </a:spcBef>
                        <a:spcAft>
                          <a:spcPts val="0"/>
                        </a:spcAft>
                      </a:pPr>
                      <a:r>
                        <a:rPr lang="en-US" sz="3000" b="1">
                          <a:solidFill>
                            <a:srgbClr val="FFFFFF"/>
                          </a:solidFill>
                          <a:effectLst/>
                          <a:latin typeface="+mn-lt"/>
                          <a:ea typeface="Calibri" panose="020F0502020204030204" pitchFamily="34" charset="0"/>
                        </a:rPr>
                        <a:t>[Enzyme]</a:t>
                      </a:r>
                      <a:endParaRPr lang="en-US" sz="300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marL="0" marR="0" algn="ctr">
                        <a:lnSpc>
                          <a:spcPct val="107000"/>
                        </a:lnSpc>
                        <a:spcBef>
                          <a:spcPts val="0"/>
                        </a:spcBef>
                        <a:spcAft>
                          <a:spcPts val="0"/>
                        </a:spcAft>
                      </a:pPr>
                      <a:r>
                        <a:rPr lang="en-US" sz="3000" b="1">
                          <a:solidFill>
                            <a:srgbClr val="FFFFFF"/>
                          </a:solidFill>
                          <a:effectLst/>
                          <a:latin typeface="+mn-lt"/>
                          <a:ea typeface="Calibri" panose="020F0502020204030204" pitchFamily="34" charset="0"/>
                        </a:rPr>
                        <a:t>NADPH</a:t>
                      </a:r>
                      <a:endParaRPr lang="en-US" sz="300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marL="0" marR="0" algn="ctr">
                        <a:lnSpc>
                          <a:spcPct val="107000"/>
                        </a:lnSpc>
                        <a:spcBef>
                          <a:spcPts val="0"/>
                        </a:spcBef>
                        <a:spcAft>
                          <a:spcPts val="0"/>
                        </a:spcAft>
                      </a:pPr>
                      <a:r>
                        <a:rPr lang="en-US" sz="3000" b="1">
                          <a:solidFill>
                            <a:srgbClr val="FFFFFF"/>
                          </a:solidFill>
                          <a:effectLst/>
                          <a:latin typeface="+mn-lt"/>
                          <a:ea typeface="Calibri" panose="020F0502020204030204" pitchFamily="34" charset="0"/>
                        </a:rPr>
                        <a:t>MgCl</a:t>
                      </a:r>
                      <a:r>
                        <a:rPr lang="en-US" sz="3000" b="1" baseline="-25000">
                          <a:solidFill>
                            <a:srgbClr val="FFFFFF"/>
                          </a:solidFill>
                          <a:effectLst/>
                          <a:latin typeface="+mn-lt"/>
                          <a:ea typeface="Calibri" panose="020F0502020204030204" pitchFamily="34" charset="0"/>
                        </a:rPr>
                        <a:t>2</a:t>
                      </a:r>
                      <a:endParaRPr lang="en-US" sz="3000">
                        <a:effectLst/>
                        <a:latin typeface="+mn-lt"/>
                        <a:ea typeface="Calibri" panose="020F0502020204030204" pitchFamily="34" charset="0"/>
                      </a:endParaRPr>
                    </a:p>
                  </a:txBody>
                  <a:tcPr marL="68580" marR="68580" marT="0" marB="0">
                    <a:lnL>
                      <a:noFill/>
                    </a:lnL>
                    <a:lnR w="12700" cap="flat" cmpd="sng" algn="ctr">
                      <a:solidFill>
                        <a:srgbClr val="4472C4"/>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r>
              <a:tr h="882134">
                <a:tc>
                  <a:txBody>
                    <a:bodyPr/>
                    <a:lstStyle/>
                    <a:p>
                      <a:pPr marL="0" marR="0" algn="ctr">
                        <a:lnSpc>
                          <a:spcPct val="107000"/>
                        </a:lnSpc>
                        <a:spcBef>
                          <a:spcPts val="0"/>
                        </a:spcBef>
                        <a:spcAft>
                          <a:spcPts val="0"/>
                        </a:spcAft>
                      </a:pPr>
                      <a:r>
                        <a:rPr lang="en-US" sz="3000" b="1">
                          <a:effectLst/>
                          <a:latin typeface="+mn-lt"/>
                          <a:ea typeface="Calibri" panose="020F0502020204030204" pitchFamily="34" charset="0"/>
                        </a:rPr>
                        <a:t>2E1</a:t>
                      </a:r>
                      <a:endParaRPr lang="en-US" sz="3000">
                        <a:effectLst/>
                        <a:latin typeface="+mn-lt"/>
                        <a:ea typeface="Calibri" panose="020F0502020204030204" pitchFamily="34" charset="0"/>
                      </a:endParaRPr>
                    </a:p>
                  </a:txBody>
                  <a:tcPr marL="68580" marR="68580" marT="0" marB="0">
                    <a:lnL w="12700" cap="flat" cmpd="sng" algn="ctr">
                      <a:solidFill>
                        <a:srgbClr val="8EAADB"/>
                      </a:solidFill>
                      <a:prstDash val="solid"/>
                      <a:round/>
                      <a:headEnd type="none" w="med" len="med"/>
                      <a:tailEnd type="none" w="med" len="med"/>
                    </a:lnL>
                    <a:lnR>
                      <a:noFill/>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4,5-benzoxepin</a:t>
                      </a: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300 μM</a:t>
                      </a: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a:effectLst/>
                          <a:latin typeface="+mn-lt"/>
                          <a:ea typeface="Calibri" panose="020F0502020204030204" pitchFamily="34" charset="0"/>
                        </a:rPr>
                        <a:t> </a:t>
                      </a:r>
                      <a:r>
                        <a:rPr lang="en-US" sz="3000" dirty="0" smtClean="0">
                          <a:effectLst/>
                          <a:latin typeface="+mn-lt"/>
                          <a:ea typeface="Calibri" panose="020F0502020204030204" pitchFamily="34" charset="0"/>
                        </a:rPr>
                        <a:t>50 </a:t>
                      </a:r>
                      <a:r>
                        <a:rPr lang="en-US" sz="3000" dirty="0" err="1" smtClean="0">
                          <a:effectLst/>
                          <a:latin typeface="+mn-lt"/>
                          <a:ea typeface="Calibri" panose="020F0502020204030204" pitchFamily="34" charset="0"/>
                        </a:rPr>
                        <a:t>pmol</a:t>
                      </a:r>
                      <a:r>
                        <a:rPr lang="en-US" sz="3000" dirty="0" smtClean="0">
                          <a:effectLst/>
                          <a:latin typeface="+mn-lt"/>
                          <a:ea typeface="Calibri" panose="020F0502020204030204" pitchFamily="34" charset="0"/>
                        </a:rPr>
                        <a:t>/mL</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1.0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3.3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r>
              <a:tr h="882134">
                <a:tc>
                  <a:txBody>
                    <a:bodyPr/>
                    <a:lstStyle/>
                    <a:p>
                      <a:pPr marL="0" marR="0" algn="ctr">
                        <a:lnSpc>
                          <a:spcPct val="107000"/>
                        </a:lnSpc>
                        <a:spcBef>
                          <a:spcPts val="0"/>
                        </a:spcBef>
                        <a:spcAft>
                          <a:spcPts val="0"/>
                        </a:spcAft>
                      </a:pPr>
                      <a:r>
                        <a:rPr lang="en-US" sz="3000" b="1">
                          <a:effectLst/>
                          <a:latin typeface="+mn-lt"/>
                          <a:ea typeface="Calibri" panose="020F0502020204030204" pitchFamily="34" charset="0"/>
                        </a:rPr>
                        <a:t>1A2</a:t>
                      </a:r>
                      <a:endParaRPr lang="en-US" sz="3000">
                        <a:effectLst/>
                        <a:latin typeface="+mn-lt"/>
                        <a:ea typeface="Calibri" panose="020F0502020204030204" pitchFamily="34" charset="0"/>
                      </a:endParaRPr>
                    </a:p>
                  </a:txBody>
                  <a:tcPr marL="68580" marR="68580" marT="0" marB="0">
                    <a:lnL w="12700" cap="flat" cmpd="sng" algn="ctr">
                      <a:solidFill>
                        <a:srgbClr val="8EAADB"/>
                      </a:solidFill>
                      <a:prstDash val="solid"/>
                      <a:round/>
                      <a:headEnd type="none" w="med" len="med"/>
                      <a:tailEnd type="none" w="med" len="med"/>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4,5-benzoxepin</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300 μM</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  35 </a:t>
                      </a:r>
                      <a:r>
                        <a:rPr lang="en-US" sz="3000" dirty="0" err="1" smtClean="0">
                          <a:effectLst/>
                          <a:latin typeface="+mn-lt"/>
                          <a:ea typeface="Calibri" panose="020F0502020204030204" pitchFamily="34" charset="0"/>
                        </a:rPr>
                        <a:t>pmol</a:t>
                      </a:r>
                      <a:r>
                        <a:rPr lang="en-US" sz="3000" dirty="0" smtClean="0">
                          <a:effectLst/>
                          <a:latin typeface="+mn-lt"/>
                          <a:ea typeface="Calibri" panose="020F0502020204030204" pitchFamily="34" charset="0"/>
                        </a:rPr>
                        <a:t>/mL</a:t>
                      </a:r>
                      <a:r>
                        <a:rPr lang="en-US" sz="3000" dirty="0">
                          <a:effectLst/>
                          <a:latin typeface="+mn-lt"/>
                          <a:ea typeface="Calibri" panose="020F0502020204030204" pitchFamily="34" charset="0"/>
                        </a:rPr>
                        <a:t> </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1.0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3.3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r>
              <a:tr h="882134">
                <a:tc>
                  <a:txBody>
                    <a:bodyPr/>
                    <a:lstStyle/>
                    <a:p>
                      <a:pPr marL="0" marR="0" algn="ctr">
                        <a:lnSpc>
                          <a:spcPct val="107000"/>
                        </a:lnSpc>
                        <a:spcBef>
                          <a:spcPts val="0"/>
                        </a:spcBef>
                        <a:spcAft>
                          <a:spcPts val="0"/>
                        </a:spcAft>
                      </a:pPr>
                      <a:r>
                        <a:rPr lang="en-US" sz="3000" b="1">
                          <a:effectLst/>
                          <a:latin typeface="+mn-lt"/>
                          <a:ea typeface="Calibri" panose="020F0502020204030204" pitchFamily="34" charset="0"/>
                        </a:rPr>
                        <a:t>3A4</a:t>
                      </a:r>
                      <a:endParaRPr lang="en-US" sz="3000">
                        <a:effectLst/>
                        <a:latin typeface="+mn-lt"/>
                        <a:ea typeface="Calibri" panose="020F0502020204030204" pitchFamily="34" charset="0"/>
                      </a:endParaRPr>
                    </a:p>
                  </a:txBody>
                  <a:tcPr marL="68580" marR="68580" marT="0" marB="0">
                    <a:lnL w="12700" cap="flat" cmpd="sng" algn="ctr">
                      <a:solidFill>
                        <a:srgbClr val="8EAADB"/>
                      </a:solidFill>
                      <a:prstDash val="solid"/>
                      <a:round/>
                      <a:headEnd type="none" w="med" len="med"/>
                      <a:tailEnd type="none" w="med" len="med"/>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4,5-benzoxepin</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300 μM</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a:effectLst/>
                          <a:latin typeface="+mn-lt"/>
                          <a:ea typeface="Calibri" panose="020F0502020204030204" pitchFamily="34" charset="0"/>
                        </a:rPr>
                        <a:t> </a:t>
                      </a:r>
                      <a:r>
                        <a:rPr lang="en-US" sz="3000" dirty="0" smtClean="0">
                          <a:effectLst/>
                          <a:latin typeface="+mn-lt"/>
                          <a:ea typeface="Calibri" panose="020F0502020204030204" pitchFamily="34" charset="0"/>
                        </a:rPr>
                        <a:t>35 </a:t>
                      </a:r>
                      <a:r>
                        <a:rPr lang="en-US" sz="3000" dirty="0" err="1" smtClean="0">
                          <a:effectLst/>
                          <a:latin typeface="+mn-lt"/>
                          <a:ea typeface="Calibri" panose="020F0502020204030204" pitchFamily="34" charset="0"/>
                        </a:rPr>
                        <a:t>pmol</a:t>
                      </a:r>
                      <a:r>
                        <a:rPr lang="en-US" sz="3000" dirty="0" smtClean="0">
                          <a:effectLst/>
                          <a:latin typeface="+mn-lt"/>
                          <a:ea typeface="Calibri" panose="020F0502020204030204" pitchFamily="34" charset="0"/>
                        </a:rPr>
                        <a:t>/mL</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1.0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3.3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r>
              <a:tr h="882134">
                <a:tc>
                  <a:txBody>
                    <a:bodyPr/>
                    <a:lstStyle/>
                    <a:p>
                      <a:pPr marL="0" marR="0" algn="ctr">
                        <a:lnSpc>
                          <a:spcPct val="107000"/>
                        </a:lnSpc>
                        <a:spcBef>
                          <a:spcPts val="0"/>
                        </a:spcBef>
                        <a:spcAft>
                          <a:spcPts val="0"/>
                        </a:spcAft>
                      </a:pPr>
                      <a:r>
                        <a:rPr lang="en-US" sz="3000" b="1">
                          <a:effectLst/>
                          <a:latin typeface="+mn-lt"/>
                          <a:ea typeface="Calibri" panose="020F0502020204030204" pitchFamily="34" charset="0"/>
                        </a:rPr>
                        <a:t>pHLM</a:t>
                      </a:r>
                      <a:endParaRPr lang="en-US" sz="3000">
                        <a:effectLst/>
                        <a:latin typeface="+mn-lt"/>
                        <a:ea typeface="Calibri" panose="020F0502020204030204" pitchFamily="34" charset="0"/>
                      </a:endParaRPr>
                    </a:p>
                  </a:txBody>
                  <a:tcPr marL="68580" marR="68580" marT="0" marB="0">
                    <a:lnL w="12700" cap="flat" cmpd="sng" algn="ctr">
                      <a:solidFill>
                        <a:srgbClr val="8EAADB"/>
                      </a:solidFill>
                      <a:prstDash val="solid"/>
                      <a:round/>
                      <a:headEnd type="none" w="med" len="med"/>
                      <a:tailEnd type="none" w="med" len="med"/>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a:effectLst/>
                          <a:latin typeface="+mn-lt"/>
                          <a:ea typeface="Calibri" panose="020F0502020204030204" pitchFamily="34" charset="0"/>
                        </a:rPr>
                        <a:t>4,5-benzoxepin</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300 μM</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a:effectLst/>
                          <a:latin typeface="+mn-lt"/>
                          <a:ea typeface="Calibri" panose="020F0502020204030204" pitchFamily="34" charset="0"/>
                        </a:rPr>
                        <a:t> </a:t>
                      </a:r>
                      <a:r>
                        <a:rPr lang="en-US" sz="3000" dirty="0" smtClean="0">
                          <a:effectLst/>
                          <a:latin typeface="+mn-lt"/>
                          <a:ea typeface="Calibri" panose="020F0502020204030204" pitchFamily="34" charset="0"/>
                        </a:rPr>
                        <a:t>0.5 mg/mL</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1.0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3.3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r>
            </a:tbl>
          </a:graphicData>
        </a:graphic>
      </p:graphicFrame>
      <p:pic>
        <p:nvPicPr>
          <p:cNvPr id="9" name="Picture 8"/>
          <p:cNvPicPr>
            <a:picLocks noChangeAspect="1"/>
          </p:cNvPicPr>
          <p:nvPr/>
        </p:nvPicPr>
        <p:blipFill>
          <a:blip r:embed="rId7"/>
          <a:stretch>
            <a:fillRect/>
          </a:stretch>
        </p:blipFill>
        <p:spPr>
          <a:xfrm>
            <a:off x="231457" y="23098901"/>
            <a:ext cx="14779943" cy="6811005"/>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1852</TotalTime>
  <Words>128</Words>
  <Application>Microsoft Office PowerPoint</Application>
  <PresentationFormat>Custom</PresentationFormat>
  <Paragraphs>145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Microsoft account</cp:lastModifiedBy>
  <cp:revision>208</cp:revision>
  <cp:lastPrinted>2017-08-28T14:57:46Z</cp:lastPrinted>
  <dcterms:created xsi:type="dcterms:W3CDTF">2012-04-23T20:12:21Z</dcterms:created>
  <dcterms:modified xsi:type="dcterms:W3CDTF">2018-04-03T17:16:28Z</dcterms:modified>
</cp:coreProperties>
</file>