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Lst>
  <p:sldSz cx="512064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4" userDrawn="1">
          <p15:clr>
            <a:srgbClr val="A4A3A4"/>
          </p15:clr>
        </p15:guide>
        <p15:guide id="2" pos="864" userDrawn="1">
          <p15:clr>
            <a:srgbClr val="A4A3A4"/>
          </p15:clr>
        </p15:guide>
        <p15:guide id="3" pos="26688" userDrawn="1">
          <p15:clr>
            <a:srgbClr val="A4A3A4"/>
          </p15:clr>
        </p15:guide>
        <p15:guide id="4" pos="23040" userDrawn="1">
          <p15:clr>
            <a:srgbClr val="A4A3A4"/>
          </p15:clr>
        </p15:guide>
        <p15:guide id="5" orient="horz" pos="19584" userDrawn="1">
          <p15:clr>
            <a:srgbClr val="A4A3A4"/>
          </p15:clr>
        </p15:guide>
        <p15:guide id="6" orient="horz" pos="7896" userDrawn="1">
          <p15:clr>
            <a:srgbClr val="A4A3A4"/>
          </p15:clr>
        </p15:guide>
        <p15:guide id="7" orient="horz" pos="10368" userDrawn="1">
          <p15:clr>
            <a:srgbClr val="A4A3A4"/>
          </p15:clr>
        </p15:guide>
        <p15:guide id="8" pos="9192" userDrawn="1">
          <p15:clr>
            <a:srgbClr val="A4A3A4"/>
          </p15:clr>
        </p15:guide>
        <p15:guide id="10" orient="horz" pos="4296" userDrawn="1">
          <p15:clr>
            <a:srgbClr val="A4A3A4"/>
          </p15:clr>
        </p15:guide>
        <p15:guide id="11" orient="horz" pos="12096" userDrawn="1">
          <p15:clr>
            <a:srgbClr val="A4A3A4"/>
          </p15:clr>
        </p15:guide>
        <p15:guide id="12" pos="16128" userDrawn="1">
          <p15:clr>
            <a:srgbClr val="A4A3A4"/>
          </p15:clr>
        </p15:guide>
        <p15:guide id="13" pos="9504" userDrawn="1">
          <p15:clr>
            <a:srgbClr val="A4A3A4"/>
          </p15:clr>
        </p15:guide>
        <p15:guide id="14" pos="22752" userDrawn="1">
          <p15:clr>
            <a:srgbClr val="A4A3A4"/>
          </p15:clr>
        </p15:guide>
        <p15:guide id="15" pos="31492" userDrawn="1">
          <p15:clr>
            <a:srgbClr val="A4A3A4"/>
          </p15:clr>
        </p15:guide>
        <p15:guide id="16" pos="56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7F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8" autoAdjust="0"/>
    <p:restoredTop sz="94660"/>
  </p:normalViewPr>
  <p:slideViewPr>
    <p:cSldViewPr snapToGrid="0">
      <p:cViewPr>
        <p:scale>
          <a:sx n="10" d="100"/>
          <a:sy n="10" d="100"/>
        </p:scale>
        <p:origin x="1230" y="1326"/>
      </p:cViewPr>
      <p:guideLst>
        <p:guide orient="horz" pos="864"/>
        <p:guide pos="864"/>
        <p:guide pos="26688"/>
        <p:guide pos="23040"/>
        <p:guide orient="horz" pos="19584"/>
        <p:guide orient="horz" pos="7896"/>
        <p:guide orient="horz" pos="10368"/>
        <p:guide pos="9192"/>
        <p:guide orient="horz" pos="4296"/>
        <p:guide orient="horz" pos="12096"/>
        <p:guide pos="16128"/>
        <p:guide pos="9504"/>
        <p:guide pos="22752"/>
        <p:guide pos="31492"/>
        <p:guide pos="56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6720840" y="11456371"/>
            <a:ext cx="37764720" cy="7900416"/>
          </a:xfrm>
          <a:solidFill>
            <a:srgbClr val="FFFFFF"/>
          </a:solidFill>
          <a:ln w="38100">
            <a:solidFill>
              <a:srgbClr val="404040"/>
            </a:solidFill>
          </a:ln>
        </p:spPr>
        <p:txBody>
          <a:bodyPr lIns="274320" rIns="274320" anchor="ctr" anchorCtr="1">
            <a:normAutofit/>
          </a:bodyPr>
          <a:lstStyle>
            <a:lvl1pPr algn="ctr">
              <a:defRPr sz="1596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19815" y="20892211"/>
            <a:ext cx="28566770" cy="5951491"/>
          </a:xfrm>
          <a:noFill/>
        </p:spPr>
        <p:txBody>
          <a:bodyPr>
            <a:normAutofit/>
          </a:bodyPr>
          <a:lstStyle>
            <a:lvl1pPr marL="0" indent="0" algn="ctr">
              <a:buNone/>
              <a:defRPr sz="8400">
                <a:solidFill>
                  <a:schemeClr val="tx1">
                    <a:lumMod val="75000"/>
                    <a:lumOff val="25000"/>
                  </a:schemeClr>
                </a:solidFill>
              </a:defRPr>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3948B18C-4735-4099-9077-3276DECEEC88}" type="datetimeFigureOut">
              <a:rPr lang="en-US" smtClean="0"/>
              <a:t>4/9/2018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35282340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48B18C-4735-4099-9077-3276DECEEC88}" type="datetimeFigureOut">
              <a:rPr lang="en-US" smtClean="0"/>
              <a:t>4/9/2018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3007830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6720840" y="11456371"/>
            <a:ext cx="37764720" cy="7900416"/>
          </a:xfrm>
          <a:solidFill>
            <a:srgbClr val="FFFFFF"/>
          </a:solidFill>
          <a:ln w="38100">
            <a:solidFill>
              <a:srgbClr val="404040"/>
            </a:solidFill>
          </a:ln>
        </p:spPr>
        <p:txBody>
          <a:bodyPr lIns="274320" rIns="274320" anchor="ctr" anchorCtr="1">
            <a:normAutofit/>
          </a:bodyPr>
          <a:lstStyle>
            <a:lvl1pPr>
              <a:defRPr sz="1596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1319815" y="20891832"/>
            <a:ext cx="28566770" cy="6072394"/>
          </a:xfrm>
        </p:spPr>
        <p:txBody>
          <a:bodyPr anchor="t" anchorCtr="1">
            <a:normAutofit/>
          </a:bodyPr>
          <a:lstStyle>
            <a:lvl1pPr marL="0" indent="0">
              <a:buNone/>
              <a:defRPr sz="840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3948B18C-4735-4099-9077-3276DECEEC88}" type="datetimeFigureOut">
              <a:rPr lang="en-US" smtClean="0"/>
              <a:t>4/9/2018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144728457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644033" y="12662611"/>
            <a:ext cx="17941438" cy="148895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6620925" y="12662611"/>
            <a:ext cx="17935037" cy="148895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3948B18C-4735-4099-9077-3276DECEEC88}" type="datetimeFigureOut">
              <a:rPr lang="en-US" smtClean="0"/>
              <a:t>4/9/2018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149969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650431" y="11104481"/>
            <a:ext cx="17935042" cy="3379618"/>
          </a:xfrm>
        </p:spPr>
        <p:txBody>
          <a:bodyPr anchor="b" anchorCtr="1">
            <a:normAutofit/>
          </a:bodyPr>
          <a:lstStyle>
            <a:lvl1pPr marL="0" indent="0" algn="ctr">
              <a:buNone/>
              <a:defRPr sz="7980" b="0" cap="all" spc="420" baseline="0">
                <a:solidFill>
                  <a:schemeClr val="accent2">
                    <a:lumMod val="75000"/>
                  </a:schemeClr>
                </a:solidFill>
              </a:defRPr>
            </a:lvl1pPr>
            <a:lvl2pPr marL="1920240" indent="0">
              <a:buNone/>
              <a:defRPr sz="798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Edit Master text styles</a:t>
            </a:r>
          </a:p>
        </p:txBody>
      </p:sp>
      <p:sp>
        <p:nvSpPr>
          <p:cNvPr id="4" name="Content Placeholder 3"/>
          <p:cNvSpPr>
            <a:spLocks noGrp="1"/>
          </p:cNvSpPr>
          <p:nvPr>
            <p:ph sz="half" idx="2"/>
          </p:nvPr>
        </p:nvSpPr>
        <p:spPr>
          <a:xfrm>
            <a:off x="6650431" y="15087600"/>
            <a:ext cx="17935042" cy="12464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26620927" y="15087600"/>
            <a:ext cx="17864633" cy="12464525"/>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26620927" y="11104481"/>
            <a:ext cx="17935042" cy="3379618"/>
          </a:xfrm>
        </p:spPr>
        <p:txBody>
          <a:bodyPr anchor="b" anchorCtr="1">
            <a:normAutofit/>
          </a:bodyPr>
          <a:lstStyle>
            <a:lvl1pPr marL="0" indent="0" algn="ctr">
              <a:buNone/>
              <a:defRPr sz="7980" b="0" cap="all" spc="420" baseline="0">
                <a:solidFill>
                  <a:schemeClr val="accent2">
                    <a:lumMod val="75000"/>
                  </a:schemeClr>
                </a:solidFill>
              </a:defRPr>
            </a:lvl1pPr>
            <a:lvl2pPr marL="1920240" indent="0">
              <a:buNone/>
              <a:defRPr sz="798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Edit Master text styles</a:t>
            </a:r>
          </a:p>
        </p:txBody>
      </p:sp>
      <p:sp>
        <p:nvSpPr>
          <p:cNvPr id="7" name="Date Placeholder 6"/>
          <p:cNvSpPr>
            <a:spLocks noGrp="1"/>
          </p:cNvSpPr>
          <p:nvPr>
            <p:ph type="dt" sz="half" idx="10"/>
          </p:nvPr>
        </p:nvSpPr>
        <p:spPr/>
        <p:txBody>
          <a:bodyPr/>
          <a:lstStyle/>
          <a:p>
            <a:fld id="{3948B18C-4735-4099-9077-3276DECEEC88}" type="datetimeFigureOut">
              <a:rPr lang="en-US" smtClean="0"/>
              <a:t>4/9/2018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020A23-EFB5-4192-A928-2ACBA7EBF4A1}"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924895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48B18C-4735-4099-9077-3276DECEEC88}" type="datetimeFigureOut">
              <a:rPr lang="en-US" smtClean="0"/>
              <a:t>4/9/2018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2191619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48B18C-4735-4099-9077-3276DECEEC88}" type="datetimeFigureOut">
              <a:rPr lang="en-US" smtClean="0"/>
              <a:t>4/9/2018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1306628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25603200"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3379623" y="10770377"/>
            <a:ext cx="18843955" cy="5479186"/>
          </a:xfrm>
          <a:solidFill>
            <a:srgbClr val="FFFFFF"/>
          </a:solidFill>
          <a:ln>
            <a:solidFill>
              <a:srgbClr val="404040"/>
            </a:solidFill>
          </a:ln>
        </p:spPr>
        <p:txBody>
          <a:bodyPr anchor="ctr" anchorCtr="1">
            <a:normAutofit/>
          </a:bodyPr>
          <a:lstStyle>
            <a:lvl1pPr>
              <a:defRPr sz="924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28291536" y="3862426"/>
            <a:ext cx="20226528" cy="25193549"/>
          </a:xfrm>
        </p:spPr>
        <p:txBody>
          <a:bodyPr>
            <a:normAutofit/>
          </a:bodyPr>
          <a:lstStyle>
            <a:lvl1pPr>
              <a:defRPr sz="7980">
                <a:solidFill>
                  <a:schemeClr val="tx1"/>
                </a:solidFill>
              </a:defRPr>
            </a:lvl1pPr>
            <a:lvl2pPr>
              <a:defRPr sz="6720">
                <a:solidFill>
                  <a:schemeClr val="tx1"/>
                </a:solidFill>
              </a:defRPr>
            </a:lvl2pPr>
            <a:lvl3pPr>
              <a:defRPr sz="6720">
                <a:solidFill>
                  <a:schemeClr val="tx1"/>
                </a:solidFill>
              </a:defRPr>
            </a:lvl3pPr>
            <a:lvl4pPr>
              <a:defRPr sz="6720">
                <a:solidFill>
                  <a:schemeClr val="tx1"/>
                </a:solidFill>
              </a:defRPr>
            </a:lvl4pPr>
            <a:lvl5pPr>
              <a:defRPr sz="6720">
                <a:solidFill>
                  <a:schemeClr val="tx1"/>
                </a:solidFill>
              </a:defRPr>
            </a:lvl5pPr>
            <a:lvl6pPr>
              <a:defRPr sz="6720"/>
            </a:lvl6pPr>
            <a:lvl7pPr>
              <a:defRPr sz="6720"/>
            </a:lvl7pPr>
            <a:lvl8pPr>
              <a:defRPr sz="6720"/>
            </a:lvl8pPr>
            <a:lvl9pPr>
              <a:defRPr sz="672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685386" y="17039606"/>
            <a:ext cx="15937992" cy="10531373"/>
          </a:xfrm>
        </p:spPr>
        <p:txBody>
          <a:bodyPr anchor="t" anchorCtr="1">
            <a:normAutofit/>
          </a:bodyPr>
          <a:lstStyle>
            <a:lvl1pPr marL="0" indent="0" algn="ctr">
              <a:buNone/>
              <a:defRPr sz="6300">
                <a:solidFill>
                  <a:srgbClr val="FFFFFF"/>
                </a:solidFill>
              </a:defRPr>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Edit Master text styles</a:t>
            </a:r>
          </a:p>
        </p:txBody>
      </p:sp>
      <p:sp>
        <p:nvSpPr>
          <p:cNvPr id="9" name="Date Placeholder 8"/>
          <p:cNvSpPr>
            <a:spLocks noGrp="1"/>
          </p:cNvSpPr>
          <p:nvPr>
            <p:ph type="dt" sz="half" idx="10"/>
          </p:nvPr>
        </p:nvSpPr>
        <p:spPr/>
        <p:txBody>
          <a:bodyPr/>
          <a:lstStyle/>
          <a:p>
            <a:fld id="{3948B18C-4735-4099-9077-3276DECEEC88}" type="datetimeFigureOut">
              <a:rPr lang="en-US" smtClean="0"/>
              <a:t>4/9/2018</a:t>
            </a:fld>
            <a:endParaRPr lang="en-US"/>
          </a:p>
        </p:txBody>
      </p:sp>
      <p:sp>
        <p:nvSpPr>
          <p:cNvPr id="10" name="Footer Placeholder 9"/>
          <p:cNvSpPr>
            <a:spLocks noGrp="1"/>
          </p:cNvSpPr>
          <p:nvPr>
            <p:ph type="ftr" sz="quarter" idx="11"/>
          </p:nvPr>
        </p:nvSpPr>
        <p:spPr>
          <a:xfrm>
            <a:off x="3379625" y="29933798"/>
            <a:ext cx="21524147" cy="1536192"/>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4169503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2" y="0"/>
            <a:ext cx="25603196"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3395796" y="10770374"/>
            <a:ext cx="18878992" cy="5446272"/>
          </a:xfrm>
          <a:solidFill>
            <a:srgbClr val="FFFFFF"/>
          </a:solidFill>
          <a:ln>
            <a:solidFill>
              <a:srgbClr val="404040"/>
            </a:solidFill>
          </a:ln>
        </p:spPr>
        <p:txBody>
          <a:bodyPr anchor="ctr" anchorCtr="1">
            <a:noAutofit/>
          </a:bodyPr>
          <a:lstStyle>
            <a:lvl1pPr>
              <a:defRPr sz="924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603198" y="0"/>
            <a:ext cx="25628807" cy="32918400"/>
          </a:xfrm>
          <a:solidFill>
            <a:schemeClr val="bg1">
              <a:lumMod val="75000"/>
            </a:schemeClr>
          </a:solidFill>
        </p:spPr>
        <p:txBody>
          <a:bodyPr anchor="t"/>
          <a:lstStyle>
            <a:lvl1pPr marL="0" indent="0">
              <a:buNone/>
              <a:defRPr sz="13440">
                <a:solidFill>
                  <a:schemeClr val="bg1">
                    <a:lumMod val="85000"/>
                    <a:lumOff val="15000"/>
                  </a:schemeClr>
                </a:solidFill>
              </a:defRPr>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smtClean="0"/>
              <a:t>Click icon to add picture</a:t>
            </a:r>
            <a:endParaRPr lang="en-US" dirty="0"/>
          </a:p>
        </p:txBody>
      </p:sp>
      <p:sp>
        <p:nvSpPr>
          <p:cNvPr id="4" name="Text Placeholder 3"/>
          <p:cNvSpPr>
            <a:spLocks noGrp="1"/>
          </p:cNvSpPr>
          <p:nvPr>
            <p:ph type="body" sz="half" idx="2"/>
          </p:nvPr>
        </p:nvSpPr>
        <p:spPr>
          <a:xfrm>
            <a:off x="4685386" y="17039609"/>
            <a:ext cx="15937992" cy="10531378"/>
          </a:xfrm>
        </p:spPr>
        <p:txBody>
          <a:bodyPr anchor="t" anchorCtr="1">
            <a:normAutofit/>
          </a:bodyPr>
          <a:lstStyle>
            <a:lvl1pPr marL="0" indent="0" algn="ctr">
              <a:buNone/>
              <a:defRPr sz="6300">
                <a:solidFill>
                  <a:srgbClr val="FFFFFF"/>
                </a:solidFill>
              </a:defRPr>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3948B18C-4735-4099-9077-3276DECEEC88}" type="datetimeFigureOut">
              <a:rPr lang="en-US" smtClean="0"/>
              <a:t>4/9/2018</a:t>
            </a:fld>
            <a:endParaRPr lang="en-US"/>
          </a:p>
        </p:txBody>
      </p:sp>
      <p:sp>
        <p:nvSpPr>
          <p:cNvPr id="9" name="Footer Placeholder 8"/>
          <p:cNvSpPr>
            <a:spLocks noGrp="1"/>
          </p:cNvSpPr>
          <p:nvPr>
            <p:ph type="ftr" sz="quarter" idx="11"/>
          </p:nvPr>
        </p:nvSpPr>
        <p:spPr>
          <a:xfrm>
            <a:off x="3379625" y="29933798"/>
            <a:ext cx="21524147" cy="1536192"/>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2640420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48B18C-4735-4099-9077-3276DECEEC88}" type="datetimeFigureOut">
              <a:rPr lang="en-US" smtClean="0"/>
              <a:t>4/9/2018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3202670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343070" y="4498848"/>
            <a:ext cx="5454154" cy="239207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370773" y="4498848"/>
            <a:ext cx="26033654" cy="2392070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48B18C-4735-4099-9077-3276DECEEC88}" type="datetimeFigureOut">
              <a:rPr lang="en-US" smtClean="0"/>
              <a:t>4/9/2018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020A23-EFB5-4192-A928-2ACBA7EBF4A1}" type="slidenum">
              <a:rPr lang="en-US" smtClean="0"/>
              <a:t>‹#›</a:t>
            </a:fld>
            <a:endParaRPr lang="en-US"/>
          </a:p>
        </p:txBody>
      </p:sp>
    </p:spTree>
    <p:extLst>
      <p:ext uri="{BB962C8B-B14F-4D97-AF65-F5344CB8AC3E}">
        <p14:creationId xmlns:p14="http://schemas.microsoft.com/office/powerpoint/2010/main" val="851473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9370771" y="4630522"/>
            <a:ext cx="32464858" cy="5705856"/>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370771" y="12662614"/>
            <a:ext cx="32464858" cy="1488951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2850002" y="29946317"/>
            <a:ext cx="11565733" cy="1555046"/>
          </a:xfrm>
          <a:prstGeom prst="rect">
            <a:avLst/>
          </a:prstGeom>
        </p:spPr>
        <p:txBody>
          <a:bodyPr vert="horz" lIns="91440" tIns="45720" rIns="91440" bIns="45720" rtlCol="0" anchor="ctr"/>
          <a:lstStyle>
            <a:lvl1pPr algn="r">
              <a:defRPr sz="4410">
                <a:solidFill>
                  <a:schemeClr val="tx1">
                    <a:alpha val="70000"/>
                  </a:schemeClr>
                </a:solidFill>
              </a:defRPr>
            </a:lvl1pPr>
          </a:lstStyle>
          <a:p>
            <a:fld id="{3948B18C-4735-4099-9077-3276DECEEC88}" type="datetimeFigureOut">
              <a:rPr lang="en-US" smtClean="0"/>
              <a:t>4/9/2018</a:t>
            </a:fld>
            <a:endParaRPr lang="en-US"/>
          </a:p>
        </p:txBody>
      </p:sp>
      <p:sp>
        <p:nvSpPr>
          <p:cNvPr id="5" name="Footer Placeholder 4"/>
          <p:cNvSpPr>
            <a:spLocks noGrp="1"/>
          </p:cNvSpPr>
          <p:nvPr>
            <p:ph type="ftr" sz="quarter" idx="3"/>
          </p:nvPr>
        </p:nvSpPr>
        <p:spPr>
          <a:xfrm>
            <a:off x="6720842" y="29933798"/>
            <a:ext cx="24784994" cy="1536192"/>
          </a:xfrm>
          <a:prstGeom prst="rect">
            <a:avLst/>
          </a:prstGeom>
        </p:spPr>
        <p:txBody>
          <a:bodyPr vert="horz" lIns="91440" tIns="45720" rIns="91440" bIns="45720" rtlCol="0" anchor="ctr"/>
          <a:lstStyle>
            <a:lvl1pPr algn="l">
              <a:defRPr sz="441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45187472" y="29846016"/>
            <a:ext cx="1536192" cy="1755648"/>
          </a:xfrm>
          <a:prstGeom prst="ellipse">
            <a:avLst/>
          </a:prstGeom>
          <a:solidFill>
            <a:srgbClr val="1D1D1D">
              <a:alpha val="70000"/>
            </a:srgbClr>
          </a:solidFill>
        </p:spPr>
        <p:txBody>
          <a:bodyPr vert="horz" lIns="18288" tIns="45720" rIns="18288" bIns="45720" rtlCol="0" anchor="ctr">
            <a:noAutofit/>
          </a:bodyPr>
          <a:lstStyle>
            <a:lvl1pPr algn="ctr">
              <a:defRPr sz="4620" spc="0" baseline="0">
                <a:solidFill>
                  <a:srgbClr val="FFFFFF"/>
                </a:solidFill>
              </a:defRPr>
            </a:lvl1pPr>
          </a:lstStyle>
          <a:p>
            <a:fld id="{09020A23-EFB5-4192-A928-2ACBA7EBF4A1}" type="slidenum">
              <a:rPr lang="en-US" smtClean="0"/>
              <a:t>‹#›</a:t>
            </a:fld>
            <a:endParaRPr lang="en-US"/>
          </a:p>
        </p:txBody>
      </p:sp>
    </p:spTree>
    <p:extLst>
      <p:ext uri="{BB962C8B-B14F-4D97-AF65-F5344CB8AC3E}">
        <p14:creationId xmlns:p14="http://schemas.microsoft.com/office/powerpoint/2010/main" val="726858080"/>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3840480" rtl="0" eaLnBrk="1" latinLnBrk="0" hangingPunct="1">
        <a:lnSpc>
          <a:spcPct val="90000"/>
        </a:lnSpc>
        <a:spcBef>
          <a:spcPct val="0"/>
        </a:spcBef>
        <a:buNone/>
        <a:defRPr sz="11760" kern="1200" cap="all" spc="840" baseline="0">
          <a:solidFill>
            <a:srgbClr val="262626"/>
          </a:solidFill>
          <a:latin typeface="+mj-lt"/>
          <a:ea typeface="+mj-ea"/>
          <a:cs typeface="+mj-cs"/>
        </a:defRPr>
      </a:lvl1pPr>
    </p:titleStyle>
    <p:bodyStyle>
      <a:lvl1pPr marL="960120" indent="-960120" algn="l" defTabSz="3840480" rtl="0" eaLnBrk="1" latinLnBrk="0" hangingPunct="1">
        <a:lnSpc>
          <a:spcPct val="100000"/>
        </a:lnSpc>
        <a:spcBef>
          <a:spcPts val="4200"/>
        </a:spcBef>
        <a:buClr>
          <a:schemeClr val="accent2"/>
        </a:buClr>
        <a:buFont typeface="Arial" panose="020B0604020202020204" pitchFamily="34" charset="0"/>
        <a:buChar char="•"/>
        <a:defRPr sz="7560" kern="1200">
          <a:solidFill>
            <a:schemeClr val="tx1">
              <a:lumMod val="85000"/>
              <a:lumOff val="15000"/>
            </a:schemeClr>
          </a:solidFill>
          <a:latin typeface="+mn-lt"/>
          <a:ea typeface="+mn-ea"/>
          <a:cs typeface="+mn-cs"/>
        </a:defRPr>
      </a:lvl1pPr>
      <a:lvl2pPr marL="1920240"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a:solidFill>
            <a:schemeClr val="tx1">
              <a:lumMod val="85000"/>
              <a:lumOff val="15000"/>
            </a:schemeClr>
          </a:solidFill>
          <a:latin typeface="+mn-lt"/>
          <a:ea typeface="+mn-ea"/>
          <a:cs typeface="+mn-cs"/>
        </a:defRPr>
      </a:lvl2pPr>
      <a:lvl3pPr marL="2880360"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a:solidFill>
            <a:schemeClr val="tx1">
              <a:lumMod val="85000"/>
              <a:lumOff val="15000"/>
            </a:schemeClr>
          </a:solidFill>
          <a:latin typeface="+mn-lt"/>
          <a:ea typeface="+mn-ea"/>
          <a:cs typeface="+mn-cs"/>
        </a:defRPr>
      </a:lvl3pPr>
      <a:lvl4pPr marL="3840480"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a:solidFill>
            <a:schemeClr val="tx1">
              <a:lumMod val="85000"/>
              <a:lumOff val="15000"/>
            </a:schemeClr>
          </a:solidFill>
          <a:latin typeface="+mn-lt"/>
          <a:ea typeface="+mn-ea"/>
          <a:cs typeface="+mn-cs"/>
        </a:defRPr>
      </a:lvl4pPr>
      <a:lvl5pPr marL="4800600"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a:solidFill>
            <a:schemeClr val="tx1">
              <a:lumMod val="85000"/>
              <a:lumOff val="15000"/>
            </a:schemeClr>
          </a:solidFill>
          <a:latin typeface="+mn-lt"/>
          <a:ea typeface="+mn-ea"/>
          <a:cs typeface="+mn-cs"/>
        </a:defRPr>
      </a:lvl5pPr>
      <a:lvl6pPr marL="5514025"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a:solidFill>
            <a:schemeClr val="tx1"/>
          </a:solidFill>
          <a:latin typeface="+mn-lt"/>
          <a:ea typeface="+mn-ea"/>
          <a:cs typeface="+mn-cs"/>
        </a:defRPr>
      </a:lvl6pPr>
      <a:lvl7pPr marL="6234115"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a:solidFill>
            <a:schemeClr val="tx1"/>
          </a:solidFill>
          <a:latin typeface="+mn-lt"/>
          <a:ea typeface="+mn-ea"/>
          <a:cs typeface="+mn-cs"/>
        </a:defRPr>
      </a:lvl7pPr>
      <a:lvl8pPr marL="6960870"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baseline="0">
          <a:solidFill>
            <a:schemeClr val="tx1"/>
          </a:solidFill>
          <a:latin typeface="+mn-lt"/>
          <a:ea typeface="+mn-ea"/>
          <a:cs typeface="+mn-cs"/>
        </a:defRPr>
      </a:lvl8pPr>
      <a:lvl9pPr marL="7907655" indent="-960120" algn="l" defTabSz="3840480" rtl="0" eaLnBrk="1" latinLnBrk="0" hangingPunct="1">
        <a:lnSpc>
          <a:spcPct val="100000"/>
        </a:lnSpc>
        <a:spcBef>
          <a:spcPts val="4200"/>
        </a:spcBef>
        <a:buClr>
          <a:schemeClr val="accent2"/>
        </a:buClr>
        <a:buFont typeface="Arial" panose="020B0604020202020204" pitchFamily="34" charset="0"/>
        <a:buChar char="•"/>
        <a:defRPr sz="6720" kern="1200" baseline="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1" name="Rounded Rectangle 20"/>
          <p:cNvSpPr/>
          <p:nvPr/>
        </p:nvSpPr>
        <p:spPr>
          <a:xfrm>
            <a:off x="36576000" y="19202400"/>
            <a:ext cx="13258800" cy="118872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a:off x="1371600" y="19202400"/>
            <a:ext cx="13258800" cy="118872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371600" y="1371600"/>
            <a:ext cx="48463200" cy="3170099"/>
          </a:xfrm>
          <a:prstGeom prst="rect">
            <a:avLst/>
          </a:prstGeom>
          <a:noFill/>
        </p:spPr>
        <p:txBody>
          <a:bodyPr wrap="square" rtlCol="0">
            <a:spAutoFit/>
          </a:bodyPr>
          <a:lstStyle/>
          <a:p>
            <a:pPr algn="ctr"/>
            <a:r>
              <a:rPr lang="en-US" sz="10000" dirty="0" smtClean="0"/>
              <a:t>Using A Public Health Model and Experiential Learning To Build OT Student Knowledge and Skills in Community-Based Mental Health</a:t>
            </a:r>
            <a:endParaRPr lang="en-US" sz="10000" dirty="0"/>
          </a:p>
        </p:txBody>
      </p:sp>
      <p:sp>
        <p:nvSpPr>
          <p:cNvPr id="6" name="TextBox 5"/>
          <p:cNvSpPr txBox="1"/>
          <p:nvPr/>
        </p:nvSpPr>
        <p:spPr>
          <a:xfrm>
            <a:off x="8953500" y="4698492"/>
            <a:ext cx="33413700" cy="1200329"/>
          </a:xfrm>
          <a:prstGeom prst="rect">
            <a:avLst/>
          </a:prstGeom>
          <a:noFill/>
        </p:spPr>
        <p:txBody>
          <a:bodyPr wrap="square" rtlCol="0">
            <a:spAutoFit/>
          </a:bodyPr>
          <a:lstStyle/>
          <a:p>
            <a:pPr algn="ctr"/>
            <a:r>
              <a:rPr lang="en-US" sz="7200" dirty="0" smtClean="0"/>
              <a:t>Alexa Trolley-Hanson MS OTR/L, University of New Hampshire</a:t>
            </a:r>
            <a:endParaRPr lang="en-US" sz="7200" dirty="0"/>
          </a:p>
        </p:txBody>
      </p:sp>
      <p:sp>
        <p:nvSpPr>
          <p:cNvPr id="3" name="TextBox 2"/>
          <p:cNvSpPr txBox="1"/>
          <p:nvPr/>
        </p:nvSpPr>
        <p:spPr>
          <a:xfrm>
            <a:off x="1371600" y="10442882"/>
            <a:ext cx="3826042" cy="2431435"/>
          </a:xfrm>
          <a:prstGeom prst="rect">
            <a:avLst/>
          </a:prstGeom>
          <a:noFill/>
        </p:spPr>
        <p:txBody>
          <a:bodyPr wrap="square" rtlCol="0">
            <a:spAutoFit/>
          </a:bodyPr>
          <a:lstStyle/>
          <a:p>
            <a:pPr algn="ctr"/>
            <a:endParaRPr lang="en-US" sz="4000" dirty="0" smtClean="0"/>
          </a:p>
          <a:p>
            <a:pPr algn="ctr"/>
            <a:endParaRPr lang="en-US" sz="7200" dirty="0"/>
          </a:p>
          <a:p>
            <a:pPr algn="ctr"/>
            <a:endParaRPr lang="en-US" sz="4000" dirty="0"/>
          </a:p>
        </p:txBody>
      </p:sp>
      <p:sp>
        <p:nvSpPr>
          <p:cNvPr id="7" name="Right Arrow 6"/>
          <p:cNvSpPr/>
          <p:nvPr/>
        </p:nvSpPr>
        <p:spPr>
          <a:xfrm>
            <a:off x="1371600" y="6896100"/>
            <a:ext cx="13258800" cy="11391900"/>
          </a:xfrm>
          <a:prstGeom prst="rightArrow">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Left Arrow 7"/>
          <p:cNvSpPr/>
          <p:nvPr/>
        </p:nvSpPr>
        <p:spPr>
          <a:xfrm>
            <a:off x="36576000" y="6877050"/>
            <a:ext cx="13258799" cy="11391900"/>
          </a:xfrm>
          <a:prstGeom prst="leftArrow">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1371600" y="10344632"/>
            <a:ext cx="9762565" cy="4524315"/>
          </a:xfrm>
          <a:prstGeom prst="rect">
            <a:avLst/>
          </a:prstGeom>
          <a:noFill/>
        </p:spPr>
        <p:txBody>
          <a:bodyPr wrap="square" rtlCol="0">
            <a:spAutoFit/>
          </a:bodyPr>
          <a:lstStyle/>
          <a:p>
            <a:r>
              <a:rPr lang="en-US" sz="3600" b="1" dirty="0" smtClean="0"/>
              <a:t>Program Need</a:t>
            </a:r>
            <a:r>
              <a:rPr lang="en-US" sz="3600" dirty="0" smtClean="0"/>
              <a:t>: Increase OT student knowledge, skills, and confidence in working with people with mental and behavioral </a:t>
            </a:r>
            <a:r>
              <a:rPr lang="en-US" sz="3600" dirty="0"/>
              <a:t>h</a:t>
            </a:r>
            <a:r>
              <a:rPr lang="en-US" sz="3600" dirty="0" smtClean="0"/>
              <a:t>ealth needs.</a:t>
            </a:r>
          </a:p>
          <a:p>
            <a:endParaRPr lang="en-US" sz="3600" dirty="0"/>
          </a:p>
          <a:p>
            <a:r>
              <a:rPr lang="en-US" sz="3600" b="1" dirty="0" smtClean="0"/>
              <a:t>Community Need</a:t>
            </a:r>
            <a:r>
              <a:rPr lang="en-US" sz="3600" dirty="0" smtClean="0"/>
              <a:t>: NH has the second highest opioid overdose rate in the US</a:t>
            </a:r>
            <a:r>
              <a:rPr lang="en-US" sz="3600" dirty="0" smtClean="0"/>
              <a:t>. Consumers and providers struggle </a:t>
            </a:r>
            <a:r>
              <a:rPr lang="en-US" sz="3600" dirty="0" smtClean="0"/>
              <a:t>with </a:t>
            </a:r>
            <a:r>
              <a:rPr lang="en-US" sz="3600" dirty="0" smtClean="0"/>
              <a:t>underfunded </a:t>
            </a:r>
            <a:r>
              <a:rPr lang="en-US" sz="3600" dirty="0" smtClean="0"/>
              <a:t>and overextended community metal health programs. </a:t>
            </a:r>
            <a:endParaRPr lang="en-US" dirty="0"/>
          </a:p>
        </p:txBody>
      </p:sp>
      <p:sp>
        <p:nvSpPr>
          <p:cNvPr id="12" name="TextBox 11"/>
          <p:cNvSpPr txBox="1"/>
          <p:nvPr/>
        </p:nvSpPr>
        <p:spPr>
          <a:xfrm>
            <a:off x="39319200" y="9359154"/>
            <a:ext cx="10515600" cy="1200329"/>
          </a:xfrm>
          <a:prstGeom prst="rect">
            <a:avLst/>
          </a:prstGeom>
          <a:noFill/>
        </p:spPr>
        <p:txBody>
          <a:bodyPr wrap="square" rtlCol="0">
            <a:spAutoFit/>
          </a:bodyPr>
          <a:lstStyle/>
          <a:p>
            <a:endParaRPr lang="en-US" sz="3600" dirty="0"/>
          </a:p>
          <a:p>
            <a:endParaRPr lang="en-US" sz="3600" dirty="0"/>
          </a:p>
        </p:txBody>
      </p:sp>
      <p:sp>
        <p:nvSpPr>
          <p:cNvPr id="13" name="TextBox 12"/>
          <p:cNvSpPr txBox="1"/>
          <p:nvPr/>
        </p:nvSpPr>
        <p:spPr>
          <a:xfrm>
            <a:off x="40462201" y="10189029"/>
            <a:ext cx="9797142" cy="5632311"/>
          </a:xfrm>
          <a:prstGeom prst="rect">
            <a:avLst/>
          </a:prstGeom>
          <a:noFill/>
        </p:spPr>
        <p:txBody>
          <a:bodyPr wrap="square" rtlCol="0">
            <a:spAutoFit/>
          </a:bodyPr>
          <a:lstStyle/>
          <a:p>
            <a:r>
              <a:rPr lang="en-US" sz="3600" b="1" dirty="0"/>
              <a:t>Experiential Learning</a:t>
            </a:r>
            <a:r>
              <a:rPr lang="en-US" sz="3600" dirty="0"/>
              <a:t>: Contextually based learning opportunities increase conceptual understanding, promote knowledge and skill application, and increase confidence</a:t>
            </a:r>
            <a:r>
              <a:rPr lang="en-US" sz="3600" dirty="0" smtClean="0"/>
              <a:t>.</a:t>
            </a:r>
          </a:p>
          <a:p>
            <a:endParaRPr lang="en-US" sz="3600" dirty="0"/>
          </a:p>
          <a:p>
            <a:r>
              <a:rPr lang="en-US" sz="3600" b="1" dirty="0"/>
              <a:t>Public Health Model</a:t>
            </a:r>
            <a:r>
              <a:rPr lang="en-US" sz="3600" dirty="0"/>
              <a:t>: Community approach </a:t>
            </a:r>
            <a:r>
              <a:rPr lang="en-US" sz="3600" dirty="0" smtClean="0"/>
              <a:t>to addressing widespread health issues that includes evaluation and intervention focused on health  promotion and illness prevention.</a:t>
            </a:r>
            <a:endParaRPr lang="en-US" sz="3600" dirty="0"/>
          </a:p>
          <a:p>
            <a:endParaRPr lang="en-US" sz="3600" dirty="0"/>
          </a:p>
        </p:txBody>
      </p:sp>
      <p:sp>
        <p:nvSpPr>
          <p:cNvPr id="14" name="Rounded Rectangle 13"/>
          <p:cNvSpPr/>
          <p:nvPr/>
        </p:nvSpPr>
        <p:spPr>
          <a:xfrm>
            <a:off x="14630400" y="6819900"/>
            <a:ext cx="21945600" cy="1182904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4630400" y="7716526"/>
            <a:ext cx="21945600" cy="9756517"/>
          </a:xfrm>
          <a:prstGeom prst="rect">
            <a:avLst/>
          </a:prstGeom>
          <a:noFill/>
        </p:spPr>
        <p:txBody>
          <a:bodyPr wrap="square" rtlCol="0">
            <a:spAutoFit/>
          </a:bodyPr>
          <a:lstStyle/>
          <a:p>
            <a:pPr algn="ctr"/>
            <a:r>
              <a:rPr lang="en-US" sz="4400" b="1" dirty="0" smtClean="0"/>
              <a:t>Southeastern New Hampshire Drug and Alcohol Services (SENHS) Partnership:</a:t>
            </a:r>
          </a:p>
          <a:p>
            <a:pPr algn="ctr"/>
            <a:endParaRPr lang="en-US" sz="4400" b="1" dirty="0" smtClean="0"/>
          </a:p>
          <a:p>
            <a:r>
              <a:rPr lang="en-US" sz="3600" b="1" dirty="0" smtClean="0"/>
              <a:t>Step 1: </a:t>
            </a:r>
            <a:r>
              <a:rPr lang="en-US" sz="3600" dirty="0" smtClean="0"/>
              <a:t>Evaluated local community based drug and alcohol services </a:t>
            </a:r>
          </a:p>
          <a:p>
            <a:r>
              <a:rPr lang="en-US" sz="3600" b="1" dirty="0" smtClean="0"/>
              <a:t>Step 2: </a:t>
            </a:r>
            <a:r>
              <a:rPr lang="en-US" sz="3600" dirty="0" smtClean="0"/>
              <a:t>Exploratory meetings between OT faculty and SENHS staff (Fall 2016)</a:t>
            </a:r>
          </a:p>
          <a:p>
            <a:pPr marL="1028700" lvl="1" indent="-571500">
              <a:buFont typeface="Arial" panose="020B0604020202020204" pitchFamily="34" charset="0"/>
              <a:buChar char="•"/>
            </a:pPr>
            <a:r>
              <a:rPr lang="en-US" sz="3600" dirty="0" smtClean="0"/>
              <a:t>Provided education about OT in Mental /Behavioral Health settings</a:t>
            </a:r>
          </a:p>
          <a:p>
            <a:pPr marL="1028700" lvl="1" indent="-571500">
              <a:buFont typeface="Arial" panose="020B0604020202020204" pitchFamily="34" charset="0"/>
              <a:buChar char="•"/>
            </a:pPr>
            <a:r>
              <a:rPr lang="en-US" sz="3600" dirty="0" smtClean="0"/>
              <a:t>Discussed current programming needs</a:t>
            </a:r>
          </a:p>
          <a:p>
            <a:r>
              <a:rPr lang="en-US" sz="3600" b="1" dirty="0" smtClean="0"/>
              <a:t>Step 3:</a:t>
            </a:r>
            <a:r>
              <a:rPr lang="en-US" sz="3600" dirty="0" smtClean="0"/>
              <a:t> Needs Assessment (Spring </a:t>
            </a:r>
            <a:r>
              <a:rPr lang="en-US" sz="3600" dirty="0" smtClean="0"/>
              <a:t>2017)- 62 </a:t>
            </a:r>
            <a:r>
              <a:rPr lang="en-US" sz="3600" dirty="0" smtClean="0"/>
              <a:t>OT students </a:t>
            </a:r>
            <a:r>
              <a:rPr lang="en-US" sz="3600" dirty="0" smtClean="0"/>
              <a:t>worked assessed current </a:t>
            </a:r>
            <a:r>
              <a:rPr lang="en-US" sz="3600" dirty="0" smtClean="0"/>
              <a:t>SENHS programming:</a:t>
            </a:r>
          </a:p>
          <a:p>
            <a:pPr marL="1485900" lvl="2" indent="-571500">
              <a:buFont typeface="Arial" panose="020B0604020202020204" pitchFamily="34" charset="0"/>
              <a:buChar char="•"/>
            </a:pPr>
            <a:r>
              <a:rPr lang="en-US" sz="3600" dirty="0" smtClean="0"/>
              <a:t>Met with clinical staff, residential assistants, clients in </a:t>
            </a:r>
            <a:r>
              <a:rPr lang="en-US" sz="3600" dirty="0"/>
              <a:t>2</a:t>
            </a:r>
            <a:r>
              <a:rPr lang="en-US" sz="3600" dirty="0" smtClean="0"/>
              <a:t> different residential recovery programs:</a:t>
            </a:r>
          </a:p>
          <a:p>
            <a:pPr marL="1943100" lvl="3" indent="-571500">
              <a:buFont typeface="Arial" panose="020B0604020202020204" pitchFamily="34" charset="0"/>
              <a:buChar char="•"/>
            </a:pPr>
            <a:r>
              <a:rPr lang="en-US" sz="3600" dirty="0" smtClean="0"/>
              <a:t>Addiction Recovery Center-28 Day Intensive program</a:t>
            </a:r>
          </a:p>
          <a:p>
            <a:pPr marL="1943100" lvl="3" indent="-571500">
              <a:buFont typeface="Arial" panose="020B0604020202020204" pitchFamily="34" charset="0"/>
              <a:buChar char="•"/>
            </a:pPr>
            <a:r>
              <a:rPr lang="en-US" sz="3600" dirty="0" smtClean="0"/>
              <a:t>Turning Point Program-3 month residential treatment program</a:t>
            </a:r>
          </a:p>
          <a:p>
            <a:pPr marL="1485900" lvl="2" indent="-571500">
              <a:buFont typeface="Arial" panose="020B0604020202020204" pitchFamily="34" charset="0"/>
              <a:buChar char="•"/>
            </a:pPr>
            <a:r>
              <a:rPr lang="en-US" sz="3600" dirty="0" smtClean="0"/>
              <a:t>Students </a:t>
            </a:r>
            <a:r>
              <a:rPr lang="en-US" sz="3600" dirty="0" smtClean="0"/>
              <a:t>focused on</a:t>
            </a:r>
            <a:r>
              <a:rPr lang="en-US" sz="3600" dirty="0" smtClean="0"/>
              <a:t> </a:t>
            </a:r>
            <a:r>
              <a:rPr lang="en-US" sz="3600" dirty="0" smtClean="0"/>
              <a:t>ADL/IADLs</a:t>
            </a:r>
            <a:r>
              <a:rPr lang="en-US" sz="3600" dirty="0" smtClean="0"/>
              <a:t>, Leisure/Healthy Living, Work Skills</a:t>
            </a:r>
          </a:p>
          <a:p>
            <a:pPr marL="1485900" lvl="2" indent="-571500">
              <a:buFont typeface="Arial" panose="020B0604020202020204" pitchFamily="34" charset="0"/>
              <a:buChar char="•"/>
            </a:pPr>
            <a:r>
              <a:rPr lang="en-US" sz="3600" dirty="0" smtClean="0"/>
              <a:t>Used data to designed </a:t>
            </a:r>
            <a:r>
              <a:rPr lang="en-US" sz="3600" dirty="0" smtClean="0"/>
              <a:t>OT </a:t>
            </a:r>
            <a:r>
              <a:rPr lang="en-US" sz="3600" dirty="0" smtClean="0"/>
              <a:t>group </a:t>
            </a:r>
            <a:r>
              <a:rPr lang="en-US" sz="3600" dirty="0" smtClean="0"/>
              <a:t>interventions </a:t>
            </a:r>
            <a:r>
              <a:rPr lang="en-US" sz="3600" dirty="0" smtClean="0"/>
              <a:t>to compliment existing programming</a:t>
            </a:r>
            <a:endParaRPr lang="en-US" sz="3600" dirty="0"/>
          </a:p>
          <a:p>
            <a:r>
              <a:rPr lang="en-US" sz="3600" b="1" dirty="0" smtClean="0"/>
              <a:t>Step 4: </a:t>
            </a:r>
            <a:r>
              <a:rPr lang="en-US" sz="3600" dirty="0" smtClean="0"/>
              <a:t>SENHS Planning Meeting (Summer 2017)</a:t>
            </a:r>
          </a:p>
          <a:p>
            <a:r>
              <a:rPr lang="en-US" sz="3600" b="1" dirty="0" smtClean="0"/>
              <a:t>Step 5: </a:t>
            </a:r>
            <a:r>
              <a:rPr lang="en-US" sz="3600" dirty="0" smtClean="0"/>
              <a:t>Piloted OT Path To Work Group in Turning Point Program (Fall 2017)</a:t>
            </a:r>
          </a:p>
          <a:p>
            <a:r>
              <a:rPr lang="en-US" sz="3600" b="1" dirty="0" smtClean="0"/>
              <a:t>Step 6: </a:t>
            </a:r>
            <a:r>
              <a:rPr lang="en-US" sz="3600" dirty="0" smtClean="0"/>
              <a:t>Expanded OT Groups (Spring 2018)</a:t>
            </a:r>
            <a:endParaRPr lang="en-US" sz="3600" dirty="0"/>
          </a:p>
          <a:p>
            <a:pPr marL="1485900" lvl="2" indent="-571500">
              <a:buFont typeface="Arial" panose="020B0604020202020204" pitchFamily="34" charset="0"/>
              <a:buChar char="•"/>
            </a:pPr>
            <a:r>
              <a:rPr lang="en-US" sz="3600" dirty="0" smtClean="0"/>
              <a:t>Turning Point Program: “Path to Work” and “Healthy Living”</a:t>
            </a:r>
          </a:p>
          <a:p>
            <a:pPr marL="1485900" lvl="2" indent="-571500">
              <a:buFont typeface="Arial" panose="020B0604020202020204" pitchFamily="34" charset="0"/>
              <a:buChar char="•"/>
            </a:pPr>
            <a:r>
              <a:rPr lang="en-US" sz="3600" dirty="0" smtClean="0"/>
              <a:t>Addiction Recovery Center: “Path to Work” and “Healthy Living”</a:t>
            </a:r>
          </a:p>
        </p:txBody>
      </p:sp>
      <p:sp>
        <p:nvSpPr>
          <p:cNvPr id="2" name="TextBox 1"/>
          <p:cNvSpPr txBox="1"/>
          <p:nvPr/>
        </p:nvSpPr>
        <p:spPr>
          <a:xfrm>
            <a:off x="1491916" y="19202400"/>
            <a:ext cx="13138483" cy="12526506"/>
          </a:xfrm>
          <a:prstGeom prst="rect">
            <a:avLst/>
          </a:prstGeom>
          <a:noFill/>
        </p:spPr>
        <p:txBody>
          <a:bodyPr wrap="square" rtlCol="0">
            <a:spAutoFit/>
          </a:bodyPr>
          <a:lstStyle/>
          <a:p>
            <a:pPr algn="ctr"/>
            <a:r>
              <a:rPr lang="en-US" sz="4400" b="1" dirty="0" smtClean="0"/>
              <a:t>Student Responses</a:t>
            </a:r>
            <a:r>
              <a:rPr lang="en-US" sz="4400" b="1" dirty="0" smtClean="0"/>
              <a:t>:</a:t>
            </a:r>
          </a:p>
          <a:p>
            <a:pPr algn="ctr"/>
            <a:endParaRPr lang="en-US" sz="3600" b="1" dirty="0"/>
          </a:p>
          <a:p>
            <a:r>
              <a:rPr lang="en-US" sz="3600" b="1" dirty="0" smtClean="0"/>
              <a:t>1.</a:t>
            </a:r>
            <a:r>
              <a:rPr lang="en-US" sz="3600" dirty="0" smtClean="0"/>
              <a:t> </a:t>
            </a:r>
            <a:r>
              <a:rPr lang="en-US" sz="3600" b="1" dirty="0" smtClean="0"/>
              <a:t>Increased knowledge </a:t>
            </a:r>
            <a:r>
              <a:rPr lang="en-US" sz="3600" b="1" dirty="0" smtClean="0"/>
              <a:t>of and confidence in the </a:t>
            </a:r>
            <a:r>
              <a:rPr lang="en-US" sz="3600" b="1" dirty="0" smtClean="0"/>
              <a:t>OT process:</a:t>
            </a:r>
            <a:endParaRPr lang="en-US" sz="2800" b="1" dirty="0" smtClean="0"/>
          </a:p>
          <a:p>
            <a:pPr algn="ctr"/>
            <a:endParaRPr lang="en-US" sz="2800" dirty="0" smtClean="0"/>
          </a:p>
          <a:p>
            <a:pPr algn="ctr"/>
            <a:r>
              <a:rPr lang="en-US" sz="2800" dirty="0" smtClean="0"/>
              <a:t>“This </a:t>
            </a:r>
            <a:r>
              <a:rPr lang="en-US" sz="2800" dirty="0"/>
              <a:t>assignment was really helpful in learning how to create a needs assessment, ask questions, and develop a group protocol based on the answers. It was a great experience to go and interview real people, and develop a plan instead of just looking at a case </a:t>
            </a:r>
            <a:r>
              <a:rPr lang="en-US" sz="2800" dirty="0" smtClean="0"/>
              <a:t>study…was </a:t>
            </a:r>
            <a:r>
              <a:rPr lang="en-US" sz="2800" dirty="0"/>
              <a:t>really helpful to help generalize the skills that we are learning in class to real word.”</a:t>
            </a:r>
          </a:p>
          <a:p>
            <a:endParaRPr lang="en-US" sz="3600" dirty="0" smtClean="0"/>
          </a:p>
          <a:p>
            <a:r>
              <a:rPr lang="en-US" sz="3600" b="1" dirty="0" smtClean="0"/>
              <a:t>2. Ability to articulate the role of OT in community based treatment of people with substance use disorders:</a:t>
            </a:r>
          </a:p>
          <a:p>
            <a:pPr algn="ctr"/>
            <a:endParaRPr lang="en-US" sz="2800" dirty="0" smtClean="0"/>
          </a:p>
          <a:p>
            <a:pPr algn="ctr"/>
            <a:r>
              <a:rPr lang="en-US" sz="2800" dirty="0" smtClean="0"/>
              <a:t>“This </a:t>
            </a:r>
            <a:r>
              <a:rPr lang="en-US" sz="2800" dirty="0"/>
              <a:t>assignment has provided me with an understanding of the important role of occupational therapists in mental health and specifically substance abuse </a:t>
            </a:r>
            <a:r>
              <a:rPr lang="en-US" sz="2800" dirty="0" smtClean="0"/>
              <a:t>populations…receiving the </a:t>
            </a:r>
            <a:r>
              <a:rPr lang="en-US" sz="2800" dirty="0"/>
              <a:t>opportunity to interview and explain the role of OT to patients in the midst of an intensive residential program was extremely informative and </a:t>
            </a:r>
            <a:r>
              <a:rPr lang="en-US" sz="2800" dirty="0" smtClean="0"/>
              <a:t>inspiring”</a:t>
            </a:r>
          </a:p>
          <a:p>
            <a:pPr algn="ctr"/>
            <a:endParaRPr lang="en-US" sz="2800" dirty="0" smtClean="0"/>
          </a:p>
          <a:p>
            <a:r>
              <a:rPr lang="en-US" sz="3600" b="1" dirty="0" smtClean="0"/>
              <a:t>3</a:t>
            </a:r>
            <a:r>
              <a:rPr lang="en-US" sz="2800" b="1" dirty="0" smtClean="0"/>
              <a:t>. </a:t>
            </a:r>
            <a:r>
              <a:rPr lang="en-US" sz="3600" b="1" dirty="0" smtClean="0"/>
              <a:t>Decreased stigma towards people with substance use disorders:</a:t>
            </a:r>
          </a:p>
          <a:p>
            <a:endParaRPr lang="en-US" sz="2800" dirty="0" smtClean="0"/>
          </a:p>
          <a:p>
            <a:pPr algn="ctr"/>
            <a:r>
              <a:rPr lang="en-US" sz="2800" dirty="0" smtClean="0"/>
              <a:t>“This </a:t>
            </a:r>
            <a:r>
              <a:rPr lang="en-US" sz="2800" dirty="0"/>
              <a:t>assignment gave me the opportunity to learn how to look beyond the diagnosis and to understand that clients are people and they have human needs, life stories, and valuable information they can provide </a:t>
            </a:r>
            <a:r>
              <a:rPr lang="en-US" sz="2800" dirty="0" smtClean="0"/>
              <a:t>us….” </a:t>
            </a:r>
          </a:p>
          <a:p>
            <a:r>
              <a:rPr lang="en-US" sz="3600" dirty="0" smtClean="0"/>
              <a:t> </a:t>
            </a:r>
            <a:endParaRPr lang="en-US" sz="3600" dirty="0"/>
          </a:p>
        </p:txBody>
      </p:sp>
      <p:sp>
        <p:nvSpPr>
          <p:cNvPr id="9" name="TextBox 8"/>
          <p:cNvSpPr txBox="1"/>
          <p:nvPr/>
        </p:nvSpPr>
        <p:spPr>
          <a:xfrm>
            <a:off x="36576000" y="19996486"/>
            <a:ext cx="13258800" cy="9633406"/>
          </a:xfrm>
          <a:prstGeom prst="rect">
            <a:avLst/>
          </a:prstGeom>
          <a:noFill/>
        </p:spPr>
        <p:txBody>
          <a:bodyPr wrap="square" rtlCol="0">
            <a:spAutoFit/>
          </a:bodyPr>
          <a:lstStyle/>
          <a:p>
            <a:pPr algn="ctr"/>
            <a:r>
              <a:rPr lang="en-US" sz="4400" b="1" dirty="0" smtClean="0"/>
              <a:t>SENHS </a:t>
            </a:r>
            <a:r>
              <a:rPr lang="en-US" sz="4400" b="1" dirty="0" smtClean="0"/>
              <a:t>Responses</a:t>
            </a:r>
            <a:endParaRPr lang="en-US" sz="4400" b="1" dirty="0"/>
          </a:p>
          <a:p>
            <a:r>
              <a:rPr lang="en-US" sz="3600" b="1" dirty="0" smtClean="0"/>
              <a:t>1. Staff report increased client engagement:</a:t>
            </a:r>
          </a:p>
          <a:p>
            <a:endParaRPr lang="en-US" sz="3600" dirty="0" smtClean="0"/>
          </a:p>
          <a:p>
            <a:pPr algn="ctr"/>
            <a:r>
              <a:rPr lang="en-US" sz="2800" dirty="0" smtClean="0"/>
              <a:t>“I have never seen the clients so engaged in any group before.”</a:t>
            </a:r>
          </a:p>
          <a:p>
            <a:endParaRPr lang="en-US" sz="3600" dirty="0" smtClean="0"/>
          </a:p>
          <a:p>
            <a:pPr algn="ctr"/>
            <a:r>
              <a:rPr lang="en-US" sz="2800" dirty="0" smtClean="0"/>
              <a:t>“It’s so good to see them smiling and laughing, we don’t get to see that side of the clients that often.”</a:t>
            </a:r>
          </a:p>
          <a:p>
            <a:pPr algn="ctr"/>
            <a:endParaRPr lang="en-US" sz="2800" dirty="0" smtClean="0"/>
          </a:p>
          <a:p>
            <a:pPr algn="ctr"/>
            <a:r>
              <a:rPr lang="en-US" sz="2800" dirty="0" smtClean="0"/>
              <a:t>“The clients talk about what they do in OT group now in their counseling sessions, they really love the topics.”</a:t>
            </a:r>
          </a:p>
          <a:p>
            <a:endParaRPr lang="en-US" sz="3600" dirty="0" smtClean="0"/>
          </a:p>
          <a:p>
            <a:r>
              <a:rPr lang="en-US" sz="3600" b="1" dirty="0" smtClean="0"/>
              <a:t>2. Client report appreciation for new knowledge and skills: </a:t>
            </a:r>
          </a:p>
          <a:p>
            <a:endParaRPr lang="en-US" sz="3600" dirty="0"/>
          </a:p>
          <a:p>
            <a:pPr algn="ctr"/>
            <a:r>
              <a:rPr lang="en-US" sz="2800" dirty="0" smtClean="0"/>
              <a:t>“This group [sleep hygiene] has changed my life..”</a:t>
            </a:r>
          </a:p>
          <a:p>
            <a:endParaRPr lang="en-US" sz="3600" dirty="0"/>
          </a:p>
          <a:p>
            <a:pPr algn="ctr"/>
            <a:r>
              <a:rPr lang="en-US" sz="3600" dirty="0" smtClean="0"/>
              <a:t>“</a:t>
            </a:r>
            <a:r>
              <a:rPr lang="en-US" sz="2800" dirty="0" smtClean="0"/>
              <a:t>Your group on writing resumes made me rethink mine and I went in and changed it now I have two interviews..”</a:t>
            </a:r>
          </a:p>
          <a:p>
            <a:pPr algn="ctr"/>
            <a:endParaRPr lang="en-US" sz="2800" dirty="0"/>
          </a:p>
          <a:p>
            <a:endParaRPr lang="en-US" sz="3600" dirty="0"/>
          </a:p>
        </p:txBody>
      </p:sp>
      <p:pic>
        <p:nvPicPr>
          <p:cNvPr id="20" name="Picture 19"/>
          <p:cNvPicPr>
            <a:picLocks noChangeAspect="1"/>
          </p:cNvPicPr>
          <p:nvPr/>
        </p:nvPicPr>
        <p:blipFill>
          <a:blip r:embed="rId2"/>
          <a:stretch>
            <a:fillRect/>
          </a:stretch>
        </p:blipFill>
        <p:spPr>
          <a:xfrm>
            <a:off x="15087601" y="25505229"/>
            <a:ext cx="6932480" cy="5199360"/>
          </a:xfrm>
          <a:prstGeom prst="rect">
            <a:avLst/>
          </a:prstGeom>
        </p:spPr>
      </p:pic>
      <p:pic>
        <p:nvPicPr>
          <p:cNvPr id="16" name="Picture 15"/>
          <p:cNvPicPr>
            <a:picLocks noChangeAspect="1"/>
          </p:cNvPicPr>
          <p:nvPr/>
        </p:nvPicPr>
        <p:blipFill>
          <a:blip r:embed="rId3"/>
          <a:stretch>
            <a:fillRect/>
          </a:stretch>
        </p:blipFill>
        <p:spPr>
          <a:xfrm>
            <a:off x="29151943" y="19202400"/>
            <a:ext cx="6966857" cy="5225143"/>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107723" y="25537886"/>
            <a:ext cx="7011077" cy="5257800"/>
          </a:xfrm>
          <a:prstGeom prst="rect">
            <a:avLst/>
          </a:prstGeom>
        </p:spPr>
      </p:pic>
      <p:pic>
        <p:nvPicPr>
          <p:cNvPr id="24" name="Picture 23"/>
          <p:cNvPicPr>
            <a:picLocks noChangeAspect="1"/>
          </p:cNvPicPr>
          <p:nvPr/>
        </p:nvPicPr>
        <p:blipFill>
          <a:blip r:embed="rId5"/>
          <a:stretch>
            <a:fillRect/>
          </a:stretch>
        </p:blipFill>
        <p:spPr>
          <a:xfrm>
            <a:off x="15063537" y="19202400"/>
            <a:ext cx="6966859" cy="5225143"/>
          </a:xfrm>
          <a:prstGeom prst="rect">
            <a:avLst/>
          </a:prstGeom>
        </p:spPr>
      </p:pic>
      <p:pic>
        <p:nvPicPr>
          <p:cNvPr id="25" name="Picture 24"/>
          <p:cNvPicPr>
            <a:picLocks noChangeAspect="1"/>
          </p:cNvPicPr>
          <p:nvPr/>
        </p:nvPicPr>
        <p:blipFill>
          <a:blip r:embed="rId6"/>
          <a:stretch>
            <a:fillRect/>
          </a:stretch>
        </p:blipFill>
        <p:spPr>
          <a:xfrm>
            <a:off x="22631400" y="19202400"/>
            <a:ext cx="5902779" cy="7870371"/>
          </a:xfrm>
          <a:prstGeom prst="rect">
            <a:avLst/>
          </a:prstGeom>
        </p:spPr>
      </p:pic>
      <p:sp>
        <p:nvSpPr>
          <p:cNvPr id="26" name="Rounded Rectangle 25"/>
          <p:cNvSpPr/>
          <p:nvPr/>
        </p:nvSpPr>
        <p:spPr>
          <a:xfrm>
            <a:off x="22174200" y="27301371"/>
            <a:ext cx="6760029" cy="378822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22500771" y="27406218"/>
            <a:ext cx="6204858" cy="3416320"/>
          </a:xfrm>
          <a:prstGeom prst="rect">
            <a:avLst/>
          </a:prstGeom>
          <a:noFill/>
        </p:spPr>
        <p:txBody>
          <a:bodyPr wrap="square" rtlCol="0">
            <a:spAutoFit/>
          </a:bodyPr>
          <a:lstStyle/>
          <a:p>
            <a:pPr algn="ctr"/>
            <a:r>
              <a:rPr lang="en-US" sz="3600" b="1" dirty="0" smtClean="0"/>
              <a:t>UNH would like to thank all of the SENHS staff, especially Marco </a:t>
            </a:r>
            <a:r>
              <a:rPr lang="en-US" sz="3600" b="1" dirty="0"/>
              <a:t>Thompson LICSW, </a:t>
            </a:r>
            <a:r>
              <a:rPr lang="en-US" sz="3600" b="1" dirty="0" smtClean="0"/>
              <a:t>MLADC, Assistant </a:t>
            </a:r>
            <a:r>
              <a:rPr lang="en-US" sz="3600" b="1" dirty="0"/>
              <a:t>Clinical </a:t>
            </a:r>
            <a:r>
              <a:rPr lang="en-US" sz="3600" b="1" dirty="0" smtClean="0"/>
              <a:t>Director, for making us feel so welcome.  </a:t>
            </a:r>
            <a:endParaRPr lang="en-US" sz="3600" b="1" dirty="0"/>
          </a:p>
        </p:txBody>
      </p:sp>
    </p:spTree>
    <p:extLst>
      <p:ext uri="{BB962C8B-B14F-4D97-AF65-F5344CB8AC3E}">
        <p14:creationId xmlns:p14="http://schemas.microsoft.com/office/powerpoint/2010/main" val="2660141437"/>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581</TotalTime>
  <Words>660</Words>
  <Application>Microsoft Office PowerPoint</Application>
  <PresentationFormat>Custom</PresentationFormat>
  <Paragraphs>55</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Gill Sans MT</vt:lpstr>
      <vt:lpstr>Parcel</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Trolley-Hanson, Alexa</dc:creator>
  <cp:lastModifiedBy>Trolley-Hanson, Alexa</cp:lastModifiedBy>
  <cp:revision>44</cp:revision>
  <dcterms:created xsi:type="dcterms:W3CDTF">2018-03-30T14:57:35Z</dcterms:created>
  <dcterms:modified xsi:type="dcterms:W3CDTF">2018-04-09T17:34:22Z</dcterms:modified>
</cp:coreProperties>
</file>