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720" r:id="rId3"/>
  </p:sldMasterIdLst>
  <p:notesMasterIdLst>
    <p:notesMasterId r:id="rId5"/>
  </p:notesMasterIdLst>
  <p:sldIdLst>
    <p:sldId id="256" r:id="rId4"/>
  </p:sldIdLst>
  <p:sldSz cx="40233600" cy="32918400"/>
  <p:notesSz cx="9144000" cy="68580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267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550" autoAdjust="0"/>
    <p:restoredTop sz="94434" autoAdjust="0"/>
  </p:normalViewPr>
  <p:slideViewPr>
    <p:cSldViewPr snapToGrid="0">
      <p:cViewPr>
        <p:scale>
          <a:sx n="27" d="100"/>
          <a:sy n="27" d="100"/>
        </p:scale>
        <p:origin x="552" y="144"/>
      </p:cViewPr>
      <p:guideLst>
        <p:guide orient="horz" pos="10368"/>
        <p:guide pos="1267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Master" Target="slideMasters/slideMaster1.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Users/VictoriaBryan/Downloads/2-way_with_binary_moderator%20(2).xls"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Users/VictoriaBryan/Downloads/IARR2.xls"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Users/VictoriaBryan/Downloads/2-way_unstandardised%20(2).xls"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2377595371448556"/>
          <c:y val="8.3335951604806141E-2"/>
          <c:w val="0.67978539659066672"/>
          <c:h val="0.77085755234445674"/>
        </c:manualLayout>
      </c:layout>
      <c:lineChart>
        <c:grouping val="standard"/>
        <c:varyColors val="0"/>
        <c:ser>
          <c:idx val="0"/>
          <c:order val="0"/>
          <c:tx>
            <c:strRef>
              <c:f>'2 way interactions'!$B$33</c:f>
              <c:strCache>
                <c:ptCount val="1"/>
                <c:pt idx="0">
                  <c:v>Women</c:v>
                </c:pt>
              </c:strCache>
            </c:strRef>
          </c:tx>
          <c:spPr>
            <a:ln w="12700">
              <a:solidFill>
                <a:srgbClr val="000000"/>
              </a:solidFill>
              <a:prstDash val="solid"/>
            </a:ln>
          </c:spPr>
          <c:marker>
            <c:symbol val="diamond"/>
            <c:size val="5"/>
            <c:spPr>
              <a:solidFill>
                <a:srgbClr val="000000"/>
              </a:solidFill>
              <a:ln>
                <a:solidFill>
                  <a:srgbClr val="000000"/>
                </a:solidFill>
                <a:prstDash val="solid"/>
              </a:ln>
            </c:spPr>
          </c:marker>
          <c:cat>
            <c:strRef>
              <c:f>'2 way interactions'!$C$32:$D$32</c:f>
              <c:strCache>
                <c:ptCount val="2"/>
                <c:pt idx="0">
                  <c:v>Low Friendship Quality</c:v>
                </c:pt>
                <c:pt idx="1">
                  <c:v>High Friendship Quality</c:v>
                </c:pt>
              </c:strCache>
            </c:strRef>
          </c:cat>
          <c:val>
            <c:numRef>
              <c:f>'2 way interactions'!$C$33:$D$33</c:f>
              <c:numCache>
                <c:formatCode>General</c:formatCode>
                <c:ptCount val="2"/>
                <c:pt idx="0">
                  <c:v>70.480999999999995</c:v>
                </c:pt>
                <c:pt idx="1">
                  <c:v>86.793000000000006</c:v>
                </c:pt>
              </c:numCache>
            </c:numRef>
          </c:val>
          <c:smooth val="0"/>
          <c:extLst>
            <c:ext xmlns:c16="http://schemas.microsoft.com/office/drawing/2014/chart" uri="{C3380CC4-5D6E-409C-BE32-E72D297353CC}">
              <c16:uniqueId val="{00000000-AA79-3140-A4BE-B326F66832A7}"/>
            </c:ext>
          </c:extLst>
        </c:ser>
        <c:ser>
          <c:idx val="1"/>
          <c:order val="1"/>
          <c:tx>
            <c:strRef>
              <c:f>'2 way interactions'!$B$34</c:f>
              <c:strCache>
                <c:ptCount val="1"/>
                <c:pt idx="0">
                  <c:v>Men</c:v>
                </c:pt>
              </c:strCache>
            </c:strRef>
          </c:tx>
          <c:spPr>
            <a:ln w="12700">
              <a:solidFill>
                <a:srgbClr val="000000"/>
              </a:solidFill>
              <a:prstDash val="sysDash"/>
            </a:ln>
          </c:spPr>
          <c:marker>
            <c:symbol val="square"/>
            <c:size val="5"/>
            <c:spPr>
              <a:solidFill>
                <a:srgbClr val="000000"/>
              </a:solidFill>
              <a:ln>
                <a:solidFill>
                  <a:srgbClr val="000000"/>
                </a:solidFill>
                <a:prstDash val="solid"/>
              </a:ln>
            </c:spPr>
          </c:marker>
          <c:cat>
            <c:strRef>
              <c:f>'2 way interactions'!$C$32:$D$32</c:f>
              <c:strCache>
                <c:ptCount val="2"/>
                <c:pt idx="0">
                  <c:v>Low Friendship Quality</c:v>
                </c:pt>
                <c:pt idx="1">
                  <c:v>High Friendship Quality</c:v>
                </c:pt>
              </c:strCache>
            </c:strRef>
          </c:cat>
          <c:val>
            <c:numRef>
              <c:f>'2 way interactions'!$C$34:$D$34</c:f>
              <c:numCache>
                <c:formatCode>General</c:formatCode>
                <c:ptCount val="2"/>
                <c:pt idx="0">
                  <c:v>75.998000000000005</c:v>
                </c:pt>
                <c:pt idx="1">
                  <c:v>67.647999999999996</c:v>
                </c:pt>
              </c:numCache>
            </c:numRef>
          </c:val>
          <c:smooth val="0"/>
          <c:extLst>
            <c:ext xmlns:c16="http://schemas.microsoft.com/office/drawing/2014/chart" uri="{C3380CC4-5D6E-409C-BE32-E72D297353CC}">
              <c16:uniqueId val="{00000001-AA79-3140-A4BE-B326F66832A7}"/>
            </c:ext>
          </c:extLst>
        </c:ser>
        <c:dLbls>
          <c:showLegendKey val="0"/>
          <c:showVal val="0"/>
          <c:showCatName val="0"/>
          <c:showSerName val="0"/>
          <c:showPercent val="0"/>
          <c:showBubbleSize val="0"/>
        </c:dLbls>
        <c:marker val="1"/>
        <c:smooth val="0"/>
        <c:axId val="2057793087"/>
        <c:axId val="1"/>
      </c:lineChart>
      <c:catAx>
        <c:axId val="2057793087"/>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1"/>
        <c:crosses val="autoZero"/>
        <c:auto val="1"/>
        <c:lblAlgn val="ctr"/>
        <c:lblOffset val="100"/>
        <c:tickLblSkip val="1"/>
        <c:tickMarkSkip val="1"/>
        <c:noMultiLvlLbl val="0"/>
      </c:catAx>
      <c:valAx>
        <c:axId val="1"/>
        <c:scaling>
          <c:orientation val="minMax"/>
          <c:max val="100"/>
          <c:min val="1"/>
        </c:scaling>
        <c:delete val="0"/>
        <c:axPos val="l"/>
        <c:title>
          <c:tx>
            <c:rich>
              <a:bodyPr/>
              <a:lstStyle/>
              <a:p>
                <a:pPr>
                  <a:defRPr/>
                </a:pPr>
                <a:r>
                  <a:rPr lang="en-US"/>
                  <a:t>Electronic Surveillance </a:t>
                </a:r>
              </a:p>
            </c:rich>
          </c:tx>
          <c:layout>
            <c:manualLayout>
              <c:xMode val="edge"/>
              <c:yMode val="edge"/>
              <c:x val="2.7505839766099965E-2"/>
              <c:y val="0.28820346675415576"/>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2057793087"/>
        <c:crosses val="autoZero"/>
        <c:crossBetween val="between"/>
      </c:valAx>
      <c:spPr>
        <a:solidFill>
          <a:srgbClr val="FFFFFF"/>
        </a:solidFill>
        <a:ln w="12700">
          <a:solidFill>
            <a:srgbClr val="808080"/>
          </a:solidFill>
          <a:prstDash val="solid"/>
        </a:ln>
      </c:spPr>
    </c:plotArea>
    <c:legend>
      <c:legendPos val="r"/>
      <c:layout>
        <c:manualLayout>
          <c:xMode val="edge"/>
          <c:yMode val="edge"/>
          <c:x val="0.82124359946165859"/>
          <c:y val="0.40626284995625545"/>
          <c:w val="0.16110514672895748"/>
          <c:h val="0.13542104111986003"/>
        </c:manualLayout>
      </c:layout>
      <c:overlay val="0"/>
      <c:spPr>
        <a:solidFill>
          <a:srgbClr val="FFFFFF"/>
        </a:solidFill>
        <a:ln w="3175">
          <a:noFill/>
          <a:prstDash val="solid"/>
        </a:ln>
      </c:spPr>
    </c:legend>
    <c:plotVisOnly val="1"/>
    <c:dispBlanksAs val="gap"/>
    <c:showDLblsOverMax val="0"/>
  </c:chart>
  <c:spPr>
    <a:solidFill>
      <a:srgbClr val="FFFFFF"/>
    </a:solidFill>
    <a:ln w="3175">
      <a:noFill/>
      <a:prstDash val="solid"/>
    </a:ln>
  </c:spPr>
  <c:txPr>
    <a:bodyPr/>
    <a:lstStyle/>
    <a:p>
      <a:pPr>
        <a:defRPr sz="2000" b="0" i="0" u="none" strike="noStrike" baseline="0">
          <a:solidFill>
            <a:srgbClr val="000000"/>
          </a:solidFill>
          <a:latin typeface="Arial"/>
          <a:ea typeface="Arial"/>
          <a:cs typeface="Arial"/>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2377595371448556"/>
          <c:y val="8.7275574731331129E-2"/>
          <c:w val="0.60119748947035845"/>
          <c:h val="0.76002479661867517"/>
        </c:manualLayout>
      </c:layout>
      <c:lineChart>
        <c:grouping val="standard"/>
        <c:varyColors val="0"/>
        <c:ser>
          <c:idx val="0"/>
          <c:order val="0"/>
          <c:tx>
            <c:strRef>
              <c:f>'2 way interactions'!$B$31</c:f>
              <c:strCache>
                <c:ptCount val="1"/>
                <c:pt idx="0">
                  <c:v>Low Friend Quality</c:v>
                </c:pt>
              </c:strCache>
            </c:strRef>
          </c:tx>
          <c:spPr>
            <a:ln w="12700">
              <a:solidFill>
                <a:srgbClr val="000000"/>
              </a:solidFill>
              <a:prstDash val="solid"/>
            </a:ln>
          </c:spPr>
          <c:marker>
            <c:symbol val="diamond"/>
            <c:size val="5"/>
            <c:spPr>
              <a:solidFill>
                <a:srgbClr val="000000"/>
              </a:solidFill>
              <a:ln>
                <a:solidFill>
                  <a:srgbClr val="000000"/>
                </a:solidFill>
                <a:prstDash val="solid"/>
              </a:ln>
            </c:spPr>
          </c:marker>
          <c:cat>
            <c:strRef>
              <c:f>'2 way interactions'!$C$30:$D$30</c:f>
              <c:strCache>
                <c:ptCount val="2"/>
                <c:pt idx="0">
                  <c:v>Low Avoid</c:v>
                </c:pt>
                <c:pt idx="1">
                  <c:v>High Avoid</c:v>
                </c:pt>
              </c:strCache>
            </c:strRef>
          </c:cat>
          <c:val>
            <c:numRef>
              <c:f>'2 way interactions'!$C$31:$D$31</c:f>
              <c:numCache>
                <c:formatCode>General</c:formatCode>
                <c:ptCount val="2"/>
                <c:pt idx="0">
                  <c:v>35.096999999999994</c:v>
                </c:pt>
                <c:pt idx="1">
                  <c:v>66.376999999999995</c:v>
                </c:pt>
              </c:numCache>
            </c:numRef>
          </c:val>
          <c:smooth val="0"/>
          <c:extLst>
            <c:ext xmlns:c16="http://schemas.microsoft.com/office/drawing/2014/chart" uri="{C3380CC4-5D6E-409C-BE32-E72D297353CC}">
              <c16:uniqueId val="{00000000-8A36-6F4D-A4AD-C553BBB8C2A7}"/>
            </c:ext>
          </c:extLst>
        </c:ser>
        <c:ser>
          <c:idx val="1"/>
          <c:order val="1"/>
          <c:tx>
            <c:strRef>
              <c:f>'2 way interactions'!$B$32</c:f>
              <c:strCache>
                <c:ptCount val="1"/>
                <c:pt idx="0">
                  <c:v>High Friend Quality</c:v>
                </c:pt>
              </c:strCache>
            </c:strRef>
          </c:tx>
          <c:spPr>
            <a:ln w="12700">
              <a:solidFill>
                <a:srgbClr val="000000"/>
              </a:solidFill>
              <a:prstDash val="sysDash"/>
            </a:ln>
          </c:spPr>
          <c:marker>
            <c:symbol val="square"/>
            <c:size val="5"/>
            <c:spPr>
              <a:solidFill>
                <a:srgbClr val="000000"/>
              </a:solidFill>
              <a:ln>
                <a:solidFill>
                  <a:srgbClr val="000000"/>
                </a:solidFill>
                <a:prstDash val="solid"/>
              </a:ln>
            </c:spPr>
          </c:marker>
          <c:cat>
            <c:strRef>
              <c:f>'2 way interactions'!$C$30:$D$30</c:f>
              <c:strCache>
                <c:ptCount val="2"/>
                <c:pt idx="0">
                  <c:v>Low Avoid</c:v>
                </c:pt>
                <c:pt idx="1">
                  <c:v>High Avoid</c:v>
                </c:pt>
              </c:strCache>
            </c:strRef>
          </c:cat>
          <c:val>
            <c:numRef>
              <c:f>'2 way interactions'!$C$32:$D$32</c:f>
              <c:numCache>
                <c:formatCode>General</c:formatCode>
                <c:ptCount val="2"/>
                <c:pt idx="0">
                  <c:v>50.497</c:v>
                </c:pt>
                <c:pt idx="1">
                  <c:v>7.9369999999999976</c:v>
                </c:pt>
              </c:numCache>
            </c:numRef>
          </c:val>
          <c:smooth val="0"/>
          <c:extLst>
            <c:ext xmlns:c16="http://schemas.microsoft.com/office/drawing/2014/chart" uri="{C3380CC4-5D6E-409C-BE32-E72D297353CC}">
              <c16:uniqueId val="{00000001-8A36-6F4D-A4AD-C553BBB8C2A7}"/>
            </c:ext>
          </c:extLst>
        </c:ser>
        <c:dLbls>
          <c:showLegendKey val="0"/>
          <c:showVal val="0"/>
          <c:showCatName val="0"/>
          <c:showSerName val="0"/>
          <c:showPercent val="0"/>
          <c:showBubbleSize val="0"/>
        </c:dLbls>
        <c:marker val="1"/>
        <c:smooth val="0"/>
        <c:axId val="2026502015"/>
        <c:axId val="1"/>
      </c:lineChart>
      <c:catAx>
        <c:axId val="2026502015"/>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1"/>
        <c:crosses val="autoZero"/>
        <c:auto val="1"/>
        <c:lblAlgn val="ctr"/>
        <c:lblOffset val="100"/>
        <c:tickLblSkip val="1"/>
        <c:tickMarkSkip val="1"/>
        <c:noMultiLvlLbl val="0"/>
      </c:catAx>
      <c:valAx>
        <c:axId val="1"/>
        <c:scaling>
          <c:orientation val="minMax"/>
          <c:min val="0"/>
        </c:scaling>
        <c:delete val="0"/>
        <c:axPos val="l"/>
        <c:title>
          <c:tx>
            <c:rich>
              <a:bodyPr/>
              <a:lstStyle/>
              <a:p>
                <a:pPr>
                  <a:defRPr/>
                </a:pPr>
                <a:r>
                  <a:rPr lang="en-US"/>
                  <a:t>Electronic Surveillance </a:t>
                </a:r>
              </a:p>
            </c:rich>
          </c:tx>
          <c:layout>
            <c:manualLayout>
              <c:xMode val="edge"/>
              <c:yMode val="edge"/>
              <c:x val="2.7505839766099965E-2"/>
              <c:y val="0.27637251252684319"/>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2026502015"/>
        <c:crosses val="autoZero"/>
        <c:crossBetween val="between"/>
        <c:majorUnit val="5"/>
      </c:valAx>
      <c:spPr>
        <a:solidFill>
          <a:srgbClr val="FFFFFF"/>
        </a:solidFill>
        <a:ln w="12700">
          <a:solidFill>
            <a:srgbClr val="808080"/>
          </a:solidFill>
          <a:prstDash val="solid"/>
        </a:ln>
      </c:spPr>
    </c:plotArea>
    <c:legend>
      <c:legendPos val="r"/>
      <c:layout>
        <c:manualLayout>
          <c:xMode val="edge"/>
          <c:yMode val="edge"/>
          <c:x val="0.74265566263941951"/>
          <c:y val="0.40001317108088763"/>
          <c:w val="0.23969308355119656"/>
          <c:h val="0.30848933428775949"/>
        </c:manualLayout>
      </c:layout>
      <c:overlay val="0"/>
      <c:spPr>
        <a:solidFill>
          <a:srgbClr val="FFFFFF"/>
        </a:solidFill>
        <a:ln w="3175">
          <a:noFill/>
          <a:prstDash val="solid"/>
        </a:ln>
      </c:spPr>
    </c:legend>
    <c:plotVisOnly val="1"/>
    <c:dispBlanksAs val="gap"/>
    <c:showDLblsOverMax val="0"/>
  </c:chart>
  <c:spPr>
    <a:solidFill>
      <a:srgbClr val="FFFFFF"/>
    </a:solidFill>
    <a:ln w="3175">
      <a:noFill/>
      <a:prstDash val="solid"/>
    </a:ln>
  </c:spPr>
  <c:txPr>
    <a:bodyPr/>
    <a:lstStyle/>
    <a:p>
      <a:pPr>
        <a:defRPr sz="2000" b="0" i="0" u="none" strike="noStrike" baseline="0">
          <a:solidFill>
            <a:srgbClr val="000000"/>
          </a:solidFill>
          <a:latin typeface="Arial"/>
          <a:ea typeface="Arial"/>
          <a:cs typeface="Arial"/>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2377595371448556"/>
          <c:y val="8.7275574731331129E-2"/>
          <c:w val="0.60119748947035845"/>
          <c:h val="0.76002479661867517"/>
        </c:manualLayout>
      </c:layout>
      <c:lineChart>
        <c:grouping val="standard"/>
        <c:varyColors val="0"/>
        <c:ser>
          <c:idx val="0"/>
          <c:order val="0"/>
          <c:tx>
            <c:strRef>
              <c:f>'2 way interactions'!$B$31</c:f>
              <c:strCache>
                <c:ptCount val="1"/>
                <c:pt idx="0">
                  <c:v>Low Friend Quality</c:v>
                </c:pt>
              </c:strCache>
            </c:strRef>
          </c:tx>
          <c:spPr>
            <a:ln w="12700">
              <a:solidFill>
                <a:srgbClr val="000000"/>
              </a:solidFill>
              <a:prstDash val="solid"/>
            </a:ln>
          </c:spPr>
          <c:marker>
            <c:symbol val="diamond"/>
            <c:size val="5"/>
            <c:spPr>
              <a:solidFill>
                <a:srgbClr val="000000"/>
              </a:solidFill>
              <a:ln>
                <a:solidFill>
                  <a:srgbClr val="000000"/>
                </a:solidFill>
                <a:prstDash val="solid"/>
              </a:ln>
            </c:spPr>
          </c:marker>
          <c:cat>
            <c:strRef>
              <c:f>'2 way interactions'!$C$30:$D$30</c:f>
              <c:strCache>
                <c:ptCount val="2"/>
                <c:pt idx="0">
                  <c:v>Low Avoid</c:v>
                </c:pt>
                <c:pt idx="1">
                  <c:v>High Avoid</c:v>
                </c:pt>
              </c:strCache>
            </c:strRef>
          </c:cat>
          <c:val>
            <c:numRef>
              <c:f>'2 way interactions'!$C$31:$D$31</c:f>
              <c:numCache>
                <c:formatCode>General</c:formatCode>
                <c:ptCount val="2"/>
                <c:pt idx="0">
                  <c:v>76.17</c:v>
                </c:pt>
                <c:pt idx="1">
                  <c:v>80.13</c:v>
                </c:pt>
              </c:numCache>
            </c:numRef>
          </c:val>
          <c:smooth val="0"/>
          <c:extLst>
            <c:ext xmlns:c16="http://schemas.microsoft.com/office/drawing/2014/chart" uri="{C3380CC4-5D6E-409C-BE32-E72D297353CC}">
              <c16:uniqueId val="{00000000-1C7A-AA4D-81AA-88394CAA5129}"/>
            </c:ext>
          </c:extLst>
        </c:ser>
        <c:ser>
          <c:idx val="1"/>
          <c:order val="1"/>
          <c:tx>
            <c:strRef>
              <c:f>'2 way interactions'!$B$32</c:f>
              <c:strCache>
                <c:ptCount val="1"/>
                <c:pt idx="0">
                  <c:v>High Friend Quality</c:v>
                </c:pt>
              </c:strCache>
            </c:strRef>
          </c:tx>
          <c:spPr>
            <a:ln w="12700">
              <a:solidFill>
                <a:srgbClr val="000000"/>
              </a:solidFill>
              <a:prstDash val="sysDash"/>
            </a:ln>
          </c:spPr>
          <c:marker>
            <c:symbol val="square"/>
            <c:size val="5"/>
            <c:spPr>
              <a:solidFill>
                <a:srgbClr val="000000"/>
              </a:solidFill>
              <a:ln>
                <a:solidFill>
                  <a:srgbClr val="000000"/>
                </a:solidFill>
                <a:prstDash val="solid"/>
              </a:ln>
            </c:spPr>
          </c:marker>
          <c:cat>
            <c:strRef>
              <c:f>'2 way interactions'!$C$30:$D$30</c:f>
              <c:strCache>
                <c:ptCount val="2"/>
                <c:pt idx="0">
                  <c:v>Low Avoid</c:v>
                </c:pt>
                <c:pt idx="1">
                  <c:v>High Avoid</c:v>
                </c:pt>
              </c:strCache>
            </c:strRef>
          </c:cat>
          <c:val>
            <c:numRef>
              <c:f>'2 way interactions'!$C$32:$D$32</c:f>
              <c:numCache>
                <c:formatCode>General</c:formatCode>
                <c:ptCount val="2"/>
                <c:pt idx="0">
                  <c:v>47.974000000000004</c:v>
                </c:pt>
                <c:pt idx="1">
                  <c:v>72.990000000000009</c:v>
                </c:pt>
              </c:numCache>
            </c:numRef>
          </c:val>
          <c:smooth val="0"/>
          <c:extLst>
            <c:ext xmlns:c16="http://schemas.microsoft.com/office/drawing/2014/chart" uri="{C3380CC4-5D6E-409C-BE32-E72D297353CC}">
              <c16:uniqueId val="{00000001-1C7A-AA4D-81AA-88394CAA5129}"/>
            </c:ext>
          </c:extLst>
        </c:ser>
        <c:dLbls>
          <c:showLegendKey val="0"/>
          <c:showVal val="0"/>
          <c:showCatName val="0"/>
          <c:showSerName val="0"/>
          <c:showPercent val="0"/>
          <c:showBubbleSize val="0"/>
        </c:dLbls>
        <c:marker val="1"/>
        <c:smooth val="0"/>
        <c:axId val="1356224912"/>
        <c:axId val="1"/>
      </c:lineChart>
      <c:catAx>
        <c:axId val="1356224912"/>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1"/>
        <c:crosses val="autoZero"/>
        <c:auto val="1"/>
        <c:lblAlgn val="ctr"/>
        <c:lblOffset val="100"/>
        <c:tickLblSkip val="1"/>
        <c:tickMarkSkip val="1"/>
        <c:noMultiLvlLbl val="0"/>
      </c:catAx>
      <c:valAx>
        <c:axId val="1"/>
        <c:scaling>
          <c:orientation val="minMax"/>
          <c:max val="100"/>
          <c:min val="20"/>
        </c:scaling>
        <c:delete val="0"/>
        <c:axPos val="l"/>
        <c:title>
          <c:tx>
            <c:rich>
              <a:bodyPr/>
              <a:lstStyle/>
              <a:p>
                <a:pPr>
                  <a:defRPr/>
                </a:pPr>
                <a:r>
                  <a:rPr lang="en-US"/>
                  <a:t>Electronic Surveillance </a:t>
                </a:r>
              </a:p>
            </c:rich>
          </c:tx>
          <c:layout>
            <c:manualLayout>
              <c:xMode val="edge"/>
              <c:yMode val="edge"/>
              <c:x val="2.7505893955036442E-2"/>
              <c:y val="0.27637264756799018"/>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1356224912"/>
        <c:crosses val="autoZero"/>
        <c:crossBetween val="between"/>
        <c:majorUnit val="5"/>
      </c:valAx>
      <c:spPr>
        <a:solidFill>
          <a:srgbClr val="FFFFFF"/>
        </a:solidFill>
        <a:ln w="12700">
          <a:solidFill>
            <a:srgbClr val="808080"/>
          </a:solidFill>
          <a:prstDash val="solid"/>
        </a:ln>
      </c:spPr>
    </c:plotArea>
    <c:legend>
      <c:legendPos val="r"/>
      <c:layout>
        <c:manualLayout>
          <c:xMode val="edge"/>
          <c:yMode val="edge"/>
          <c:x val="0.74265559270844572"/>
          <c:y val="0.40001312335958006"/>
          <c:w val="0.23969305206712177"/>
          <c:h val="0.30848941754621095"/>
        </c:manualLayout>
      </c:layout>
      <c:overlay val="0"/>
      <c:spPr>
        <a:solidFill>
          <a:srgbClr val="FFFFFF"/>
        </a:solidFill>
        <a:ln w="3175">
          <a:noFill/>
          <a:prstDash val="solid"/>
        </a:ln>
      </c:spPr>
    </c:legend>
    <c:plotVisOnly val="1"/>
    <c:dispBlanksAs val="gap"/>
    <c:showDLblsOverMax val="0"/>
  </c:chart>
  <c:spPr>
    <a:solidFill>
      <a:srgbClr val="FFFFFF"/>
    </a:solidFill>
    <a:ln w="3175">
      <a:noFill/>
      <a:prstDash val="solid"/>
    </a:ln>
  </c:spPr>
  <c:txPr>
    <a:bodyPr/>
    <a:lstStyle/>
    <a:p>
      <a:pPr>
        <a:defRPr sz="2000" b="0" i="0" u="none" strike="noStrike" baseline="0">
          <a:solidFill>
            <a:srgbClr val="000000"/>
          </a:solidFill>
          <a:latin typeface="Arial"/>
          <a:ea typeface="Arial"/>
          <a:cs typeface="Arial"/>
        </a:defRPr>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AF42D3A1-C636-2046-BDC5-FAFD427FDD70}" type="datetimeFigureOut">
              <a:rPr lang="en-US" smtClean="0"/>
              <a:t>4/5/18</a:t>
            </a:fld>
            <a:endParaRPr lang="en-US"/>
          </a:p>
        </p:txBody>
      </p:sp>
      <p:sp>
        <p:nvSpPr>
          <p:cNvPr id="4" name="Slide Image Placeholder 3"/>
          <p:cNvSpPr>
            <a:spLocks noGrp="1" noRot="1" noChangeAspect="1"/>
          </p:cNvSpPr>
          <p:nvPr>
            <p:ph type="sldImg" idx="2"/>
          </p:nvPr>
        </p:nvSpPr>
        <p:spPr>
          <a:xfrm>
            <a:off x="3157538" y="857250"/>
            <a:ext cx="2828925"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E0E62BE6-5D34-B04A-B0AE-0FE4F39C96B4}" type="slidenum">
              <a:rPr lang="en-US" smtClean="0"/>
              <a:t>‹#›</a:t>
            </a:fld>
            <a:endParaRPr lang="en-US"/>
          </a:p>
        </p:txBody>
      </p:sp>
    </p:spTree>
    <p:extLst>
      <p:ext uri="{BB962C8B-B14F-4D97-AF65-F5344CB8AC3E}">
        <p14:creationId xmlns:p14="http://schemas.microsoft.com/office/powerpoint/2010/main" val="15135802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5387342"/>
            <a:ext cx="34198560" cy="11460480"/>
          </a:xfrm>
        </p:spPr>
        <p:txBody>
          <a:bodyPr anchor="b"/>
          <a:lstStyle>
            <a:lvl1pPr algn="ctr">
              <a:defRPr sz="26400"/>
            </a:lvl1pPr>
          </a:lstStyle>
          <a:p>
            <a:r>
              <a:rPr lang="en-US"/>
              <a:t>Click to edit Master title style</a:t>
            </a:r>
            <a:endParaRPr lang="en-US" dirty="0"/>
          </a:p>
        </p:txBody>
      </p:sp>
      <p:sp>
        <p:nvSpPr>
          <p:cNvPr id="3" name="Subtitle 2"/>
          <p:cNvSpPr>
            <a:spLocks noGrp="1"/>
          </p:cNvSpPr>
          <p:nvPr>
            <p:ph type="subTitle" idx="1"/>
          </p:nvPr>
        </p:nvSpPr>
        <p:spPr>
          <a:xfrm>
            <a:off x="5029200" y="17289782"/>
            <a:ext cx="30175200" cy="7947658"/>
          </a:xfrm>
        </p:spPr>
        <p:txBody>
          <a:bodyPr/>
          <a:lstStyle>
            <a:lvl1pPr marL="0" indent="0" algn="ctr">
              <a:buNone/>
              <a:defRPr sz="10560"/>
            </a:lvl1pPr>
            <a:lvl2pPr marL="2011680" indent="0" algn="ctr">
              <a:buNone/>
              <a:defRPr sz="8800"/>
            </a:lvl2pPr>
            <a:lvl3pPr marL="4023360" indent="0" algn="ctr">
              <a:buNone/>
              <a:defRPr sz="7920"/>
            </a:lvl3pPr>
            <a:lvl4pPr marL="6035040" indent="0" algn="ctr">
              <a:buNone/>
              <a:defRPr sz="7040"/>
            </a:lvl4pPr>
            <a:lvl5pPr marL="8046720" indent="0" algn="ctr">
              <a:buNone/>
              <a:defRPr sz="7040"/>
            </a:lvl5pPr>
            <a:lvl6pPr marL="10058400" indent="0" algn="ctr">
              <a:buNone/>
              <a:defRPr sz="7040"/>
            </a:lvl6pPr>
            <a:lvl7pPr marL="12070080" indent="0" algn="ctr">
              <a:buNone/>
              <a:defRPr sz="7040"/>
            </a:lvl7pPr>
            <a:lvl8pPr marL="14081760" indent="0" algn="ctr">
              <a:buNone/>
              <a:defRPr sz="7040"/>
            </a:lvl8pPr>
            <a:lvl9pPr marL="16093440" indent="0" algn="ctr">
              <a:buNone/>
              <a:defRPr sz="70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4/5/18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492903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4/5/18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73041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745107" y="8206749"/>
            <a:ext cx="34701480" cy="13693138"/>
          </a:xfrm>
        </p:spPr>
        <p:txBody>
          <a:bodyPr anchor="b"/>
          <a:lstStyle>
            <a:lvl1pPr>
              <a:defRPr sz="26400"/>
            </a:lvl1pPr>
          </a:lstStyle>
          <a:p>
            <a:r>
              <a:rPr lang="en-US"/>
              <a:t>Click to edit Master title style</a:t>
            </a:r>
            <a:endParaRPr lang="en-US" dirty="0"/>
          </a:p>
        </p:txBody>
      </p:sp>
      <p:sp>
        <p:nvSpPr>
          <p:cNvPr id="3" name="Text Placeholder 2"/>
          <p:cNvSpPr>
            <a:spLocks noGrp="1"/>
          </p:cNvSpPr>
          <p:nvPr>
            <p:ph type="body" idx="1"/>
          </p:nvPr>
        </p:nvSpPr>
        <p:spPr>
          <a:xfrm>
            <a:off x="2745107" y="22029429"/>
            <a:ext cx="34701480" cy="7200898"/>
          </a:xfrm>
        </p:spPr>
        <p:txBody>
          <a:bodyPr/>
          <a:lstStyle>
            <a:lvl1pPr marL="0" indent="0">
              <a:buNone/>
              <a:defRPr sz="10560">
                <a:solidFill>
                  <a:schemeClr val="tx1"/>
                </a:solidFill>
              </a:defRPr>
            </a:lvl1pPr>
            <a:lvl2pPr marL="2011680" indent="0">
              <a:buNone/>
              <a:defRPr sz="8800">
                <a:solidFill>
                  <a:schemeClr val="tx1">
                    <a:tint val="75000"/>
                  </a:schemeClr>
                </a:solidFill>
              </a:defRPr>
            </a:lvl2pPr>
            <a:lvl3pPr marL="4023360" indent="0">
              <a:buNone/>
              <a:defRPr sz="7920">
                <a:solidFill>
                  <a:schemeClr val="tx1">
                    <a:tint val="75000"/>
                  </a:schemeClr>
                </a:solidFill>
              </a:defRPr>
            </a:lvl3pPr>
            <a:lvl4pPr marL="6035040" indent="0">
              <a:buNone/>
              <a:defRPr sz="7040">
                <a:solidFill>
                  <a:schemeClr val="tx1">
                    <a:tint val="75000"/>
                  </a:schemeClr>
                </a:solidFill>
              </a:defRPr>
            </a:lvl4pPr>
            <a:lvl5pPr marL="8046720" indent="0">
              <a:buNone/>
              <a:defRPr sz="7040">
                <a:solidFill>
                  <a:schemeClr val="tx1">
                    <a:tint val="75000"/>
                  </a:schemeClr>
                </a:solidFill>
              </a:defRPr>
            </a:lvl5pPr>
            <a:lvl6pPr marL="10058400" indent="0">
              <a:buNone/>
              <a:defRPr sz="7040">
                <a:solidFill>
                  <a:schemeClr val="tx1">
                    <a:tint val="75000"/>
                  </a:schemeClr>
                </a:solidFill>
              </a:defRPr>
            </a:lvl6pPr>
            <a:lvl7pPr marL="12070080" indent="0">
              <a:buNone/>
              <a:defRPr sz="7040">
                <a:solidFill>
                  <a:schemeClr val="tx1">
                    <a:tint val="75000"/>
                  </a:schemeClr>
                </a:solidFill>
              </a:defRPr>
            </a:lvl7pPr>
            <a:lvl8pPr marL="14081760" indent="0">
              <a:buNone/>
              <a:defRPr sz="7040">
                <a:solidFill>
                  <a:schemeClr val="tx1">
                    <a:tint val="75000"/>
                  </a:schemeClr>
                </a:solidFill>
              </a:defRPr>
            </a:lvl8pPr>
            <a:lvl9pPr marL="16093440" indent="0">
              <a:buNone/>
              <a:defRPr sz="70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4/5/18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816745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766060" y="8763000"/>
            <a:ext cx="1709928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0368260" y="8763000"/>
            <a:ext cx="1709928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4/5/18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0609560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771300" y="1752607"/>
            <a:ext cx="3470148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2771305" y="8069582"/>
            <a:ext cx="17020696"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Edit Master text styles</a:t>
            </a:r>
          </a:p>
        </p:txBody>
      </p:sp>
      <p:sp>
        <p:nvSpPr>
          <p:cNvPr id="4" name="Content Placeholder 3"/>
          <p:cNvSpPr>
            <a:spLocks noGrp="1"/>
          </p:cNvSpPr>
          <p:nvPr>
            <p:ph sz="half" idx="2"/>
          </p:nvPr>
        </p:nvSpPr>
        <p:spPr>
          <a:xfrm>
            <a:off x="2771305" y="12024360"/>
            <a:ext cx="17020696"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0368262" y="8069582"/>
            <a:ext cx="17104520"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Edit Master text styles</a:t>
            </a:r>
          </a:p>
        </p:txBody>
      </p:sp>
      <p:sp>
        <p:nvSpPr>
          <p:cNvPr id="6" name="Content Placeholder 5"/>
          <p:cNvSpPr>
            <a:spLocks noGrp="1"/>
          </p:cNvSpPr>
          <p:nvPr>
            <p:ph sz="quarter" idx="4"/>
          </p:nvPr>
        </p:nvSpPr>
        <p:spPr>
          <a:xfrm>
            <a:off x="20368262" y="12024360"/>
            <a:ext cx="17104520"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4/5/18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011396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4/5/18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546020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4/5/18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8231297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Content Placeholder 2"/>
          <p:cNvSpPr>
            <a:spLocks noGrp="1"/>
          </p:cNvSpPr>
          <p:nvPr>
            <p:ph idx="1"/>
          </p:nvPr>
        </p:nvSpPr>
        <p:spPr>
          <a:xfrm>
            <a:off x="17104520" y="4739647"/>
            <a:ext cx="20368260" cy="23393400"/>
          </a:xfrm>
        </p:spPr>
        <p:txBody>
          <a:bodyPr/>
          <a:lstStyle>
            <a:lvl1pPr>
              <a:defRPr sz="14080"/>
            </a:lvl1pPr>
            <a:lvl2pPr>
              <a:defRPr sz="12320"/>
            </a:lvl2pPr>
            <a:lvl3pPr>
              <a:defRPr sz="10560"/>
            </a:lvl3pPr>
            <a:lvl4pPr>
              <a:defRPr sz="8800"/>
            </a:lvl4pPr>
            <a:lvl5pPr>
              <a:defRPr sz="8800"/>
            </a:lvl5pPr>
            <a:lvl6pPr>
              <a:defRPr sz="8800"/>
            </a:lvl6pPr>
            <a:lvl7pPr>
              <a:defRPr sz="8800"/>
            </a:lvl7pPr>
            <a:lvl8pPr>
              <a:defRPr sz="8800"/>
            </a:lvl8pPr>
            <a:lvl9pPr>
              <a:defRPr sz="8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4/5/18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7354167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104520" y="4739647"/>
            <a:ext cx="20368260" cy="23393400"/>
          </a:xfrm>
        </p:spPr>
        <p:txBody>
          <a:bodyPr anchor="t"/>
          <a:lstStyle>
            <a:lvl1pPr marL="0" indent="0">
              <a:buNone/>
              <a:defRPr sz="14080"/>
            </a:lvl1pPr>
            <a:lvl2pPr marL="2011680" indent="0">
              <a:buNone/>
              <a:defRPr sz="12320"/>
            </a:lvl2pPr>
            <a:lvl3pPr marL="4023360" indent="0">
              <a:buNone/>
              <a:defRPr sz="10560"/>
            </a:lvl3pPr>
            <a:lvl4pPr marL="6035040" indent="0">
              <a:buNone/>
              <a:defRPr sz="8800"/>
            </a:lvl4pPr>
            <a:lvl5pPr marL="8046720" indent="0">
              <a:buNone/>
              <a:defRPr sz="8800"/>
            </a:lvl5pPr>
            <a:lvl6pPr marL="10058400" indent="0">
              <a:buNone/>
              <a:defRPr sz="8800"/>
            </a:lvl6pPr>
            <a:lvl7pPr marL="12070080" indent="0">
              <a:buNone/>
              <a:defRPr sz="8800"/>
            </a:lvl7pPr>
            <a:lvl8pPr marL="14081760" indent="0">
              <a:buNone/>
              <a:defRPr sz="8800"/>
            </a:lvl8pPr>
            <a:lvl9pPr marL="16093440" indent="0">
              <a:buNone/>
              <a:defRPr sz="8800"/>
            </a:lvl9pPr>
          </a:lstStyle>
          <a:p>
            <a:r>
              <a:rPr lang="en-US"/>
              <a:t>Click icon to add picture</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4/5/18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1911284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4/5/18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275444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792172" y="1752600"/>
            <a:ext cx="867537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766062" y="1752600"/>
            <a:ext cx="2552319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4/5/18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3569223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6060" y="1752607"/>
            <a:ext cx="3470148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766060" y="8763000"/>
            <a:ext cx="3470148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66060" y="30510487"/>
            <a:ext cx="9052560" cy="1752600"/>
          </a:xfrm>
          <a:prstGeom prst="rect">
            <a:avLst/>
          </a:prstGeom>
        </p:spPr>
        <p:txBody>
          <a:bodyPr vert="horz" lIns="91440" tIns="45720" rIns="91440" bIns="45720" rtlCol="0" anchor="ctr"/>
          <a:lstStyle>
            <a:lvl1pPr algn="l">
              <a:defRPr sz="5280">
                <a:solidFill>
                  <a:schemeClr val="tx1">
                    <a:tint val="75000"/>
                  </a:schemeClr>
                </a:solidFill>
              </a:defRPr>
            </a:lvl1pPr>
          </a:lstStyle>
          <a:p>
            <a:fld id="{08E81BC7-D5A5-445F-BF4D-797F02B50EB4}" type="datetimeFigureOut">
              <a:rPr lang="en-US" smtClean="0"/>
              <a:t>4/5/18</a:t>
            </a:fld>
            <a:endParaRPr lang="en-US"/>
          </a:p>
        </p:txBody>
      </p:sp>
      <p:sp>
        <p:nvSpPr>
          <p:cNvPr id="5" name="Footer Placeholder 4"/>
          <p:cNvSpPr>
            <a:spLocks noGrp="1"/>
          </p:cNvSpPr>
          <p:nvPr>
            <p:ph type="ftr" sz="quarter" idx="3"/>
          </p:nvPr>
        </p:nvSpPr>
        <p:spPr>
          <a:xfrm>
            <a:off x="13327380" y="30510487"/>
            <a:ext cx="13578840" cy="1752600"/>
          </a:xfrm>
          <a:prstGeom prst="rect">
            <a:avLst/>
          </a:prstGeom>
        </p:spPr>
        <p:txBody>
          <a:bodyPr vert="horz" lIns="91440" tIns="45720" rIns="91440" bIns="45720" rtlCol="0" anchor="ctr"/>
          <a:lstStyle>
            <a:lvl1pPr algn="ctr">
              <a:defRPr sz="528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8414980" y="30510487"/>
            <a:ext cx="9052560" cy="1752600"/>
          </a:xfrm>
          <a:prstGeom prst="rect">
            <a:avLst/>
          </a:prstGeom>
        </p:spPr>
        <p:txBody>
          <a:bodyPr vert="horz" lIns="91440" tIns="45720" rIns="91440" bIns="45720" rtlCol="0" anchor="ctr"/>
          <a:lstStyle>
            <a:lvl1pPr algn="r">
              <a:defRPr sz="528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269588051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4023360" rtl="0" eaLnBrk="1" latinLnBrk="0" hangingPunct="1">
        <a:lnSpc>
          <a:spcPct val="90000"/>
        </a:lnSpc>
        <a:spcBef>
          <a:spcPct val="0"/>
        </a:spcBef>
        <a:buNone/>
        <a:defRPr sz="19360" kern="1200">
          <a:solidFill>
            <a:schemeClr val="tx1"/>
          </a:solidFill>
          <a:latin typeface="+mj-lt"/>
          <a:ea typeface="+mj-ea"/>
          <a:cs typeface="+mj-cs"/>
        </a:defRPr>
      </a:lvl1pPr>
    </p:titleStyle>
    <p:bodyStyle>
      <a:lvl1pPr marL="1005840" indent="-1005840" algn="l" defTabSz="4023360" rtl="0" eaLnBrk="1" latinLnBrk="0" hangingPunct="1">
        <a:lnSpc>
          <a:spcPct val="90000"/>
        </a:lnSpc>
        <a:spcBef>
          <a:spcPts val="4400"/>
        </a:spcBef>
        <a:buFont typeface="Arial" panose="020B0604020202020204" pitchFamily="34" charset="0"/>
        <a:buChar char="•"/>
        <a:defRPr sz="12320" kern="1200">
          <a:solidFill>
            <a:schemeClr val="tx1"/>
          </a:solidFill>
          <a:latin typeface="+mn-lt"/>
          <a:ea typeface="+mn-ea"/>
          <a:cs typeface="+mn-cs"/>
        </a:defRPr>
      </a:lvl1pPr>
      <a:lvl2pPr marL="3017520" indent="-1005840" algn="l" defTabSz="4023360" rtl="0" eaLnBrk="1" latinLnBrk="0" hangingPunct="1">
        <a:lnSpc>
          <a:spcPct val="90000"/>
        </a:lnSpc>
        <a:spcBef>
          <a:spcPts val="2200"/>
        </a:spcBef>
        <a:buFont typeface="Arial" panose="020B0604020202020204" pitchFamily="34" charset="0"/>
        <a:buChar char="•"/>
        <a:defRPr sz="10560" kern="1200">
          <a:solidFill>
            <a:schemeClr val="tx1"/>
          </a:solidFill>
          <a:latin typeface="+mn-lt"/>
          <a:ea typeface="+mn-ea"/>
          <a:cs typeface="+mn-cs"/>
        </a:defRPr>
      </a:lvl2pPr>
      <a:lvl3pPr marL="5029200" indent="-1005840" algn="l" defTabSz="4023360" rtl="0" eaLnBrk="1" latinLnBrk="0" hangingPunct="1">
        <a:lnSpc>
          <a:spcPct val="90000"/>
        </a:lnSpc>
        <a:spcBef>
          <a:spcPts val="2200"/>
        </a:spcBef>
        <a:buFont typeface="Arial" panose="020B0604020202020204" pitchFamily="34" charset="0"/>
        <a:buChar char="•"/>
        <a:defRPr sz="8800" kern="1200">
          <a:solidFill>
            <a:schemeClr val="tx1"/>
          </a:solidFill>
          <a:latin typeface="+mn-lt"/>
          <a:ea typeface="+mn-ea"/>
          <a:cs typeface="+mn-cs"/>
        </a:defRPr>
      </a:lvl3pPr>
      <a:lvl4pPr marL="70408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4pPr>
      <a:lvl5pPr marL="905256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5pPr>
      <a:lvl6pPr marL="1106424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6pPr>
      <a:lvl7pPr marL="1307592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7pPr>
      <a:lvl8pPr marL="1508760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8pPr>
      <a:lvl9pPr marL="170992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9pPr>
    </p:bodyStyle>
    <p:otherStyle>
      <a:defPPr>
        <a:defRPr lang="en-US"/>
      </a:defPPr>
      <a:lvl1pPr marL="0" algn="l" defTabSz="4023360" rtl="0" eaLnBrk="1" latinLnBrk="0" hangingPunct="1">
        <a:defRPr sz="7920" kern="1200">
          <a:solidFill>
            <a:schemeClr val="tx1"/>
          </a:solidFill>
          <a:latin typeface="+mn-lt"/>
          <a:ea typeface="+mn-ea"/>
          <a:cs typeface="+mn-cs"/>
        </a:defRPr>
      </a:lvl1pPr>
      <a:lvl2pPr marL="2011680" algn="l" defTabSz="4023360" rtl="0" eaLnBrk="1" latinLnBrk="0" hangingPunct="1">
        <a:defRPr sz="7920" kern="1200">
          <a:solidFill>
            <a:schemeClr val="tx1"/>
          </a:solidFill>
          <a:latin typeface="+mn-lt"/>
          <a:ea typeface="+mn-ea"/>
          <a:cs typeface="+mn-cs"/>
        </a:defRPr>
      </a:lvl2pPr>
      <a:lvl3pPr marL="4023360" algn="l" defTabSz="4023360" rtl="0" eaLnBrk="1" latinLnBrk="0" hangingPunct="1">
        <a:defRPr sz="7920" kern="1200">
          <a:solidFill>
            <a:schemeClr val="tx1"/>
          </a:solidFill>
          <a:latin typeface="+mn-lt"/>
          <a:ea typeface="+mn-ea"/>
          <a:cs typeface="+mn-cs"/>
        </a:defRPr>
      </a:lvl3pPr>
      <a:lvl4pPr marL="6035040" algn="l" defTabSz="4023360" rtl="0" eaLnBrk="1" latinLnBrk="0" hangingPunct="1">
        <a:defRPr sz="7920" kern="1200">
          <a:solidFill>
            <a:schemeClr val="tx1"/>
          </a:solidFill>
          <a:latin typeface="+mn-lt"/>
          <a:ea typeface="+mn-ea"/>
          <a:cs typeface="+mn-cs"/>
        </a:defRPr>
      </a:lvl4pPr>
      <a:lvl5pPr marL="8046720" algn="l" defTabSz="4023360" rtl="0" eaLnBrk="1" latinLnBrk="0" hangingPunct="1">
        <a:defRPr sz="7920" kern="1200">
          <a:solidFill>
            <a:schemeClr val="tx1"/>
          </a:solidFill>
          <a:latin typeface="+mn-lt"/>
          <a:ea typeface="+mn-ea"/>
          <a:cs typeface="+mn-cs"/>
        </a:defRPr>
      </a:lvl5pPr>
      <a:lvl6pPr marL="10058400" algn="l" defTabSz="4023360" rtl="0" eaLnBrk="1" latinLnBrk="0" hangingPunct="1">
        <a:defRPr sz="7920" kern="1200">
          <a:solidFill>
            <a:schemeClr val="tx1"/>
          </a:solidFill>
          <a:latin typeface="+mn-lt"/>
          <a:ea typeface="+mn-ea"/>
          <a:cs typeface="+mn-cs"/>
        </a:defRPr>
      </a:lvl6pPr>
      <a:lvl7pPr marL="12070080" algn="l" defTabSz="4023360" rtl="0" eaLnBrk="1" latinLnBrk="0" hangingPunct="1">
        <a:defRPr sz="7920" kern="1200">
          <a:solidFill>
            <a:schemeClr val="tx1"/>
          </a:solidFill>
          <a:latin typeface="+mn-lt"/>
          <a:ea typeface="+mn-ea"/>
          <a:cs typeface="+mn-cs"/>
        </a:defRPr>
      </a:lvl7pPr>
      <a:lvl8pPr marL="14081760" algn="l" defTabSz="4023360" rtl="0" eaLnBrk="1" latinLnBrk="0" hangingPunct="1">
        <a:defRPr sz="7920" kern="1200">
          <a:solidFill>
            <a:schemeClr val="tx1"/>
          </a:solidFill>
          <a:latin typeface="+mn-lt"/>
          <a:ea typeface="+mn-ea"/>
          <a:cs typeface="+mn-cs"/>
        </a:defRPr>
      </a:lvl8pPr>
      <a:lvl9pPr marL="16093440" algn="l" defTabSz="4023360" rtl="0" eaLnBrk="1" latinLnBrk="0" hangingPunct="1">
        <a:defRPr sz="79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chart" Target="../charts/chart3.xml"/><Relationship Id="rId4" Type="http://schemas.openxmlformats.org/officeDocument/2006/relationships/chart" Target="../charts/char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46530" y="377757"/>
            <a:ext cx="39541878" cy="5264017"/>
          </a:xfrm>
          <a:solidFill>
            <a:srgbClr val="002060"/>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a:bodyPr>
          <a:lstStyle/>
          <a:p>
            <a:pPr>
              <a:lnSpc>
                <a:spcPct val="150000"/>
              </a:lnSpc>
            </a:pPr>
            <a:r>
              <a:rPr lang="en-US" sz="6000" b="1" dirty="0">
                <a:solidFill>
                  <a:schemeClr val="bg1"/>
                </a:solidFill>
                <a:latin typeface="Arial" panose="020B0604020202020204" pitchFamily="34" charset="0"/>
                <a:ea typeface="Arial Hebrew" charset="-79"/>
                <a:cs typeface="Arial" panose="020B0604020202020204" pitchFamily="34" charset="0"/>
              </a:rPr>
              <a:t>Friends that Creep Together: Gender Differences and the Implications of Friends in Online Surveillance of Romantic Partners</a:t>
            </a:r>
            <a:br>
              <a:rPr lang="en-US" sz="6000" b="1" dirty="0">
                <a:solidFill>
                  <a:schemeClr val="bg1"/>
                </a:solidFill>
                <a:latin typeface="Arial" panose="020B0604020202020204" pitchFamily="34" charset="0"/>
                <a:ea typeface="Arial Hebrew" charset="-79"/>
                <a:cs typeface="Arial" panose="020B0604020202020204" pitchFamily="34" charset="0"/>
              </a:rPr>
            </a:br>
            <a:r>
              <a:rPr lang="en-US" sz="4400" dirty="0">
                <a:solidFill>
                  <a:schemeClr val="bg1"/>
                </a:solidFill>
                <a:latin typeface="Arial" panose="020B0604020202020204" pitchFamily="34" charset="0"/>
                <a:ea typeface="Arial Hebrew" charset="-79"/>
                <a:cs typeface="Arial" panose="020B0604020202020204" pitchFamily="34" charset="0"/>
              </a:rPr>
              <a:t>Victoria M. Bryan, Katherine, D.M. Lee, &amp; Ellen Cohn. </a:t>
            </a:r>
            <a:br>
              <a:rPr lang="en-US" sz="4400" dirty="0">
                <a:solidFill>
                  <a:schemeClr val="bg1"/>
                </a:solidFill>
                <a:latin typeface="Arial" panose="020B0604020202020204" pitchFamily="34" charset="0"/>
                <a:ea typeface="Arial Hebrew" charset="-79"/>
                <a:cs typeface="Arial" panose="020B0604020202020204" pitchFamily="34" charset="0"/>
              </a:rPr>
            </a:br>
            <a:r>
              <a:rPr lang="en-US" sz="4400" dirty="0">
                <a:solidFill>
                  <a:schemeClr val="bg1"/>
                </a:solidFill>
                <a:latin typeface="Arial" panose="020B0604020202020204" pitchFamily="34" charset="0"/>
                <a:ea typeface="Arial Hebrew" charset="-79"/>
                <a:cs typeface="Arial" panose="020B0604020202020204" pitchFamily="34" charset="0"/>
              </a:rPr>
              <a:t>University of New Hampshire</a:t>
            </a:r>
            <a:endParaRPr lang="en-US" sz="6600" i="1" dirty="0">
              <a:solidFill>
                <a:schemeClr val="bg1"/>
              </a:solidFill>
              <a:latin typeface="Arial" panose="020B0604020202020204" pitchFamily="34" charset="0"/>
              <a:ea typeface="Arial Hebrew" charset="-79"/>
              <a:cs typeface="Arial" panose="020B0604020202020204" pitchFamily="34" charset="0"/>
            </a:endParaRPr>
          </a:p>
        </p:txBody>
      </p:sp>
      <p:sp>
        <p:nvSpPr>
          <p:cNvPr id="99" name="Subtitle 2"/>
          <p:cNvSpPr txBox="1">
            <a:spLocks/>
          </p:cNvSpPr>
          <p:nvPr/>
        </p:nvSpPr>
        <p:spPr>
          <a:xfrm>
            <a:off x="29846900" y="21957691"/>
            <a:ext cx="10005181" cy="4118873"/>
          </a:xfrm>
          <a:prstGeom prst="rect">
            <a:avLst/>
          </a:prstGeom>
          <a:ln>
            <a:no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endParaRPr lang="en-US" sz="2658" dirty="0">
              <a:latin typeface="Cambria" panose="02040503050406030204" pitchFamily="18" charset="0"/>
            </a:endParaRPr>
          </a:p>
          <a:p>
            <a:pPr marL="366715" indent="-366715" algn="just">
              <a:spcBef>
                <a:spcPts val="0"/>
              </a:spcBef>
              <a:buFont typeface="Arial" panose="020B0604020202020204" pitchFamily="34" charset="0"/>
              <a:buChar char="•"/>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a:p>
            <a:pPr algn="just">
              <a:spcBef>
                <a:spcPts val="0"/>
              </a:spcBef>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p:txBody>
      </p:sp>
      <p:pic>
        <p:nvPicPr>
          <p:cNvPr id="22" name="Picture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95422" y="2490356"/>
            <a:ext cx="1774009" cy="2347953"/>
          </a:xfrm>
          <a:prstGeom prst="rect">
            <a:avLst/>
          </a:prstGeom>
        </p:spPr>
      </p:pic>
      <p:sp>
        <p:nvSpPr>
          <p:cNvPr id="3" name="TextBox 2"/>
          <p:cNvSpPr txBox="1"/>
          <p:nvPr/>
        </p:nvSpPr>
        <p:spPr>
          <a:xfrm>
            <a:off x="2410691" y="15835745"/>
            <a:ext cx="184731" cy="1400383"/>
          </a:xfrm>
          <a:prstGeom prst="rect">
            <a:avLst/>
          </a:prstGeom>
          <a:noFill/>
        </p:spPr>
        <p:txBody>
          <a:bodyPr wrap="none" rtlCol="0">
            <a:spAutoFit/>
          </a:bodyPr>
          <a:lstStyle/>
          <a:p>
            <a:endParaRPr lang="en-US" dirty="0"/>
          </a:p>
        </p:txBody>
      </p:sp>
      <p:sp>
        <p:nvSpPr>
          <p:cNvPr id="23" name="Subtitle 2"/>
          <p:cNvSpPr txBox="1">
            <a:spLocks/>
          </p:cNvSpPr>
          <p:nvPr/>
        </p:nvSpPr>
        <p:spPr>
          <a:xfrm>
            <a:off x="550225" y="22324321"/>
            <a:ext cx="12625448" cy="3549996"/>
          </a:xfrm>
          <a:prstGeom prst="rect">
            <a:avLst/>
          </a:prstGeom>
          <a:noFill/>
          <a:ln>
            <a:no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r>
              <a:rPr lang="en-US" sz="3000" dirty="0"/>
              <a:t>Participants included 337 UNH students (age </a:t>
            </a:r>
            <a:r>
              <a:rPr lang="en-US" sz="3000" i="1" dirty="0"/>
              <a:t>M </a:t>
            </a:r>
            <a:r>
              <a:rPr lang="en-US" sz="3000" dirty="0"/>
              <a:t>= 19.42 years, SD = 1.30; 221 females), currently in a committed romantic relationship (length </a:t>
            </a:r>
            <a:r>
              <a:rPr lang="en-US" sz="3000" i="1" dirty="0"/>
              <a:t>M</a:t>
            </a:r>
            <a:r>
              <a:rPr lang="en-US" sz="3000" dirty="0"/>
              <a:t> = 18.43 months, </a:t>
            </a:r>
            <a:r>
              <a:rPr lang="en-US" sz="3000" i="1" dirty="0"/>
              <a:t>SD</a:t>
            </a:r>
            <a:r>
              <a:rPr lang="en-US" sz="3000" dirty="0"/>
              <a:t> = 16.65) who were part of a larger study exploring the role of friendship and romantic relationship need fulfillment. Participants completed an online survey asking them to answer questions pertaining to their current romantic relationship. Participants completed measures of relationship satisfaction, friendship quality, attachment style, self-esteem, distance from partner, romantic relationship quality, and trust. </a:t>
            </a:r>
          </a:p>
        </p:txBody>
      </p:sp>
      <p:sp>
        <p:nvSpPr>
          <p:cNvPr id="30" name="Subtitle 2"/>
          <p:cNvSpPr txBox="1">
            <a:spLocks/>
          </p:cNvSpPr>
          <p:nvPr/>
        </p:nvSpPr>
        <p:spPr>
          <a:xfrm>
            <a:off x="550225" y="7648907"/>
            <a:ext cx="12625448" cy="13058912"/>
          </a:xfrm>
          <a:prstGeom prst="rect">
            <a:avLst/>
          </a:prstGeom>
          <a:ln>
            <a:noFill/>
          </a:ln>
        </p:spPr>
        <p:txBody>
          <a:bodyPr vert="horz" lIns="97785" tIns="48892" rIns="97785" bIns="48892"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r>
              <a:rPr lang="en-US" sz="3000" dirty="0"/>
              <a:t>The increased use of social networking sites (SNSs) has created new avenues for people to not only establish relationships with others but to also maintain existing relationships (Tokunaga, 2011). Moreover, SNSs provide us with a discrete platform through which we learn new information about individuals within our social network. </a:t>
            </a:r>
          </a:p>
          <a:p>
            <a:pPr algn="l"/>
            <a:r>
              <a:rPr lang="en-US" sz="3000" dirty="0"/>
              <a:t>Despite SNSs providing us with novel ways to gather new information about others, the information learned through viewing other individual’s social networking pages can be a major source of insecurity and contention for some individuals (</a:t>
            </a:r>
            <a:r>
              <a:rPr lang="en-US" sz="3000" dirty="0" err="1"/>
              <a:t>Muis</a:t>
            </a:r>
            <a:r>
              <a:rPr lang="en-US" sz="3000" dirty="0"/>
              <a:t>, </a:t>
            </a:r>
            <a:r>
              <a:rPr lang="en-US" sz="3000" dirty="0" err="1"/>
              <a:t>Christofides</a:t>
            </a:r>
            <a:r>
              <a:rPr lang="en-US" sz="3000" dirty="0"/>
              <a:t>, &amp; </a:t>
            </a:r>
            <a:r>
              <a:rPr lang="en-US" sz="3000" dirty="0" err="1"/>
              <a:t>Desmarais</a:t>
            </a:r>
            <a:r>
              <a:rPr lang="en-US" sz="3000" dirty="0"/>
              <a:t>, 2009). Namely, within romantic relationships, individual’s may use SNSs as a way of discretely monitoring their partner’s behavior without their partner’s knowledge. It has been hypothesized that individuals may engage in online surveillance of their romantic partners as a way of keeping tabs on their partner or alleviating uncertainty in their relationship (Tokunaga, 2011; Marshall, </a:t>
            </a:r>
            <a:r>
              <a:rPr lang="en-US" sz="3000" dirty="0" err="1"/>
              <a:t>Benjanyan</a:t>
            </a:r>
            <a:r>
              <a:rPr lang="en-US" sz="3000" dirty="0"/>
              <a:t>, Di Castro &amp; Lee, 2013). Thus, information learned through surveillance of a romantic partner’s social networking page may either help individuals feel more secure in their romantic relationship (Tokunaga, 2011), or fuel further uncertainty, jealousy, or even conflict (</a:t>
            </a:r>
            <a:r>
              <a:rPr lang="en-US" sz="3000" dirty="0" err="1"/>
              <a:t>Muis</a:t>
            </a:r>
            <a:r>
              <a:rPr lang="en-US" sz="3000" dirty="0"/>
              <a:t> et al., 2009).</a:t>
            </a:r>
          </a:p>
          <a:p>
            <a:pPr algn="just">
              <a:spcBef>
                <a:spcPts val="0"/>
              </a:spcBef>
            </a:pPr>
            <a:endParaRPr lang="en-US" sz="3000" dirty="0">
              <a:latin typeface="Cambria" panose="02040503050406030204" pitchFamily="18" charset="0"/>
            </a:endParaRPr>
          </a:p>
          <a:p>
            <a:pPr algn="l">
              <a:spcBef>
                <a:spcPts val="0"/>
              </a:spcBef>
            </a:pPr>
            <a:r>
              <a:rPr lang="en-US" sz="3000" dirty="0"/>
              <a:t>Previous research has established a number of factors that influence surveillance of one’s romantic partner on social media, including attachment style (Marshall, 2012) and trust (Marshall et al., 2013). However, no research to our knowledge has explored the role one’s friends play in influencing the extent to which we monitor romantic partners online.  Therefore, the aim of the present research was to explore whether the nature of one’s platonic friendships influences the degree to which individuals surveillance their romantic partner’s SNSs.  We specifically hypothesized that, given the positive link between quality of friendships and and romantic relationship quality (</a:t>
            </a:r>
            <a:r>
              <a:rPr lang="en-US" sz="3000" dirty="0" err="1"/>
              <a:t>Meeus</a:t>
            </a:r>
            <a:r>
              <a:rPr lang="en-US" sz="3000" dirty="0"/>
              <a:t>, </a:t>
            </a:r>
            <a:r>
              <a:rPr lang="en-US" sz="3000" dirty="0" err="1"/>
              <a:t>Branje</a:t>
            </a:r>
            <a:r>
              <a:rPr lang="en-US" sz="3000" dirty="0"/>
              <a:t>, Van der </a:t>
            </a:r>
            <a:r>
              <a:rPr lang="en-US" sz="3000" dirty="0" err="1"/>
              <a:t>Valk</a:t>
            </a:r>
            <a:r>
              <a:rPr lang="en-US" sz="3000" dirty="0"/>
              <a:t>, &amp; de </a:t>
            </a:r>
            <a:r>
              <a:rPr lang="en-US" sz="3000" dirty="0" err="1"/>
              <a:t>Wied</a:t>
            </a:r>
            <a:r>
              <a:rPr lang="en-US" sz="3000" dirty="0"/>
              <a:t>, 2007), that individuals with higher quality friendships will monitor their partner’s online activity less than those with lower quality friendships.</a:t>
            </a:r>
            <a:endParaRPr lang="en-US" sz="3000" dirty="0">
              <a:latin typeface="Cambria" panose="02040503050406030204" pitchFamily="18" charset="0"/>
            </a:endParaRPr>
          </a:p>
          <a:p>
            <a:pPr algn="l">
              <a:spcBef>
                <a:spcPts val="0"/>
              </a:spcBef>
            </a:pPr>
            <a:endParaRPr lang="en-US" sz="3200" dirty="0">
              <a:latin typeface="Cambria" panose="02040503050406030204" pitchFamily="18" charset="0"/>
            </a:endParaRPr>
          </a:p>
          <a:p>
            <a:pPr algn="l">
              <a:spcBef>
                <a:spcPts val="0"/>
              </a:spcBef>
            </a:pPr>
            <a:endParaRPr lang="en-US" sz="3200" dirty="0">
              <a:latin typeface="Cambria" panose="02040503050406030204" pitchFamily="18" charset="0"/>
            </a:endParaRPr>
          </a:p>
          <a:p>
            <a:pPr algn="just">
              <a:spcBef>
                <a:spcPts val="0"/>
              </a:spcBef>
            </a:pPr>
            <a:endParaRPr lang="en-US" sz="3200" dirty="0">
              <a:latin typeface="Cambria" panose="02040503050406030204" pitchFamily="18" charset="0"/>
            </a:endParaRPr>
          </a:p>
          <a:p>
            <a:pPr algn="l">
              <a:spcBef>
                <a:spcPts val="0"/>
              </a:spcBef>
            </a:pPr>
            <a:endParaRPr lang="en-US" sz="3200" dirty="0">
              <a:latin typeface="Cambria" panose="02040503050406030204" pitchFamily="18" charset="0"/>
            </a:endParaRPr>
          </a:p>
          <a:p>
            <a:pPr algn="l">
              <a:spcBef>
                <a:spcPts val="0"/>
              </a:spcBef>
            </a:pPr>
            <a:endParaRPr lang="en-US" sz="3200" dirty="0">
              <a:latin typeface="Cambria" panose="02040503050406030204" pitchFamily="18" charset="0"/>
            </a:endParaRPr>
          </a:p>
          <a:p>
            <a:pPr algn="l">
              <a:spcBef>
                <a:spcPts val="0"/>
              </a:spcBef>
            </a:pPr>
            <a:endParaRPr lang="en-US" sz="3200" dirty="0">
              <a:latin typeface="Cambria" panose="02040503050406030204" pitchFamily="18" charset="0"/>
            </a:endParaRPr>
          </a:p>
        </p:txBody>
      </p:sp>
      <p:sp>
        <p:nvSpPr>
          <p:cNvPr id="34" name="Subtitle 2">
            <a:extLst>
              <a:ext uri="{FF2B5EF4-FFF2-40B4-BE49-F238E27FC236}">
                <a16:creationId xmlns:a16="http://schemas.microsoft.com/office/drawing/2014/main" id="{520A6146-1C3E-2E4F-9A30-A369475BCC06}"/>
              </a:ext>
            </a:extLst>
          </p:cNvPr>
          <p:cNvSpPr txBox="1">
            <a:spLocks/>
          </p:cNvSpPr>
          <p:nvPr/>
        </p:nvSpPr>
        <p:spPr>
          <a:xfrm>
            <a:off x="550225" y="6486336"/>
            <a:ext cx="12625448" cy="837062"/>
          </a:xfrm>
          <a:prstGeom prst="rect">
            <a:avLst/>
          </a:prstGeom>
          <a:solidFill>
            <a:srgbClr val="002060"/>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dirty="0">
                <a:solidFill>
                  <a:schemeClr val="bg1"/>
                </a:solidFill>
                <a:latin typeface="Arial" charset="0"/>
                <a:ea typeface="Arial" charset="0"/>
                <a:cs typeface="Arial" charset="0"/>
              </a:rPr>
              <a:t>Literature Review</a:t>
            </a:r>
            <a:endParaRPr lang="en-US" sz="4000" dirty="0">
              <a:solidFill>
                <a:schemeClr val="bg1"/>
              </a:solidFill>
              <a:latin typeface="Arial" charset="0"/>
              <a:ea typeface="Arial" charset="0"/>
              <a:cs typeface="Arial" charset="0"/>
            </a:endParaRPr>
          </a:p>
        </p:txBody>
      </p:sp>
      <p:sp>
        <p:nvSpPr>
          <p:cNvPr id="35" name="Subtitle 2">
            <a:extLst>
              <a:ext uri="{FF2B5EF4-FFF2-40B4-BE49-F238E27FC236}">
                <a16:creationId xmlns:a16="http://schemas.microsoft.com/office/drawing/2014/main" id="{E2BA9DE4-1887-C141-88BF-6750366DA7B4}"/>
              </a:ext>
            </a:extLst>
          </p:cNvPr>
          <p:cNvSpPr txBox="1">
            <a:spLocks/>
          </p:cNvSpPr>
          <p:nvPr/>
        </p:nvSpPr>
        <p:spPr>
          <a:xfrm>
            <a:off x="550225" y="21286156"/>
            <a:ext cx="12625448" cy="837062"/>
          </a:xfrm>
          <a:prstGeom prst="rect">
            <a:avLst/>
          </a:prstGeom>
          <a:solidFill>
            <a:srgbClr val="002060"/>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dirty="0">
                <a:solidFill>
                  <a:schemeClr val="bg1"/>
                </a:solidFill>
                <a:latin typeface="Arial" charset="0"/>
                <a:ea typeface="Arial" charset="0"/>
                <a:cs typeface="Arial" charset="0"/>
              </a:rPr>
              <a:t>Methods</a:t>
            </a:r>
            <a:endParaRPr lang="en-US" sz="4800" dirty="0">
              <a:solidFill>
                <a:schemeClr val="bg1"/>
              </a:solidFill>
              <a:latin typeface="Arial" charset="0"/>
              <a:ea typeface="Arial" charset="0"/>
              <a:cs typeface="Arial" charset="0"/>
            </a:endParaRPr>
          </a:p>
        </p:txBody>
      </p:sp>
      <p:sp>
        <p:nvSpPr>
          <p:cNvPr id="16" name="Subtitle 2">
            <a:extLst>
              <a:ext uri="{FF2B5EF4-FFF2-40B4-BE49-F238E27FC236}">
                <a16:creationId xmlns:a16="http://schemas.microsoft.com/office/drawing/2014/main" id="{386FCD1D-760A-3448-B250-8DF58BD67573}"/>
              </a:ext>
            </a:extLst>
          </p:cNvPr>
          <p:cNvSpPr txBox="1">
            <a:spLocks/>
          </p:cNvSpPr>
          <p:nvPr/>
        </p:nvSpPr>
        <p:spPr>
          <a:xfrm>
            <a:off x="13799537" y="13174509"/>
            <a:ext cx="12625448" cy="10928523"/>
          </a:xfrm>
          <a:prstGeom prst="rect">
            <a:avLst/>
          </a:prstGeom>
          <a:ln>
            <a:noFill/>
          </a:ln>
        </p:spPr>
        <p:txBody>
          <a:bodyPr vert="horz" lIns="97785" tIns="48892" rIns="97785" bIns="48892" rtlCol="0" anchor="t">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3000" dirty="0"/>
              <a:t>Because of the apparent gender differences that emerged in our initial analyses, we split our data by gender and explored different factors that might moderate the effects for males and females. </a:t>
            </a:r>
          </a:p>
          <a:p>
            <a:pPr algn="l">
              <a:spcBef>
                <a:spcPts val="0"/>
              </a:spcBef>
            </a:pPr>
            <a:endParaRPr lang="en-US" sz="3000" dirty="0">
              <a:latin typeface="Cambria" panose="02040503050406030204" pitchFamily="18" charset="0"/>
            </a:endParaRPr>
          </a:p>
          <a:p>
            <a:pPr algn="l">
              <a:spcBef>
                <a:spcPts val="0"/>
              </a:spcBef>
            </a:pPr>
            <a:r>
              <a:rPr lang="en-US" sz="3000" dirty="0">
                <a:cs typeface="Arial" panose="020B0604020202020204" pitchFamily="34" charset="0"/>
              </a:rPr>
              <a:t>Regression analyses looking at the interaction between attachment anxiety and friendship quality for males and females were not significant (</a:t>
            </a:r>
            <a:r>
              <a:rPr lang="en-US" sz="3000" i="1" dirty="0">
                <a:cs typeface="Arial" panose="020B0604020202020204" pitchFamily="34" charset="0"/>
              </a:rPr>
              <a:t>p’s </a:t>
            </a:r>
            <a:r>
              <a:rPr lang="en-US" sz="3000" dirty="0">
                <a:cs typeface="Arial" panose="020B0604020202020204" pitchFamily="34" charset="0"/>
              </a:rPr>
              <a:t>&gt; .05). Regression analyses testing the interaction between attachment avoidance and friendship quality was significant for males </a:t>
            </a:r>
            <a:r>
              <a:rPr lang="en-US" sz="3000" i="1" dirty="0">
                <a:cs typeface="Arial" panose="020B0604020202020204" pitchFamily="34" charset="0"/>
              </a:rPr>
              <a:t>F</a:t>
            </a:r>
            <a:r>
              <a:rPr lang="en-US" sz="3000" dirty="0">
                <a:cs typeface="Arial" panose="020B0604020202020204" pitchFamily="34" charset="0"/>
              </a:rPr>
              <a:t>(5, 114) =2.31, </a:t>
            </a:r>
            <a:r>
              <a:rPr lang="en-US" sz="3000" i="1" dirty="0">
                <a:cs typeface="Arial" panose="020B0604020202020204" pitchFamily="34" charset="0"/>
              </a:rPr>
              <a:t>p</a:t>
            </a:r>
            <a:r>
              <a:rPr lang="en-US" sz="3000" dirty="0">
                <a:cs typeface="Arial" panose="020B0604020202020204" pitchFamily="34" charset="0"/>
              </a:rPr>
              <a:t> = .05, </a:t>
            </a:r>
            <a:r>
              <a:rPr lang="en-US" sz="3000" i="1" dirty="0">
                <a:cs typeface="Arial" panose="020B0604020202020204" pitchFamily="34" charset="0"/>
              </a:rPr>
              <a:t>R</a:t>
            </a:r>
            <a:r>
              <a:rPr lang="en-US" sz="3000" i="1" baseline="30000" dirty="0">
                <a:cs typeface="Arial" panose="020B0604020202020204" pitchFamily="34" charset="0"/>
              </a:rPr>
              <a:t>2</a:t>
            </a:r>
            <a:r>
              <a:rPr lang="en-US" sz="3000" i="1" dirty="0">
                <a:cs typeface="Arial" panose="020B0604020202020204" pitchFamily="34" charset="0"/>
              </a:rPr>
              <a:t> </a:t>
            </a:r>
            <a:r>
              <a:rPr lang="en-US" sz="3000" dirty="0">
                <a:cs typeface="Arial" panose="020B0604020202020204" pitchFamily="34" charset="0"/>
              </a:rPr>
              <a:t>= .09 , </a:t>
            </a:r>
            <a:r>
              <a:rPr lang="en-US" sz="3000" i="1" dirty="0" err="1">
                <a:cs typeface="Arial" panose="020B0604020202020204" pitchFamily="34" charset="0"/>
              </a:rPr>
              <a:t>Adj</a:t>
            </a:r>
            <a:r>
              <a:rPr lang="en-US" sz="3000" i="1" dirty="0">
                <a:cs typeface="Arial" panose="020B0604020202020204" pitchFamily="34" charset="0"/>
              </a:rPr>
              <a:t> R</a:t>
            </a:r>
            <a:r>
              <a:rPr lang="en-US" sz="3000" i="1" baseline="30000" dirty="0">
                <a:cs typeface="Arial" panose="020B0604020202020204" pitchFamily="34" charset="0"/>
              </a:rPr>
              <a:t>2</a:t>
            </a:r>
            <a:r>
              <a:rPr lang="en-US" sz="3000" i="1" dirty="0">
                <a:cs typeface="Arial" panose="020B0604020202020204" pitchFamily="34" charset="0"/>
              </a:rPr>
              <a:t> </a:t>
            </a:r>
            <a:r>
              <a:rPr lang="en-US" sz="3000" dirty="0">
                <a:cs typeface="Arial" panose="020B0604020202020204" pitchFamily="34" charset="0"/>
              </a:rPr>
              <a:t>=</a:t>
            </a:r>
            <a:r>
              <a:rPr lang="en-US" sz="3000" i="1" dirty="0">
                <a:cs typeface="Arial" panose="020B0604020202020204" pitchFamily="34" charset="0"/>
              </a:rPr>
              <a:t> </a:t>
            </a:r>
            <a:r>
              <a:rPr lang="en-US" sz="3000" dirty="0">
                <a:cs typeface="Arial" panose="020B0604020202020204" pitchFamily="34" charset="0"/>
              </a:rPr>
              <a:t>.05</a:t>
            </a:r>
            <a:r>
              <a:rPr lang="en-US" sz="3000" i="1" dirty="0">
                <a:cs typeface="Arial" panose="020B0604020202020204" pitchFamily="34" charset="0"/>
              </a:rPr>
              <a:t>. </a:t>
            </a:r>
            <a:r>
              <a:rPr lang="en-US" sz="3000" dirty="0">
                <a:cs typeface="Arial" panose="020B0604020202020204" pitchFamily="34" charset="0"/>
              </a:rPr>
              <a:t>While the overall regression for females was significant, </a:t>
            </a:r>
            <a:r>
              <a:rPr lang="en-US" sz="3000" i="1" dirty="0">
                <a:cs typeface="Arial" panose="020B0604020202020204" pitchFamily="34" charset="0"/>
              </a:rPr>
              <a:t>F</a:t>
            </a:r>
            <a:r>
              <a:rPr lang="en-US" sz="3000" dirty="0">
                <a:cs typeface="Arial" panose="020B0604020202020204" pitchFamily="34" charset="0"/>
              </a:rPr>
              <a:t>(5, 221) 5.77, </a:t>
            </a:r>
            <a:r>
              <a:rPr lang="en-US" sz="3000" i="1" dirty="0">
                <a:cs typeface="Arial" panose="020B0604020202020204" pitchFamily="34" charset="0"/>
              </a:rPr>
              <a:t>p</a:t>
            </a:r>
            <a:r>
              <a:rPr lang="en-US" sz="3000" dirty="0">
                <a:cs typeface="Arial" panose="020B0604020202020204" pitchFamily="34" charset="0"/>
              </a:rPr>
              <a:t> &lt; .001, </a:t>
            </a:r>
            <a:r>
              <a:rPr lang="en-US" sz="3000" i="1" dirty="0">
                <a:cs typeface="Arial" panose="020B0604020202020204" pitchFamily="34" charset="0"/>
              </a:rPr>
              <a:t>R</a:t>
            </a:r>
            <a:r>
              <a:rPr lang="en-US" sz="3000" i="1" baseline="30000" dirty="0">
                <a:cs typeface="Arial" panose="020B0604020202020204" pitchFamily="34" charset="0"/>
              </a:rPr>
              <a:t>2</a:t>
            </a:r>
            <a:r>
              <a:rPr lang="en-US" sz="3000" i="1" dirty="0">
                <a:cs typeface="Arial" panose="020B0604020202020204" pitchFamily="34" charset="0"/>
              </a:rPr>
              <a:t> </a:t>
            </a:r>
            <a:r>
              <a:rPr lang="en-US" sz="3000" dirty="0">
                <a:cs typeface="Arial" panose="020B0604020202020204" pitchFamily="34" charset="0"/>
              </a:rPr>
              <a:t>= .12 , </a:t>
            </a:r>
            <a:r>
              <a:rPr lang="en-US" sz="3000" i="1" dirty="0" err="1">
                <a:cs typeface="Arial" panose="020B0604020202020204" pitchFamily="34" charset="0"/>
              </a:rPr>
              <a:t>Adj</a:t>
            </a:r>
            <a:r>
              <a:rPr lang="en-US" sz="3000" i="1" dirty="0">
                <a:cs typeface="Arial" panose="020B0604020202020204" pitchFamily="34" charset="0"/>
              </a:rPr>
              <a:t> R</a:t>
            </a:r>
            <a:r>
              <a:rPr lang="en-US" sz="3000" i="1" baseline="30000" dirty="0">
                <a:cs typeface="Arial" panose="020B0604020202020204" pitchFamily="34" charset="0"/>
              </a:rPr>
              <a:t>2</a:t>
            </a:r>
            <a:r>
              <a:rPr lang="en-US" sz="3000" i="1" dirty="0">
                <a:cs typeface="Arial" panose="020B0604020202020204" pitchFamily="34" charset="0"/>
              </a:rPr>
              <a:t> </a:t>
            </a:r>
            <a:r>
              <a:rPr lang="en-US" sz="3000" dirty="0">
                <a:cs typeface="Arial" panose="020B0604020202020204" pitchFamily="34" charset="0"/>
              </a:rPr>
              <a:t>=</a:t>
            </a:r>
            <a:r>
              <a:rPr lang="en-US" sz="3000" i="1" dirty="0">
                <a:cs typeface="Arial" panose="020B0604020202020204" pitchFamily="34" charset="0"/>
              </a:rPr>
              <a:t> </a:t>
            </a:r>
            <a:r>
              <a:rPr lang="en-US" sz="3000" dirty="0">
                <a:cs typeface="Arial" panose="020B0604020202020204" pitchFamily="34" charset="0"/>
              </a:rPr>
              <a:t>.10, the interaction was not </a:t>
            </a:r>
            <a:r>
              <a:rPr lang="en-US" sz="3000" i="1" dirty="0">
                <a:cs typeface="Arial" panose="020B0604020202020204" pitchFamily="34" charset="0"/>
              </a:rPr>
              <a:t>b </a:t>
            </a:r>
            <a:r>
              <a:rPr lang="en-US" sz="3000" dirty="0">
                <a:cs typeface="Arial" panose="020B0604020202020204" pitchFamily="34" charset="0"/>
              </a:rPr>
              <a:t> = 5.26, S.E. = 12.13, </a:t>
            </a:r>
            <a:r>
              <a:rPr lang="en-US" sz="3000" i="1" dirty="0">
                <a:cs typeface="Arial" panose="020B0604020202020204" pitchFamily="34" charset="0"/>
              </a:rPr>
              <a:t>t</a:t>
            </a:r>
            <a:r>
              <a:rPr lang="en-US" sz="3000" dirty="0">
                <a:cs typeface="Arial" panose="020B0604020202020204" pitchFamily="34" charset="0"/>
              </a:rPr>
              <a:t>(221) = .43 , </a:t>
            </a:r>
            <a:r>
              <a:rPr lang="en-US" sz="3000" i="1" dirty="0">
                <a:cs typeface="Arial" panose="020B0604020202020204" pitchFamily="34" charset="0"/>
              </a:rPr>
              <a:t>p</a:t>
            </a:r>
            <a:r>
              <a:rPr lang="en-US" sz="3000" dirty="0">
                <a:cs typeface="Arial" panose="020B0604020202020204" pitchFamily="34" charset="0"/>
              </a:rPr>
              <a:t> = .67 (see Figure 2).</a:t>
            </a:r>
            <a:endParaRPr lang="en-US" sz="3000" i="1" dirty="0">
              <a:cs typeface="Arial" panose="020B0604020202020204" pitchFamily="34" charset="0"/>
            </a:endParaRPr>
          </a:p>
          <a:p>
            <a:pPr algn="l">
              <a:spcBef>
                <a:spcPts val="0"/>
              </a:spcBef>
            </a:pPr>
            <a:endParaRPr lang="en-US" sz="3000" i="1" dirty="0">
              <a:cs typeface="Arial" panose="020B0604020202020204" pitchFamily="34" charset="0"/>
            </a:endParaRPr>
          </a:p>
          <a:p>
            <a:pPr algn="l">
              <a:spcBef>
                <a:spcPts val="0"/>
              </a:spcBef>
            </a:pPr>
            <a:r>
              <a:rPr lang="en-US" sz="3000" dirty="0">
                <a:cs typeface="Arial" panose="020B0604020202020204" pitchFamily="34" charset="0"/>
              </a:rPr>
              <a:t>We further explored the interaction between avoidance and friendship quality for males. The interaction was a marginally significant predictor of electronic surveillance </a:t>
            </a:r>
            <a:r>
              <a:rPr lang="en-US" sz="3000" i="1" dirty="0">
                <a:cs typeface="Arial" panose="020B0604020202020204" pitchFamily="34" charset="0"/>
              </a:rPr>
              <a:t>b </a:t>
            </a:r>
            <a:r>
              <a:rPr lang="en-US" sz="3000" dirty="0">
                <a:cs typeface="Arial" panose="020B0604020202020204" pitchFamily="34" charset="0"/>
              </a:rPr>
              <a:t> = -18.46, S.E. = 9.71, </a:t>
            </a:r>
            <a:r>
              <a:rPr lang="en-US" sz="3000" i="1" dirty="0">
                <a:cs typeface="Arial" panose="020B0604020202020204" pitchFamily="34" charset="0"/>
              </a:rPr>
              <a:t>t</a:t>
            </a:r>
            <a:r>
              <a:rPr lang="en-US" sz="3000" dirty="0">
                <a:cs typeface="Arial" panose="020B0604020202020204" pitchFamily="34" charset="0"/>
              </a:rPr>
              <a:t>(114) = -1.90 , </a:t>
            </a:r>
            <a:r>
              <a:rPr lang="en-US" sz="3000" i="1" dirty="0">
                <a:cs typeface="Arial" panose="020B0604020202020204" pitchFamily="34" charset="0"/>
              </a:rPr>
              <a:t>p</a:t>
            </a:r>
            <a:r>
              <a:rPr lang="en-US" sz="3000" dirty="0">
                <a:cs typeface="Arial" panose="020B0604020202020204" pitchFamily="34" charset="0"/>
              </a:rPr>
              <a:t> = .06. For males, at average levels of attachment avoidance, friendship quality was a significant predictor of electronic surveillance </a:t>
            </a:r>
            <a:r>
              <a:rPr lang="en-US" sz="3000" i="1" dirty="0">
                <a:cs typeface="Arial" panose="020B0604020202020204" pitchFamily="34" charset="0"/>
              </a:rPr>
              <a:t>b </a:t>
            </a:r>
            <a:r>
              <a:rPr lang="en-US" sz="3000" dirty="0">
                <a:cs typeface="Arial" panose="020B0604020202020204" pitchFamily="34" charset="0"/>
              </a:rPr>
              <a:t> = -10.76, S.E. = 4.72, </a:t>
            </a:r>
            <a:r>
              <a:rPr lang="en-US" sz="3000" i="1" dirty="0">
                <a:cs typeface="Arial" panose="020B0604020202020204" pitchFamily="34" charset="0"/>
              </a:rPr>
              <a:t>t</a:t>
            </a:r>
            <a:r>
              <a:rPr lang="en-US" sz="3000" dirty="0">
                <a:cs typeface="Arial" panose="020B0604020202020204" pitchFamily="34" charset="0"/>
              </a:rPr>
              <a:t>(114) = -2.28 , </a:t>
            </a:r>
            <a:r>
              <a:rPr lang="en-US" sz="3000" i="1" dirty="0">
                <a:cs typeface="Arial" panose="020B0604020202020204" pitchFamily="34" charset="0"/>
              </a:rPr>
              <a:t>p</a:t>
            </a:r>
            <a:r>
              <a:rPr lang="en-US" sz="3000" dirty="0">
                <a:cs typeface="Arial" panose="020B0604020202020204" pitchFamily="34" charset="0"/>
              </a:rPr>
              <a:t> = .02. At higher levels of avoidance, men with high quality friendships reported less electronic surveillance </a:t>
            </a:r>
            <a:r>
              <a:rPr lang="en-US" sz="3000" i="1" dirty="0">
                <a:cs typeface="Arial" panose="020B0604020202020204" pitchFamily="34" charset="0"/>
              </a:rPr>
              <a:t>b </a:t>
            </a:r>
            <a:r>
              <a:rPr lang="en-US" sz="3000" dirty="0">
                <a:cs typeface="Arial" panose="020B0604020202020204" pitchFamily="34" charset="0"/>
              </a:rPr>
              <a:t> = -8.83, S.E. = 4.55, </a:t>
            </a:r>
            <a:r>
              <a:rPr lang="en-US" sz="3000" i="1" dirty="0">
                <a:cs typeface="Arial" panose="020B0604020202020204" pitchFamily="34" charset="0"/>
              </a:rPr>
              <a:t>t</a:t>
            </a:r>
            <a:r>
              <a:rPr lang="en-US" sz="3000" dirty="0">
                <a:cs typeface="Arial" panose="020B0604020202020204" pitchFamily="34" charset="0"/>
              </a:rPr>
              <a:t>(114) = -1.94 , </a:t>
            </a:r>
            <a:r>
              <a:rPr lang="en-US" sz="3000" i="1" dirty="0">
                <a:cs typeface="Arial" panose="020B0604020202020204" pitchFamily="34" charset="0"/>
              </a:rPr>
              <a:t>p </a:t>
            </a:r>
            <a:r>
              <a:rPr lang="en-US" sz="3000" dirty="0">
                <a:cs typeface="Arial" panose="020B0604020202020204" pitchFamily="34" charset="0"/>
              </a:rPr>
              <a:t>= .06 . At low levels of avoidance,  the quality of friendship did not predict surveillance </a:t>
            </a:r>
            <a:r>
              <a:rPr lang="en-US" sz="3000" i="1" dirty="0">
                <a:cs typeface="Arial" panose="020B0604020202020204" pitchFamily="34" charset="0"/>
              </a:rPr>
              <a:t>b </a:t>
            </a:r>
            <a:r>
              <a:rPr lang="en-US" sz="3000" dirty="0">
                <a:cs typeface="Arial" panose="020B0604020202020204" pitchFamily="34" charset="0"/>
              </a:rPr>
              <a:t> = 3.19, S.E. = 4.49, </a:t>
            </a:r>
            <a:r>
              <a:rPr lang="en-US" sz="3000" i="1" dirty="0">
                <a:cs typeface="Arial" panose="020B0604020202020204" pitchFamily="34" charset="0"/>
              </a:rPr>
              <a:t>t</a:t>
            </a:r>
            <a:r>
              <a:rPr lang="en-US" sz="3000" dirty="0">
                <a:cs typeface="Arial" panose="020B0604020202020204" pitchFamily="34" charset="0"/>
              </a:rPr>
              <a:t>(114) = .71 , </a:t>
            </a:r>
            <a:r>
              <a:rPr lang="en-US" sz="3000" i="1" dirty="0">
                <a:cs typeface="Arial" panose="020B0604020202020204" pitchFamily="34" charset="0"/>
              </a:rPr>
              <a:t>p</a:t>
            </a:r>
            <a:r>
              <a:rPr lang="en-US" sz="3000" dirty="0">
                <a:cs typeface="Arial" panose="020B0604020202020204" pitchFamily="34" charset="0"/>
              </a:rPr>
              <a:t> = .48 (see Figure 3).  </a:t>
            </a:r>
          </a:p>
          <a:p>
            <a:pPr algn="l">
              <a:spcBef>
                <a:spcPts val="0"/>
              </a:spcBef>
            </a:pPr>
            <a:endParaRPr lang="en-US" sz="3000" dirty="0">
              <a:latin typeface="Cambria" panose="02040503050406030204" pitchFamily="18" charset="0"/>
              <a:cs typeface="Arial" panose="020B0604020202020204" pitchFamily="34" charset="0"/>
            </a:endParaRPr>
          </a:p>
          <a:p>
            <a:pPr algn="l">
              <a:spcBef>
                <a:spcPts val="0"/>
              </a:spcBef>
            </a:pPr>
            <a:r>
              <a:rPr lang="en-US" sz="3000" dirty="0"/>
              <a:t>What factors might contribute to increased surveillance among women? Research has implicated trust in electronic surveillance of romantic partners (Marshall, 2012). Therefore, we explored whether trust in partner may moderate electronic surveillance in females. While the overall regression testing the interaction between trust and friendship quality predicting electronic surveillance was significant </a:t>
            </a:r>
            <a:r>
              <a:rPr lang="en-US" sz="3000" i="1" dirty="0">
                <a:cs typeface="Arial" panose="020B0604020202020204" pitchFamily="34" charset="0"/>
              </a:rPr>
              <a:t>F</a:t>
            </a:r>
            <a:r>
              <a:rPr lang="en-US" sz="3000" dirty="0">
                <a:cs typeface="Arial" panose="020B0604020202020204" pitchFamily="34" charset="0"/>
              </a:rPr>
              <a:t>(6, 220) = 4.94 , </a:t>
            </a:r>
            <a:r>
              <a:rPr lang="en-US" sz="3000" i="1" dirty="0">
                <a:cs typeface="Arial" panose="020B0604020202020204" pitchFamily="34" charset="0"/>
              </a:rPr>
              <a:t>p</a:t>
            </a:r>
            <a:r>
              <a:rPr lang="en-US" sz="3000" dirty="0">
                <a:cs typeface="Arial" panose="020B0604020202020204" pitchFamily="34" charset="0"/>
              </a:rPr>
              <a:t> &lt; .001, </a:t>
            </a:r>
            <a:r>
              <a:rPr lang="en-US" sz="3000" i="1" dirty="0">
                <a:cs typeface="Arial" panose="020B0604020202020204" pitchFamily="34" charset="0"/>
              </a:rPr>
              <a:t>R</a:t>
            </a:r>
            <a:r>
              <a:rPr lang="en-US" sz="3000" i="1" baseline="30000" dirty="0">
                <a:cs typeface="Arial" panose="020B0604020202020204" pitchFamily="34" charset="0"/>
              </a:rPr>
              <a:t>2</a:t>
            </a:r>
            <a:r>
              <a:rPr lang="en-US" sz="3000" i="1" dirty="0">
                <a:cs typeface="Arial" panose="020B0604020202020204" pitchFamily="34" charset="0"/>
              </a:rPr>
              <a:t> </a:t>
            </a:r>
            <a:r>
              <a:rPr lang="en-US" sz="3000" dirty="0">
                <a:cs typeface="Arial" panose="020B0604020202020204" pitchFamily="34" charset="0"/>
              </a:rPr>
              <a:t>= .12 , </a:t>
            </a:r>
            <a:r>
              <a:rPr lang="en-US" sz="3000" i="1" dirty="0" err="1">
                <a:cs typeface="Arial" panose="020B0604020202020204" pitchFamily="34" charset="0"/>
              </a:rPr>
              <a:t>Adj</a:t>
            </a:r>
            <a:r>
              <a:rPr lang="en-US" sz="3000" i="1" dirty="0">
                <a:cs typeface="Arial" panose="020B0604020202020204" pitchFamily="34" charset="0"/>
              </a:rPr>
              <a:t> R</a:t>
            </a:r>
            <a:r>
              <a:rPr lang="en-US" sz="3000" i="1" baseline="30000" dirty="0">
                <a:cs typeface="Arial" panose="020B0604020202020204" pitchFamily="34" charset="0"/>
              </a:rPr>
              <a:t>2</a:t>
            </a:r>
            <a:r>
              <a:rPr lang="en-US" sz="3000" i="1" dirty="0">
                <a:cs typeface="Arial" panose="020B0604020202020204" pitchFamily="34" charset="0"/>
              </a:rPr>
              <a:t> </a:t>
            </a:r>
            <a:r>
              <a:rPr lang="en-US" sz="3000" dirty="0">
                <a:cs typeface="Arial" panose="020B0604020202020204" pitchFamily="34" charset="0"/>
              </a:rPr>
              <a:t>=</a:t>
            </a:r>
            <a:r>
              <a:rPr lang="en-US" sz="3000" i="1" dirty="0">
                <a:cs typeface="Arial" panose="020B0604020202020204" pitchFamily="34" charset="0"/>
              </a:rPr>
              <a:t> </a:t>
            </a:r>
            <a:r>
              <a:rPr lang="en-US" sz="3000" dirty="0">
                <a:cs typeface="Arial" panose="020B0604020202020204" pitchFamily="34" charset="0"/>
              </a:rPr>
              <a:t>.10,</a:t>
            </a:r>
            <a:r>
              <a:rPr lang="en-US" sz="3000" dirty="0"/>
              <a:t> , the interaction was not </a:t>
            </a:r>
            <a:r>
              <a:rPr lang="en-US" sz="3000" i="1" dirty="0">
                <a:cs typeface="Arial" panose="020B0604020202020204" pitchFamily="34" charset="0"/>
              </a:rPr>
              <a:t>b </a:t>
            </a:r>
            <a:r>
              <a:rPr lang="en-US" sz="3000" dirty="0">
                <a:cs typeface="Arial" panose="020B0604020202020204" pitchFamily="34" charset="0"/>
              </a:rPr>
              <a:t> = .15, S.E. = .21, </a:t>
            </a:r>
            <a:r>
              <a:rPr lang="en-US" sz="3000" i="1" dirty="0">
                <a:cs typeface="Arial" panose="020B0604020202020204" pitchFamily="34" charset="0"/>
              </a:rPr>
              <a:t>t</a:t>
            </a:r>
            <a:r>
              <a:rPr lang="en-US" sz="3000" dirty="0">
                <a:cs typeface="Arial" panose="020B0604020202020204" pitchFamily="34" charset="0"/>
              </a:rPr>
              <a:t>(220) = .72 , </a:t>
            </a:r>
            <a:r>
              <a:rPr lang="en-US" sz="3000" i="1" dirty="0">
                <a:cs typeface="Arial" panose="020B0604020202020204" pitchFamily="34" charset="0"/>
              </a:rPr>
              <a:t>p</a:t>
            </a:r>
            <a:r>
              <a:rPr lang="en-US" sz="3000" dirty="0">
                <a:cs typeface="Arial" panose="020B0604020202020204" pitchFamily="34" charset="0"/>
              </a:rPr>
              <a:t> = .47. </a:t>
            </a:r>
            <a:endParaRPr lang="en-US" sz="3000" dirty="0"/>
          </a:p>
          <a:p>
            <a:pPr algn="l">
              <a:spcBef>
                <a:spcPts val="0"/>
              </a:spcBef>
            </a:pPr>
            <a:endParaRPr lang="en-US" sz="3000" dirty="0">
              <a:latin typeface="Cambria" panose="02040503050406030204" pitchFamily="18" charset="0"/>
            </a:endParaRPr>
          </a:p>
          <a:p>
            <a:pPr algn="l">
              <a:spcBef>
                <a:spcPts val="0"/>
              </a:spcBef>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p:txBody>
      </p:sp>
      <p:graphicFrame>
        <p:nvGraphicFramePr>
          <p:cNvPr id="20" name="Chart 19">
            <a:extLst>
              <a:ext uri="{FF2B5EF4-FFF2-40B4-BE49-F238E27FC236}">
                <a16:creationId xmlns:a16="http://schemas.microsoft.com/office/drawing/2014/main" id="{4BDF9F73-462C-6B4D-A10E-2BA95CBA7AE2}"/>
              </a:ext>
            </a:extLst>
          </p:cNvPr>
          <p:cNvGraphicFramePr>
            <a:graphicFrameLocks/>
          </p:cNvGraphicFramePr>
          <p:nvPr>
            <p:extLst>
              <p:ext uri="{D42A27DB-BD31-4B8C-83A1-F6EECF244321}">
                <p14:modId xmlns:p14="http://schemas.microsoft.com/office/powerpoint/2010/main" val="1618840386"/>
              </p:ext>
            </p:extLst>
          </p:nvPr>
        </p:nvGraphicFramePr>
        <p:xfrm>
          <a:off x="14661465" y="6486336"/>
          <a:ext cx="10241280" cy="5486400"/>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a:extLst>
              <a:ext uri="{FF2B5EF4-FFF2-40B4-BE49-F238E27FC236}">
                <a16:creationId xmlns:a16="http://schemas.microsoft.com/office/drawing/2014/main" id="{09C1C90E-486B-114B-9BB4-374EE65AF6E6}"/>
              </a:ext>
            </a:extLst>
          </p:cNvPr>
          <p:cNvSpPr txBox="1"/>
          <p:nvPr/>
        </p:nvSpPr>
        <p:spPr>
          <a:xfrm>
            <a:off x="14569655" y="11886517"/>
            <a:ext cx="10424900" cy="1015663"/>
          </a:xfrm>
          <a:prstGeom prst="rect">
            <a:avLst/>
          </a:prstGeom>
          <a:noFill/>
        </p:spPr>
        <p:txBody>
          <a:bodyPr wrap="square" rtlCol="0">
            <a:spAutoFit/>
          </a:bodyPr>
          <a:lstStyle/>
          <a:p>
            <a:pPr algn="ctr"/>
            <a:r>
              <a:rPr lang="en-US" sz="3000" b="1" dirty="0"/>
              <a:t>Figure 1. </a:t>
            </a:r>
            <a:r>
              <a:rPr lang="en-US" sz="3000" dirty="0"/>
              <a:t>Gender Moderates Relation Between Friendship Quality and Electronic Surveillance </a:t>
            </a:r>
          </a:p>
        </p:txBody>
      </p:sp>
      <p:graphicFrame>
        <p:nvGraphicFramePr>
          <p:cNvPr id="24" name="Chart 23">
            <a:extLst>
              <a:ext uri="{FF2B5EF4-FFF2-40B4-BE49-F238E27FC236}">
                <a16:creationId xmlns:a16="http://schemas.microsoft.com/office/drawing/2014/main" id="{4E4DD730-C132-9B46-8E66-4C20EF48DFB7}"/>
              </a:ext>
            </a:extLst>
          </p:cNvPr>
          <p:cNvGraphicFramePr>
            <a:graphicFrameLocks/>
          </p:cNvGraphicFramePr>
          <p:nvPr>
            <p:extLst>
              <p:ext uri="{D42A27DB-BD31-4B8C-83A1-F6EECF244321}">
                <p14:modId xmlns:p14="http://schemas.microsoft.com/office/powerpoint/2010/main" val="47307223"/>
              </p:ext>
            </p:extLst>
          </p:nvPr>
        </p:nvGraphicFramePr>
        <p:xfrm>
          <a:off x="28294996" y="6347457"/>
          <a:ext cx="10241280" cy="5486400"/>
        </p:xfrm>
        <a:graphic>
          <a:graphicData uri="http://schemas.openxmlformats.org/drawingml/2006/chart">
            <c:chart xmlns:c="http://schemas.openxmlformats.org/drawingml/2006/chart" xmlns:r="http://schemas.openxmlformats.org/officeDocument/2006/relationships" r:id="rId4"/>
          </a:graphicData>
        </a:graphic>
      </p:graphicFrame>
      <p:sp>
        <p:nvSpPr>
          <p:cNvPr id="25" name="TextBox 24">
            <a:extLst>
              <a:ext uri="{FF2B5EF4-FFF2-40B4-BE49-F238E27FC236}">
                <a16:creationId xmlns:a16="http://schemas.microsoft.com/office/drawing/2014/main" id="{979FFF4F-2195-9D45-A33A-187F9C59F67B}"/>
              </a:ext>
            </a:extLst>
          </p:cNvPr>
          <p:cNvSpPr txBox="1"/>
          <p:nvPr/>
        </p:nvSpPr>
        <p:spPr>
          <a:xfrm>
            <a:off x="27891900" y="11856711"/>
            <a:ext cx="10241280" cy="1015663"/>
          </a:xfrm>
          <a:prstGeom prst="rect">
            <a:avLst/>
          </a:prstGeom>
          <a:noFill/>
        </p:spPr>
        <p:txBody>
          <a:bodyPr wrap="square" rtlCol="0">
            <a:spAutoFit/>
          </a:bodyPr>
          <a:lstStyle/>
          <a:p>
            <a:pPr algn="ctr"/>
            <a:r>
              <a:rPr lang="en-US" sz="3000" b="1" dirty="0"/>
              <a:t>Figure 3. </a:t>
            </a:r>
            <a:r>
              <a:rPr lang="en-US" sz="3000" dirty="0"/>
              <a:t>Attachment Avoidance Moderates Relation Between Friendship Quality and Electronic Surveillance in Males</a:t>
            </a:r>
          </a:p>
        </p:txBody>
      </p:sp>
      <p:sp>
        <p:nvSpPr>
          <p:cNvPr id="27" name="Subtitle 2">
            <a:extLst>
              <a:ext uri="{FF2B5EF4-FFF2-40B4-BE49-F238E27FC236}">
                <a16:creationId xmlns:a16="http://schemas.microsoft.com/office/drawing/2014/main" id="{0A245B97-0552-114E-8710-B76C614044FA}"/>
              </a:ext>
            </a:extLst>
          </p:cNvPr>
          <p:cNvSpPr txBox="1">
            <a:spLocks/>
          </p:cNvSpPr>
          <p:nvPr/>
        </p:nvSpPr>
        <p:spPr>
          <a:xfrm>
            <a:off x="539811" y="25942624"/>
            <a:ext cx="12625448" cy="837062"/>
          </a:xfrm>
          <a:prstGeom prst="rect">
            <a:avLst/>
          </a:prstGeom>
          <a:solidFill>
            <a:srgbClr val="002060"/>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dirty="0">
                <a:solidFill>
                  <a:schemeClr val="bg1"/>
                </a:solidFill>
                <a:latin typeface="Arial" charset="0"/>
                <a:ea typeface="Arial" charset="0"/>
                <a:cs typeface="Arial" charset="0"/>
              </a:rPr>
              <a:t>Results</a:t>
            </a:r>
          </a:p>
        </p:txBody>
      </p:sp>
      <p:sp>
        <p:nvSpPr>
          <p:cNvPr id="31" name="Subtitle 2">
            <a:extLst>
              <a:ext uri="{FF2B5EF4-FFF2-40B4-BE49-F238E27FC236}">
                <a16:creationId xmlns:a16="http://schemas.microsoft.com/office/drawing/2014/main" id="{997F8DC3-9BA2-264A-B4A4-BE5030FA332E}"/>
              </a:ext>
            </a:extLst>
          </p:cNvPr>
          <p:cNvSpPr txBox="1">
            <a:spLocks/>
          </p:cNvSpPr>
          <p:nvPr/>
        </p:nvSpPr>
        <p:spPr>
          <a:xfrm>
            <a:off x="27048849" y="13381201"/>
            <a:ext cx="12625448" cy="837062"/>
          </a:xfrm>
          <a:prstGeom prst="rect">
            <a:avLst/>
          </a:prstGeom>
          <a:solidFill>
            <a:srgbClr val="002060"/>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dirty="0">
                <a:solidFill>
                  <a:schemeClr val="bg1"/>
                </a:solidFill>
                <a:latin typeface="Arial" charset="0"/>
                <a:ea typeface="Arial" charset="0"/>
                <a:cs typeface="Arial" charset="0"/>
              </a:rPr>
              <a:t>Discussion</a:t>
            </a:r>
            <a:endParaRPr lang="en-US" sz="4800" dirty="0">
              <a:solidFill>
                <a:schemeClr val="bg1"/>
              </a:solidFill>
              <a:latin typeface="Arial" charset="0"/>
              <a:ea typeface="Arial" charset="0"/>
              <a:cs typeface="Arial" charset="0"/>
            </a:endParaRPr>
          </a:p>
        </p:txBody>
      </p:sp>
      <p:sp>
        <p:nvSpPr>
          <p:cNvPr id="32" name="Subtitle 2">
            <a:extLst>
              <a:ext uri="{FF2B5EF4-FFF2-40B4-BE49-F238E27FC236}">
                <a16:creationId xmlns:a16="http://schemas.microsoft.com/office/drawing/2014/main" id="{0C36E0ED-15C1-CA4F-8207-983408CA1C14}"/>
              </a:ext>
            </a:extLst>
          </p:cNvPr>
          <p:cNvSpPr txBox="1">
            <a:spLocks/>
          </p:cNvSpPr>
          <p:nvPr/>
        </p:nvSpPr>
        <p:spPr>
          <a:xfrm>
            <a:off x="27004576" y="14413826"/>
            <a:ext cx="12625448" cy="11460491"/>
          </a:xfrm>
          <a:prstGeom prst="rect">
            <a:avLst/>
          </a:prstGeom>
          <a:ln>
            <a:noFill/>
          </a:ln>
        </p:spPr>
        <p:txBody>
          <a:bodyPr vert="horz" lIns="97785" tIns="48892" rIns="97785" bIns="48892" rtlCol="0" anchor="t">
            <a:normAutofit fontScale="250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lnSpc>
                <a:spcPct val="120000"/>
              </a:lnSpc>
              <a:spcBef>
                <a:spcPts val="0"/>
              </a:spcBef>
            </a:pPr>
            <a:r>
              <a:rPr lang="en-US" sz="12000" dirty="0"/>
              <a:t>Consistent with previous research, we found that friendship quality significantly predicted positive relations with one’s romantic partner (Connolly &amp; Johnson, 1996). Furthermore, the results of the present study also replicate other research demonstrating that attachment style has differing effects on electronic surveillance of one’s romantic partner (Marshall, 2012). </a:t>
            </a:r>
          </a:p>
          <a:p>
            <a:pPr algn="l">
              <a:lnSpc>
                <a:spcPct val="120000"/>
              </a:lnSpc>
              <a:spcBef>
                <a:spcPts val="0"/>
              </a:spcBef>
            </a:pPr>
            <a:endParaRPr lang="en-US" sz="12000" dirty="0"/>
          </a:p>
          <a:p>
            <a:pPr algn="l">
              <a:lnSpc>
                <a:spcPct val="120000"/>
              </a:lnSpc>
              <a:spcBef>
                <a:spcPts val="0"/>
              </a:spcBef>
            </a:pPr>
            <a:r>
              <a:rPr lang="en-US" sz="12000" dirty="0"/>
              <a:t>Interestingly, gender differences appear to exist when it comes to online surveillance of romantic partners. Such findings may be consistent with research suggesting that women’s motivations for affiliation  and intimacy in relationships are higher than men’s (Mazur, 1989). That is, perhaps women use electronic surveillance as a method of affiliating  or seeking connection with their partner. Having supportive friends may further this behavior, as they may support their endeavors to use SNSs in this manner as well. Future research should explore the factors that contribute to females online surveillance of romantic partners. </a:t>
            </a:r>
          </a:p>
          <a:p>
            <a:pPr algn="l">
              <a:lnSpc>
                <a:spcPct val="120000"/>
              </a:lnSpc>
              <a:spcBef>
                <a:spcPts val="0"/>
              </a:spcBef>
            </a:pPr>
            <a:endParaRPr lang="en-US" sz="12000" dirty="0"/>
          </a:p>
          <a:p>
            <a:pPr algn="l">
              <a:lnSpc>
                <a:spcPct val="120000"/>
              </a:lnSpc>
              <a:spcBef>
                <a:spcPts val="0"/>
              </a:spcBef>
            </a:pPr>
            <a:r>
              <a:rPr lang="en-US" sz="12000" dirty="0"/>
              <a:t>In contrast, men who were high attachment avoidance with low quality friendships were more likely to electronically surveillance their romantic partner.. Such findings appear consistent with previous research on the use of SNSs in avoidant individuals following relationship conflict (Peterson, </a:t>
            </a:r>
            <a:r>
              <a:rPr lang="en-US" sz="12000" dirty="0" err="1"/>
              <a:t>Giguere</a:t>
            </a:r>
            <a:r>
              <a:rPr lang="en-US" sz="12000" dirty="0"/>
              <a:t>, &amp; Sherman, 2017). That is, perhaps highly avoidant men are more likely to surveillance their partner online following conflict as a way of seeking connection. However, of these men, those with high quality friendships can seek support from their friends following relationship conflict</a:t>
            </a:r>
            <a:r>
              <a:rPr lang="en-US" sz="11200" dirty="0"/>
              <a:t>. </a:t>
            </a:r>
            <a:r>
              <a:rPr lang="en-US" sz="12000" dirty="0"/>
              <a:t>Future research should explore the long-term consequences of electronic surveillance in romantic relationships. </a:t>
            </a:r>
            <a:endParaRPr lang="en-US" sz="11200" dirty="0"/>
          </a:p>
          <a:p>
            <a:pPr algn="l">
              <a:lnSpc>
                <a:spcPct val="120000"/>
              </a:lnSpc>
              <a:spcBef>
                <a:spcPts val="0"/>
              </a:spcBef>
            </a:pPr>
            <a:endParaRPr lang="en-US" sz="12000" dirty="0">
              <a:latin typeface="Cambria" panose="02040503050406030204" pitchFamily="18" charset="0"/>
            </a:endParaRPr>
          </a:p>
        </p:txBody>
      </p:sp>
      <p:graphicFrame>
        <p:nvGraphicFramePr>
          <p:cNvPr id="33" name="Chart 32">
            <a:extLst>
              <a:ext uri="{FF2B5EF4-FFF2-40B4-BE49-F238E27FC236}">
                <a16:creationId xmlns:a16="http://schemas.microsoft.com/office/drawing/2014/main" id="{72F2FEF7-08A9-3145-90C1-9B711A2EF3B2}"/>
              </a:ext>
            </a:extLst>
          </p:cNvPr>
          <p:cNvGraphicFramePr>
            <a:graphicFrameLocks/>
          </p:cNvGraphicFramePr>
          <p:nvPr>
            <p:extLst>
              <p:ext uri="{D42A27DB-BD31-4B8C-83A1-F6EECF244321}">
                <p14:modId xmlns:p14="http://schemas.microsoft.com/office/powerpoint/2010/main" val="642349588"/>
              </p:ext>
            </p:extLst>
          </p:nvPr>
        </p:nvGraphicFramePr>
        <p:xfrm>
          <a:off x="14996827" y="24276158"/>
          <a:ext cx="10241280" cy="5486400"/>
        </p:xfrm>
        <a:graphic>
          <a:graphicData uri="http://schemas.openxmlformats.org/drawingml/2006/chart">
            <c:chart xmlns:c="http://schemas.openxmlformats.org/drawingml/2006/chart" xmlns:r="http://schemas.openxmlformats.org/officeDocument/2006/relationships" r:id="rId5"/>
          </a:graphicData>
        </a:graphic>
      </p:graphicFrame>
      <p:sp>
        <p:nvSpPr>
          <p:cNvPr id="36" name="TextBox 35">
            <a:extLst>
              <a:ext uri="{FF2B5EF4-FFF2-40B4-BE49-F238E27FC236}">
                <a16:creationId xmlns:a16="http://schemas.microsoft.com/office/drawing/2014/main" id="{E66178B1-6594-914D-84FD-DB867E2EDF29}"/>
              </a:ext>
            </a:extLst>
          </p:cNvPr>
          <p:cNvSpPr txBox="1"/>
          <p:nvPr/>
        </p:nvSpPr>
        <p:spPr>
          <a:xfrm>
            <a:off x="14661465" y="29762558"/>
            <a:ext cx="10241280" cy="1015663"/>
          </a:xfrm>
          <a:prstGeom prst="rect">
            <a:avLst/>
          </a:prstGeom>
          <a:noFill/>
        </p:spPr>
        <p:txBody>
          <a:bodyPr wrap="square" rtlCol="0">
            <a:spAutoFit/>
          </a:bodyPr>
          <a:lstStyle/>
          <a:p>
            <a:pPr algn="ctr"/>
            <a:r>
              <a:rPr lang="en-US" sz="3000" b="1" dirty="0"/>
              <a:t>Figure 2. </a:t>
            </a:r>
            <a:r>
              <a:rPr lang="en-US" sz="3000" dirty="0"/>
              <a:t>Attachment Avoidance and Friendship Quality Predicting Electronic Surveillance in Females</a:t>
            </a:r>
          </a:p>
        </p:txBody>
      </p:sp>
      <p:sp>
        <p:nvSpPr>
          <p:cNvPr id="37" name="Subtitle 2">
            <a:extLst>
              <a:ext uri="{FF2B5EF4-FFF2-40B4-BE49-F238E27FC236}">
                <a16:creationId xmlns:a16="http://schemas.microsoft.com/office/drawing/2014/main" id="{51BBBC06-B89A-D74C-8D22-096704CE91F6}"/>
              </a:ext>
            </a:extLst>
          </p:cNvPr>
          <p:cNvSpPr txBox="1">
            <a:spLocks/>
          </p:cNvSpPr>
          <p:nvPr/>
        </p:nvSpPr>
        <p:spPr>
          <a:xfrm>
            <a:off x="539811" y="27019358"/>
            <a:ext cx="12625448" cy="6114002"/>
          </a:xfrm>
          <a:prstGeom prst="rect">
            <a:avLst/>
          </a:prstGeom>
          <a:noFill/>
          <a:ln>
            <a:noFill/>
          </a:ln>
        </p:spPr>
        <p:txBody>
          <a:bodyPr vert="horz" lIns="97785" tIns="48892" rIns="97785" bIns="48892" rtlCol="0" anchor="t">
            <a:normAutofit fontScale="92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3200" dirty="0">
                <a:cs typeface="Arial" panose="020B0604020202020204" pitchFamily="34" charset="0"/>
              </a:rPr>
              <a:t>In  order to test our hypothesis, a four-step hierarchical multiple regression was conducted looking at the interaction between gender and friendship quality in predicting electronic surveillance of romantic partners, controlling for distance, trust, attachment style, relationship contingent self-esteem, and quality of relationship with partner . The overall regression testing the interaction was significant </a:t>
            </a:r>
            <a:r>
              <a:rPr lang="en-US" sz="3200" i="1" dirty="0">
                <a:cs typeface="Arial" panose="020B0604020202020204" pitchFamily="34" charset="0"/>
              </a:rPr>
              <a:t>F</a:t>
            </a:r>
            <a:r>
              <a:rPr lang="en-US" sz="3200" dirty="0">
                <a:cs typeface="Arial" panose="020B0604020202020204" pitchFamily="34" charset="0"/>
              </a:rPr>
              <a:t>(9, 293) = 7.28 , </a:t>
            </a:r>
            <a:r>
              <a:rPr lang="en-US" sz="3200" i="1" dirty="0">
                <a:cs typeface="Arial" panose="020B0604020202020204" pitchFamily="34" charset="0"/>
              </a:rPr>
              <a:t>p</a:t>
            </a:r>
            <a:r>
              <a:rPr lang="en-US" sz="3200" dirty="0">
                <a:cs typeface="Arial" panose="020B0604020202020204" pitchFamily="34" charset="0"/>
              </a:rPr>
              <a:t> &lt; .001, </a:t>
            </a:r>
            <a:r>
              <a:rPr lang="en-US" sz="3200" i="1" dirty="0">
                <a:cs typeface="Arial" panose="020B0604020202020204" pitchFamily="34" charset="0"/>
              </a:rPr>
              <a:t>R</a:t>
            </a:r>
            <a:r>
              <a:rPr lang="en-US" sz="3200" i="1" baseline="30000" dirty="0">
                <a:cs typeface="Arial" panose="020B0604020202020204" pitchFamily="34" charset="0"/>
              </a:rPr>
              <a:t>2</a:t>
            </a:r>
            <a:r>
              <a:rPr lang="en-US" sz="3200" i="1" dirty="0">
                <a:cs typeface="Arial" panose="020B0604020202020204" pitchFamily="34" charset="0"/>
              </a:rPr>
              <a:t> </a:t>
            </a:r>
            <a:r>
              <a:rPr lang="en-US" sz="3200" dirty="0">
                <a:cs typeface="Arial" panose="020B0604020202020204" pitchFamily="34" charset="0"/>
              </a:rPr>
              <a:t>= .18 , </a:t>
            </a:r>
            <a:r>
              <a:rPr lang="en-US" sz="3200" i="1" dirty="0" err="1">
                <a:cs typeface="Arial" panose="020B0604020202020204" pitchFamily="34" charset="0"/>
              </a:rPr>
              <a:t>Adj</a:t>
            </a:r>
            <a:r>
              <a:rPr lang="en-US" sz="3200" i="1" dirty="0">
                <a:cs typeface="Arial" panose="020B0604020202020204" pitchFamily="34" charset="0"/>
              </a:rPr>
              <a:t> R</a:t>
            </a:r>
            <a:r>
              <a:rPr lang="en-US" sz="3200" i="1" baseline="30000" dirty="0">
                <a:cs typeface="Arial" panose="020B0604020202020204" pitchFamily="34" charset="0"/>
              </a:rPr>
              <a:t>2</a:t>
            </a:r>
            <a:r>
              <a:rPr lang="en-US" sz="3200" i="1" dirty="0">
                <a:cs typeface="Arial" panose="020B0604020202020204" pitchFamily="34" charset="0"/>
              </a:rPr>
              <a:t> </a:t>
            </a:r>
            <a:r>
              <a:rPr lang="en-US" sz="3200" dirty="0">
                <a:cs typeface="Arial" panose="020B0604020202020204" pitchFamily="34" charset="0"/>
              </a:rPr>
              <a:t>=</a:t>
            </a:r>
            <a:r>
              <a:rPr lang="en-US" sz="3200" i="1" dirty="0">
                <a:cs typeface="Arial" panose="020B0604020202020204" pitchFamily="34" charset="0"/>
              </a:rPr>
              <a:t> </a:t>
            </a:r>
            <a:r>
              <a:rPr lang="en-US" sz="3200" dirty="0">
                <a:cs typeface="Arial" panose="020B0604020202020204" pitchFamily="34" charset="0"/>
              </a:rPr>
              <a:t>.16</a:t>
            </a:r>
            <a:r>
              <a:rPr lang="en-US" sz="3200" i="1" dirty="0">
                <a:cs typeface="Arial" panose="020B0604020202020204" pitchFamily="34" charset="0"/>
              </a:rPr>
              <a:t>.</a:t>
            </a:r>
          </a:p>
          <a:p>
            <a:pPr algn="l">
              <a:spcBef>
                <a:spcPts val="0"/>
              </a:spcBef>
            </a:pPr>
            <a:endParaRPr lang="en-US" sz="3200" i="1" dirty="0">
              <a:cs typeface="Arial" panose="020B0604020202020204" pitchFamily="34" charset="0"/>
            </a:endParaRPr>
          </a:p>
          <a:p>
            <a:pPr algn="l">
              <a:spcBef>
                <a:spcPts val="0"/>
              </a:spcBef>
            </a:pPr>
            <a:endParaRPr lang="en-US" sz="3200" i="1" dirty="0">
              <a:cs typeface="Arial" panose="020B0604020202020204" pitchFamily="34" charset="0"/>
            </a:endParaRPr>
          </a:p>
          <a:p>
            <a:pPr algn="l">
              <a:spcBef>
                <a:spcPts val="0"/>
              </a:spcBef>
            </a:pPr>
            <a:r>
              <a:rPr lang="en-US" sz="3200" dirty="0">
                <a:cs typeface="Arial" panose="020B0604020202020204" pitchFamily="34" charset="0"/>
              </a:rPr>
              <a:t>The interaction between gender and friendship quality was a significant predictor of electronic surveillance </a:t>
            </a:r>
            <a:r>
              <a:rPr lang="en-US" sz="3200" i="1" dirty="0">
                <a:cs typeface="Arial" panose="020B0604020202020204" pitchFamily="34" charset="0"/>
              </a:rPr>
              <a:t>b </a:t>
            </a:r>
            <a:r>
              <a:rPr lang="en-US" sz="3200" dirty="0">
                <a:cs typeface="Arial" panose="020B0604020202020204" pitchFamily="34" charset="0"/>
              </a:rPr>
              <a:t> = -12.22, S.E. = 4.91, </a:t>
            </a:r>
            <a:r>
              <a:rPr lang="en-US" sz="3200" i="1" dirty="0">
                <a:cs typeface="Arial" panose="020B0604020202020204" pitchFamily="34" charset="0"/>
              </a:rPr>
              <a:t>t</a:t>
            </a:r>
            <a:r>
              <a:rPr lang="en-US" sz="3200" dirty="0">
                <a:cs typeface="Arial" panose="020B0604020202020204" pitchFamily="34" charset="0"/>
              </a:rPr>
              <a:t>(293) = -2.49 , </a:t>
            </a:r>
            <a:r>
              <a:rPr lang="en-US" sz="3200" i="1" dirty="0">
                <a:cs typeface="Arial" panose="020B0604020202020204" pitchFamily="34" charset="0"/>
              </a:rPr>
              <a:t>p</a:t>
            </a:r>
            <a:r>
              <a:rPr lang="en-US" sz="3200" dirty="0">
                <a:cs typeface="Arial" panose="020B0604020202020204" pitchFamily="34" charset="0"/>
              </a:rPr>
              <a:t> = .01. For females, there was a significant positive overall relation between friendship quality and electronic surveillance, </a:t>
            </a:r>
            <a:r>
              <a:rPr lang="en-US" sz="3200" i="1" dirty="0">
                <a:cs typeface="Arial" panose="020B0604020202020204" pitchFamily="34" charset="0"/>
              </a:rPr>
              <a:t>b </a:t>
            </a:r>
            <a:r>
              <a:rPr lang="en-US" sz="3200" dirty="0">
                <a:cs typeface="Arial" panose="020B0604020202020204" pitchFamily="34" charset="0"/>
              </a:rPr>
              <a:t> = 8.16, S.E. = 4.92, </a:t>
            </a:r>
            <a:r>
              <a:rPr lang="en-US" sz="3200" i="1" dirty="0">
                <a:cs typeface="Arial" panose="020B0604020202020204" pitchFamily="34" charset="0"/>
              </a:rPr>
              <a:t>t</a:t>
            </a:r>
            <a:r>
              <a:rPr lang="en-US" sz="3200" dirty="0">
                <a:cs typeface="Arial" panose="020B0604020202020204" pitchFamily="34" charset="0"/>
              </a:rPr>
              <a:t>(293) = 2.38, </a:t>
            </a:r>
            <a:r>
              <a:rPr lang="en-US" sz="3200" i="1" dirty="0">
                <a:cs typeface="Arial" panose="020B0604020202020204" pitchFamily="34" charset="0"/>
              </a:rPr>
              <a:t>p</a:t>
            </a:r>
            <a:r>
              <a:rPr lang="en-US" sz="3200" dirty="0">
                <a:cs typeface="Arial" panose="020B0604020202020204" pitchFamily="34" charset="0"/>
              </a:rPr>
              <a:t> = .02, however, for males there was a non-significant negative relation </a:t>
            </a:r>
            <a:r>
              <a:rPr lang="en-US" sz="3200" i="1" dirty="0">
                <a:cs typeface="Arial" panose="020B0604020202020204" pitchFamily="34" charset="0"/>
              </a:rPr>
              <a:t>b </a:t>
            </a:r>
            <a:r>
              <a:rPr lang="en-US" sz="3200" dirty="0">
                <a:cs typeface="Arial" panose="020B0604020202020204" pitchFamily="34" charset="0"/>
              </a:rPr>
              <a:t> = -4.07, S.E. = 3.69, </a:t>
            </a:r>
            <a:r>
              <a:rPr lang="en-US" sz="3200" i="1" dirty="0">
                <a:cs typeface="Arial" panose="020B0604020202020204" pitchFamily="34" charset="0"/>
              </a:rPr>
              <a:t>t</a:t>
            </a:r>
            <a:r>
              <a:rPr lang="en-US" sz="3200" dirty="0">
                <a:cs typeface="Arial" panose="020B0604020202020204" pitchFamily="34" charset="0"/>
              </a:rPr>
              <a:t>(293) = -1.10 , </a:t>
            </a:r>
            <a:r>
              <a:rPr lang="en-US" sz="3200" i="1" dirty="0">
                <a:cs typeface="Arial" panose="020B0604020202020204" pitchFamily="34" charset="0"/>
              </a:rPr>
              <a:t>p</a:t>
            </a:r>
            <a:r>
              <a:rPr lang="en-US" sz="3200" dirty="0">
                <a:cs typeface="Arial" panose="020B0604020202020204" pitchFamily="34" charset="0"/>
              </a:rPr>
              <a:t> = .27. At higher levels of friendship quality, women tended to report greater electronic surveillance than males </a:t>
            </a:r>
            <a:r>
              <a:rPr lang="en-US" sz="3200" i="1" dirty="0">
                <a:cs typeface="Arial" panose="020B0604020202020204" pitchFamily="34" charset="0"/>
              </a:rPr>
              <a:t>b </a:t>
            </a:r>
            <a:r>
              <a:rPr lang="en-US" sz="3200" dirty="0">
                <a:cs typeface="Arial" panose="020B0604020202020204" pitchFamily="34" charset="0"/>
              </a:rPr>
              <a:t> = -11.76, S.E. = 3.04, </a:t>
            </a:r>
            <a:r>
              <a:rPr lang="en-US" sz="3200" i="1" dirty="0">
                <a:cs typeface="Arial" panose="020B0604020202020204" pitchFamily="34" charset="0"/>
              </a:rPr>
              <a:t>t</a:t>
            </a:r>
            <a:r>
              <a:rPr lang="en-US" sz="3200" dirty="0">
                <a:cs typeface="Arial" panose="020B0604020202020204" pitchFamily="34" charset="0"/>
              </a:rPr>
              <a:t>(293) = -3.86 , </a:t>
            </a:r>
            <a:r>
              <a:rPr lang="en-US" sz="3200" i="1" dirty="0">
                <a:cs typeface="Arial" panose="020B0604020202020204" pitchFamily="34" charset="0"/>
              </a:rPr>
              <a:t>p</a:t>
            </a:r>
            <a:r>
              <a:rPr lang="en-US" sz="3200" dirty="0">
                <a:cs typeface="Arial" panose="020B0604020202020204" pitchFamily="34" charset="0"/>
              </a:rPr>
              <a:t> &lt; .001 . At low levels of friendship quality, men and women did not differ </a:t>
            </a:r>
            <a:r>
              <a:rPr lang="en-US" sz="3200" i="1" dirty="0">
                <a:cs typeface="Arial" panose="020B0604020202020204" pitchFamily="34" charset="0"/>
              </a:rPr>
              <a:t>b </a:t>
            </a:r>
            <a:r>
              <a:rPr lang="en-US" sz="3200" dirty="0">
                <a:cs typeface="Arial" panose="020B0604020202020204" pitchFamily="34" charset="0"/>
              </a:rPr>
              <a:t> = -1.87, S.E. = 2.78, </a:t>
            </a:r>
            <a:r>
              <a:rPr lang="en-US" sz="3200" i="1" dirty="0">
                <a:cs typeface="Arial" panose="020B0604020202020204" pitchFamily="34" charset="0"/>
              </a:rPr>
              <a:t>t</a:t>
            </a:r>
            <a:r>
              <a:rPr lang="en-US" sz="3200" dirty="0">
                <a:cs typeface="Arial" panose="020B0604020202020204" pitchFamily="34" charset="0"/>
              </a:rPr>
              <a:t>(293) = -.67, </a:t>
            </a:r>
            <a:r>
              <a:rPr lang="en-US" sz="3200" i="1" dirty="0">
                <a:cs typeface="Arial" panose="020B0604020202020204" pitchFamily="34" charset="0"/>
              </a:rPr>
              <a:t>p</a:t>
            </a:r>
            <a:r>
              <a:rPr lang="en-US" sz="3200" dirty="0">
                <a:cs typeface="Arial" panose="020B0604020202020204" pitchFamily="34" charset="0"/>
              </a:rPr>
              <a:t> = .50 (see Figure 1).  </a:t>
            </a:r>
            <a:endParaRPr lang="en-US" sz="3200" dirty="0">
              <a:latin typeface="Cambria" panose="02040503050406030204" pitchFamily="18" charset="0"/>
            </a:endParaRPr>
          </a:p>
          <a:p>
            <a:pPr algn="l">
              <a:spcBef>
                <a:spcPts val="0"/>
              </a:spcBef>
            </a:pPr>
            <a:r>
              <a:rPr lang="en-US" sz="3000" i="1" dirty="0">
                <a:cs typeface="Arial" panose="020B0604020202020204" pitchFamily="34" charset="0"/>
              </a:rPr>
              <a:t> </a:t>
            </a:r>
          </a:p>
        </p:txBody>
      </p:sp>
      <p:sp>
        <p:nvSpPr>
          <p:cNvPr id="38" name="Subtitle 2">
            <a:extLst>
              <a:ext uri="{FF2B5EF4-FFF2-40B4-BE49-F238E27FC236}">
                <a16:creationId xmlns:a16="http://schemas.microsoft.com/office/drawing/2014/main" id="{03D2A1BB-5FC2-9E43-81C4-F51FD8594E94}"/>
              </a:ext>
            </a:extLst>
          </p:cNvPr>
          <p:cNvSpPr txBox="1">
            <a:spLocks/>
          </p:cNvSpPr>
          <p:nvPr/>
        </p:nvSpPr>
        <p:spPr>
          <a:xfrm>
            <a:off x="27048849" y="26150271"/>
            <a:ext cx="12625448" cy="837062"/>
          </a:xfrm>
          <a:prstGeom prst="rect">
            <a:avLst/>
          </a:prstGeom>
          <a:solidFill>
            <a:srgbClr val="002060"/>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dirty="0">
                <a:solidFill>
                  <a:schemeClr val="bg1"/>
                </a:solidFill>
                <a:latin typeface="Arial" charset="0"/>
                <a:ea typeface="Arial" charset="0"/>
                <a:cs typeface="Arial" charset="0"/>
              </a:rPr>
              <a:t>References</a:t>
            </a:r>
            <a:endParaRPr lang="en-US" sz="4800" dirty="0">
              <a:solidFill>
                <a:schemeClr val="bg1"/>
              </a:solidFill>
              <a:latin typeface="Arial" charset="0"/>
              <a:ea typeface="Arial" charset="0"/>
              <a:cs typeface="Arial" charset="0"/>
            </a:endParaRPr>
          </a:p>
        </p:txBody>
      </p:sp>
      <p:sp>
        <p:nvSpPr>
          <p:cNvPr id="40" name="Subtitle 2">
            <a:extLst>
              <a:ext uri="{FF2B5EF4-FFF2-40B4-BE49-F238E27FC236}">
                <a16:creationId xmlns:a16="http://schemas.microsoft.com/office/drawing/2014/main" id="{94B3203D-BF80-934B-8E42-612A3E9A1E8A}"/>
              </a:ext>
            </a:extLst>
          </p:cNvPr>
          <p:cNvSpPr txBox="1">
            <a:spLocks/>
          </p:cNvSpPr>
          <p:nvPr/>
        </p:nvSpPr>
        <p:spPr>
          <a:xfrm>
            <a:off x="27102912" y="27303593"/>
            <a:ext cx="12428775" cy="5379193"/>
          </a:xfrm>
          <a:prstGeom prst="rect">
            <a:avLst/>
          </a:prstGeom>
          <a:ln>
            <a:noFill/>
          </a:ln>
        </p:spPr>
        <p:txBody>
          <a:bodyPr vert="horz" lIns="97785" tIns="48892" rIns="97785" bIns="48892" rtlCol="0" anchor="t">
            <a:normAutofit fontScale="250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8000" dirty="0"/>
              <a:t>Connolly, J., &amp; Johnson, A. (1996). Adolescents’ romantic relationships and the structure and quality of their close </a:t>
            </a:r>
          </a:p>
          <a:p>
            <a:pPr algn="l">
              <a:spcBef>
                <a:spcPts val="0"/>
              </a:spcBef>
            </a:pPr>
            <a:r>
              <a:rPr lang="en-US" sz="8000" dirty="0"/>
              <a:t>      interpersonal ties. </a:t>
            </a:r>
            <a:r>
              <a:rPr lang="en-US" sz="8000" i="1" dirty="0"/>
              <a:t>Personal Relationships, 3</a:t>
            </a:r>
            <a:r>
              <a:rPr lang="en-US" sz="8000" dirty="0"/>
              <a:t>, 185–195.</a:t>
            </a:r>
          </a:p>
          <a:p>
            <a:pPr algn="l">
              <a:spcBef>
                <a:spcPts val="0"/>
              </a:spcBef>
            </a:pPr>
            <a:endParaRPr lang="en-US" sz="8000" dirty="0"/>
          </a:p>
          <a:p>
            <a:pPr algn="l">
              <a:spcBef>
                <a:spcPts val="0"/>
              </a:spcBef>
            </a:pPr>
            <a:r>
              <a:rPr lang="en-US" sz="8000" dirty="0" err="1"/>
              <a:t>Longua</a:t>
            </a:r>
            <a:r>
              <a:rPr lang="en-US" sz="8000" dirty="0"/>
              <a:t> Peterson, J., </a:t>
            </a:r>
            <a:r>
              <a:rPr lang="en-US" sz="8000" dirty="0" err="1"/>
              <a:t>Giguere</a:t>
            </a:r>
            <a:r>
              <a:rPr lang="en-US" sz="8000" dirty="0"/>
              <a:t>, B., &amp; Sherman, J. (2017). Social connection and social networking: Daily conflict increases </a:t>
            </a:r>
          </a:p>
          <a:p>
            <a:pPr algn="l">
              <a:spcBef>
                <a:spcPts val="0"/>
              </a:spcBef>
            </a:pPr>
            <a:r>
              <a:rPr lang="en-US" sz="8000" dirty="0"/>
              <a:t>      nightly Facebook use among avoidant participants. </a:t>
            </a:r>
            <a:r>
              <a:rPr lang="en-US" sz="8000" i="1" dirty="0"/>
              <a:t>Self and Identity, 16, </a:t>
            </a:r>
            <a:r>
              <a:rPr lang="en-US" sz="8000" dirty="0"/>
              <a:t>215-230. </a:t>
            </a:r>
          </a:p>
          <a:p>
            <a:pPr algn="l">
              <a:spcBef>
                <a:spcPts val="0"/>
              </a:spcBef>
            </a:pPr>
            <a:endParaRPr lang="en-US" sz="8000" dirty="0"/>
          </a:p>
          <a:p>
            <a:pPr algn="l">
              <a:spcBef>
                <a:spcPts val="0"/>
              </a:spcBef>
            </a:pPr>
            <a:r>
              <a:rPr lang="en-US" sz="8000" dirty="0"/>
              <a:t>Marshall, T.C. (2012). Facebook surveillance of former romantic partners: Associations with </a:t>
            </a:r>
            <a:r>
              <a:rPr lang="en-US" sz="8000" dirty="0" err="1"/>
              <a:t>postbreakup</a:t>
            </a:r>
            <a:r>
              <a:rPr lang="en-US" sz="8000" dirty="0"/>
              <a:t> recovery and </a:t>
            </a:r>
          </a:p>
          <a:p>
            <a:pPr algn="l">
              <a:spcBef>
                <a:spcPts val="0"/>
              </a:spcBef>
            </a:pPr>
            <a:r>
              <a:rPr lang="en-US" sz="8000" dirty="0"/>
              <a:t>      personal growth. </a:t>
            </a:r>
            <a:r>
              <a:rPr lang="en-US" sz="8000" i="1" dirty="0" err="1"/>
              <a:t>Cyberpsychology</a:t>
            </a:r>
            <a:r>
              <a:rPr lang="en-US" sz="8000" i="1" dirty="0"/>
              <a:t>, Behavior, and Social Networking, 15, </a:t>
            </a:r>
            <a:r>
              <a:rPr lang="en-US" sz="8000" dirty="0"/>
              <a:t>521-526.</a:t>
            </a:r>
          </a:p>
          <a:p>
            <a:pPr algn="l">
              <a:spcBef>
                <a:spcPts val="0"/>
              </a:spcBef>
            </a:pPr>
            <a:r>
              <a:rPr lang="en-US" sz="8000" dirty="0"/>
              <a:t> </a:t>
            </a:r>
          </a:p>
          <a:p>
            <a:pPr algn="l">
              <a:spcBef>
                <a:spcPts val="0"/>
              </a:spcBef>
            </a:pPr>
            <a:r>
              <a:rPr lang="en-US" sz="8000" dirty="0"/>
              <a:t>Marshall, T.C., </a:t>
            </a:r>
            <a:r>
              <a:rPr lang="en-US" sz="8000" dirty="0" err="1"/>
              <a:t>Benjanyan</a:t>
            </a:r>
            <a:r>
              <a:rPr lang="en-US" sz="8000" dirty="0"/>
              <a:t>, K., Di Castro, G., &amp; Lee, R.A. (2013). Attachment styles as predictors of Facebook jealousy </a:t>
            </a:r>
          </a:p>
          <a:p>
            <a:pPr algn="l">
              <a:spcBef>
                <a:spcPts val="0"/>
              </a:spcBef>
            </a:pPr>
            <a:r>
              <a:rPr lang="en-US" sz="8000" dirty="0"/>
              <a:t>      and surveillance in romantic relationships. </a:t>
            </a:r>
            <a:r>
              <a:rPr lang="en-US" sz="8000" i="1" dirty="0"/>
              <a:t>Personal Relationships, 20, </a:t>
            </a:r>
            <a:r>
              <a:rPr lang="en-US" sz="8000" dirty="0"/>
              <a:t>1-22. </a:t>
            </a:r>
          </a:p>
          <a:p>
            <a:pPr algn="l">
              <a:spcBef>
                <a:spcPts val="0"/>
              </a:spcBef>
            </a:pPr>
            <a:r>
              <a:rPr lang="en-US" sz="8000" dirty="0"/>
              <a:t> </a:t>
            </a:r>
          </a:p>
          <a:p>
            <a:pPr algn="l">
              <a:spcBef>
                <a:spcPts val="0"/>
              </a:spcBef>
            </a:pPr>
            <a:r>
              <a:rPr lang="en-US" sz="8000" dirty="0"/>
              <a:t>Mazur, E. (1989). Predicting gender differences in same-sex friendships from affiliation motive </a:t>
            </a:r>
          </a:p>
          <a:p>
            <a:pPr algn="l">
              <a:spcBef>
                <a:spcPts val="0"/>
              </a:spcBef>
            </a:pPr>
            <a:r>
              <a:rPr lang="en-US" sz="8000" dirty="0"/>
              <a:t>      and value. </a:t>
            </a:r>
            <a:r>
              <a:rPr lang="en-US" sz="8000" i="1" dirty="0"/>
              <a:t>Psychology of Women Quarterly, 13, </a:t>
            </a:r>
            <a:r>
              <a:rPr lang="en-US" sz="8000" dirty="0"/>
              <a:t>1989. </a:t>
            </a:r>
          </a:p>
          <a:p>
            <a:pPr algn="l">
              <a:spcBef>
                <a:spcPts val="0"/>
              </a:spcBef>
            </a:pPr>
            <a:endParaRPr lang="en-US" sz="8000" dirty="0"/>
          </a:p>
          <a:p>
            <a:pPr algn="l">
              <a:spcBef>
                <a:spcPts val="0"/>
              </a:spcBef>
            </a:pPr>
            <a:r>
              <a:rPr lang="en-US" sz="8000" dirty="0" err="1"/>
              <a:t>Meeus</a:t>
            </a:r>
            <a:r>
              <a:rPr lang="en-US" sz="8000" dirty="0"/>
              <a:t>, W.H.J., </a:t>
            </a:r>
            <a:r>
              <a:rPr lang="en-US" sz="8000" dirty="0" err="1"/>
              <a:t>Branje</a:t>
            </a:r>
            <a:r>
              <a:rPr lang="en-US" sz="8000" dirty="0"/>
              <a:t> S.J.T., Van der </a:t>
            </a:r>
            <a:r>
              <a:rPr lang="en-US" sz="8000" dirty="0" err="1"/>
              <a:t>Valk</a:t>
            </a:r>
            <a:r>
              <a:rPr lang="en-US" sz="8000" dirty="0"/>
              <a:t>, E. &amp;, de </a:t>
            </a:r>
            <a:r>
              <a:rPr lang="en-US" sz="8000" dirty="0" err="1"/>
              <a:t>Wied</a:t>
            </a:r>
            <a:r>
              <a:rPr lang="en-US" sz="8000" dirty="0"/>
              <a:t>, M. (2007). Relationships with intimate partner, best friend, </a:t>
            </a:r>
          </a:p>
          <a:p>
            <a:pPr algn="l">
              <a:spcBef>
                <a:spcPts val="0"/>
              </a:spcBef>
            </a:pPr>
            <a:r>
              <a:rPr lang="en-US" sz="8000" dirty="0"/>
              <a:t>      and parents in adolescence and early adulthood: A study of the salience of the intimate partnership. </a:t>
            </a:r>
            <a:r>
              <a:rPr lang="en-US" sz="8000" i="1" dirty="0"/>
              <a:t>International    </a:t>
            </a:r>
          </a:p>
          <a:p>
            <a:pPr algn="l">
              <a:spcBef>
                <a:spcPts val="0"/>
              </a:spcBef>
            </a:pPr>
            <a:r>
              <a:rPr lang="en-US" sz="8000" i="1" dirty="0"/>
              <a:t>      Journal of Behavioral Development, 31,</a:t>
            </a:r>
            <a:r>
              <a:rPr lang="en-US" sz="8000" dirty="0"/>
              <a:t> 569–580.</a:t>
            </a:r>
          </a:p>
          <a:p>
            <a:pPr algn="l">
              <a:spcBef>
                <a:spcPts val="0"/>
              </a:spcBef>
            </a:pPr>
            <a:endParaRPr lang="en-US" sz="8000" dirty="0"/>
          </a:p>
          <a:p>
            <a:pPr algn="l">
              <a:spcBef>
                <a:spcPts val="0"/>
              </a:spcBef>
            </a:pPr>
            <a:r>
              <a:rPr lang="en-US" sz="8000" dirty="0" err="1"/>
              <a:t>Muis</a:t>
            </a:r>
            <a:r>
              <a:rPr lang="en-US" sz="8000" dirty="0"/>
              <a:t>, A., </a:t>
            </a:r>
            <a:r>
              <a:rPr lang="en-US" sz="8000" dirty="0" err="1"/>
              <a:t>Christofides</a:t>
            </a:r>
            <a:r>
              <a:rPr lang="en-US" sz="8000" dirty="0"/>
              <a:t>, E., &amp; </a:t>
            </a:r>
            <a:r>
              <a:rPr lang="en-US" sz="8000" dirty="0" err="1"/>
              <a:t>Desmarais</a:t>
            </a:r>
            <a:r>
              <a:rPr lang="en-US" sz="8000" dirty="0"/>
              <a:t>, S. (2009). More information than you ever wanted: Does Facebook bring out </a:t>
            </a:r>
          </a:p>
          <a:p>
            <a:pPr algn="l">
              <a:spcBef>
                <a:spcPts val="0"/>
              </a:spcBef>
            </a:pPr>
            <a:r>
              <a:rPr lang="en-US" sz="8000" dirty="0"/>
              <a:t>      the green-eyed monster of jealousy. </a:t>
            </a:r>
            <a:r>
              <a:rPr lang="en-US" sz="8000" i="1" dirty="0" err="1"/>
              <a:t>Cyberpsychology</a:t>
            </a:r>
            <a:r>
              <a:rPr lang="en-US" sz="8000" i="1" dirty="0"/>
              <a:t> &amp; Behavior, 12, </a:t>
            </a:r>
            <a:r>
              <a:rPr lang="en-US" sz="8000" dirty="0"/>
              <a:t>441-444. </a:t>
            </a:r>
          </a:p>
          <a:p>
            <a:pPr algn="l">
              <a:spcBef>
                <a:spcPts val="0"/>
              </a:spcBef>
            </a:pPr>
            <a:endParaRPr lang="en-US" sz="8000" dirty="0"/>
          </a:p>
          <a:p>
            <a:pPr algn="l">
              <a:spcBef>
                <a:spcPts val="0"/>
              </a:spcBef>
            </a:pPr>
            <a:r>
              <a:rPr lang="en-US" sz="8000" dirty="0"/>
              <a:t>Tokunaga, R.S. (2011). Social networking site or social surveillance site? Understanding the use of interpersonal </a:t>
            </a:r>
          </a:p>
          <a:p>
            <a:pPr algn="l">
              <a:spcBef>
                <a:spcPts val="0"/>
              </a:spcBef>
            </a:pPr>
            <a:r>
              <a:rPr lang="en-US" sz="8000" dirty="0"/>
              <a:t>      electronic surveillance in romantic relationships. </a:t>
            </a:r>
            <a:r>
              <a:rPr lang="en-US" sz="8000" i="1" dirty="0"/>
              <a:t>Computers in Human Behavior, 27, </a:t>
            </a:r>
            <a:r>
              <a:rPr lang="en-US" sz="8000" dirty="0"/>
              <a:t>705-713. </a:t>
            </a:r>
          </a:p>
          <a:p>
            <a:pPr algn="l">
              <a:spcBef>
                <a:spcPts val="0"/>
              </a:spcBef>
            </a:pPr>
            <a:endParaRPr lang="en-US" dirty="0"/>
          </a:p>
          <a:p>
            <a:pPr algn="l">
              <a:spcBef>
                <a:spcPts val="0"/>
              </a:spcBef>
            </a:pPr>
            <a:endParaRPr lang="en-US" dirty="0"/>
          </a:p>
          <a:p>
            <a:pPr algn="l">
              <a:spcBef>
                <a:spcPts val="0"/>
              </a:spcBef>
            </a:pPr>
            <a:endParaRPr lang="en-US" dirty="0"/>
          </a:p>
          <a:p>
            <a:pPr algn="l"/>
            <a:endParaRPr lang="en-US" dirty="0"/>
          </a:p>
          <a:p>
            <a:pPr algn="l"/>
            <a:endParaRPr lang="en-US" dirty="0"/>
          </a:p>
          <a:p>
            <a:pPr algn="l">
              <a:spcBef>
                <a:spcPts val="0"/>
              </a:spcBef>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p:txBody>
      </p:sp>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1966D790-D06C-4361-94B8-8BED25FA40AD}">
  <ds:schemaRefs>
    <ds:schemaRef ds:uri="ESRI.ArcGIS.Mapping.OfficeIntegration.PowerPointInfo"/>
  </ds:schemaRefs>
</ds:datastoreItem>
</file>

<file path=customXml/itemProps2.xml><?xml version="1.0" encoding="utf-8"?>
<ds:datastoreItem xmlns:ds="http://schemas.openxmlformats.org/officeDocument/2006/customXml" ds:itemID="{E8B49EBC-8012-49EB-A634-9AC004CF8E85}">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14013</TotalTime>
  <Words>1644</Words>
  <Application>Microsoft Macintosh PowerPoint</Application>
  <PresentationFormat>Custom</PresentationFormat>
  <Paragraphs>75</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Arial Hebrew</vt:lpstr>
      <vt:lpstr>Calibri</vt:lpstr>
      <vt:lpstr>Calibri Light</vt:lpstr>
      <vt:lpstr>Cambria</vt:lpstr>
      <vt:lpstr>Office Theme</vt:lpstr>
      <vt:lpstr>Friends that Creep Together: Gender Differences and the Implications of Friends in Online Surveillance of Romantic Partners Victoria M. Bryan, Katherine, D.M. Lee, &amp; Ellen Cohn.  University of New Hampshire</vt:lpstr>
    </vt:vector>
  </TitlesOfParts>
  <LinksUpToDate>false</LinksUpToDate>
  <SharedDoc>false</SharedDoc>
  <HyperlinksChanged>false</HyperlinksChanged>
  <AppVersion>16.0009</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Bryan, Victoria M</cp:lastModifiedBy>
  <cp:revision>273</cp:revision>
  <dcterms:created xsi:type="dcterms:W3CDTF">2016-03-05T16:55:12Z</dcterms:created>
  <dcterms:modified xsi:type="dcterms:W3CDTF">2018-04-06T19:44:44Z</dcterms:modified>
</cp:coreProperties>
</file>