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63" r:id="rId2"/>
  </p:sldIdLst>
  <p:sldSz cx="51206400" cy="32918400"/>
  <p:notesSz cx="6858000" cy="9144000"/>
  <p:defaultTextStyle>
    <a:defPPr>
      <a:defRPr lang="en-US"/>
    </a:defPPr>
    <a:lvl1pPr algn="l" defTabSz="2403475" rtl="0" eaLnBrk="0" fontAlgn="base" hangingPunct="0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2403475" indent="-1946275" algn="l" defTabSz="2403475" rtl="0" eaLnBrk="0" fontAlgn="base" hangingPunct="0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4806950" indent="-3892550" algn="l" defTabSz="2403475" rtl="0" eaLnBrk="0" fontAlgn="base" hangingPunct="0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7210425" indent="-5838825" algn="l" defTabSz="2403475" rtl="0" eaLnBrk="0" fontAlgn="base" hangingPunct="0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9613900" indent="-7785100" algn="l" defTabSz="2403475" rtl="0" eaLnBrk="0" fontAlgn="base" hangingPunct="0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632">
          <p15:clr>
            <a:srgbClr val="A4A3A4"/>
          </p15:clr>
        </p15:guide>
        <p15:guide id="2" orient="horz" pos="10416">
          <p15:clr>
            <a:srgbClr val="A4A3A4"/>
          </p15:clr>
        </p15:guide>
        <p15:guide id="3" pos="576">
          <p15:clr>
            <a:srgbClr val="A4A3A4"/>
          </p15:clr>
        </p15:guide>
        <p15:guide id="4" pos="31656">
          <p15:clr>
            <a:srgbClr val="A4A3A4"/>
          </p15:clr>
        </p15:guide>
        <p15:guide id="5" pos="16176">
          <p15:clr>
            <a:srgbClr val="A4A3A4"/>
          </p15:clr>
        </p15:guide>
        <p15:guide id="6" pos="9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DD"/>
    <a:srgbClr val="FFFFC5"/>
    <a:srgbClr val="FFFFE7"/>
    <a:srgbClr val="FFFF99"/>
    <a:srgbClr val="EEDCBC"/>
    <a:srgbClr val="E8D1A7"/>
    <a:srgbClr val="E6E6E6"/>
    <a:srgbClr val="FBC5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7" d="100"/>
          <a:sy n="17" d="100"/>
        </p:scale>
        <p:origin x="418" y="101"/>
      </p:cViewPr>
      <p:guideLst>
        <p:guide orient="horz" pos="19632"/>
        <p:guide orient="horz" pos="10416"/>
        <p:guide pos="576"/>
        <p:guide pos="31656"/>
        <p:guide pos="16176"/>
        <p:guide pos="98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BCF218A-F24D-4BF4-9C44-38AFFF10AB9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3BCC65-0A94-4941-8B7A-C40809DB43D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02185DB-3AA2-4230-B33E-28F3DE59EC80}" type="datetimeFigureOut">
              <a:rPr lang="en-US"/>
              <a:pPr>
                <a:defRPr/>
              </a:pPr>
              <a:t>4/16/2018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E7D16A0-0DC7-44A1-971B-6AC689661B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1143000"/>
            <a:ext cx="48006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9E307FD-7423-4773-88D4-5624069CEE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78B9F0-C0B9-432F-89AB-99ED9D10AE5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4345DF-69BC-4090-93E6-A21929EB60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165A22D-65E4-4716-9C81-50448EC2636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DA774254-A3F1-460F-AA12-F304522105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C457E17F-E0E5-47FC-B7FD-EDB24AF58A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479E752B-AEBF-4890-8731-164FC5CD07E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74668E1-2492-40E5-87D2-175903FF6DBF}" type="slidenum">
              <a:rPr lang="en-US" altLang="en-US" smtClean="0">
                <a:solidFill>
                  <a:srgbClr val="000000"/>
                </a:solidFill>
              </a:rPr>
              <a:pPr/>
              <a:t>1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10226042"/>
            <a:ext cx="43525440" cy="7056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960" y="18653760"/>
            <a:ext cx="3584448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403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8070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2106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614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017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421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8248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92283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F8C04-0C65-4D06-BF92-072140AA8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3B1EC-9389-4991-BD4A-47C51AF47D6F}" type="datetime1">
              <a:rPr lang="en-US" altLang="en-US"/>
              <a:pPr>
                <a:defRPr/>
              </a:pPr>
              <a:t>4/16/2018</a:t>
            </a:fld>
            <a:endParaRPr lang="en-US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DC8AFD-75CE-4DF8-A826-BE6BE18A4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77AE0B-7F41-47CE-AE62-0B8F63CBE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1E33F-E0A8-44A6-B9B6-5DE1503EC7A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43251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5FD90E-76F7-46D8-88BF-EDD9CED57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78D3C-569C-4BFD-851C-B4DDFF34331A}" type="datetime1">
              <a:rPr lang="en-US" altLang="en-US"/>
              <a:pPr>
                <a:defRPr/>
              </a:pPr>
              <a:t>4/16/2018</a:t>
            </a:fld>
            <a:endParaRPr lang="en-US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A1C740-F526-4F3C-9082-5A59DE38F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E5C46-C669-4A89-80D3-5288FC94D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45E97-A7C1-4B8C-800E-6B8B4E33C18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07268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3" y="21153122"/>
            <a:ext cx="43525440" cy="6537960"/>
          </a:xfrm>
        </p:spPr>
        <p:txBody>
          <a:bodyPr anchor="t"/>
          <a:lstStyle>
            <a:lvl1pPr algn="l">
              <a:defRPr sz="21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3" y="13952225"/>
            <a:ext cx="43525440" cy="7200898"/>
          </a:xfrm>
        </p:spPr>
        <p:txBody>
          <a:bodyPr anchor="b"/>
          <a:lstStyle>
            <a:lvl1pPr marL="0" indent="0">
              <a:buNone/>
              <a:defRPr sz="10500">
                <a:solidFill>
                  <a:schemeClr val="tx1">
                    <a:tint val="75000"/>
                  </a:schemeClr>
                </a:solidFill>
              </a:defRPr>
            </a:lvl1pPr>
            <a:lvl2pPr marL="2403546" indent="0">
              <a:buNone/>
              <a:defRPr sz="9500">
                <a:solidFill>
                  <a:schemeClr val="tx1">
                    <a:tint val="75000"/>
                  </a:schemeClr>
                </a:solidFill>
              </a:defRPr>
            </a:lvl2pPr>
            <a:lvl3pPr marL="4807092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3pPr>
            <a:lvl4pPr marL="7210638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4pPr>
            <a:lvl5pPr marL="9614184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5pPr>
            <a:lvl6pPr marL="12017731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6pPr>
            <a:lvl7pPr marL="14421277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7pPr>
            <a:lvl8pPr marL="16824823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8pPr>
            <a:lvl9pPr marL="19228369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EF3C3F-7195-444F-AA72-C4807E4BE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5CD81-5D1F-4EC6-AD3A-77EA40C944C2}" type="datetime1">
              <a:rPr lang="en-US" altLang="en-US"/>
              <a:pPr>
                <a:defRPr/>
              </a:pPr>
              <a:t>4/16/2018</a:t>
            </a:fld>
            <a:endParaRPr lang="en-US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C72E2-3382-46AA-9C87-B6C2B68EA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A52F4D-AD3E-409F-A8CD-9C2C050FD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D291A-8E06-450B-81AF-B9E615A06D4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138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39573" y="36865560"/>
            <a:ext cx="128611627" cy="104279702"/>
          </a:xfrm>
        </p:spPr>
        <p:txBody>
          <a:bodyPr/>
          <a:lstStyle>
            <a:lvl1pPr>
              <a:defRPr sz="14700"/>
            </a:lvl1pPr>
            <a:lvl2pPr>
              <a:defRPr sz="126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3804643" y="36865560"/>
            <a:ext cx="128611633" cy="104279702"/>
          </a:xfrm>
        </p:spPr>
        <p:txBody>
          <a:bodyPr/>
          <a:lstStyle>
            <a:lvl1pPr>
              <a:defRPr sz="14700"/>
            </a:lvl1pPr>
            <a:lvl2pPr>
              <a:defRPr sz="126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E83CDFD-A9B4-47A9-9682-67DFB51F3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D30F5-5DBE-404C-9A1D-058EB02CABAE}" type="datetime1">
              <a:rPr lang="en-US" altLang="en-US"/>
              <a:pPr>
                <a:defRPr/>
              </a:pPr>
              <a:t>4/16/2018</a:t>
            </a:fld>
            <a:endParaRPr lang="en-US" alt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CD3FC46-7CF8-43B1-9784-086216C10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51432AF-8460-446E-B380-580DEE392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3B5BF-CFC6-4006-9CE9-34214F5D813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90019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318262"/>
            <a:ext cx="4608576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7368542"/>
            <a:ext cx="22625053" cy="3070858"/>
          </a:xfrm>
        </p:spPr>
        <p:txBody>
          <a:bodyPr anchor="b"/>
          <a:lstStyle>
            <a:lvl1pPr marL="0" indent="0">
              <a:buNone/>
              <a:defRPr sz="12600" b="1"/>
            </a:lvl1pPr>
            <a:lvl2pPr marL="2403546" indent="0">
              <a:buNone/>
              <a:defRPr sz="10500" b="1"/>
            </a:lvl2pPr>
            <a:lvl3pPr marL="4807092" indent="0">
              <a:buNone/>
              <a:defRPr sz="9500" b="1"/>
            </a:lvl3pPr>
            <a:lvl4pPr marL="7210638" indent="0">
              <a:buNone/>
              <a:defRPr sz="8400" b="1"/>
            </a:lvl4pPr>
            <a:lvl5pPr marL="9614184" indent="0">
              <a:buNone/>
              <a:defRPr sz="8400" b="1"/>
            </a:lvl5pPr>
            <a:lvl6pPr marL="12017731" indent="0">
              <a:buNone/>
              <a:defRPr sz="8400" b="1"/>
            </a:lvl6pPr>
            <a:lvl7pPr marL="14421277" indent="0">
              <a:buNone/>
              <a:defRPr sz="8400" b="1"/>
            </a:lvl7pPr>
            <a:lvl8pPr marL="16824823" indent="0">
              <a:buNone/>
              <a:defRPr sz="8400" b="1"/>
            </a:lvl8pPr>
            <a:lvl9pPr marL="19228369" indent="0">
              <a:buNone/>
              <a:defRPr sz="8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20" y="10439400"/>
            <a:ext cx="22625053" cy="18966182"/>
          </a:xfrm>
        </p:spPr>
        <p:txBody>
          <a:bodyPr/>
          <a:lstStyle>
            <a:lvl1pPr>
              <a:defRPr sz="12600"/>
            </a:lvl1pPr>
            <a:lvl2pPr>
              <a:defRPr sz="10500"/>
            </a:lvl2pPr>
            <a:lvl3pPr>
              <a:defRPr sz="95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143" y="7368542"/>
            <a:ext cx="22633940" cy="3070858"/>
          </a:xfrm>
        </p:spPr>
        <p:txBody>
          <a:bodyPr anchor="b"/>
          <a:lstStyle>
            <a:lvl1pPr marL="0" indent="0">
              <a:buNone/>
              <a:defRPr sz="12600" b="1"/>
            </a:lvl1pPr>
            <a:lvl2pPr marL="2403546" indent="0">
              <a:buNone/>
              <a:defRPr sz="10500" b="1"/>
            </a:lvl2pPr>
            <a:lvl3pPr marL="4807092" indent="0">
              <a:buNone/>
              <a:defRPr sz="9500" b="1"/>
            </a:lvl3pPr>
            <a:lvl4pPr marL="7210638" indent="0">
              <a:buNone/>
              <a:defRPr sz="8400" b="1"/>
            </a:lvl4pPr>
            <a:lvl5pPr marL="9614184" indent="0">
              <a:buNone/>
              <a:defRPr sz="8400" b="1"/>
            </a:lvl5pPr>
            <a:lvl6pPr marL="12017731" indent="0">
              <a:buNone/>
              <a:defRPr sz="8400" b="1"/>
            </a:lvl6pPr>
            <a:lvl7pPr marL="14421277" indent="0">
              <a:buNone/>
              <a:defRPr sz="8400" b="1"/>
            </a:lvl7pPr>
            <a:lvl8pPr marL="16824823" indent="0">
              <a:buNone/>
              <a:defRPr sz="8400" b="1"/>
            </a:lvl8pPr>
            <a:lvl9pPr marL="19228369" indent="0">
              <a:buNone/>
              <a:defRPr sz="8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143" y="10439400"/>
            <a:ext cx="22633940" cy="18966182"/>
          </a:xfrm>
        </p:spPr>
        <p:txBody>
          <a:bodyPr/>
          <a:lstStyle>
            <a:lvl1pPr>
              <a:defRPr sz="12600"/>
            </a:lvl1pPr>
            <a:lvl2pPr>
              <a:defRPr sz="10500"/>
            </a:lvl2pPr>
            <a:lvl3pPr>
              <a:defRPr sz="95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B7933E2-9705-4928-B415-89DE07AB7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90EE0-856B-41B5-8857-F108E47D9D93}" type="datetime1">
              <a:rPr lang="en-US" altLang="en-US"/>
              <a:pPr>
                <a:defRPr/>
              </a:pPr>
              <a:t>4/16/2018</a:t>
            </a:fld>
            <a:endParaRPr lang="en-US" alt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59A61FF-E409-46A9-A2BC-B7C1E578F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0CC59A9-F77B-4542-A9B8-ACC8DB2FB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8CE9B-E053-4CFB-B600-B8CF995F992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61036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80887E5-6206-4E20-B91A-4855149DB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E40D6-79F0-4F98-9F2E-5FB09963D563}" type="datetime1">
              <a:rPr lang="en-US" altLang="en-US"/>
              <a:pPr>
                <a:defRPr/>
              </a:pPr>
              <a:t>4/16/2018</a:t>
            </a:fld>
            <a:endParaRPr lang="en-US" alt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9B6BA3D-7665-4E88-BE05-53C8625E5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AD3A2CC-E763-41E1-AB19-8EDEEE380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30E39-8A05-4C71-93CC-A7FD1C91858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10509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6588B20-A4F7-4DF4-85DF-7A5F4FD84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D1FBF-5B28-47CD-8DF1-825242A5BAC7}" type="datetime1">
              <a:rPr lang="en-US" altLang="en-US"/>
              <a:pPr>
                <a:defRPr/>
              </a:pPr>
              <a:t>4/16/2018</a:t>
            </a:fld>
            <a:endParaRPr lang="en-US" alt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0531CF3-5B35-48BD-A3B3-66CE539CA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146C091-2998-41D4-A85A-3BE5F53CE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E195E-9B2A-4E18-BC9E-F71FC6AA5C6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60794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3" y="1310640"/>
            <a:ext cx="16846553" cy="5577840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0280" y="1310643"/>
            <a:ext cx="28625800" cy="28094942"/>
          </a:xfrm>
        </p:spPr>
        <p:txBody>
          <a:bodyPr/>
          <a:lstStyle>
            <a:lvl1pPr>
              <a:defRPr sz="16800"/>
            </a:lvl1pPr>
            <a:lvl2pPr>
              <a:defRPr sz="14700"/>
            </a:lvl2pPr>
            <a:lvl3pPr>
              <a:defRPr sz="12600"/>
            </a:lvl3pPr>
            <a:lvl4pPr>
              <a:defRPr sz="10500"/>
            </a:lvl4pPr>
            <a:lvl5pPr>
              <a:defRPr sz="10500"/>
            </a:lvl5pPr>
            <a:lvl6pPr>
              <a:defRPr sz="10500"/>
            </a:lvl6pPr>
            <a:lvl7pPr>
              <a:defRPr sz="10500"/>
            </a:lvl7pPr>
            <a:lvl8pPr>
              <a:defRPr sz="10500"/>
            </a:lvl8pPr>
            <a:lvl9pPr>
              <a:defRPr sz="10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3" y="6888483"/>
            <a:ext cx="16846553" cy="22517102"/>
          </a:xfrm>
        </p:spPr>
        <p:txBody>
          <a:bodyPr/>
          <a:lstStyle>
            <a:lvl1pPr marL="0" indent="0">
              <a:buNone/>
              <a:defRPr sz="7400"/>
            </a:lvl1pPr>
            <a:lvl2pPr marL="2403546" indent="0">
              <a:buNone/>
              <a:defRPr sz="6300"/>
            </a:lvl2pPr>
            <a:lvl3pPr marL="4807092" indent="0">
              <a:buNone/>
              <a:defRPr sz="5300"/>
            </a:lvl3pPr>
            <a:lvl4pPr marL="7210638" indent="0">
              <a:buNone/>
              <a:defRPr sz="4700"/>
            </a:lvl4pPr>
            <a:lvl5pPr marL="9614184" indent="0">
              <a:buNone/>
              <a:defRPr sz="4700"/>
            </a:lvl5pPr>
            <a:lvl6pPr marL="12017731" indent="0">
              <a:buNone/>
              <a:defRPr sz="4700"/>
            </a:lvl6pPr>
            <a:lvl7pPr marL="14421277" indent="0">
              <a:buNone/>
              <a:defRPr sz="4700"/>
            </a:lvl7pPr>
            <a:lvl8pPr marL="16824823" indent="0">
              <a:buNone/>
              <a:defRPr sz="4700"/>
            </a:lvl8pPr>
            <a:lvl9pPr marL="19228369" indent="0">
              <a:buNone/>
              <a:defRPr sz="4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4CEEE02-67D9-4B42-9646-309E47933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B3755-64F0-4B24-BCE7-4006866645BB}" type="datetime1">
              <a:rPr lang="en-US" altLang="en-US"/>
              <a:pPr>
                <a:defRPr/>
              </a:pPr>
              <a:t>4/16/2018</a:t>
            </a:fld>
            <a:endParaRPr lang="en-US" alt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43F7AC6-4570-4CC5-8C78-EF88DF9D6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77C305C-B1F9-4434-BF39-ADBD61167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2FA4-63B9-475F-8550-CFEE79A7709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29601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813" y="23042880"/>
            <a:ext cx="30723840" cy="2720342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813" y="2941320"/>
            <a:ext cx="30723840" cy="19751040"/>
          </a:xfrm>
        </p:spPr>
        <p:txBody>
          <a:bodyPr rtlCol="0">
            <a:normAutofit/>
          </a:bodyPr>
          <a:lstStyle>
            <a:lvl1pPr marL="0" indent="0">
              <a:buNone/>
              <a:defRPr sz="16800"/>
            </a:lvl1pPr>
            <a:lvl2pPr marL="2403546" indent="0">
              <a:buNone/>
              <a:defRPr sz="14700"/>
            </a:lvl2pPr>
            <a:lvl3pPr marL="4807092" indent="0">
              <a:buNone/>
              <a:defRPr sz="12600"/>
            </a:lvl3pPr>
            <a:lvl4pPr marL="7210638" indent="0">
              <a:buNone/>
              <a:defRPr sz="10500"/>
            </a:lvl4pPr>
            <a:lvl5pPr marL="9614184" indent="0">
              <a:buNone/>
              <a:defRPr sz="10500"/>
            </a:lvl5pPr>
            <a:lvl6pPr marL="12017731" indent="0">
              <a:buNone/>
              <a:defRPr sz="10500"/>
            </a:lvl6pPr>
            <a:lvl7pPr marL="14421277" indent="0">
              <a:buNone/>
              <a:defRPr sz="10500"/>
            </a:lvl7pPr>
            <a:lvl8pPr marL="16824823" indent="0">
              <a:buNone/>
              <a:defRPr sz="10500"/>
            </a:lvl8pPr>
            <a:lvl9pPr marL="19228369" indent="0">
              <a:buNone/>
              <a:defRPr sz="105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813" y="25763222"/>
            <a:ext cx="30723840" cy="3863338"/>
          </a:xfrm>
        </p:spPr>
        <p:txBody>
          <a:bodyPr/>
          <a:lstStyle>
            <a:lvl1pPr marL="0" indent="0">
              <a:buNone/>
              <a:defRPr sz="7400"/>
            </a:lvl1pPr>
            <a:lvl2pPr marL="2403546" indent="0">
              <a:buNone/>
              <a:defRPr sz="6300"/>
            </a:lvl2pPr>
            <a:lvl3pPr marL="4807092" indent="0">
              <a:buNone/>
              <a:defRPr sz="5300"/>
            </a:lvl3pPr>
            <a:lvl4pPr marL="7210638" indent="0">
              <a:buNone/>
              <a:defRPr sz="4700"/>
            </a:lvl4pPr>
            <a:lvl5pPr marL="9614184" indent="0">
              <a:buNone/>
              <a:defRPr sz="4700"/>
            </a:lvl5pPr>
            <a:lvl6pPr marL="12017731" indent="0">
              <a:buNone/>
              <a:defRPr sz="4700"/>
            </a:lvl6pPr>
            <a:lvl7pPr marL="14421277" indent="0">
              <a:buNone/>
              <a:defRPr sz="4700"/>
            </a:lvl7pPr>
            <a:lvl8pPr marL="16824823" indent="0">
              <a:buNone/>
              <a:defRPr sz="4700"/>
            </a:lvl8pPr>
            <a:lvl9pPr marL="19228369" indent="0">
              <a:buNone/>
              <a:defRPr sz="4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66B7DB8-9A37-47AF-968E-E46BFF92F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5B85C-3187-45A3-8A67-9A15CAEBAEED}" type="datetime1">
              <a:rPr lang="en-US" altLang="en-US"/>
              <a:pPr>
                <a:defRPr/>
              </a:pPr>
              <a:t>4/16/2018</a:t>
            </a:fld>
            <a:endParaRPr lang="en-US" alt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F649D95-896E-408E-AB4A-0C9776737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394DFDE-8A8E-4314-86E9-3CF741EAD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457FC-3213-4C3A-A352-A6821D49AEF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79118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9AC40-C8FC-4826-8789-44E79692E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95EDC-6C5A-4513-B415-387D60B2CCFE}" type="datetime1">
              <a:rPr lang="en-US" altLang="en-US"/>
              <a:pPr>
                <a:defRPr/>
              </a:pPr>
              <a:t>4/16/2018</a:t>
            </a:fld>
            <a:endParaRPr lang="en-US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F98796-1EFF-4F70-A425-28B345095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B3A07-8790-42DE-A797-8977B9038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2B750-26AF-4DCA-ADCE-B0AE65FCCB4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8677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07901540" y="6324600"/>
            <a:ext cx="64514733" cy="1348206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339576" y="6324600"/>
            <a:ext cx="192708527" cy="1348206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D391E7-B323-4C79-9572-DA1FBADE7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7102B-2FF9-4AA5-AD30-E584F26B32BC}" type="datetime1">
              <a:rPr lang="en-US" altLang="en-US"/>
              <a:pPr>
                <a:defRPr/>
              </a:pPr>
              <a:t>4/16/2018</a:t>
            </a:fld>
            <a:endParaRPr lang="en-US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0718EA-1928-464D-9B55-572E4A726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25CC2E-75AA-4C09-81F6-61597CBE8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31178-5FE9-4498-BFE1-4CF5C1791F8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90119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37000">
              <a:srgbClr val="FFFF99"/>
            </a:gs>
            <a:gs pos="51955">
              <a:srgbClr val="FFFF99"/>
            </a:gs>
            <a:gs pos="67999">
              <a:srgbClr val="FFFF99"/>
            </a:gs>
            <a:gs pos="100000">
              <a:srgbClr val="FFFF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66800D5-67BA-42A0-8E8B-ED008F01CF6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2560638" y="1317625"/>
            <a:ext cx="46085125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80709" tIns="240355" rIns="480709" bIns="2403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C85D643-C249-438D-BB89-390129AF913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2560638" y="7680325"/>
            <a:ext cx="46085125" cy="2172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80709" tIns="240355" rIns="480709" bIns="2403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D9F603-6AF2-442C-9B80-161F6608E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60638" y="30510163"/>
            <a:ext cx="11947525" cy="1752600"/>
          </a:xfrm>
          <a:prstGeom prst="rect">
            <a:avLst/>
          </a:prstGeom>
        </p:spPr>
        <p:txBody>
          <a:bodyPr vert="horz" wrap="square" lIns="480709" tIns="240355" rIns="480709" bIns="240355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3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0C3F796-9597-4F6D-8CDC-E20D44DA679D}" type="datetime1">
              <a:rPr lang="en-US" altLang="en-US"/>
              <a:pPr>
                <a:defRPr/>
              </a:pPr>
              <a:t>4/16/2018</a:t>
            </a:fld>
            <a:endParaRPr lang="en-US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51D4D-D856-4CF6-B493-A4D6B357E9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7495838" y="30510163"/>
            <a:ext cx="16214725" cy="1752600"/>
          </a:xfrm>
          <a:prstGeom prst="rect">
            <a:avLst/>
          </a:prstGeom>
        </p:spPr>
        <p:txBody>
          <a:bodyPr vert="horz" wrap="square" lIns="480709" tIns="240355" rIns="480709" bIns="240355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3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C5A36D-2F1F-47F9-B8CC-5A47B872D1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6698238" y="30510163"/>
            <a:ext cx="11947525" cy="1752600"/>
          </a:xfrm>
          <a:prstGeom prst="rect">
            <a:avLst/>
          </a:prstGeom>
        </p:spPr>
        <p:txBody>
          <a:bodyPr vert="horz" wrap="square" lIns="480709" tIns="240355" rIns="480709" bIns="240355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3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6F16A3A-3109-47A3-A933-93DB12E5F01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403475" rtl="0" eaLnBrk="0" fontAlgn="base" hangingPunct="0">
        <a:spcBef>
          <a:spcPct val="0"/>
        </a:spcBef>
        <a:spcAft>
          <a:spcPct val="0"/>
        </a:spcAft>
        <a:defRPr sz="23100" kern="1200">
          <a:solidFill>
            <a:schemeClr val="tx1"/>
          </a:solidFill>
          <a:latin typeface="+mj-lt"/>
          <a:ea typeface="MS PGothic" panose="020B0600070205080204" pitchFamily="34" charset="-128"/>
          <a:cs typeface="+mj-cs"/>
        </a:defRPr>
      </a:lvl1pPr>
      <a:lvl2pPr algn="ctr" defTabSz="2403475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2pPr>
      <a:lvl3pPr algn="ctr" defTabSz="2403475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3pPr>
      <a:lvl4pPr algn="ctr" defTabSz="2403475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4pPr>
      <a:lvl5pPr algn="ctr" defTabSz="2403475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5pPr>
      <a:lvl6pPr marL="457200" algn="ctr" defTabSz="2403475" rtl="0" fontAlgn="base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6pPr>
      <a:lvl7pPr marL="914400" algn="ctr" defTabSz="2403475" rtl="0" fontAlgn="base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7pPr>
      <a:lvl8pPr marL="1371600" algn="ctr" defTabSz="2403475" rtl="0" fontAlgn="base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8pPr>
      <a:lvl9pPr marL="1828800" algn="ctr" defTabSz="2403475" rtl="0" fontAlgn="base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9pPr>
    </p:titleStyle>
    <p:bodyStyle>
      <a:lvl1pPr marL="1801813" indent="-1801813" algn="l" defTabSz="2403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6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3905250" indent="-1501775" algn="l" defTabSz="2403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7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6008688" indent="-1201738" algn="l" defTabSz="2403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26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8412163" indent="-1201738" algn="l" defTabSz="2403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05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10815638" indent="-1201738" algn="l" defTabSz="2403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5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13219504" indent="-1201773" algn="l" defTabSz="2403546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6pPr>
      <a:lvl7pPr marL="15623050" indent="-1201773" algn="l" defTabSz="2403546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7pPr>
      <a:lvl8pPr marL="18026596" indent="-1201773" algn="l" defTabSz="2403546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8pPr>
      <a:lvl9pPr marL="20430142" indent="-1201773" algn="l" defTabSz="2403546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1pPr>
      <a:lvl2pPr marL="2403546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7092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3pPr>
      <a:lvl4pPr marL="7210638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4pPr>
      <a:lvl5pPr marL="9614184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5pPr>
      <a:lvl6pPr marL="12017731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6pPr>
      <a:lvl7pPr marL="14421277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7pPr>
      <a:lvl8pPr marL="16824823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8pPr>
      <a:lvl9pPr marL="19228369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5">
            <a:extLst>
              <a:ext uri="{FF2B5EF4-FFF2-40B4-BE49-F238E27FC236}">
                <a16:creationId xmlns:a16="http://schemas.microsoft.com/office/drawing/2014/main" id="{7A308EBE-3ABC-4937-A784-80D596022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2"/>
          <a:stretch>
            <a:fillRect/>
          </a:stretch>
        </p:blipFill>
        <p:spPr bwMode="auto">
          <a:xfrm>
            <a:off x="36026725" y="13285788"/>
            <a:ext cx="5357813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CC846684-F970-476E-8414-D6D9A20E349C}"/>
              </a:ext>
            </a:extLst>
          </p:cNvPr>
          <p:cNvSpPr/>
          <p:nvPr/>
        </p:nvSpPr>
        <p:spPr>
          <a:xfrm>
            <a:off x="15225713" y="22886988"/>
            <a:ext cx="12966700" cy="14589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6FC9989-55FA-4C99-BEA5-ADE532A7C73A}"/>
              </a:ext>
            </a:extLst>
          </p:cNvPr>
          <p:cNvSpPr/>
          <p:nvPr/>
        </p:nvSpPr>
        <p:spPr>
          <a:xfrm>
            <a:off x="20864513" y="6046788"/>
            <a:ext cx="15390812" cy="14970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FEC067F-3544-4816-82D3-7DC9CEF43A07}"/>
              </a:ext>
            </a:extLst>
          </p:cNvPr>
          <p:cNvSpPr/>
          <p:nvPr/>
        </p:nvSpPr>
        <p:spPr>
          <a:xfrm>
            <a:off x="2043113" y="27077988"/>
            <a:ext cx="11344275" cy="14589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D13A302-456A-43B1-89D6-4C8472342A81}"/>
              </a:ext>
            </a:extLst>
          </p:cNvPr>
          <p:cNvSpPr/>
          <p:nvPr/>
        </p:nvSpPr>
        <p:spPr>
          <a:xfrm>
            <a:off x="2043113" y="20677188"/>
            <a:ext cx="11344275" cy="14589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3D9C0E-B347-4EC9-B25A-1339EB432245}"/>
              </a:ext>
            </a:extLst>
          </p:cNvPr>
          <p:cNvSpPr/>
          <p:nvPr/>
        </p:nvSpPr>
        <p:spPr>
          <a:xfrm>
            <a:off x="2043113" y="14885988"/>
            <a:ext cx="11344275" cy="14589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9273315-ED26-4CA6-A2F6-F1BD71A40EDA}"/>
              </a:ext>
            </a:extLst>
          </p:cNvPr>
          <p:cNvSpPr/>
          <p:nvPr/>
        </p:nvSpPr>
        <p:spPr>
          <a:xfrm>
            <a:off x="2043113" y="6084888"/>
            <a:ext cx="11344275" cy="14589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B59BF0E-9D8B-4FE2-BE62-CCF8C02FD675}"/>
              </a:ext>
            </a:extLst>
          </p:cNvPr>
          <p:cNvSpPr/>
          <p:nvPr/>
        </p:nvSpPr>
        <p:spPr>
          <a:xfrm>
            <a:off x="2012950" y="1192213"/>
            <a:ext cx="47321788" cy="3906837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082" name="TextBox 4">
            <a:extLst>
              <a:ext uri="{FF2B5EF4-FFF2-40B4-BE49-F238E27FC236}">
                <a16:creationId xmlns:a16="http://schemas.microsoft.com/office/drawing/2014/main" id="{2A54B22E-A9EB-406A-ADAA-CA83255E72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5875" y="1333500"/>
            <a:ext cx="43662600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en-US">
                <a:solidFill>
                  <a:srgbClr val="FFFFFF"/>
                </a:solidFill>
                <a:latin typeface="Bahnschrift SemiBold" panose="020B0502040204020203" pitchFamily="34" charset="0"/>
              </a:rPr>
              <a:t>Comparing Instrumental Activities of Daily Living Performance Between Youth With Autism Spectrum Disorder and Their Same-Age Peers </a:t>
            </a:r>
          </a:p>
        </p:txBody>
      </p:sp>
      <p:sp>
        <p:nvSpPr>
          <p:cNvPr id="3083" name="TextBox 5">
            <a:extLst>
              <a:ext uri="{FF2B5EF4-FFF2-40B4-BE49-F238E27FC236}">
                <a16:creationId xmlns:a16="http://schemas.microsoft.com/office/drawing/2014/main" id="{AE2F8A25-99BF-4217-9358-57C831708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9050" y="5908675"/>
            <a:ext cx="522605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8000">
                <a:solidFill>
                  <a:srgbClr val="FFFFFF"/>
                </a:solidFill>
                <a:latin typeface="Calibri" panose="020F0502020204030204" pitchFamily="34" charset="0"/>
              </a:rPr>
              <a:t>Background</a:t>
            </a:r>
            <a:r>
              <a:rPr lang="en-US" altLang="en-US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3084" name="TextBox 6">
            <a:extLst>
              <a:ext uri="{FF2B5EF4-FFF2-40B4-BE49-F238E27FC236}">
                <a16:creationId xmlns:a16="http://schemas.microsoft.com/office/drawing/2014/main" id="{013917DF-3BBA-4183-9D0D-52A4AF553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9625" y="7929563"/>
            <a:ext cx="11345863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100711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105283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09855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14427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Ability to perform instrumental activities of daily living (IADLs) lead to satisfaction in everyday life (James, 2014)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Research focuses on impairment rather than occupation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Motor and cognitive impairments influence IADL performance but do not indicate quality of performance (Fisher &amp; Griswold, 2014)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OT needs to focus on occupational performance and not impairment</a:t>
            </a:r>
          </a:p>
        </p:txBody>
      </p:sp>
      <p:sp>
        <p:nvSpPr>
          <p:cNvPr id="3085" name="TextBox 7">
            <a:extLst>
              <a:ext uri="{FF2B5EF4-FFF2-40B4-BE49-F238E27FC236}">
                <a16:creationId xmlns:a16="http://schemas.microsoft.com/office/drawing/2014/main" id="{DF315AE5-12D3-49FC-B7DB-752438E40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3125" y="14703425"/>
            <a:ext cx="8596313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8000">
                <a:solidFill>
                  <a:srgbClr val="FFFFFF"/>
                </a:solidFill>
                <a:latin typeface="Calibri" panose="020F0502020204030204" pitchFamily="34" charset="0"/>
              </a:rPr>
              <a:t>Research Questions </a:t>
            </a:r>
            <a:r>
              <a:rPr lang="en-US" altLang="en-US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3086" name="TextBox 8">
            <a:extLst>
              <a:ext uri="{FF2B5EF4-FFF2-40B4-BE49-F238E27FC236}">
                <a16:creationId xmlns:a16="http://schemas.microsoft.com/office/drawing/2014/main" id="{8EC6B3E7-60E3-44F0-9ABA-78463848C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7725" y="16773525"/>
            <a:ext cx="11345863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100711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105283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09855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14427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Does the quality of IADL performance for youth with ASD differ from their peers without ASD?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Does the difference in perspective of the IADL performance differ for youth with ASD from that of their peers without ASD? </a:t>
            </a:r>
          </a:p>
        </p:txBody>
      </p:sp>
      <p:sp>
        <p:nvSpPr>
          <p:cNvPr id="3087" name="TextBox 9">
            <a:extLst>
              <a:ext uri="{FF2B5EF4-FFF2-40B4-BE49-F238E27FC236}">
                <a16:creationId xmlns:a16="http://schemas.microsoft.com/office/drawing/2014/main" id="{1C9F4A26-F7F1-440B-BDFB-63C22148B1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7725" y="28922663"/>
            <a:ext cx="11345863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22 youth ages 10 to 15 </a:t>
            </a:r>
          </a:p>
          <a:p>
            <a:pPr algn="ctr" eaLnBrk="1" hangingPunct="1"/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14 males and 8 females</a:t>
            </a:r>
          </a:p>
          <a:p>
            <a:pPr algn="ctr" eaLnBrk="1" hangingPunct="1"/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11 pairs matched for age and gender</a:t>
            </a:r>
          </a:p>
        </p:txBody>
      </p:sp>
      <p:sp>
        <p:nvSpPr>
          <p:cNvPr id="3088" name="TextBox 10">
            <a:extLst>
              <a:ext uri="{FF2B5EF4-FFF2-40B4-BE49-F238E27FC236}">
                <a16:creationId xmlns:a16="http://schemas.microsoft.com/office/drawing/2014/main" id="{010D01AD-2B76-4E7B-B6A6-DADDB14F3B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7150" y="27200225"/>
            <a:ext cx="50736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8000">
                <a:solidFill>
                  <a:srgbClr val="FFFFFF"/>
                </a:solidFill>
                <a:latin typeface="Calibri" panose="020F0502020204030204" pitchFamily="34" charset="0"/>
              </a:rPr>
              <a:t>Participants </a:t>
            </a: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089" name="TextBox 11">
            <a:extLst>
              <a:ext uri="{FF2B5EF4-FFF2-40B4-BE49-F238E27FC236}">
                <a16:creationId xmlns:a16="http://schemas.microsoft.com/office/drawing/2014/main" id="{AE1562E3-FFE1-4FB8-BAFF-3098FB6CD0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80563" y="6116638"/>
            <a:ext cx="125412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8000">
                <a:solidFill>
                  <a:srgbClr val="FFFFFF"/>
                </a:solidFill>
                <a:latin typeface="Calibri" panose="020F0502020204030204" pitchFamily="34" charset="0"/>
              </a:rPr>
              <a:t>Assessment Tools and Results </a:t>
            </a: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89650DA-419F-4EA0-B645-6C346B7492C1}"/>
              </a:ext>
            </a:extLst>
          </p:cNvPr>
          <p:cNvSpPr txBox="1"/>
          <p:nvPr/>
        </p:nvSpPr>
        <p:spPr>
          <a:xfrm>
            <a:off x="16781463" y="8347075"/>
            <a:ext cx="11345862" cy="2555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The 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Assessment of Motor and Process Skills (AMPS)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Standardized, criterion-referenced assessment 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Occupation-based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Evaluates an individual’s motor and process ability </a:t>
            </a:r>
          </a:p>
        </p:txBody>
      </p:sp>
      <p:sp>
        <p:nvSpPr>
          <p:cNvPr id="3091" name="TextBox 13">
            <a:extLst>
              <a:ext uri="{FF2B5EF4-FFF2-40B4-BE49-F238E27FC236}">
                <a16:creationId xmlns:a16="http://schemas.microsoft.com/office/drawing/2014/main" id="{D679A927-1718-4134-BE18-0C7DA90618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6100" y="20780375"/>
            <a:ext cx="4165600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8000">
                <a:solidFill>
                  <a:srgbClr val="FFFFFF"/>
                </a:solidFill>
                <a:latin typeface="Calibri" panose="020F0502020204030204" pitchFamily="34" charset="0"/>
              </a:rPr>
              <a:t>Methods</a:t>
            </a:r>
            <a:r>
              <a:rPr lang="en-US" altLang="en-US" sz="800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092" name="TextBox 14">
            <a:extLst>
              <a:ext uri="{FF2B5EF4-FFF2-40B4-BE49-F238E27FC236}">
                <a16:creationId xmlns:a16="http://schemas.microsoft.com/office/drawing/2014/main" id="{BC134BE1-C085-4139-B705-841677EA0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5013" y="22529800"/>
            <a:ext cx="11852275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2974975" indent="-571500"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100711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105283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09855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14427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Observation of performance of two IADLs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Making the bed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Making  a sandwich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Setting the table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Sweeping the floor etc. </a:t>
            </a:r>
          </a:p>
          <a:p>
            <a:pPr eaLnBrk="1" hangingPunct="1"/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Gathered youths’ perspective of their IADL performance </a:t>
            </a:r>
          </a:p>
        </p:txBody>
      </p:sp>
      <p:sp>
        <p:nvSpPr>
          <p:cNvPr id="3093" name="TextBox 23">
            <a:extLst>
              <a:ext uri="{FF2B5EF4-FFF2-40B4-BE49-F238E27FC236}">
                <a16:creationId xmlns:a16="http://schemas.microsoft.com/office/drawing/2014/main" id="{42AFF3AC-687A-4567-9808-9B125143F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24650" y="22953663"/>
            <a:ext cx="93408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en-US" sz="8000">
                <a:solidFill>
                  <a:srgbClr val="FFFFFF"/>
                </a:solidFill>
                <a:latin typeface="Calibri" panose="020F0502020204030204" pitchFamily="34" charset="0"/>
              </a:rPr>
              <a:t>Conclusion  </a:t>
            </a: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094" name="TextBox 24">
            <a:extLst>
              <a:ext uri="{FF2B5EF4-FFF2-40B4-BE49-F238E27FC236}">
                <a16:creationId xmlns:a16="http://schemas.microsoft.com/office/drawing/2014/main" id="{BD0385EB-48DC-47D7-BF02-EEB4678201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56113" y="23298150"/>
            <a:ext cx="12982575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100711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105283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09855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14427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Occupational therapy has a role in supporting and improving IADL performance for youth with ASD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Specifically, OTs would have a greater influence helping youth with ASD organize and use their time and space efficiently during task performance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4000">
                <a:solidFill>
                  <a:srgbClr val="000000"/>
                </a:solidFill>
                <a:latin typeface="Calibri" panose="020F0502020204030204" pitchFamily="34" charset="0"/>
              </a:rPr>
              <a:t>The AMPS and ACQ-OP provide a meaningful way to evaluate the quality of IADL performance and their perspective for youth with ASD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5AC665A-3FB9-4F54-9CD9-53343CEFAEE8}"/>
              </a:ext>
            </a:extLst>
          </p:cNvPr>
          <p:cNvSpPr txBox="1"/>
          <p:nvPr/>
        </p:nvSpPr>
        <p:spPr>
          <a:xfrm>
            <a:off x="29597350" y="8169275"/>
            <a:ext cx="13195300" cy="31702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The 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Assessment of Compared Qualities-Occupational Performance (ACQ-OP)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Standardized, criterion-referenced  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Compares an individual’s perspective regarding their performance with the perspective of the OT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010F24A-A9D6-4264-B65A-198E45AB6243}"/>
              </a:ext>
            </a:extLst>
          </p:cNvPr>
          <p:cNvSpPr txBox="1"/>
          <p:nvPr/>
        </p:nvSpPr>
        <p:spPr>
          <a:xfrm>
            <a:off x="16749713" y="11750675"/>
            <a:ext cx="7708900" cy="13239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4000" dirty="0">
                <a:solidFill>
                  <a:prstClr val="white"/>
                </a:solidFill>
                <a:latin typeface="Calibri"/>
              </a:rPr>
              <a:t>Motor: Level of effort or clumsiness a person demonstrates  </a:t>
            </a:r>
          </a:p>
        </p:txBody>
      </p:sp>
      <p:sp>
        <p:nvSpPr>
          <p:cNvPr id="3097" name="TextBox 26">
            <a:extLst>
              <a:ext uri="{FF2B5EF4-FFF2-40B4-BE49-F238E27FC236}">
                <a16:creationId xmlns:a16="http://schemas.microsoft.com/office/drawing/2014/main" id="{23057F9F-4B77-4356-9428-44ED8CEC9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62563" y="4270375"/>
            <a:ext cx="1539081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4400">
                <a:solidFill>
                  <a:srgbClr val="FFFFFF"/>
                </a:solidFill>
                <a:latin typeface="Calibri" panose="020F0502020204030204" pitchFamily="34" charset="0"/>
              </a:rPr>
              <a:t>Emma Addison OTS   &amp;   Lou Ann Griswold PhD, OTR/L, FAOTA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49C1F24-C083-46A1-A58E-1703D176546C}"/>
              </a:ext>
            </a:extLst>
          </p:cNvPr>
          <p:cNvSpPr txBox="1"/>
          <p:nvPr/>
        </p:nvSpPr>
        <p:spPr>
          <a:xfrm>
            <a:off x="15225713" y="24647525"/>
            <a:ext cx="13354050" cy="74787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Youth with ASD continue to improve on their motor and process abilities as they age, same as their typical peers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Youth with ASD are statistically significantly lower in both  their motor and process skills in IADL performance 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Youth with ASD have a greater degree of discrepancy between their perspective and the observed perspective than their peers without ASD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3 of the 11 pairs showed a statistically significant difference in motor ability 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7 of 11 pairs showed a statistically significant difference in process ability </a:t>
            </a:r>
          </a:p>
          <a:p>
            <a:pPr eaLnBrk="1" hangingPunct="1">
              <a:defRPr/>
            </a:pPr>
            <a:endParaRPr lang="en-US" sz="4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3C03B4D-6C1D-4B0F-A35D-BBDA077191A5}"/>
              </a:ext>
            </a:extLst>
          </p:cNvPr>
          <p:cNvSpPr/>
          <p:nvPr/>
        </p:nvSpPr>
        <p:spPr>
          <a:xfrm>
            <a:off x="29856113" y="21515388"/>
            <a:ext cx="12966700" cy="14589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100" name="TextBox 34">
            <a:extLst>
              <a:ext uri="{FF2B5EF4-FFF2-40B4-BE49-F238E27FC236}">
                <a16:creationId xmlns:a16="http://schemas.microsoft.com/office/drawing/2014/main" id="{4C2C7BEE-997A-4252-B45D-6FEE80E69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78813" y="21577300"/>
            <a:ext cx="10668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en-US" sz="8000">
                <a:solidFill>
                  <a:srgbClr val="FFFFFF"/>
                </a:solidFill>
                <a:latin typeface="Calibri" panose="020F0502020204030204" pitchFamily="34" charset="0"/>
              </a:rPr>
              <a:t>Implications  </a:t>
            </a: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1A1B6B9-874B-4A0D-88AE-7A607BB30C8B}"/>
              </a:ext>
            </a:extLst>
          </p:cNvPr>
          <p:cNvSpPr txBox="1"/>
          <p:nvPr/>
        </p:nvSpPr>
        <p:spPr>
          <a:xfrm>
            <a:off x="25946100" y="11744325"/>
            <a:ext cx="8402638" cy="132238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4000" dirty="0">
                <a:solidFill>
                  <a:prstClr val="white"/>
                </a:solidFill>
                <a:latin typeface="Calibri"/>
              </a:rPr>
              <a:t>Process: Efficiency of using time, space, and objects during performance </a:t>
            </a:r>
          </a:p>
        </p:txBody>
      </p:sp>
      <p:pic>
        <p:nvPicPr>
          <p:cNvPr id="3102" name="Picture 16">
            <a:extLst>
              <a:ext uri="{FF2B5EF4-FFF2-40B4-BE49-F238E27FC236}">
                <a16:creationId xmlns:a16="http://schemas.microsoft.com/office/drawing/2014/main" id="{E69BC913-0DF4-47D0-8D7C-517FA1D40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5" r="12119"/>
          <a:stretch>
            <a:fillRect/>
          </a:stretch>
        </p:blipFill>
        <p:spPr bwMode="auto">
          <a:xfrm>
            <a:off x="43984863" y="21299488"/>
            <a:ext cx="5303837" cy="578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B5C47FCB-652F-4404-9645-DC0321DB0A6E}"/>
              </a:ext>
            </a:extLst>
          </p:cNvPr>
          <p:cNvSpPr txBox="1"/>
          <p:nvPr/>
        </p:nvSpPr>
        <p:spPr>
          <a:xfrm>
            <a:off x="36026725" y="11750675"/>
            <a:ext cx="5357813" cy="13239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4000" dirty="0">
                <a:solidFill>
                  <a:prstClr val="white"/>
                </a:solidFill>
                <a:latin typeface="Calibri"/>
              </a:rPr>
              <a:t>Degree of discrepancy between perspectives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77407DC-845A-4CDF-BE82-6C3378BA10B9}"/>
              </a:ext>
            </a:extLst>
          </p:cNvPr>
          <p:cNvSpPr txBox="1"/>
          <p:nvPr/>
        </p:nvSpPr>
        <p:spPr>
          <a:xfrm>
            <a:off x="29806900" y="28617863"/>
            <a:ext cx="13333413" cy="30146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4000" b="1" dirty="0">
                <a:solidFill>
                  <a:srgbClr val="114365"/>
                </a:solidFill>
                <a:latin typeface="Calibri"/>
              </a:rPr>
              <a:t>References</a:t>
            </a:r>
            <a:r>
              <a:rPr lang="en-US" sz="5000" b="1" dirty="0">
                <a:solidFill>
                  <a:srgbClr val="114365"/>
                </a:solidFill>
                <a:latin typeface="Calibri"/>
              </a:rPr>
              <a:t> 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Fisher, A. G. &amp; Griswold, L. A. (2014). Performance skills: implementing performance analyses to evaluate quality of occupational performance. In B. A. B. Schell G. Guillen, &amp; M. E. Scaffa (Eds.) </a:t>
            </a:r>
            <a:r>
              <a:rPr lang="en-US" sz="2000" i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Willard and Spackman’s occupational therapy </a:t>
            </a:r>
            <a:r>
              <a:rPr lang="en-US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(12th ed., pp. 249-264). Philadelphia: Lippincott Williams &amp; Wilkins. 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James, A. B. (2014). Activities of daily living and instrumental activities of daily living. In B. A. B. Schell G. Guillen, &amp; M. E. Scaffa (Eds.) </a:t>
            </a:r>
            <a:r>
              <a:rPr lang="en-US" sz="2000" i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Willard and Spackman’s occupational therapy </a:t>
            </a:r>
            <a:r>
              <a:rPr lang="en-US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(12th ed., pp. 610- 652). Philadelphia: Lippincott Williams &amp; Wilkins. </a:t>
            </a:r>
          </a:p>
          <a:p>
            <a:pPr eaLnBrk="1" hangingPunct="1">
              <a:defRPr/>
            </a:pP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endParaRPr lang="en-US" sz="20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105" name="TextBox 54">
            <a:extLst>
              <a:ext uri="{FF2B5EF4-FFF2-40B4-BE49-F238E27FC236}">
                <a16:creationId xmlns:a16="http://schemas.microsoft.com/office/drawing/2014/main" id="{A248841B-B0B1-4DD0-ABF8-6513616297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69000" y="28789313"/>
            <a:ext cx="628332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en-US" sz="4000" b="1">
                <a:solidFill>
                  <a:srgbClr val="114365"/>
                </a:solidFill>
                <a:latin typeface="Calibri" panose="020F0502020204030204" pitchFamily="34" charset="0"/>
              </a:rPr>
              <a:t>Acknowledgments</a:t>
            </a:r>
          </a:p>
          <a:p>
            <a:pPr eaLnBrk="1" hangingPunct="1"/>
            <a:r>
              <a:rPr lang="en-US" altLang="en-US" sz="2000">
                <a:solidFill>
                  <a:srgbClr val="000000"/>
                </a:solidFill>
                <a:latin typeface="Calibri" panose="020F0502020204030204" pitchFamily="34" charset="0"/>
              </a:rPr>
              <a:t>University of New Hampshire Hamel Center for Undergraduate Research </a:t>
            </a:r>
          </a:p>
          <a:p>
            <a:pPr eaLnBrk="1" hangingPunct="1"/>
            <a:r>
              <a:rPr lang="en-US" altLang="en-US" sz="200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en-US" altLang="en-US" sz="20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0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3106" name="Picture 55">
            <a:extLst>
              <a:ext uri="{FF2B5EF4-FFF2-40B4-BE49-F238E27FC236}">
                <a16:creationId xmlns:a16="http://schemas.microsoft.com/office/drawing/2014/main" id="{1BE00874-092D-4638-BC85-D77C11236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0" y="19045238"/>
            <a:ext cx="13716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7" name="Picture 4">
            <a:extLst>
              <a:ext uri="{FF2B5EF4-FFF2-40B4-BE49-F238E27FC236}">
                <a16:creationId xmlns:a16="http://schemas.microsoft.com/office/drawing/2014/main" id="{7618C84D-3856-4C3B-AF49-828E91EDD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0" t="8621" b="15862"/>
          <a:stretch>
            <a:fillRect/>
          </a:stretch>
        </p:blipFill>
        <p:spPr bwMode="auto">
          <a:xfrm>
            <a:off x="43984863" y="6218238"/>
            <a:ext cx="5303837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08" name="AutoShape 43" descr="Image result for gold palette">
            <a:extLst>
              <a:ext uri="{FF2B5EF4-FFF2-40B4-BE49-F238E27FC236}">
                <a16:creationId xmlns:a16="http://schemas.microsoft.com/office/drawing/2014/main" id="{98027778-1967-4B4E-A0D9-238A5416EFE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5450800" y="16306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3109" name="Picture 18">
            <a:extLst>
              <a:ext uri="{FF2B5EF4-FFF2-40B4-BE49-F238E27FC236}">
                <a16:creationId xmlns:a16="http://schemas.microsoft.com/office/drawing/2014/main" id="{1587E1A4-19D6-4789-B2B2-FEE1803EB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05" b="19606"/>
          <a:stretch>
            <a:fillRect/>
          </a:stretch>
        </p:blipFill>
        <p:spPr bwMode="auto">
          <a:xfrm>
            <a:off x="43984863" y="12933363"/>
            <a:ext cx="5303837" cy="731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0" name="Picture 20">
            <a:extLst>
              <a:ext uri="{FF2B5EF4-FFF2-40B4-BE49-F238E27FC236}">
                <a16:creationId xmlns:a16="http://schemas.microsoft.com/office/drawing/2014/main" id="{03385041-905E-4DD0-8D85-308F8E5BB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9000" y="30306963"/>
            <a:ext cx="53276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1" name="Picture 3">
            <a:extLst>
              <a:ext uri="{FF2B5EF4-FFF2-40B4-BE49-F238E27FC236}">
                <a16:creationId xmlns:a16="http://schemas.microsoft.com/office/drawing/2014/main" id="{CA77E5B5-CD52-4965-B052-1122F557F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"/>
          <a:stretch>
            <a:fillRect/>
          </a:stretch>
        </p:blipFill>
        <p:spPr bwMode="auto">
          <a:xfrm>
            <a:off x="16749713" y="13287375"/>
            <a:ext cx="7705725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2" name="Picture 4">
            <a:extLst>
              <a:ext uri="{FF2B5EF4-FFF2-40B4-BE49-F238E27FC236}">
                <a16:creationId xmlns:a16="http://schemas.microsoft.com/office/drawing/2014/main" id="{833DBA75-0261-47E3-9CA7-72D4AD7718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6100" y="13284200"/>
            <a:ext cx="8397875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3" name="Picture 53">
            <a:extLst>
              <a:ext uri="{FF2B5EF4-FFF2-40B4-BE49-F238E27FC236}">
                <a16:creationId xmlns:a16="http://schemas.microsoft.com/office/drawing/2014/main" id="{DEEFDBC1-BC42-4DCC-A696-8615ED7DE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3" y="19037300"/>
            <a:ext cx="137160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4" name="Picture 52">
            <a:extLst>
              <a:ext uri="{FF2B5EF4-FFF2-40B4-BE49-F238E27FC236}">
                <a16:creationId xmlns:a16="http://schemas.microsoft.com/office/drawing/2014/main" id="{21B58471-E55B-4889-9888-7E01E15F1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3100" y="19037300"/>
            <a:ext cx="13716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5" name="Picture 19">
            <a:extLst>
              <a:ext uri="{FF2B5EF4-FFF2-40B4-BE49-F238E27FC236}">
                <a16:creationId xmlns:a16="http://schemas.microsoft.com/office/drawing/2014/main" id="{74168CFD-C3C0-4410-8491-95F91C171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6538" y="20316825"/>
            <a:ext cx="11430000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8237</TotalTime>
  <Words>552</Words>
  <Application>Microsoft Office PowerPoint</Application>
  <PresentationFormat>Custom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MS PGothic</vt:lpstr>
      <vt:lpstr>Calibri</vt:lpstr>
      <vt:lpstr>Bahnschrift SemiBold</vt:lpstr>
      <vt:lpstr>Times New Roman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 Addison</dc:creator>
  <cp:lastModifiedBy>Emma Addison</cp:lastModifiedBy>
  <cp:revision>125</cp:revision>
  <dcterms:created xsi:type="dcterms:W3CDTF">2009-04-20T15:56:00Z</dcterms:created>
  <dcterms:modified xsi:type="dcterms:W3CDTF">2018-04-16T16:07:50Z</dcterms:modified>
</cp:coreProperties>
</file>