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8" r:id="rId2"/>
  </p:sldIdLst>
  <p:sldSz cx="43891200" cy="38404800"/>
  <p:notesSz cx="6858000" cy="9144000"/>
  <p:defaultTextStyle>
    <a:defPPr>
      <a:defRPr lang="en-US"/>
    </a:defPPr>
    <a:lvl1pPr marL="0" algn="l" defTabSz="4597779" rtl="0" eaLnBrk="1" latinLnBrk="0" hangingPunct="1">
      <a:defRPr sz="9100" kern="1200">
        <a:solidFill>
          <a:schemeClr val="tx1"/>
        </a:solidFill>
        <a:latin typeface="+mn-lt"/>
        <a:ea typeface="+mn-ea"/>
        <a:cs typeface="+mn-cs"/>
      </a:defRPr>
    </a:lvl1pPr>
    <a:lvl2pPr marL="2298890" algn="l" defTabSz="4597779" rtl="0" eaLnBrk="1" latinLnBrk="0" hangingPunct="1">
      <a:defRPr sz="9100" kern="1200">
        <a:solidFill>
          <a:schemeClr val="tx1"/>
        </a:solidFill>
        <a:latin typeface="+mn-lt"/>
        <a:ea typeface="+mn-ea"/>
        <a:cs typeface="+mn-cs"/>
      </a:defRPr>
    </a:lvl2pPr>
    <a:lvl3pPr marL="4597779" algn="l" defTabSz="4597779" rtl="0" eaLnBrk="1" latinLnBrk="0" hangingPunct="1">
      <a:defRPr sz="9100" kern="1200">
        <a:solidFill>
          <a:schemeClr val="tx1"/>
        </a:solidFill>
        <a:latin typeface="+mn-lt"/>
        <a:ea typeface="+mn-ea"/>
        <a:cs typeface="+mn-cs"/>
      </a:defRPr>
    </a:lvl3pPr>
    <a:lvl4pPr marL="6896669" algn="l" defTabSz="4597779" rtl="0" eaLnBrk="1" latinLnBrk="0" hangingPunct="1">
      <a:defRPr sz="9100" kern="1200">
        <a:solidFill>
          <a:schemeClr val="tx1"/>
        </a:solidFill>
        <a:latin typeface="+mn-lt"/>
        <a:ea typeface="+mn-ea"/>
        <a:cs typeface="+mn-cs"/>
      </a:defRPr>
    </a:lvl4pPr>
    <a:lvl5pPr marL="9195559" algn="l" defTabSz="4597779" rtl="0" eaLnBrk="1" latinLnBrk="0" hangingPunct="1">
      <a:defRPr sz="9100" kern="1200">
        <a:solidFill>
          <a:schemeClr val="tx1"/>
        </a:solidFill>
        <a:latin typeface="+mn-lt"/>
        <a:ea typeface="+mn-ea"/>
        <a:cs typeface="+mn-cs"/>
      </a:defRPr>
    </a:lvl5pPr>
    <a:lvl6pPr marL="11494448" algn="l" defTabSz="4597779" rtl="0" eaLnBrk="1" latinLnBrk="0" hangingPunct="1">
      <a:defRPr sz="9100" kern="1200">
        <a:solidFill>
          <a:schemeClr val="tx1"/>
        </a:solidFill>
        <a:latin typeface="+mn-lt"/>
        <a:ea typeface="+mn-ea"/>
        <a:cs typeface="+mn-cs"/>
      </a:defRPr>
    </a:lvl6pPr>
    <a:lvl7pPr marL="13793338" algn="l" defTabSz="4597779" rtl="0" eaLnBrk="1" latinLnBrk="0" hangingPunct="1">
      <a:defRPr sz="9100" kern="1200">
        <a:solidFill>
          <a:schemeClr val="tx1"/>
        </a:solidFill>
        <a:latin typeface="+mn-lt"/>
        <a:ea typeface="+mn-ea"/>
        <a:cs typeface="+mn-cs"/>
      </a:defRPr>
    </a:lvl7pPr>
    <a:lvl8pPr marL="16092227" algn="l" defTabSz="4597779" rtl="0" eaLnBrk="1" latinLnBrk="0" hangingPunct="1">
      <a:defRPr sz="9100" kern="1200">
        <a:solidFill>
          <a:schemeClr val="tx1"/>
        </a:solidFill>
        <a:latin typeface="+mn-lt"/>
        <a:ea typeface="+mn-ea"/>
        <a:cs typeface="+mn-cs"/>
      </a:defRPr>
    </a:lvl8pPr>
    <a:lvl9pPr marL="18391117" algn="l" defTabSz="4597779" rtl="0" eaLnBrk="1" latinLnBrk="0" hangingPunct="1">
      <a:defRPr sz="9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096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har Vahabzadeh" initials="SV" lastIdx="2" clrIdx="0">
    <p:extLst>
      <p:ext uri="{19B8F6BF-5375-455C-9EA6-DF929625EA0E}">
        <p15:presenceInfo xmlns:p15="http://schemas.microsoft.com/office/powerpoint/2012/main" userId="S-1-5-21-4197678202-1815945135-4261836539-1077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339966"/>
    <a:srgbClr val="E8E8E8"/>
    <a:srgbClr val="008000"/>
    <a:srgbClr val="FF3300"/>
    <a:srgbClr val="DCDC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760" autoAdjust="0"/>
    <p:restoredTop sz="86380" autoAdjust="0"/>
  </p:normalViewPr>
  <p:slideViewPr>
    <p:cSldViewPr>
      <p:cViewPr>
        <p:scale>
          <a:sx n="40" d="100"/>
          <a:sy n="40" d="100"/>
        </p:scale>
        <p:origin x="880" y="-728"/>
      </p:cViewPr>
      <p:guideLst>
        <p:guide orient="horz" pos="12096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180" d="100"/>
        <a:sy n="1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DDC244-FD3A-460A-89AC-4470D0E0A275}" type="datetimeFigureOut">
              <a:rPr lang="en-US" smtClean="0"/>
              <a:pPr/>
              <a:t>4/10/18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70025" y="685800"/>
            <a:ext cx="3917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C87EE9-AA9C-4FB6-BCBC-410AE1F354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663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70025" y="685800"/>
            <a:ext cx="391795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C87EE9-AA9C-4FB6-BCBC-410AE1F354A9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2251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1930383"/>
            <a:ext cx="37307520" cy="82321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21762720"/>
            <a:ext cx="30723840" cy="98145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07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015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5235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0314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5392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0471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7555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062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4678643"/>
            <a:ext cx="37307520" cy="7627620"/>
          </a:xfrm>
        </p:spPr>
        <p:txBody>
          <a:bodyPr anchor="t"/>
          <a:lstStyle>
            <a:lvl1pPr algn="l">
              <a:defRPr sz="2192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6277596"/>
            <a:ext cx="37307520" cy="8401047"/>
          </a:xfrm>
        </p:spPr>
        <p:txBody>
          <a:bodyPr anchor="b"/>
          <a:lstStyle>
            <a:lvl1pPr marL="0" indent="0">
              <a:buNone/>
              <a:defRPr sz="11018">
                <a:solidFill>
                  <a:schemeClr val="tx1">
                    <a:tint val="75000"/>
                  </a:schemeClr>
                </a:solidFill>
              </a:defRPr>
            </a:lvl1pPr>
            <a:lvl2pPr marL="2507859" indent="0">
              <a:buNone/>
              <a:defRPr sz="9927">
                <a:solidFill>
                  <a:schemeClr val="tx1">
                    <a:tint val="75000"/>
                  </a:schemeClr>
                </a:solidFill>
              </a:defRPr>
            </a:lvl2pPr>
            <a:lvl3pPr marL="5015717" indent="0">
              <a:buNone/>
              <a:defRPr sz="8836">
                <a:solidFill>
                  <a:schemeClr val="tx1">
                    <a:tint val="75000"/>
                  </a:schemeClr>
                </a:solidFill>
              </a:defRPr>
            </a:lvl3pPr>
            <a:lvl4pPr marL="7523576" indent="0">
              <a:buNone/>
              <a:defRPr sz="7745">
                <a:solidFill>
                  <a:schemeClr val="tx1">
                    <a:tint val="75000"/>
                  </a:schemeClr>
                </a:solidFill>
              </a:defRPr>
            </a:lvl4pPr>
            <a:lvl5pPr marL="10031435" indent="0">
              <a:buNone/>
              <a:defRPr sz="7745">
                <a:solidFill>
                  <a:schemeClr val="tx1">
                    <a:tint val="75000"/>
                  </a:schemeClr>
                </a:solidFill>
              </a:defRPr>
            </a:lvl5pPr>
            <a:lvl6pPr marL="12539293" indent="0">
              <a:buNone/>
              <a:defRPr sz="7745">
                <a:solidFill>
                  <a:schemeClr val="tx1">
                    <a:tint val="75000"/>
                  </a:schemeClr>
                </a:solidFill>
              </a:defRPr>
            </a:lvl6pPr>
            <a:lvl7pPr marL="15047152" indent="0">
              <a:buNone/>
              <a:defRPr sz="7745">
                <a:solidFill>
                  <a:schemeClr val="tx1">
                    <a:tint val="75000"/>
                  </a:schemeClr>
                </a:solidFill>
              </a:defRPr>
            </a:lvl7pPr>
            <a:lvl8pPr marL="17555010" indent="0">
              <a:buNone/>
              <a:defRPr sz="7745">
                <a:solidFill>
                  <a:schemeClr val="tx1">
                    <a:tint val="75000"/>
                  </a:schemeClr>
                </a:solidFill>
              </a:defRPr>
            </a:lvl8pPr>
            <a:lvl9pPr marL="20062870" indent="0">
              <a:buNone/>
              <a:defRPr sz="774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8961123"/>
            <a:ext cx="19385280" cy="25345393"/>
          </a:xfrm>
        </p:spPr>
        <p:txBody>
          <a:bodyPr/>
          <a:lstStyle>
            <a:lvl1pPr>
              <a:defRPr sz="15382"/>
            </a:lvl1pPr>
            <a:lvl2pPr>
              <a:defRPr sz="13200"/>
            </a:lvl2pPr>
            <a:lvl3pPr>
              <a:defRPr sz="11018"/>
            </a:lvl3pPr>
            <a:lvl4pPr>
              <a:defRPr sz="9927"/>
            </a:lvl4pPr>
            <a:lvl5pPr>
              <a:defRPr sz="9927"/>
            </a:lvl5pPr>
            <a:lvl6pPr>
              <a:defRPr sz="9927"/>
            </a:lvl6pPr>
            <a:lvl7pPr>
              <a:defRPr sz="9927"/>
            </a:lvl7pPr>
            <a:lvl8pPr>
              <a:defRPr sz="9927"/>
            </a:lvl8pPr>
            <a:lvl9pPr>
              <a:defRPr sz="992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8961123"/>
            <a:ext cx="19385280" cy="25345393"/>
          </a:xfrm>
        </p:spPr>
        <p:txBody>
          <a:bodyPr/>
          <a:lstStyle>
            <a:lvl1pPr>
              <a:defRPr sz="15382"/>
            </a:lvl1pPr>
            <a:lvl2pPr>
              <a:defRPr sz="13200"/>
            </a:lvl2pPr>
            <a:lvl3pPr>
              <a:defRPr sz="11018"/>
            </a:lvl3pPr>
            <a:lvl4pPr>
              <a:defRPr sz="9927"/>
            </a:lvl4pPr>
            <a:lvl5pPr>
              <a:defRPr sz="9927"/>
            </a:lvl5pPr>
            <a:lvl6pPr>
              <a:defRPr sz="9927"/>
            </a:lvl6pPr>
            <a:lvl7pPr>
              <a:defRPr sz="9927"/>
            </a:lvl7pPr>
            <a:lvl8pPr>
              <a:defRPr sz="9927"/>
            </a:lvl8pPr>
            <a:lvl9pPr>
              <a:defRPr sz="992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1" y="8596633"/>
            <a:ext cx="19392902" cy="3582668"/>
          </a:xfrm>
        </p:spPr>
        <p:txBody>
          <a:bodyPr anchor="b"/>
          <a:lstStyle>
            <a:lvl1pPr marL="0" indent="0">
              <a:buNone/>
              <a:defRPr sz="13200" b="1"/>
            </a:lvl1pPr>
            <a:lvl2pPr marL="2507859" indent="0">
              <a:buNone/>
              <a:defRPr sz="11018" b="1"/>
            </a:lvl2pPr>
            <a:lvl3pPr marL="5015717" indent="0">
              <a:buNone/>
              <a:defRPr sz="9927" b="1"/>
            </a:lvl3pPr>
            <a:lvl4pPr marL="7523576" indent="0">
              <a:buNone/>
              <a:defRPr sz="8836" b="1"/>
            </a:lvl4pPr>
            <a:lvl5pPr marL="10031435" indent="0">
              <a:buNone/>
              <a:defRPr sz="8836" b="1"/>
            </a:lvl5pPr>
            <a:lvl6pPr marL="12539293" indent="0">
              <a:buNone/>
              <a:defRPr sz="8836" b="1"/>
            </a:lvl6pPr>
            <a:lvl7pPr marL="15047152" indent="0">
              <a:buNone/>
              <a:defRPr sz="8836" b="1"/>
            </a:lvl7pPr>
            <a:lvl8pPr marL="17555010" indent="0">
              <a:buNone/>
              <a:defRPr sz="8836" b="1"/>
            </a:lvl8pPr>
            <a:lvl9pPr marL="20062870" indent="0">
              <a:buNone/>
              <a:defRPr sz="8836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1" y="12179301"/>
            <a:ext cx="19392902" cy="22127212"/>
          </a:xfrm>
        </p:spPr>
        <p:txBody>
          <a:bodyPr/>
          <a:lstStyle>
            <a:lvl1pPr>
              <a:defRPr sz="13200"/>
            </a:lvl1pPr>
            <a:lvl2pPr>
              <a:defRPr sz="11018"/>
            </a:lvl2pPr>
            <a:lvl3pPr>
              <a:defRPr sz="9927"/>
            </a:lvl3pPr>
            <a:lvl4pPr>
              <a:defRPr sz="8836"/>
            </a:lvl4pPr>
            <a:lvl5pPr>
              <a:defRPr sz="8836"/>
            </a:lvl5pPr>
            <a:lvl6pPr>
              <a:defRPr sz="8836"/>
            </a:lvl6pPr>
            <a:lvl7pPr>
              <a:defRPr sz="8836"/>
            </a:lvl7pPr>
            <a:lvl8pPr>
              <a:defRPr sz="8836"/>
            </a:lvl8pPr>
            <a:lvl9pPr>
              <a:defRPr sz="883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8596633"/>
            <a:ext cx="19400520" cy="3582668"/>
          </a:xfrm>
        </p:spPr>
        <p:txBody>
          <a:bodyPr anchor="b"/>
          <a:lstStyle>
            <a:lvl1pPr marL="0" indent="0">
              <a:buNone/>
              <a:defRPr sz="13200" b="1"/>
            </a:lvl1pPr>
            <a:lvl2pPr marL="2507859" indent="0">
              <a:buNone/>
              <a:defRPr sz="11018" b="1"/>
            </a:lvl2pPr>
            <a:lvl3pPr marL="5015717" indent="0">
              <a:buNone/>
              <a:defRPr sz="9927" b="1"/>
            </a:lvl3pPr>
            <a:lvl4pPr marL="7523576" indent="0">
              <a:buNone/>
              <a:defRPr sz="8836" b="1"/>
            </a:lvl4pPr>
            <a:lvl5pPr marL="10031435" indent="0">
              <a:buNone/>
              <a:defRPr sz="8836" b="1"/>
            </a:lvl5pPr>
            <a:lvl6pPr marL="12539293" indent="0">
              <a:buNone/>
              <a:defRPr sz="8836" b="1"/>
            </a:lvl6pPr>
            <a:lvl7pPr marL="15047152" indent="0">
              <a:buNone/>
              <a:defRPr sz="8836" b="1"/>
            </a:lvl7pPr>
            <a:lvl8pPr marL="17555010" indent="0">
              <a:buNone/>
              <a:defRPr sz="8836" b="1"/>
            </a:lvl8pPr>
            <a:lvl9pPr marL="20062870" indent="0">
              <a:buNone/>
              <a:defRPr sz="8836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2179301"/>
            <a:ext cx="19400520" cy="22127212"/>
          </a:xfrm>
        </p:spPr>
        <p:txBody>
          <a:bodyPr/>
          <a:lstStyle>
            <a:lvl1pPr>
              <a:defRPr sz="13200"/>
            </a:lvl1pPr>
            <a:lvl2pPr>
              <a:defRPr sz="11018"/>
            </a:lvl2pPr>
            <a:lvl3pPr>
              <a:defRPr sz="9927"/>
            </a:lvl3pPr>
            <a:lvl4pPr>
              <a:defRPr sz="8836"/>
            </a:lvl4pPr>
            <a:lvl5pPr>
              <a:defRPr sz="8836"/>
            </a:lvl5pPr>
            <a:lvl6pPr>
              <a:defRPr sz="8836"/>
            </a:lvl6pPr>
            <a:lvl7pPr>
              <a:defRPr sz="8836"/>
            </a:lvl7pPr>
            <a:lvl8pPr>
              <a:defRPr sz="8836"/>
            </a:lvl8pPr>
            <a:lvl9pPr>
              <a:defRPr sz="883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4" y="1529080"/>
            <a:ext cx="14439902" cy="6507480"/>
          </a:xfrm>
        </p:spPr>
        <p:txBody>
          <a:bodyPr anchor="b"/>
          <a:lstStyle>
            <a:lvl1pPr algn="l">
              <a:defRPr sz="11018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529083"/>
            <a:ext cx="24536400" cy="32777433"/>
          </a:xfrm>
        </p:spPr>
        <p:txBody>
          <a:bodyPr/>
          <a:lstStyle>
            <a:lvl1pPr>
              <a:defRPr sz="17563"/>
            </a:lvl1pPr>
            <a:lvl2pPr>
              <a:defRPr sz="15382"/>
            </a:lvl2pPr>
            <a:lvl3pPr>
              <a:defRPr sz="13200"/>
            </a:lvl3pPr>
            <a:lvl4pPr>
              <a:defRPr sz="11018"/>
            </a:lvl4pPr>
            <a:lvl5pPr>
              <a:defRPr sz="11018"/>
            </a:lvl5pPr>
            <a:lvl6pPr>
              <a:defRPr sz="11018"/>
            </a:lvl6pPr>
            <a:lvl7pPr>
              <a:defRPr sz="11018"/>
            </a:lvl7pPr>
            <a:lvl8pPr>
              <a:defRPr sz="11018"/>
            </a:lvl8pPr>
            <a:lvl9pPr>
              <a:defRPr sz="1101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4" y="8036563"/>
            <a:ext cx="14439902" cy="26269953"/>
          </a:xfrm>
        </p:spPr>
        <p:txBody>
          <a:bodyPr/>
          <a:lstStyle>
            <a:lvl1pPr marL="0" indent="0">
              <a:buNone/>
              <a:defRPr sz="7745"/>
            </a:lvl1pPr>
            <a:lvl2pPr marL="2507859" indent="0">
              <a:buNone/>
              <a:defRPr sz="6545"/>
            </a:lvl2pPr>
            <a:lvl3pPr marL="5015717" indent="0">
              <a:buNone/>
              <a:defRPr sz="5455"/>
            </a:lvl3pPr>
            <a:lvl4pPr marL="7523576" indent="0">
              <a:buNone/>
              <a:defRPr sz="4909"/>
            </a:lvl4pPr>
            <a:lvl5pPr marL="10031435" indent="0">
              <a:buNone/>
              <a:defRPr sz="4909"/>
            </a:lvl5pPr>
            <a:lvl6pPr marL="12539293" indent="0">
              <a:buNone/>
              <a:defRPr sz="4909"/>
            </a:lvl6pPr>
            <a:lvl7pPr marL="15047152" indent="0">
              <a:buNone/>
              <a:defRPr sz="4909"/>
            </a:lvl7pPr>
            <a:lvl8pPr marL="17555010" indent="0">
              <a:buNone/>
              <a:defRPr sz="4909"/>
            </a:lvl8pPr>
            <a:lvl9pPr marL="20062870" indent="0">
              <a:buNone/>
              <a:defRPr sz="490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6883360"/>
            <a:ext cx="26334720" cy="3173733"/>
          </a:xfrm>
        </p:spPr>
        <p:txBody>
          <a:bodyPr anchor="b"/>
          <a:lstStyle>
            <a:lvl1pPr algn="l">
              <a:defRPr sz="11018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3431540"/>
            <a:ext cx="26334720" cy="23042880"/>
          </a:xfrm>
        </p:spPr>
        <p:txBody>
          <a:bodyPr/>
          <a:lstStyle>
            <a:lvl1pPr marL="0" indent="0">
              <a:buNone/>
              <a:defRPr sz="17563"/>
            </a:lvl1pPr>
            <a:lvl2pPr marL="2507859" indent="0">
              <a:buNone/>
              <a:defRPr sz="15382"/>
            </a:lvl2pPr>
            <a:lvl3pPr marL="5015717" indent="0">
              <a:buNone/>
              <a:defRPr sz="13200"/>
            </a:lvl3pPr>
            <a:lvl4pPr marL="7523576" indent="0">
              <a:buNone/>
              <a:defRPr sz="11018"/>
            </a:lvl4pPr>
            <a:lvl5pPr marL="10031435" indent="0">
              <a:buNone/>
              <a:defRPr sz="11018"/>
            </a:lvl5pPr>
            <a:lvl6pPr marL="12539293" indent="0">
              <a:buNone/>
              <a:defRPr sz="11018"/>
            </a:lvl6pPr>
            <a:lvl7pPr marL="15047152" indent="0">
              <a:buNone/>
              <a:defRPr sz="11018"/>
            </a:lvl7pPr>
            <a:lvl8pPr marL="17555010" indent="0">
              <a:buNone/>
              <a:defRPr sz="11018"/>
            </a:lvl8pPr>
            <a:lvl9pPr marL="20062870" indent="0">
              <a:buNone/>
              <a:defRPr sz="11018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30057093"/>
            <a:ext cx="26334720" cy="4507227"/>
          </a:xfrm>
        </p:spPr>
        <p:txBody>
          <a:bodyPr/>
          <a:lstStyle>
            <a:lvl1pPr marL="0" indent="0">
              <a:buNone/>
              <a:defRPr sz="7745"/>
            </a:lvl1pPr>
            <a:lvl2pPr marL="2507859" indent="0">
              <a:buNone/>
              <a:defRPr sz="6545"/>
            </a:lvl2pPr>
            <a:lvl3pPr marL="5015717" indent="0">
              <a:buNone/>
              <a:defRPr sz="5455"/>
            </a:lvl3pPr>
            <a:lvl4pPr marL="7523576" indent="0">
              <a:buNone/>
              <a:defRPr sz="4909"/>
            </a:lvl4pPr>
            <a:lvl5pPr marL="10031435" indent="0">
              <a:buNone/>
              <a:defRPr sz="4909"/>
            </a:lvl5pPr>
            <a:lvl6pPr marL="12539293" indent="0">
              <a:buNone/>
              <a:defRPr sz="4909"/>
            </a:lvl6pPr>
            <a:lvl7pPr marL="15047152" indent="0">
              <a:buNone/>
              <a:defRPr sz="4909"/>
            </a:lvl7pPr>
            <a:lvl8pPr marL="17555010" indent="0">
              <a:buNone/>
              <a:defRPr sz="4909"/>
            </a:lvl8pPr>
            <a:lvl9pPr marL="20062870" indent="0">
              <a:buNone/>
              <a:defRPr sz="490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537976"/>
            <a:ext cx="9875520" cy="3276854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537976"/>
            <a:ext cx="28895040" cy="3276854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537972"/>
            <a:ext cx="39502080" cy="6400800"/>
          </a:xfrm>
          <a:prstGeom prst="rect">
            <a:avLst/>
          </a:prstGeom>
        </p:spPr>
        <p:txBody>
          <a:bodyPr vert="horz" lIns="459778" tIns="229889" rIns="459778" bIns="229889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8961123"/>
            <a:ext cx="39502080" cy="25345393"/>
          </a:xfrm>
          <a:prstGeom prst="rect">
            <a:avLst/>
          </a:prstGeom>
        </p:spPr>
        <p:txBody>
          <a:bodyPr vert="horz" lIns="459778" tIns="229889" rIns="459778" bIns="22988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5595563"/>
            <a:ext cx="10241280" cy="2044700"/>
          </a:xfrm>
          <a:prstGeom prst="rect">
            <a:avLst/>
          </a:prstGeom>
        </p:spPr>
        <p:txBody>
          <a:bodyPr vert="horz" lIns="459778" tIns="229889" rIns="459778" bIns="229889" rtlCol="0" anchor="ctr"/>
          <a:lstStyle>
            <a:lvl1pPr algn="l">
              <a:defRPr sz="65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5595563"/>
            <a:ext cx="13898880" cy="2044700"/>
          </a:xfrm>
          <a:prstGeom prst="rect">
            <a:avLst/>
          </a:prstGeom>
        </p:spPr>
        <p:txBody>
          <a:bodyPr vert="horz" lIns="459778" tIns="229889" rIns="459778" bIns="229889" rtlCol="0" anchor="ctr"/>
          <a:lstStyle>
            <a:lvl1pPr algn="ctr">
              <a:defRPr sz="65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5595563"/>
            <a:ext cx="10241280" cy="2044700"/>
          </a:xfrm>
          <a:prstGeom prst="rect">
            <a:avLst/>
          </a:prstGeom>
        </p:spPr>
        <p:txBody>
          <a:bodyPr vert="horz" lIns="459778" tIns="229889" rIns="459778" bIns="229889" rtlCol="0" anchor="ctr"/>
          <a:lstStyle>
            <a:lvl1pPr algn="r">
              <a:defRPr sz="65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5015717" rtl="0" eaLnBrk="1" latinLnBrk="0" hangingPunct="1">
        <a:spcBef>
          <a:spcPct val="0"/>
        </a:spcBef>
        <a:buNone/>
        <a:defRPr sz="241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0895" indent="-1880895" algn="l" defTabSz="5015717" rtl="0" eaLnBrk="1" latinLnBrk="0" hangingPunct="1">
        <a:spcBef>
          <a:spcPct val="20000"/>
        </a:spcBef>
        <a:buFont typeface="Arial" pitchFamily="34" charset="0"/>
        <a:buChar char="•"/>
        <a:defRPr sz="17563" kern="1200">
          <a:solidFill>
            <a:schemeClr val="tx1"/>
          </a:solidFill>
          <a:latin typeface="+mn-lt"/>
          <a:ea typeface="+mn-ea"/>
          <a:cs typeface="+mn-cs"/>
        </a:defRPr>
      </a:lvl1pPr>
      <a:lvl2pPr marL="4075271" indent="-1567412" algn="l" defTabSz="5015717" rtl="0" eaLnBrk="1" latinLnBrk="0" hangingPunct="1">
        <a:spcBef>
          <a:spcPct val="20000"/>
        </a:spcBef>
        <a:buFont typeface="Arial" pitchFamily="34" charset="0"/>
        <a:buChar char="–"/>
        <a:defRPr sz="15382" kern="1200">
          <a:solidFill>
            <a:schemeClr val="tx1"/>
          </a:solidFill>
          <a:latin typeface="+mn-lt"/>
          <a:ea typeface="+mn-ea"/>
          <a:cs typeface="+mn-cs"/>
        </a:defRPr>
      </a:lvl2pPr>
      <a:lvl3pPr marL="6269647" indent="-1253930" algn="l" defTabSz="5015717" rtl="0" eaLnBrk="1" latinLnBrk="0" hangingPunct="1">
        <a:spcBef>
          <a:spcPct val="20000"/>
        </a:spcBef>
        <a:buFont typeface="Arial" pitchFamily="34" charset="0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3pPr>
      <a:lvl4pPr marL="8777506" indent="-1253930" algn="l" defTabSz="5015717" rtl="0" eaLnBrk="1" latinLnBrk="0" hangingPunct="1">
        <a:spcBef>
          <a:spcPct val="20000"/>
        </a:spcBef>
        <a:buFont typeface="Arial" pitchFamily="34" charset="0"/>
        <a:buChar char="–"/>
        <a:defRPr sz="11018" kern="1200">
          <a:solidFill>
            <a:schemeClr val="tx1"/>
          </a:solidFill>
          <a:latin typeface="+mn-lt"/>
          <a:ea typeface="+mn-ea"/>
          <a:cs typeface="+mn-cs"/>
        </a:defRPr>
      </a:lvl4pPr>
      <a:lvl5pPr marL="11285364" indent="-1253930" algn="l" defTabSz="5015717" rtl="0" eaLnBrk="1" latinLnBrk="0" hangingPunct="1">
        <a:spcBef>
          <a:spcPct val="20000"/>
        </a:spcBef>
        <a:buFont typeface="Arial" pitchFamily="34" charset="0"/>
        <a:buChar char="»"/>
        <a:defRPr sz="11018" kern="1200">
          <a:solidFill>
            <a:schemeClr val="tx1"/>
          </a:solidFill>
          <a:latin typeface="+mn-lt"/>
          <a:ea typeface="+mn-ea"/>
          <a:cs typeface="+mn-cs"/>
        </a:defRPr>
      </a:lvl5pPr>
      <a:lvl6pPr marL="13793223" indent="-1253930" algn="l" defTabSz="5015717" rtl="0" eaLnBrk="1" latinLnBrk="0" hangingPunct="1">
        <a:spcBef>
          <a:spcPct val="20000"/>
        </a:spcBef>
        <a:buFont typeface="Arial" pitchFamily="34" charset="0"/>
        <a:buChar char="•"/>
        <a:defRPr sz="11018" kern="1200">
          <a:solidFill>
            <a:schemeClr val="tx1"/>
          </a:solidFill>
          <a:latin typeface="+mn-lt"/>
          <a:ea typeface="+mn-ea"/>
          <a:cs typeface="+mn-cs"/>
        </a:defRPr>
      </a:lvl6pPr>
      <a:lvl7pPr marL="16301082" indent="-1253930" algn="l" defTabSz="5015717" rtl="0" eaLnBrk="1" latinLnBrk="0" hangingPunct="1">
        <a:spcBef>
          <a:spcPct val="20000"/>
        </a:spcBef>
        <a:buFont typeface="Arial" pitchFamily="34" charset="0"/>
        <a:buChar char="•"/>
        <a:defRPr sz="11018" kern="1200">
          <a:solidFill>
            <a:schemeClr val="tx1"/>
          </a:solidFill>
          <a:latin typeface="+mn-lt"/>
          <a:ea typeface="+mn-ea"/>
          <a:cs typeface="+mn-cs"/>
        </a:defRPr>
      </a:lvl7pPr>
      <a:lvl8pPr marL="18808940" indent="-1253930" algn="l" defTabSz="5015717" rtl="0" eaLnBrk="1" latinLnBrk="0" hangingPunct="1">
        <a:spcBef>
          <a:spcPct val="20000"/>
        </a:spcBef>
        <a:buFont typeface="Arial" pitchFamily="34" charset="0"/>
        <a:buChar char="•"/>
        <a:defRPr sz="11018" kern="1200">
          <a:solidFill>
            <a:schemeClr val="tx1"/>
          </a:solidFill>
          <a:latin typeface="+mn-lt"/>
          <a:ea typeface="+mn-ea"/>
          <a:cs typeface="+mn-cs"/>
        </a:defRPr>
      </a:lvl8pPr>
      <a:lvl9pPr marL="21316799" indent="-1253930" algn="l" defTabSz="5015717" rtl="0" eaLnBrk="1" latinLnBrk="0" hangingPunct="1">
        <a:spcBef>
          <a:spcPct val="20000"/>
        </a:spcBef>
        <a:buFont typeface="Arial" pitchFamily="34" charset="0"/>
        <a:buChar char="•"/>
        <a:defRPr sz="1101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015717" rtl="0" eaLnBrk="1" latinLnBrk="0" hangingPunct="1">
        <a:defRPr sz="9927" kern="1200">
          <a:solidFill>
            <a:schemeClr val="tx1"/>
          </a:solidFill>
          <a:latin typeface="+mn-lt"/>
          <a:ea typeface="+mn-ea"/>
          <a:cs typeface="+mn-cs"/>
        </a:defRPr>
      </a:lvl1pPr>
      <a:lvl2pPr marL="2507859" algn="l" defTabSz="5015717" rtl="0" eaLnBrk="1" latinLnBrk="0" hangingPunct="1">
        <a:defRPr sz="9927" kern="1200">
          <a:solidFill>
            <a:schemeClr val="tx1"/>
          </a:solidFill>
          <a:latin typeface="+mn-lt"/>
          <a:ea typeface="+mn-ea"/>
          <a:cs typeface="+mn-cs"/>
        </a:defRPr>
      </a:lvl2pPr>
      <a:lvl3pPr marL="5015717" algn="l" defTabSz="5015717" rtl="0" eaLnBrk="1" latinLnBrk="0" hangingPunct="1">
        <a:defRPr sz="9927" kern="1200">
          <a:solidFill>
            <a:schemeClr val="tx1"/>
          </a:solidFill>
          <a:latin typeface="+mn-lt"/>
          <a:ea typeface="+mn-ea"/>
          <a:cs typeface="+mn-cs"/>
        </a:defRPr>
      </a:lvl3pPr>
      <a:lvl4pPr marL="7523576" algn="l" defTabSz="5015717" rtl="0" eaLnBrk="1" latinLnBrk="0" hangingPunct="1">
        <a:defRPr sz="9927" kern="1200">
          <a:solidFill>
            <a:schemeClr val="tx1"/>
          </a:solidFill>
          <a:latin typeface="+mn-lt"/>
          <a:ea typeface="+mn-ea"/>
          <a:cs typeface="+mn-cs"/>
        </a:defRPr>
      </a:lvl4pPr>
      <a:lvl5pPr marL="10031435" algn="l" defTabSz="5015717" rtl="0" eaLnBrk="1" latinLnBrk="0" hangingPunct="1">
        <a:defRPr sz="9927" kern="1200">
          <a:solidFill>
            <a:schemeClr val="tx1"/>
          </a:solidFill>
          <a:latin typeface="+mn-lt"/>
          <a:ea typeface="+mn-ea"/>
          <a:cs typeface="+mn-cs"/>
        </a:defRPr>
      </a:lvl5pPr>
      <a:lvl6pPr marL="12539293" algn="l" defTabSz="5015717" rtl="0" eaLnBrk="1" latinLnBrk="0" hangingPunct="1">
        <a:defRPr sz="9927" kern="1200">
          <a:solidFill>
            <a:schemeClr val="tx1"/>
          </a:solidFill>
          <a:latin typeface="+mn-lt"/>
          <a:ea typeface="+mn-ea"/>
          <a:cs typeface="+mn-cs"/>
        </a:defRPr>
      </a:lvl6pPr>
      <a:lvl7pPr marL="15047152" algn="l" defTabSz="5015717" rtl="0" eaLnBrk="1" latinLnBrk="0" hangingPunct="1">
        <a:defRPr sz="9927" kern="1200">
          <a:solidFill>
            <a:schemeClr val="tx1"/>
          </a:solidFill>
          <a:latin typeface="+mn-lt"/>
          <a:ea typeface="+mn-ea"/>
          <a:cs typeface="+mn-cs"/>
        </a:defRPr>
      </a:lvl7pPr>
      <a:lvl8pPr marL="17555010" algn="l" defTabSz="5015717" rtl="0" eaLnBrk="1" latinLnBrk="0" hangingPunct="1">
        <a:defRPr sz="9927" kern="1200">
          <a:solidFill>
            <a:schemeClr val="tx1"/>
          </a:solidFill>
          <a:latin typeface="+mn-lt"/>
          <a:ea typeface="+mn-ea"/>
          <a:cs typeface="+mn-cs"/>
        </a:defRPr>
      </a:lvl8pPr>
      <a:lvl9pPr marL="20062870" algn="l" defTabSz="5015717" rtl="0" eaLnBrk="1" latinLnBrk="0" hangingPunct="1">
        <a:defRPr sz="992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13" Type="http://schemas.openxmlformats.org/officeDocument/2006/relationships/image" Target="../media/image7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.emf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image" Target="../media/image3.emf"/><Relationship Id="rId5" Type="http://schemas.openxmlformats.org/officeDocument/2006/relationships/image" Target="../media/image5.png"/><Relationship Id="rId15" Type="http://schemas.openxmlformats.org/officeDocument/2006/relationships/image" Target="../media/image9.png"/><Relationship Id="rId10" Type="http://schemas.openxmlformats.org/officeDocument/2006/relationships/oleObject" Target="../embeddings/oleObject3.bin"/><Relationship Id="rId4" Type="http://schemas.openxmlformats.org/officeDocument/2006/relationships/image" Target="../media/image4.jpeg"/><Relationship Id="rId9" Type="http://schemas.openxmlformats.org/officeDocument/2006/relationships/image" Target="../media/image2.emf"/><Relationship Id="rId1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ctangle 68">
            <a:extLst>
              <a:ext uri="{FF2B5EF4-FFF2-40B4-BE49-F238E27FC236}">
                <a16:creationId xmlns:a16="http://schemas.microsoft.com/office/drawing/2014/main" id="{2D101E1C-68AA-2143-9DEB-8DBFA2425151}"/>
              </a:ext>
            </a:extLst>
          </p:cNvPr>
          <p:cNvSpPr/>
          <p:nvPr/>
        </p:nvSpPr>
        <p:spPr>
          <a:xfrm>
            <a:off x="361576" y="32165"/>
            <a:ext cx="43224824" cy="37229635"/>
          </a:xfrm>
          <a:prstGeom prst="rect">
            <a:avLst/>
          </a:prstGeom>
          <a:noFill/>
          <a:ln w="254000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2123DB30-2B60-EC44-BDE0-860AA36C327C}"/>
              </a:ext>
            </a:extLst>
          </p:cNvPr>
          <p:cNvSpPr txBox="1"/>
          <p:nvPr/>
        </p:nvSpPr>
        <p:spPr>
          <a:xfrm>
            <a:off x="838200" y="276815"/>
            <a:ext cx="39166800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Effects of Copper on Physical, Mechanical, and Biological Properties of </a:t>
            </a:r>
            <a:r>
              <a:rPr lang="en-US" sz="8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Brushite</a:t>
            </a:r>
            <a:r>
              <a:rPr lang="en-US" sz="8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Cement</a:t>
            </a:r>
            <a:endParaRPr lang="en-US" sz="8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6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Haley Cummings</a:t>
            </a:r>
            <a:r>
              <a:rPr lang="en-US" sz="6600" u="sng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6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Weiguo</a:t>
            </a: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Han</a:t>
            </a:r>
            <a:r>
              <a:rPr lang="en-US" sz="6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Kareem Elkwae</a:t>
            </a:r>
            <a:r>
              <a:rPr lang="en-US" sz="6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Sahar Vahabzadeh</a:t>
            </a:r>
            <a:r>
              <a:rPr lang="en-US" sz="6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Sherine F Elsawa</a:t>
            </a:r>
            <a:r>
              <a:rPr lang="en-US" sz="6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6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Mechanical Engineering, Northern Illinois University,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Dekalb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IL 60115</a:t>
            </a:r>
          </a:p>
          <a:p>
            <a:pPr algn="ctr"/>
            <a:r>
              <a:rPr lang="en-US" sz="6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Molecular, Cellular and Biomedical Sciences, University of New Hampshire, Durham, NH 03824</a:t>
            </a:r>
          </a:p>
          <a:p>
            <a:pPr algn="ctr"/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Contact: svahabzadeh@niu.edu</a:t>
            </a:r>
            <a:endParaRPr lang="en-US" sz="4000" dirty="0"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E840876E-E93A-AF4A-B451-CC001BF0742C}"/>
              </a:ext>
            </a:extLst>
          </p:cNvPr>
          <p:cNvCxnSpPr>
            <a:cxnSpLocks/>
          </p:cNvCxnSpPr>
          <p:nvPr/>
        </p:nvCxnSpPr>
        <p:spPr>
          <a:xfrm flipV="1">
            <a:off x="361576" y="6450413"/>
            <a:ext cx="43224824" cy="105044"/>
          </a:xfrm>
          <a:prstGeom prst="line">
            <a:avLst/>
          </a:prstGeom>
          <a:ln w="603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ounded Rectangle 71">
            <a:extLst>
              <a:ext uri="{FF2B5EF4-FFF2-40B4-BE49-F238E27FC236}">
                <a16:creationId xmlns:a16="http://schemas.microsoft.com/office/drawing/2014/main" id="{397675B2-1491-2642-BA8F-1835386CCCFB}"/>
              </a:ext>
            </a:extLst>
          </p:cNvPr>
          <p:cNvSpPr/>
          <p:nvPr/>
        </p:nvSpPr>
        <p:spPr>
          <a:xfrm>
            <a:off x="638175" y="6868285"/>
            <a:ext cx="14982825" cy="738111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270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ounded Rectangle 72">
            <a:extLst>
              <a:ext uri="{FF2B5EF4-FFF2-40B4-BE49-F238E27FC236}">
                <a16:creationId xmlns:a16="http://schemas.microsoft.com/office/drawing/2014/main" id="{41C772F9-7805-EE42-96D5-C404469E36B2}"/>
              </a:ext>
            </a:extLst>
          </p:cNvPr>
          <p:cNvSpPr/>
          <p:nvPr/>
        </p:nvSpPr>
        <p:spPr>
          <a:xfrm>
            <a:off x="7010400" y="7010400"/>
            <a:ext cx="2362200" cy="914400"/>
          </a:xfrm>
          <a:prstGeom prst="roundRect">
            <a:avLst/>
          </a:prstGeom>
          <a:solidFill>
            <a:srgbClr val="E8E8E8"/>
          </a:solidFill>
          <a:ln w="1016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Abstract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EA11D183-566D-0142-979A-2101139E79B6}"/>
              </a:ext>
            </a:extLst>
          </p:cNvPr>
          <p:cNvSpPr txBox="1"/>
          <p:nvPr/>
        </p:nvSpPr>
        <p:spPr>
          <a:xfrm>
            <a:off x="1009649" y="7926824"/>
            <a:ext cx="14458951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Among different calcium phosphate ceramics (CPCs),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brushite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cement (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has received significant attention due to its bioactivity, and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injectability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Reports have shown the efficiency of dopant incorporation on physical and biological properties of CPCs. Dopants such as silicon (Si) and zinc (Zn) enhance the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vitro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vivo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osteogenic properties of CPCs. We have shown that Si enhances bone formation in a dose dependent manner. In addition, incorporation of Si and Zn in a binary system stimulates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vivo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bone formation[1,2]. The purpose of the current study was to investigate the effects of copper (Cu) on physical, mechanical, and biological properties of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Cu is known for its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angiogenic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effect [3]. Results showed that Cu addition increased the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dicalcium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phosphate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dihydrate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(DCPD) amount. Initial and final setting time increased with presence of Cu in a dose dependent manner. Though osteoblast cell proliferation decreased with increase in Cu concentration, the osteogenic and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angiogenic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markers were upregulated. In addition, the </a:t>
            </a:r>
            <a:r>
              <a:rPr lang="en-US" sz="3000" i="1" dirty="0">
                <a:latin typeface="Times New Roman" pitchFamily="18" charset="0"/>
                <a:cs typeface="Times New Roman" pitchFamily="18" charset="0"/>
              </a:rPr>
              <a:t>in vitro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inflammatory responses were downregulated. </a:t>
            </a:r>
          </a:p>
        </p:txBody>
      </p:sp>
      <p:sp>
        <p:nvSpPr>
          <p:cNvPr id="75" name="Rounded Rectangle 74">
            <a:extLst>
              <a:ext uri="{FF2B5EF4-FFF2-40B4-BE49-F238E27FC236}">
                <a16:creationId xmlns:a16="http://schemas.microsoft.com/office/drawing/2014/main" id="{D0306609-86BB-1243-8B37-3688D77734B5}"/>
              </a:ext>
            </a:extLst>
          </p:cNvPr>
          <p:cNvSpPr/>
          <p:nvPr/>
        </p:nvSpPr>
        <p:spPr>
          <a:xfrm>
            <a:off x="15897224" y="6858000"/>
            <a:ext cx="27384376" cy="735851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sp>
        <p:nvSpPr>
          <p:cNvPr id="77" name="Rounded Rectangle 76">
            <a:extLst>
              <a:ext uri="{FF2B5EF4-FFF2-40B4-BE49-F238E27FC236}">
                <a16:creationId xmlns:a16="http://schemas.microsoft.com/office/drawing/2014/main" id="{4D20420E-CDA7-E243-8C0B-22C66AD88EDF}"/>
              </a:ext>
            </a:extLst>
          </p:cNvPr>
          <p:cNvSpPr/>
          <p:nvPr/>
        </p:nvSpPr>
        <p:spPr>
          <a:xfrm>
            <a:off x="28820745" y="7155180"/>
            <a:ext cx="2971800" cy="914400"/>
          </a:xfrm>
          <a:prstGeom prst="roundRect">
            <a:avLst/>
          </a:prstGeom>
          <a:solidFill>
            <a:srgbClr val="E8E8E8"/>
          </a:solidFill>
          <a:ln w="10160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Background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D4A30D58-4C3E-6D45-8993-7F2CC76EA67E}"/>
              </a:ext>
            </a:extLst>
          </p:cNvPr>
          <p:cNvSpPr txBox="1"/>
          <p:nvPr/>
        </p:nvSpPr>
        <p:spPr>
          <a:xfrm>
            <a:off x="28821888" y="11789345"/>
            <a:ext cx="2953512" cy="538609"/>
          </a:xfrm>
          <a:prstGeom prst="rect">
            <a:avLst/>
          </a:prstGeom>
          <a:noFill/>
          <a:ln w="63500">
            <a:solidFill>
              <a:srgbClr val="3399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900" b="1" dirty="0">
                <a:latin typeface="Times New Roman" pitchFamily="18" charset="0"/>
                <a:cs typeface="Times New Roman" pitchFamily="18" charset="0"/>
              </a:rPr>
              <a:t>Cement injection</a:t>
            </a:r>
          </a:p>
        </p:txBody>
      </p:sp>
      <p:sp>
        <p:nvSpPr>
          <p:cNvPr id="79" name="Round Diagonal Corner Rectangle 78">
            <a:extLst>
              <a:ext uri="{FF2B5EF4-FFF2-40B4-BE49-F238E27FC236}">
                <a16:creationId xmlns:a16="http://schemas.microsoft.com/office/drawing/2014/main" id="{5615EDBE-D4F9-6F42-8B6E-E78657041CBE}"/>
              </a:ext>
            </a:extLst>
          </p:cNvPr>
          <p:cNvSpPr/>
          <p:nvPr/>
        </p:nvSpPr>
        <p:spPr>
          <a:xfrm>
            <a:off x="16154400" y="7315200"/>
            <a:ext cx="12512704" cy="3929698"/>
          </a:xfrm>
          <a:prstGeom prst="round2DiagRect">
            <a:avLst/>
          </a:prstGeom>
          <a:solidFill>
            <a:srgbClr val="E8E8E8"/>
          </a:solidFill>
          <a:ln w="1016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D800951E-F4F3-1A45-BC1B-E192D1FE6B28}"/>
              </a:ext>
            </a:extLst>
          </p:cNvPr>
          <p:cNvSpPr txBox="1"/>
          <p:nvPr/>
        </p:nvSpPr>
        <p:spPr>
          <a:xfrm>
            <a:off x="16383000" y="7848600"/>
            <a:ext cx="1214130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Possess unique characteristics of bioactivity,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bioresorbability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 self-setting properties,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moldability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and low setting temperature.</a:t>
            </a:r>
          </a:p>
          <a:p>
            <a:pPr algn="just">
              <a:buFont typeface="Wingdings" pitchFamily="2" charset="2"/>
              <a:buChar char="v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Can be applied to fill small bone defects with complex geometry due to their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injectability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mouldability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any shape at defect site. </a:t>
            </a:r>
          </a:p>
          <a:p>
            <a:pPr algn="just">
              <a:buFont typeface="Wingdings" pitchFamily="2" charset="2"/>
              <a:buChar char="v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classified in two groups of  a)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brushitic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cement which contains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brushite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BrC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,, DCPD) as major phase and b)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apatitic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cement, containing hydroxyapatite (HA) or calcium deficient HA (CDHA). 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C4FBAAE5-C489-F24F-BA1D-C80CAD187D65}"/>
              </a:ext>
            </a:extLst>
          </p:cNvPr>
          <p:cNvSpPr txBox="1"/>
          <p:nvPr/>
        </p:nvSpPr>
        <p:spPr>
          <a:xfrm>
            <a:off x="16944974" y="7391400"/>
            <a:ext cx="94468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339966"/>
                </a:solidFill>
                <a:latin typeface="Times New Roman" pitchFamily="18" charset="0"/>
                <a:cs typeface="Times New Roman" pitchFamily="18" charset="0"/>
              </a:rPr>
              <a:t>Calcium phosphate cements (CPCs)</a:t>
            </a:r>
          </a:p>
        </p:txBody>
      </p:sp>
      <p:sp>
        <p:nvSpPr>
          <p:cNvPr id="82" name="Round Diagonal Corner Rectangle 81">
            <a:extLst>
              <a:ext uri="{FF2B5EF4-FFF2-40B4-BE49-F238E27FC236}">
                <a16:creationId xmlns:a16="http://schemas.microsoft.com/office/drawing/2014/main" id="{37BADC64-0372-624C-BE1E-D60FA3F453A4}"/>
              </a:ext>
            </a:extLst>
          </p:cNvPr>
          <p:cNvSpPr/>
          <p:nvPr/>
        </p:nvSpPr>
        <p:spPr>
          <a:xfrm flipV="1">
            <a:off x="16154400" y="11438099"/>
            <a:ext cx="12453257" cy="2218154"/>
          </a:xfrm>
          <a:prstGeom prst="round2DiagRect">
            <a:avLst/>
          </a:prstGeom>
          <a:solidFill>
            <a:srgbClr val="E8E8E8"/>
          </a:solidFill>
          <a:ln w="1016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0576C74-1AC8-FF45-9FC2-1BFC8A67F3D0}"/>
              </a:ext>
            </a:extLst>
          </p:cNvPr>
          <p:cNvSpPr txBox="1"/>
          <p:nvPr/>
        </p:nvSpPr>
        <p:spPr>
          <a:xfrm>
            <a:off x="16459200" y="12014775"/>
            <a:ext cx="10896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Higher Log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3000" baseline="-25000" dirty="0" err="1">
                <a:latin typeface="Times New Roman" pitchFamily="18" charset="0"/>
                <a:cs typeface="Times New Roman" pitchFamily="18" charset="0"/>
              </a:rPr>
              <a:t>sp</a:t>
            </a:r>
            <a:r>
              <a:rPr lang="en-US" sz="3000" baseline="-25000" dirty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higher dissolution rate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Suitable candidate as bone substitute to dissolve during few months for complete bone healing.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24F0A355-5FA9-AF40-829C-43511106CB15}"/>
              </a:ext>
            </a:extLst>
          </p:cNvPr>
          <p:cNvSpPr txBox="1"/>
          <p:nvPr/>
        </p:nvSpPr>
        <p:spPr>
          <a:xfrm>
            <a:off x="16840200" y="11430000"/>
            <a:ext cx="838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rgbClr val="339966"/>
                </a:solidFill>
                <a:latin typeface="Times New Roman" pitchFamily="18" charset="0"/>
                <a:cs typeface="Times New Roman" pitchFamily="18" charset="0"/>
              </a:rPr>
              <a:t>BrC</a:t>
            </a:r>
            <a:r>
              <a:rPr lang="en-US" sz="3200" b="1" dirty="0">
                <a:solidFill>
                  <a:srgbClr val="339966"/>
                </a:solidFill>
                <a:latin typeface="Times New Roman" pitchFamily="18" charset="0"/>
                <a:cs typeface="Times New Roman" pitchFamily="18" charset="0"/>
              </a:rPr>
              <a:t> vs. CDHA</a:t>
            </a:r>
          </a:p>
        </p:txBody>
      </p:sp>
      <p:cxnSp>
        <p:nvCxnSpPr>
          <p:cNvPr id="85" name="Straight Arrow Connector 84">
            <a:extLst>
              <a:ext uri="{FF2B5EF4-FFF2-40B4-BE49-F238E27FC236}">
                <a16:creationId xmlns:a16="http://schemas.microsoft.com/office/drawing/2014/main" id="{CD089F11-A37C-4F49-B8C7-62118FAFBAA4}"/>
              </a:ext>
            </a:extLst>
          </p:cNvPr>
          <p:cNvCxnSpPr/>
          <p:nvPr/>
        </p:nvCxnSpPr>
        <p:spPr>
          <a:xfrm>
            <a:off x="19431000" y="12327954"/>
            <a:ext cx="685800" cy="0"/>
          </a:xfrm>
          <a:prstGeom prst="straightConnector1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Round Diagonal Corner Rectangle 85">
            <a:extLst>
              <a:ext uri="{FF2B5EF4-FFF2-40B4-BE49-F238E27FC236}">
                <a16:creationId xmlns:a16="http://schemas.microsoft.com/office/drawing/2014/main" id="{5FF465A4-FA11-2943-A946-867A1320A9DD}"/>
              </a:ext>
            </a:extLst>
          </p:cNvPr>
          <p:cNvSpPr/>
          <p:nvPr/>
        </p:nvSpPr>
        <p:spPr>
          <a:xfrm>
            <a:off x="32004000" y="7391400"/>
            <a:ext cx="10991850" cy="1906483"/>
          </a:xfrm>
          <a:prstGeom prst="round2DiagRect">
            <a:avLst/>
          </a:prstGeom>
          <a:solidFill>
            <a:srgbClr val="E8E8E8"/>
          </a:solidFill>
          <a:ln w="1016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CFF5B94E-A081-CB41-BF5A-46F39CC84A8E}"/>
              </a:ext>
            </a:extLst>
          </p:cNvPr>
          <p:cNvSpPr txBox="1"/>
          <p:nvPr/>
        </p:nvSpPr>
        <p:spPr>
          <a:xfrm>
            <a:off x="32270700" y="7439149"/>
            <a:ext cx="838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339966"/>
                </a:solidFill>
                <a:latin typeface="Times New Roman" pitchFamily="18" charset="0"/>
                <a:cs typeface="Times New Roman" pitchFamily="18" charset="0"/>
              </a:rPr>
              <a:t>Role of Cu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553F065B-B4BD-9043-9A18-AB6A95CC7B00}"/>
              </a:ext>
            </a:extLst>
          </p:cNvPr>
          <p:cNvSpPr txBox="1"/>
          <p:nvPr/>
        </p:nvSpPr>
        <p:spPr>
          <a:xfrm>
            <a:off x="32194500" y="7981121"/>
            <a:ext cx="1082040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Plays a role in the metabolism of iron and formation of blood vessels</a:t>
            </a: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Promotes angiogenesis and the proliferation of osteoblasts [4]</a:t>
            </a:r>
          </a:p>
          <a:p>
            <a:pPr algn="just">
              <a:buFont typeface="Wingdings" pitchFamily="2" charset="2"/>
              <a:buChar char="v"/>
            </a:pP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757D05D2-287C-E44E-86E0-FA7F4A00974B}"/>
              </a:ext>
            </a:extLst>
          </p:cNvPr>
          <p:cNvSpPr txBox="1"/>
          <p:nvPr/>
        </p:nvSpPr>
        <p:spPr>
          <a:xfrm>
            <a:off x="1066779" y="16387762"/>
            <a:ext cx="11271528" cy="7386638"/>
          </a:xfrm>
          <a:prstGeom prst="rect">
            <a:avLst/>
          </a:prstGeom>
          <a:solidFill>
            <a:schemeClr val="bg2"/>
          </a:solidFill>
          <a:ln w="76200"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Cement Preparation and Characterization</a:t>
            </a:r>
          </a:p>
          <a:p>
            <a:pPr algn="ctr">
              <a:spcBef>
                <a:spcPts val="1200"/>
              </a:spcBef>
            </a:pP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1200"/>
              </a:spcBef>
              <a:buFont typeface="Wingdings" pitchFamily="2" charset="2"/>
              <a:buChar char="v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Mixing β-TCP  (beta-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tricalcium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phosphate) and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monocalcium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phosphate monohydrate (MCPM) powder at specific ratio,</a:t>
            </a:r>
          </a:p>
          <a:p>
            <a:pPr>
              <a:spcBef>
                <a:spcPts val="1200"/>
              </a:spcBef>
              <a:buFont typeface="Wingdings" pitchFamily="2" charset="2"/>
              <a:buChar char="v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Relative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CuO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addition to β-TCP to make 0.25, 0.5, and 1.0 wt% Cu-doped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brushite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cement,</a:t>
            </a:r>
          </a:p>
          <a:p>
            <a:pPr>
              <a:spcBef>
                <a:spcPts val="1200"/>
              </a:spcBef>
              <a:buFont typeface="Wingdings" pitchFamily="2" charset="2"/>
              <a:buChar char="v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Forming the paste using polyethylene glycol solution,</a:t>
            </a:r>
          </a:p>
          <a:p>
            <a:pPr>
              <a:spcBef>
                <a:spcPts val="1200"/>
              </a:spcBef>
              <a:buFont typeface="Wingdings" pitchFamily="2" charset="2"/>
              <a:buChar char="v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Phase analysis using X-ray diffraction method (XRD),</a:t>
            </a:r>
          </a:p>
          <a:p>
            <a:pPr>
              <a:spcBef>
                <a:spcPts val="1200"/>
              </a:spcBef>
              <a:buFont typeface="Wingdings" pitchFamily="2" charset="2"/>
              <a:buChar char="v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Compressive strength measurement,</a:t>
            </a:r>
          </a:p>
          <a:p>
            <a:pPr>
              <a:spcBef>
                <a:spcPts val="1200"/>
              </a:spcBef>
              <a:buFont typeface="Wingdings" pitchFamily="2" charset="2"/>
              <a:buChar char="v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Setting time measurement using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Gillmore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needle,</a:t>
            </a:r>
          </a:p>
          <a:p>
            <a:pPr>
              <a:spcBef>
                <a:spcPts val="1200"/>
              </a:spcBef>
              <a:buFont typeface="Wingdings" pitchFamily="2" charset="2"/>
              <a:buChar char="v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0, make 0.25, 0.5, and 1.0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wt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% Cu-doped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brushite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cement were denoted as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BrC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0.25 Cu-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BrC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0.5 Cu-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BrC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and 1.0 Cu-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BrC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respectively.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747B3463-22F8-754E-A8EB-597EE6D094F9}"/>
              </a:ext>
            </a:extLst>
          </p:cNvPr>
          <p:cNvSpPr/>
          <p:nvPr/>
        </p:nvSpPr>
        <p:spPr>
          <a:xfrm>
            <a:off x="12967299" y="32537401"/>
            <a:ext cx="23002094" cy="4114800"/>
          </a:xfrm>
          <a:prstGeom prst="rect">
            <a:avLst/>
          </a:prstGeom>
          <a:solidFill>
            <a:srgbClr val="E8E8E8"/>
          </a:solidFill>
          <a:ln w="1270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1" name="Rounded Rectangle 90">
            <a:extLst>
              <a:ext uri="{FF2B5EF4-FFF2-40B4-BE49-F238E27FC236}">
                <a16:creationId xmlns:a16="http://schemas.microsoft.com/office/drawing/2014/main" id="{A66862C9-E355-0944-BCBF-EFCA8D34340C}"/>
              </a:ext>
            </a:extLst>
          </p:cNvPr>
          <p:cNvSpPr/>
          <p:nvPr/>
        </p:nvSpPr>
        <p:spPr>
          <a:xfrm>
            <a:off x="20149457" y="32613600"/>
            <a:ext cx="2514600" cy="890207"/>
          </a:xfrm>
          <a:prstGeom prst="roundRect">
            <a:avLst/>
          </a:prstGeom>
          <a:solidFill>
            <a:srgbClr val="E8E8E8"/>
          </a:solidFill>
          <a:ln w="1016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Summary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CB01D7EB-1F53-8944-B455-461B7F2E12AA}"/>
              </a:ext>
            </a:extLst>
          </p:cNvPr>
          <p:cNvSpPr/>
          <p:nvPr/>
        </p:nvSpPr>
        <p:spPr>
          <a:xfrm>
            <a:off x="832184" y="31409687"/>
            <a:ext cx="11708914" cy="52425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3" name="Rounded Rectangle 92">
            <a:extLst>
              <a:ext uri="{FF2B5EF4-FFF2-40B4-BE49-F238E27FC236}">
                <a16:creationId xmlns:a16="http://schemas.microsoft.com/office/drawing/2014/main" id="{ACB4F624-CE62-7643-9275-1C5133CE278F}"/>
              </a:ext>
            </a:extLst>
          </p:cNvPr>
          <p:cNvSpPr/>
          <p:nvPr/>
        </p:nvSpPr>
        <p:spPr>
          <a:xfrm>
            <a:off x="5429341" y="31473851"/>
            <a:ext cx="2514600" cy="990600"/>
          </a:xfrm>
          <a:prstGeom prst="roundRect">
            <a:avLst/>
          </a:prstGeom>
          <a:solidFill>
            <a:srgbClr val="E8E8E8"/>
          </a:solidFill>
          <a:ln w="1016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References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C6B4A33E-8928-AF47-AB7E-61BC1DDC3295}"/>
              </a:ext>
            </a:extLst>
          </p:cNvPr>
          <p:cNvSpPr txBox="1"/>
          <p:nvPr/>
        </p:nvSpPr>
        <p:spPr>
          <a:xfrm>
            <a:off x="987538" y="32712097"/>
            <a:ext cx="1135379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dirty="0">
                <a:latin typeface="Times New Roman" panose="02020603050405020304" pitchFamily="18" charset="0"/>
                <a:cs typeface="Times New Roman" pitchFamily="18" charset="0"/>
              </a:rPr>
              <a:t>[1]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Vahabzadeh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 and Bose S.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Annal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Biomed Eng. 2017;45: 819-828. </a:t>
            </a:r>
          </a:p>
          <a:p>
            <a:pPr lvl="0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[2]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Vahabzadeh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Bandyopadhyay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A, Bose S, Mandal R and Nandi SR.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Integr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Biol. 2015; 7:1561-1573</a:t>
            </a:r>
          </a:p>
          <a:p>
            <a:pPr lvl="0" fontAlgn="base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[3]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Gbureck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Hölzel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Doillon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CJ, Müller FA,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Barralet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Mater; 2007:19: 795-800.</a:t>
            </a:r>
          </a:p>
          <a:p>
            <a:pPr fontAlgn="base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[4] 4. J.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Barralet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Gbureck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Habibovic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Vorndran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C. Gerard, and C. J.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Doillon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Tissue Eng. Part 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1601 (2009).</a:t>
            </a:r>
          </a:p>
          <a:p>
            <a:pPr fontAlgn="base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[5] 5. M.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Schamel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A. Bernhardt, M. Quade, C.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Würkner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Gbureck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Moseke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Gelinsky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A. Lode, Mater. Sci. Eng. C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99 (2017).</a:t>
            </a: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CE72A39B-D1EE-7147-B2A8-07361CD84695}"/>
              </a:ext>
            </a:extLst>
          </p:cNvPr>
          <p:cNvSpPr/>
          <p:nvPr/>
        </p:nvSpPr>
        <p:spPr>
          <a:xfrm>
            <a:off x="36436300" y="32571979"/>
            <a:ext cx="6845300" cy="4080221"/>
          </a:xfrm>
          <a:prstGeom prst="rect">
            <a:avLst/>
          </a:prstGeom>
          <a:solidFill>
            <a:srgbClr val="E8E8E8"/>
          </a:solidFill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6" name="Rounded Rectangle 95">
            <a:extLst>
              <a:ext uri="{FF2B5EF4-FFF2-40B4-BE49-F238E27FC236}">
                <a16:creationId xmlns:a16="http://schemas.microsoft.com/office/drawing/2014/main" id="{8576049C-973E-A646-B1C7-775CD0C88C48}"/>
              </a:ext>
            </a:extLst>
          </p:cNvPr>
          <p:cNvSpPr/>
          <p:nvPr/>
        </p:nvSpPr>
        <p:spPr>
          <a:xfrm>
            <a:off x="37814444" y="32837701"/>
            <a:ext cx="4343400" cy="803728"/>
          </a:xfrm>
          <a:prstGeom prst="roundRect">
            <a:avLst/>
          </a:prstGeom>
          <a:solidFill>
            <a:srgbClr val="E8E8E8"/>
          </a:solidFill>
          <a:ln w="1016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Acknowledgement</a:t>
            </a:r>
          </a:p>
        </p:txBody>
      </p:sp>
      <p:pic>
        <p:nvPicPr>
          <p:cNvPr id="97" name="Picture 4" descr="Image result for cement injection in bone">
            <a:extLst>
              <a:ext uri="{FF2B5EF4-FFF2-40B4-BE49-F238E27FC236}">
                <a16:creationId xmlns:a16="http://schemas.microsoft.com/office/drawing/2014/main" id="{80E7B99C-2FBD-E74E-9EB1-6F416EFFF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74755" y="8686800"/>
            <a:ext cx="2381250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8" name="Round Diagonal Corner Rectangle 97">
            <a:extLst>
              <a:ext uri="{FF2B5EF4-FFF2-40B4-BE49-F238E27FC236}">
                <a16:creationId xmlns:a16="http://schemas.microsoft.com/office/drawing/2014/main" id="{F87407D0-1815-B247-87B1-1F50BCF11B32}"/>
              </a:ext>
            </a:extLst>
          </p:cNvPr>
          <p:cNvSpPr/>
          <p:nvPr/>
        </p:nvSpPr>
        <p:spPr>
          <a:xfrm>
            <a:off x="32023050" y="9432854"/>
            <a:ext cx="10991850" cy="1687112"/>
          </a:xfrm>
          <a:prstGeom prst="round2DiagRect">
            <a:avLst/>
          </a:prstGeom>
          <a:solidFill>
            <a:srgbClr val="E8E8E8"/>
          </a:solidFill>
          <a:ln w="1016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C6FB403B-A258-C545-9220-7EB72ECD8929}"/>
              </a:ext>
            </a:extLst>
          </p:cNvPr>
          <p:cNvSpPr txBox="1"/>
          <p:nvPr/>
        </p:nvSpPr>
        <p:spPr>
          <a:xfrm>
            <a:off x="32210477" y="10086348"/>
            <a:ext cx="1082040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To evaluate the effect of Cu addition and its concentration on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BrC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phase, mechanical properties, and its interaction with osteoblast cells.</a:t>
            </a:r>
          </a:p>
          <a:p>
            <a:pPr algn="just">
              <a:buFont typeface="Wingdings" pitchFamily="2" charset="2"/>
              <a:buChar char="v"/>
            </a:pP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7C37CCF8-D3CC-EA4B-A988-F6D45D68CB6F}"/>
              </a:ext>
            </a:extLst>
          </p:cNvPr>
          <p:cNvSpPr txBox="1"/>
          <p:nvPr/>
        </p:nvSpPr>
        <p:spPr>
          <a:xfrm>
            <a:off x="32385000" y="9526483"/>
            <a:ext cx="838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339966"/>
                </a:solidFill>
                <a:latin typeface="Times New Roman" pitchFamily="18" charset="0"/>
                <a:cs typeface="Times New Roman" pitchFamily="18" charset="0"/>
              </a:rPr>
              <a:t>Objective</a:t>
            </a:r>
          </a:p>
        </p:txBody>
      </p:sp>
      <p:sp>
        <p:nvSpPr>
          <p:cNvPr id="101" name="Round Diagonal Corner Rectangle 100">
            <a:extLst>
              <a:ext uri="{FF2B5EF4-FFF2-40B4-BE49-F238E27FC236}">
                <a16:creationId xmlns:a16="http://schemas.microsoft.com/office/drawing/2014/main" id="{C4634B62-EFEC-5E47-B4E1-50293F7BDC91}"/>
              </a:ext>
            </a:extLst>
          </p:cNvPr>
          <p:cNvSpPr/>
          <p:nvPr/>
        </p:nvSpPr>
        <p:spPr>
          <a:xfrm>
            <a:off x="32004000" y="11322987"/>
            <a:ext cx="10991850" cy="1906483"/>
          </a:xfrm>
          <a:prstGeom prst="round2DiagRect">
            <a:avLst/>
          </a:prstGeom>
          <a:solidFill>
            <a:srgbClr val="E8E8E8"/>
          </a:solidFill>
          <a:ln w="1016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01E86D62-033B-3E41-A173-A27C890E8011}"/>
              </a:ext>
            </a:extLst>
          </p:cNvPr>
          <p:cNvSpPr txBox="1"/>
          <p:nvPr/>
        </p:nvSpPr>
        <p:spPr>
          <a:xfrm>
            <a:off x="32108775" y="12093227"/>
            <a:ext cx="10820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Incorporation of Cu will affect the phase composition, mechanical properties, and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vitro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biological properties of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BrC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D62109A5-2B67-F948-89F7-C82503DE8C61}"/>
              </a:ext>
            </a:extLst>
          </p:cNvPr>
          <p:cNvSpPr txBox="1"/>
          <p:nvPr/>
        </p:nvSpPr>
        <p:spPr>
          <a:xfrm>
            <a:off x="32270700" y="11447843"/>
            <a:ext cx="838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339966"/>
                </a:solidFill>
                <a:latin typeface="Times New Roman" pitchFamily="18" charset="0"/>
                <a:cs typeface="Times New Roman" pitchFamily="18" charset="0"/>
              </a:rPr>
              <a:t>Hypothesis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7D42069B-F554-E747-937C-929355C8E557}"/>
              </a:ext>
            </a:extLst>
          </p:cNvPr>
          <p:cNvSpPr/>
          <p:nvPr/>
        </p:nvSpPr>
        <p:spPr>
          <a:xfrm>
            <a:off x="826168" y="14554200"/>
            <a:ext cx="11720946" cy="16607841"/>
          </a:xfrm>
          <a:prstGeom prst="rect">
            <a:avLst/>
          </a:prstGeom>
          <a:noFill/>
          <a:ln w="1270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347" dirty="0"/>
          </a:p>
        </p:txBody>
      </p:sp>
      <p:sp>
        <p:nvSpPr>
          <p:cNvPr id="106" name="Rounded Rectangle 105">
            <a:extLst>
              <a:ext uri="{FF2B5EF4-FFF2-40B4-BE49-F238E27FC236}">
                <a16:creationId xmlns:a16="http://schemas.microsoft.com/office/drawing/2014/main" id="{C4774032-5F99-C14C-BA09-5A2C8BF3570D}"/>
              </a:ext>
            </a:extLst>
          </p:cNvPr>
          <p:cNvSpPr/>
          <p:nvPr/>
        </p:nvSpPr>
        <p:spPr>
          <a:xfrm>
            <a:off x="3830496" y="14801846"/>
            <a:ext cx="5652655" cy="514354"/>
          </a:xfrm>
          <a:prstGeom prst="roundRect">
            <a:avLst/>
          </a:prstGeom>
          <a:solidFill>
            <a:srgbClr val="E8E8E8"/>
          </a:solidFill>
          <a:ln w="1016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757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Experimental Procedure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A550F63E-F111-5542-9EB8-39217AAADD2A}"/>
              </a:ext>
            </a:extLst>
          </p:cNvPr>
          <p:cNvSpPr txBox="1"/>
          <p:nvPr/>
        </p:nvSpPr>
        <p:spPr>
          <a:xfrm>
            <a:off x="1018344" y="24629269"/>
            <a:ext cx="11277600" cy="61555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Osteoblast Cell Culture, RNA Extraction and quantitative RT-PCR</a:t>
            </a:r>
          </a:p>
          <a:p>
            <a:pPr>
              <a:spcBef>
                <a:spcPts val="1200"/>
              </a:spcBef>
              <a:buFont typeface="Wingdings" pitchFamily="2" charset="2"/>
              <a:buChar char="v"/>
            </a:pPr>
            <a:r>
              <a:rPr lang="en-US" sz="3000" dirty="0">
                <a:latin typeface="Times New Roman" panose="02020603050405020304" pitchFamily="18" charset="0"/>
                <a:cs typeface="Times New Roman" pitchFamily="18" charset="0"/>
              </a:rPr>
              <a:t>Human </a:t>
            </a:r>
            <a:r>
              <a:rPr lang="en-US" sz="3000" dirty="0" err="1">
                <a:latin typeface="Times New Roman" panose="02020603050405020304" pitchFamily="18" charset="0"/>
                <a:cs typeface="Times New Roman" pitchFamily="18" charset="0"/>
              </a:rPr>
              <a:t>preosteoblast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cell line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hFOB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1.19, seeded at density</a:t>
            </a:r>
          </a:p>
          <a:p>
            <a:pPr>
              <a:spcBef>
                <a:spcPts val="1200"/>
              </a:spcBef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of 50 × 10</a:t>
            </a:r>
            <a:r>
              <a:rPr lang="en-US" sz="3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and 2 × 10</a:t>
            </a:r>
            <a:r>
              <a:rPr lang="en-US" sz="3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cells/sample for XTT and RT-PCR assays, respectively.</a:t>
            </a:r>
          </a:p>
          <a:p>
            <a:pPr>
              <a:spcBef>
                <a:spcPts val="1200"/>
              </a:spcBef>
              <a:buFont typeface="Wingdings" pitchFamily="2" charset="2"/>
              <a:buChar char="v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Optical cell density was determined by XTT assay,</a:t>
            </a:r>
          </a:p>
          <a:p>
            <a:pPr>
              <a:spcBef>
                <a:spcPts val="1200"/>
              </a:spcBef>
              <a:buFont typeface="Wingdings" pitchFamily="2" charset="2"/>
              <a:buChar char="v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Cells were lysed using 1 ml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TRIzol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reagent </a:t>
            </a:r>
          </a:p>
          <a:p>
            <a:pPr>
              <a:spcBef>
                <a:spcPts val="1200"/>
              </a:spcBef>
              <a:buFont typeface="Wingdings" pitchFamily="2" charset="2"/>
              <a:buChar char="v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Reverse transcription reactions were performed using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Moloney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murine leukemia virus (M-MLV) reverse transcriptase.</a:t>
            </a:r>
          </a:p>
          <a:p>
            <a:pPr>
              <a:spcBef>
                <a:spcPts val="1200"/>
              </a:spcBef>
              <a:buFont typeface="Wingdings" pitchFamily="2" charset="2"/>
              <a:buChar char="v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Quantitative real-time PCR (qPCR) was conducted using the ViiA7 real-time PCR instrument.</a:t>
            </a:r>
          </a:p>
        </p:txBody>
      </p:sp>
      <p:sp>
        <p:nvSpPr>
          <p:cNvPr id="108" name="Rounded Rectangle 107">
            <a:extLst>
              <a:ext uri="{FF2B5EF4-FFF2-40B4-BE49-F238E27FC236}">
                <a16:creationId xmlns:a16="http://schemas.microsoft.com/office/drawing/2014/main" id="{999807D0-EC79-8840-A090-D70BE4A63E36}"/>
              </a:ext>
            </a:extLst>
          </p:cNvPr>
          <p:cNvSpPr/>
          <p:nvPr/>
        </p:nvSpPr>
        <p:spPr>
          <a:xfrm>
            <a:off x="26391787" y="14884708"/>
            <a:ext cx="2667000" cy="990600"/>
          </a:xfrm>
          <a:prstGeom prst="roundRect">
            <a:avLst/>
          </a:prstGeom>
          <a:solidFill>
            <a:srgbClr val="E8E8E8"/>
          </a:solidFill>
          <a:ln w="1016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Results</a:t>
            </a:r>
          </a:p>
        </p:txBody>
      </p:sp>
      <p:sp>
        <p:nvSpPr>
          <p:cNvPr id="109" name="Round Diagonal Corner Rectangle 108">
            <a:extLst>
              <a:ext uri="{FF2B5EF4-FFF2-40B4-BE49-F238E27FC236}">
                <a16:creationId xmlns:a16="http://schemas.microsoft.com/office/drawing/2014/main" id="{C3DE8882-B153-FD40-BACD-8D3738C0DF7C}"/>
              </a:ext>
            </a:extLst>
          </p:cNvPr>
          <p:cNvSpPr/>
          <p:nvPr/>
        </p:nvSpPr>
        <p:spPr>
          <a:xfrm>
            <a:off x="13115925" y="16078200"/>
            <a:ext cx="29813250" cy="8209547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DF180FBB-7983-4C44-BB82-FDBF3B60676D}"/>
              </a:ext>
            </a:extLst>
          </p:cNvPr>
          <p:cNvSpPr txBox="1"/>
          <p:nvPr/>
        </p:nvSpPr>
        <p:spPr>
          <a:xfrm>
            <a:off x="13149108" y="22675573"/>
            <a:ext cx="100107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β-TCP and DCPD were the two present phases present in all cements.</a:t>
            </a:r>
          </a:p>
          <a:p>
            <a:pPr>
              <a:buFont typeface="Wingdings" pitchFamily="2" charset="2"/>
              <a:buChar char="v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Addition of Cu decreased the DCPD amount in final product.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A3C83B2E-0D29-0946-9537-0E8F5492B64A}"/>
              </a:ext>
            </a:extLst>
          </p:cNvPr>
          <p:cNvSpPr txBox="1"/>
          <p:nvPr/>
        </p:nvSpPr>
        <p:spPr>
          <a:xfrm>
            <a:off x="15163800" y="22241291"/>
            <a:ext cx="4953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XRD phase analysis of cements.</a:t>
            </a:r>
          </a:p>
        </p:txBody>
      </p:sp>
      <p:graphicFrame>
        <p:nvGraphicFramePr>
          <p:cNvPr id="112" name="Table 111">
            <a:extLst>
              <a:ext uri="{FF2B5EF4-FFF2-40B4-BE49-F238E27FC236}">
                <a16:creationId xmlns:a16="http://schemas.microsoft.com/office/drawing/2014/main" id="{5CF2B65C-0074-F042-B521-365FB5385F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011301"/>
              </p:ext>
            </p:extLst>
          </p:nvPr>
        </p:nvGraphicFramePr>
        <p:xfrm>
          <a:off x="26280605" y="17885323"/>
          <a:ext cx="15781795" cy="2791079"/>
        </p:xfrm>
        <a:graphic>
          <a:graphicData uri="http://schemas.openxmlformats.org/drawingml/2006/table">
            <a:tbl>
              <a:tblPr/>
              <a:tblGrid>
                <a:gridCol w="26719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6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27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93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Arial"/>
                        </a:rPr>
                        <a:t>Composition</a:t>
                      </a:r>
                      <a:endParaRPr lang="en-US" sz="28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Arial"/>
                        </a:rPr>
                        <a:t>Initial setting time (min)</a:t>
                      </a:r>
                      <a:endParaRPr lang="en-US" sz="28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Arial"/>
                        </a:rPr>
                        <a:t>Final setting time (min)</a:t>
                      </a:r>
                      <a:endParaRPr lang="en-US" sz="28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97779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Arial"/>
                        </a:rPr>
                        <a:t>Compressive Strength (MPa)</a:t>
                      </a:r>
                      <a:endParaRPr lang="en-US" sz="2800" b="1" dirty="0">
                        <a:latin typeface="+mn-lt"/>
                        <a:ea typeface="Calibri"/>
                        <a:cs typeface="Arial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1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Times New Roman"/>
                          <a:ea typeface="Times New Roman"/>
                          <a:cs typeface="Arial"/>
                        </a:rPr>
                        <a:t>BrC</a:t>
                      </a:r>
                      <a:endParaRPr lang="en-US" sz="28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Arial"/>
                        </a:rPr>
                        <a:t>3.7±0.23</a:t>
                      </a:r>
                      <a:endParaRPr lang="en-US" sz="28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Arial"/>
                        </a:rPr>
                        <a:t>8.17±0.23</a:t>
                      </a:r>
                      <a:endParaRPr lang="en-US" sz="28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2.9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1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Arial"/>
                        </a:rPr>
                        <a:t>0.5 Si-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Arial"/>
                        </a:rPr>
                        <a:t>BrC</a:t>
                      </a:r>
                      <a:endParaRPr lang="en-US" sz="28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Arial"/>
                        </a:rPr>
                        <a:t>6.42±0.59</a:t>
                      </a:r>
                      <a:endParaRPr lang="en-US" sz="28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Arial"/>
                        </a:rPr>
                        <a:t>13.5±0.61</a:t>
                      </a:r>
                      <a:endParaRPr lang="en-US" sz="28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6.3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11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Arial"/>
                        </a:rPr>
                        <a:t>0.8 Si-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Arial"/>
                        </a:rPr>
                        <a:t>BrC</a:t>
                      </a:r>
                      <a:endParaRPr lang="en-US" sz="28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Arial"/>
                        </a:rPr>
                        <a:t>7.67±0.23</a:t>
                      </a:r>
                      <a:endParaRPr lang="en-US" sz="28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Arial"/>
                        </a:rPr>
                        <a:t>18.67±1.43</a:t>
                      </a:r>
                      <a:endParaRPr lang="en-US" sz="28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3.3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11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latin typeface="Times New Roman"/>
                          <a:ea typeface="Times New Roman"/>
                          <a:cs typeface="Arial"/>
                        </a:rPr>
                        <a:t>1.1 Si- BrC</a:t>
                      </a:r>
                      <a:endParaRPr lang="en-US" sz="28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97779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Arial"/>
                        </a:rPr>
                        <a:t>14.67±2.05</a:t>
                      </a:r>
                      <a:endParaRPr lang="en-US" sz="28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97779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Arial"/>
                        </a:rPr>
                        <a:t>51.17±1.32</a:t>
                      </a:r>
                      <a:endParaRPr lang="en-US" sz="28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97779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0.5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13" name="TextBox 112">
            <a:extLst>
              <a:ext uri="{FF2B5EF4-FFF2-40B4-BE49-F238E27FC236}">
                <a16:creationId xmlns:a16="http://schemas.microsoft.com/office/drawing/2014/main" id="{C47A403C-20D1-B44E-9E1B-0000D1C26F11}"/>
              </a:ext>
            </a:extLst>
          </p:cNvPr>
          <p:cNvSpPr txBox="1"/>
          <p:nvPr/>
        </p:nvSpPr>
        <p:spPr>
          <a:xfrm>
            <a:off x="30667022" y="17253492"/>
            <a:ext cx="57941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Initial and Final Setting Times of Cements.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B9142BFD-B043-7A42-876C-5686AD9073C2}"/>
              </a:ext>
            </a:extLst>
          </p:cNvPr>
          <p:cNvSpPr txBox="1"/>
          <p:nvPr/>
        </p:nvSpPr>
        <p:spPr>
          <a:xfrm>
            <a:off x="23716633" y="21071635"/>
            <a:ext cx="75191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Cu addition increased initial and final setting time of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BrC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in a does dependent manner. 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D343A763-4CE5-8544-B3B3-5876FE41BEF4}"/>
              </a:ext>
            </a:extLst>
          </p:cNvPr>
          <p:cNvSpPr/>
          <p:nvPr/>
        </p:nvSpPr>
        <p:spPr>
          <a:xfrm>
            <a:off x="12954000" y="14554201"/>
            <a:ext cx="30327600" cy="17584196"/>
          </a:xfrm>
          <a:prstGeom prst="rect">
            <a:avLst/>
          </a:prstGeom>
          <a:noFill/>
          <a:ln w="127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Round Diagonal Corner Rectangle 115">
            <a:extLst>
              <a:ext uri="{FF2B5EF4-FFF2-40B4-BE49-F238E27FC236}">
                <a16:creationId xmlns:a16="http://schemas.microsoft.com/office/drawing/2014/main" id="{C0B076FD-5FBB-6E4F-97D0-FBC5E43E3F97}"/>
              </a:ext>
            </a:extLst>
          </p:cNvPr>
          <p:cNvSpPr/>
          <p:nvPr/>
        </p:nvSpPr>
        <p:spPr>
          <a:xfrm>
            <a:off x="13239749" y="24460200"/>
            <a:ext cx="29813251" cy="7239000"/>
          </a:xfrm>
          <a:prstGeom prst="round2Diag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8108EC7D-4481-654C-91EB-55FC15046BD4}"/>
              </a:ext>
            </a:extLst>
          </p:cNvPr>
          <p:cNvSpPr txBox="1"/>
          <p:nvPr/>
        </p:nvSpPr>
        <p:spPr>
          <a:xfrm>
            <a:off x="20645284" y="16482372"/>
            <a:ext cx="11588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Cements’ Phase Analysis, Setting Time and Compressive Strength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B453947A-77CC-1544-B412-2442B62829D4}"/>
              </a:ext>
            </a:extLst>
          </p:cNvPr>
          <p:cNvSpPr txBox="1"/>
          <p:nvPr/>
        </p:nvSpPr>
        <p:spPr>
          <a:xfrm>
            <a:off x="23611244" y="22482531"/>
            <a:ext cx="96589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Increase in compressive strength with low dopant amount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C03BCB7F-866C-DB45-A619-5E64059A52D8}"/>
              </a:ext>
            </a:extLst>
          </p:cNvPr>
          <p:cNvSpPr txBox="1"/>
          <p:nvPr/>
        </p:nvSpPr>
        <p:spPr>
          <a:xfrm>
            <a:off x="31759986" y="21007112"/>
            <a:ext cx="103024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Decrease in compressive strength at higher dopant amounts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2170C256-5016-4643-9571-80378E78B00E}"/>
              </a:ext>
            </a:extLst>
          </p:cNvPr>
          <p:cNvSpPr txBox="1"/>
          <p:nvPr/>
        </p:nvSpPr>
        <p:spPr>
          <a:xfrm>
            <a:off x="33698255" y="21743867"/>
            <a:ext cx="78780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Maximum compressive strength obtained with Cu dopant amount between of 0.5 wt.%.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F46C3F66-75AA-4443-B3D7-B19DB826AD97}"/>
              </a:ext>
            </a:extLst>
          </p:cNvPr>
          <p:cNvSpPr txBox="1"/>
          <p:nvPr/>
        </p:nvSpPr>
        <p:spPr>
          <a:xfrm>
            <a:off x="22631400" y="24536400"/>
            <a:ext cx="11588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Osteoblast Cell Proliferation and Differentiation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CB398F36-03B2-BF43-93BB-3880E9F98A91}"/>
              </a:ext>
            </a:extLst>
          </p:cNvPr>
          <p:cNvSpPr txBox="1"/>
          <p:nvPr/>
        </p:nvSpPr>
        <p:spPr>
          <a:xfrm>
            <a:off x="13182599" y="34024856"/>
            <a:ext cx="19050884" cy="2455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buFont typeface="Arial" pitchFamily="34" charset="0"/>
              <a:buChar char="•"/>
            </a:pPr>
            <a:r>
              <a:rPr lang="en-US" sz="3339" dirty="0">
                <a:latin typeface="Times New Roman" pitchFamily="18" charset="0"/>
                <a:cs typeface="Times New Roman" pitchFamily="18" charset="0"/>
              </a:rPr>
              <a:t>Addition of Cu changed the phase composition of </a:t>
            </a:r>
            <a:r>
              <a:rPr lang="en-US" sz="3339" dirty="0" err="1">
                <a:latin typeface="Times New Roman" pitchFamily="18" charset="0"/>
                <a:cs typeface="Times New Roman" pitchFamily="18" charset="0"/>
              </a:rPr>
              <a:t>BrC</a:t>
            </a:r>
            <a:r>
              <a:rPr lang="en-US" sz="3339" dirty="0">
                <a:latin typeface="Times New Roman" pitchFamily="18" charset="0"/>
                <a:cs typeface="Times New Roman" pitchFamily="18" charset="0"/>
              </a:rPr>
              <a:t> in a dose-dependent manner.</a:t>
            </a:r>
          </a:p>
          <a:p>
            <a:pPr>
              <a:spcBef>
                <a:spcPts val="1200"/>
              </a:spcBef>
              <a:buFont typeface="Arial" pitchFamily="34" charset="0"/>
              <a:buChar char="•"/>
            </a:pPr>
            <a:r>
              <a:rPr lang="en-US" sz="3339" dirty="0">
                <a:latin typeface="Times New Roman" pitchFamily="18" charset="0"/>
                <a:cs typeface="Times New Roman" pitchFamily="18" charset="0"/>
              </a:rPr>
              <a:t>Compressive strength of </a:t>
            </a:r>
            <a:r>
              <a:rPr lang="en-US" sz="3339" dirty="0" err="1">
                <a:latin typeface="Times New Roman" pitchFamily="18" charset="0"/>
                <a:cs typeface="Times New Roman" pitchFamily="18" charset="0"/>
              </a:rPr>
              <a:t>BrC</a:t>
            </a:r>
            <a:r>
              <a:rPr lang="en-US" sz="3339" dirty="0">
                <a:latin typeface="Times New Roman" pitchFamily="18" charset="0"/>
                <a:cs typeface="Times New Roman" pitchFamily="18" charset="0"/>
              </a:rPr>
              <a:t> increases with addition of 0.25% Cu followed by a decrease the presence of higher Cu concentration.</a:t>
            </a:r>
          </a:p>
          <a:p>
            <a:pPr>
              <a:spcBef>
                <a:spcPts val="1200"/>
              </a:spcBef>
              <a:buFont typeface="Arial" pitchFamily="34" charset="0"/>
              <a:buChar char="•"/>
            </a:pPr>
            <a:r>
              <a:rPr lang="en-US" sz="3339" dirty="0">
                <a:latin typeface="Times New Roman" pitchFamily="18" charset="0"/>
                <a:cs typeface="Times New Roman" pitchFamily="18" charset="0"/>
              </a:rPr>
              <a:t>There is a dose-dependent decrease in cell proliferation in the presence of increasing Cu concentration.</a:t>
            </a:r>
          </a:p>
        </p:txBody>
      </p:sp>
      <p:pic>
        <p:nvPicPr>
          <p:cNvPr id="133" name="Content Placeholder 4">
            <a:extLst>
              <a:ext uri="{FF2B5EF4-FFF2-40B4-BE49-F238E27FC236}">
                <a16:creationId xmlns:a16="http://schemas.microsoft.com/office/drawing/2014/main" id="{3D8EF4A1-9344-564D-9EAF-46409A9F10DE}"/>
              </a:ext>
            </a:extLst>
          </p:cNvPr>
          <p:cNvPicPr>
            <a:picLocks/>
          </p:cNvPicPr>
          <p:nvPr/>
        </p:nvPicPr>
        <p:blipFill rotWithShape="1">
          <a:blip r:embed="rId5"/>
          <a:srcRect l="4583" t="9429" r="51874" b="16126"/>
          <a:stretch/>
        </p:blipFill>
        <p:spPr bwMode="auto">
          <a:xfrm>
            <a:off x="15373350" y="25235285"/>
            <a:ext cx="6363074" cy="6041229"/>
          </a:xfrm>
          <a:prstGeom prst="rect">
            <a:avLst/>
          </a:prstGeom>
          <a:ln w="25400">
            <a:solidFill>
              <a:schemeClr val="accent4">
                <a:lumMod val="75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134" name="Object 133">
            <a:extLst>
              <a:ext uri="{FF2B5EF4-FFF2-40B4-BE49-F238E27FC236}">
                <a16:creationId xmlns:a16="http://schemas.microsoft.com/office/drawing/2014/main" id="{D3EDF99A-7341-A145-BAB8-6A3172D168D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7039073"/>
              </p:ext>
            </p:extLst>
          </p:nvPr>
        </p:nvGraphicFramePr>
        <p:xfrm>
          <a:off x="22021800" y="25281302"/>
          <a:ext cx="6004868" cy="5995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Prism 7" r:id="rId6" imgW="4395456" imgH="4069381" progId="Prism7.Document">
                  <p:embed/>
                </p:oleObj>
              </mc:Choice>
              <mc:Fallback>
                <p:oleObj name="Prism 7" r:id="rId6" imgW="4395456" imgH="4069381" progId="Prism7.Document">
                  <p:embed/>
                  <p:pic>
                    <p:nvPicPr>
                      <p:cNvPr id="64" name="Object 63">
                        <a:extLst>
                          <a:ext uri="{FF2B5EF4-FFF2-40B4-BE49-F238E27FC236}">
                            <a16:creationId xmlns:a16="http://schemas.microsoft.com/office/drawing/2014/main" id="{A5583E16-8A6A-FF49-B998-B924449B438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2021800" y="25281302"/>
                        <a:ext cx="6004868" cy="599521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5400">
                        <a:solidFill>
                          <a:schemeClr val="accent4">
                            <a:lumMod val="75000"/>
                          </a:schemeClr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5" name="Object 134">
            <a:extLst>
              <a:ext uri="{FF2B5EF4-FFF2-40B4-BE49-F238E27FC236}">
                <a16:creationId xmlns:a16="http://schemas.microsoft.com/office/drawing/2014/main" id="{5860DA14-EC51-044C-A98D-810CD61E3A0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9178862"/>
              </p:ext>
            </p:extLst>
          </p:nvPr>
        </p:nvGraphicFramePr>
        <p:xfrm>
          <a:off x="28208932" y="25281302"/>
          <a:ext cx="6004868" cy="5995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Prism 7" r:id="rId8" imgW="4395456" imgH="4069381" progId="Prism7.Document">
                  <p:embed/>
                </p:oleObj>
              </mc:Choice>
              <mc:Fallback>
                <p:oleObj name="Prism 7" r:id="rId8" imgW="4395456" imgH="4069381" progId="Prism7.Document">
                  <p:embed/>
                  <p:pic>
                    <p:nvPicPr>
                      <p:cNvPr id="65" name="Object 64">
                        <a:extLst>
                          <a:ext uri="{FF2B5EF4-FFF2-40B4-BE49-F238E27FC236}">
                            <a16:creationId xmlns:a16="http://schemas.microsoft.com/office/drawing/2014/main" id="{4711A51E-92BD-C54B-AAAC-AED073E3D86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8208932" y="25281302"/>
                        <a:ext cx="6004868" cy="599521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5400">
                        <a:solidFill>
                          <a:schemeClr val="accent4">
                            <a:lumMod val="75000"/>
                          </a:schemeClr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6" name="Object 135">
            <a:extLst>
              <a:ext uri="{FF2B5EF4-FFF2-40B4-BE49-F238E27FC236}">
                <a16:creationId xmlns:a16="http://schemas.microsoft.com/office/drawing/2014/main" id="{0D60925B-73FA-0B41-AFA1-A5EF4D3C7BE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3740359"/>
              </p:ext>
            </p:extLst>
          </p:nvPr>
        </p:nvGraphicFramePr>
        <p:xfrm>
          <a:off x="34470642" y="25281302"/>
          <a:ext cx="6067758" cy="5995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Prism 7" r:id="rId10" imgW="4441194" imgH="4069381" progId="Prism7.Document">
                  <p:embed/>
                </p:oleObj>
              </mc:Choice>
              <mc:Fallback>
                <p:oleObj name="Prism 7" r:id="rId10" imgW="4441194" imgH="4069381" progId="Prism7.Document">
                  <p:embed/>
                  <p:pic>
                    <p:nvPicPr>
                      <p:cNvPr id="66" name="Object 65">
                        <a:extLst>
                          <a:ext uri="{FF2B5EF4-FFF2-40B4-BE49-F238E27FC236}">
                            <a16:creationId xmlns:a16="http://schemas.microsoft.com/office/drawing/2014/main" id="{B17EB0F9-66C9-2B4E-BF87-E23202EBD33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4470642" y="25281302"/>
                        <a:ext cx="6067758" cy="599521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5400">
                        <a:solidFill>
                          <a:schemeClr val="accent4">
                            <a:lumMod val="75000"/>
                          </a:schemeClr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7" name="Picture 15" descr="Image result for university of new hampshire logo">
            <a:extLst>
              <a:ext uri="{FF2B5EF4-FFF2-40B4-BE49-F238E27FC236}">
                <a16:creationId xmlns:a16="http://schemas.microsoft.com/office/drawing/2014/main" id="{68B6E0A2-920A-744A-A831-5C347A0DF4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11" t="1025" r="20751" b="28271"/>
          <a:stretch/>
        </p:blipFill>
        <p:spPr bwMode="auto">
          <a:xfrm>
            <a:off x="40668351" y="34075011"/>
            <a:ext cx="1816001" cy="207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8" name="Picture 17" descr="Image result for northern illinois university logo png">
            <a:extLst>
              <a:ext uri="{FF2B5EF4-FFF2-40B4-BE49-F238E27FC236}">
                <a16:creationId xmlns:a16="http://schemas.microsoft.com/office/drawing/2014/main" id="{26D605AC-7AFF-C749-B951-F030DDDAA0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56" r="30137" b="35609"/>
          <a:stretch/>
        </p:blipFill>
        <p:spPr bwMode="auto">
          <a:xfrm>
            <a:off x="37197143" y="33768943"/>
            <a:ext cx="1940831" cy="2628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1" descr="Image result for society for biomaterials png">
            <a:extLst>
              <a:ext uri="{FF2B5EF4-FFF2-40B4-BE49-F238E27FC236}">
                <a16:creationId xmlns:a16="http://schemas.microsoft.com/office/drawing/2014/main" id="{3000B0E1-DDC2-5D4E-8FD4-F208B97F74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15"/>
          <a:stretch/>
        </p:blipFill>
        <p:spPr bwMode="auto">
          <a:xfrm>
            <a:off x="747627" y="2144937"/>
            <a:ext cx="3960173" cy="268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61"/>
          <p:cNvPicPr/>
          <p:nvPr/>
        </p:nvPicPr>
        <p:blipFill rotWithShape="1">
          <a:blip r:embed="rId15"/>
          <a:srcRect l="51371" r="13145" b="6679"/>
          <a:stretch/>
        </p:blipFill>
        <p:spPr bwMode="auto">
          <a:xfrm rot="5400000">
            <a:off x="15678728" y="16489619"/>
            <a:ext cx="4598057" cy="6858000"/>
          </a:xfrm>
          <a:prstGeom prst="rect">
            <a:avLst/>
          </a:prstGeom>
          <a:ln w="25400">
            <a:solidFill>
              <a:schemeClr val="bg2">
                <a:lumMod val="25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29770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2060</TotalTime>
  <Words>996</Words>
  <Application>Microsoft Macintosh PowerPoint</Application>
  <PresentationFormat>Custom</PresentationFormat>
  <Paragraphs>83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Tahoma</vt:lpstr>
      <vt:lpstr>Times New Roman</vt:lpstr>
      <vt:lpstr>Wingdings</vt:lpstr>
      <vt:lpstr>Office Theme</vt:lpstr>
      <vt:lpstr>Prism 7</vt:lpstr>
      <vt:lpstr>PowerPoint Presentation</vt:lpstr>
    </vt:vector>
  </TitlesOfParts>
  <Company/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Sahar</dc:creator>
  <cp:lastModifiedBy>Elsawa, Sherine</cp:lastModifiedBy>
  <cp:revision>119</cp:revision>
  <dcterms:created xsi:type="dcterms:W3CDTF">2006-08-16T00:00:00Z</dcterms:created>
  <dcterms:modified xsi:type="dcterms:W3CDTF">2018-04-10T15:43:59Z</dcterms:modified>
</cp:coreProperties>
</file>