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3"/>
  </p:notesMasterIdLst>
  <p:sldIdLst>
    <p:sldId id="256" r:id="rId2"/>
  </p:sldIdLst>
  <p:sldSz cx="36576000" cy="29260800"/>
  <p:notesSz cx="6858000" cy="9144000"/>
  <p:defaultTextStyle>
    <a:defPPr>
      <a:defRPr lang="en-US"/>
    </a:defPPr>
    <a:lvl1pPr marL="0" algn="l" defTabSz="3160166" rtl="0" eaLnBrk="1" latinLnBrk="0" hangingPunct="1">
      <a:defRPr sz="6221" kern="1200">
        <a:solidFill>
          <a:schemeClr val="tx1"/>
        </a:solidFill>
        <a:latin typeface="+mn-lt"/>
        <a:ea typeface="+mn-ea"/>
        <a:cs typeface="+mn-cs"/>
      </a:defRPr>
    </a:lvl1pPr>
    <a:lvl2pPr marL="1580083" algn="l" defTabSz="3160166" rtl="0" eaLnBrk="1" latinLnBrk="0" hangingPunct="1">
      <a:defRPr sz="6221" kern="1200">
        <a:solidFill>
          <a:schemeClr val="tx1"/>
        </a:solidFill>
        <a:latin typeface="+mn-lt"/>
        <a:ea typeface="+mn-ea"/>
        <a:cs typeface="+mn-cs"/>
      </a:defRPr>
    </a:lvl2pPr>
    <a:lvl3pPr marL="3160166" algn="l" defTabSz="3160166" rtl="0" eaLnBrk="1" latinLnBrk="0" hangingPunct="1">
      <a:defRPr sz="6221" kern="1200">
        <a:solidFill>
          <a:schemeClr val="tx1"/>
        </a:solidFill>
        <a:latin typeface="+mn-lt"/>
        <a:ea typeface="+mn-ea"/>
        <a:cs typeface="+mn-cs"/>
      </a:defRPr>
    </a:lvl3pPr>
    <a:lvl4pPr marL="4740250" algn="l" defTabSz="3160166" rtl="0" eaLnBrk="1" latinLnBrk="0" hangingPunct="1">
      <a:defRPr sz="6221" kern="1200">
        <a:solidFill>
          <a:schemeClr val="tx1"/>
        </a:solidFill>
        <a:latin typeface="+mn-lt"/>
        <a:ea typeface="+mn-ea"/>
        <a:cs typeface="+mn-cs"/>
      </a:defRPr>
    </a:lvl4pPr>
    <a:lvl5pPr marL="6320333" algn="l" defTabSz="3160166" rtl="0" eaLnBrk="1" latinLnBrk="0" hangingPunct="1">
      <a:defRPr sz="6221" kern="1200">
        <a:solidFill>
          <a:schemeClr val="tx1"/>
        </a:solidFill>
        <a:latin typeface="+mn-lt"/>
        <a:ea typeface="+mn-ea"/>
        <a:cs typeface="+mn-cs"/>
      </a:defRPr>
    </a:lvl5pPr>
    <a:lvl6pPr marL="7900416" algn="l" defTabSz="3160166" rtl="0" eaLnBrk="1" latinLnBrk="0" hangingPunct="1">
      <a:defRPr sz="6221" kern="1200">
        <a:solidFill>
          <a:schemeClr val="tx1"/>
        </a:solidFill>
        <a:latin typeface="+mn-lt"/>
        <a:ea typeface="+mn-ea"/>
        <a:cs typeface="+mn-cs"/>
      </a:defRPr>
    </a:lvl6pPr>
    <a:lvl7pPr marL="9480499" algn="l" defTabSz="3160166" rtl="0" eaLnBrk="1" latinLnBrk="0" hangingPunct="1">
      <a:defRPr sz="6221" kern="1200">
        <a:solidFill>
          <a:schemeClr val="tx1"/>
        </a:solidFill>
        <a:latin typeface="+mn-lt"/>
        <a:ea typeface="+mn-ea"/>
        <a:cs typeface="+mn-cs"/>
      </a:defRPr>
    </a:lvl7pPr>
    <a:lvl8pPr marL="11060582" algn="l" defTabSz="3160166" rtl="0" eaLnBrk="1" latinLnBrk="0" hangingPunct="1">
      <a:defRPr sz="6221" kern="1200">
        <a:solidFill>
          <a:schemeClr val="tx1"/>
        </a:solidFill>
        <a:latin typeface="+mn-lt"/>
        <a:ea typeface="+mn-ea"/>
        <a:cs typeface="+mn-cs"/>
      </a:defRPr>
    </a:lvl8pPr>
    <a:lvl9pPr marL="12640666" algn="l" defTabSz="3160166"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64" userDrawn="1">
          <p15:clr>
            <a:srgbClr val="A4A3A4"/>
          </p15:clr>
        </p15:guide>
        <p15:guide id="2" pos="1159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AF85"/>
    <a:srgbClr val="EE9BA7"/>
    <a:srgbClr val="D88D9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6588"/>
    <p:restoredTop sz="94671"/>
  </p:normalViewPr>
  <p:slideViewPr>
    <p:cSldViewPr snapToGrid="0" snapToObjects="1">
      <p:cViewPr>
        <p:scale>
          <a:sx n="28" d="100"/>
          <a:sy n="28" d="100"/>
        </p:scale>
        <p:origin x="1896" y="-440"/>
      </p:cViewPr>
      <p:guideLst>
        <p:guide orient="horz" pos="9264"/>
        <p:guide pos="1159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oleObject" Target="Work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Bookman Old Style" charset="0"/>
                <a:ea typeface="Bookman Old Style" charset="0"/>
                <a:cs typeface="Bookman Old Style" charset="0"/>
              </a:defRPr>
            </a:pPr>
            <a:r>
              <a:rPr lang="en-US" sz="2000">
                <a:latin typeface="Bookman Old Style" charset="0"/>
                <a:ea typeface="Bookman Old Style" charset="0"/>
                <a:cs typeface="Bookman Old Style" charset="0"/>
              </a:rPr>
              <a:t>Type</a:t>
            </a:r>
            <a:r>
              <a:rPr lang="en-US" sz="2000" baseline="0">
                <a:latin typeface="Bookman Old Style" charset="0"/>
                <a:ea typeface="Bookman Old Style" charset="0"/>
                <a:cs typeface="Bookman Old Style" charset="0"/>
              </a:rPr>
              <a:t> of Resources</a:t>
            </a:r>
            <a:endParaRPr lang="en-US" sz="2000">
              <a:latin typeface="Bookman Old Style" charset="0"/>
              <a:ea typeface="Bookman Old Style" charset="0"/>
              <a:cs typeface="Bookman Old Style" charset="0"/>
            </a:endParaRPr>
          </a:p>
        </c:rich>
      </c:tx>
      <c:layout/>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Bookman Old Style" charset="0"/>
              <a:ea typeface="Bookman Old Style" charset="0"/>
              <a:cs typeface="Bookman Old Style" charset="0"/>
            </a:defRPr>
          </a:pPr>
          <a:endParaRPr lang="en-US"/>
        </a:p>
      </c:txPr>
    </c:title>
    <c:autoTitleDeleted val="0"/>
    <c:plotArea>
      <c:layout/>
      <c:pieChart>
        <c:varyColors val="1"/>
        <c:ser>
          <c:idx val="0"/>
          <c:order val="0"/>
          <c:dPt>
            <c:idx val="0"/>
            <c:bubble3D val="0"/>
            <c:spPr>
              <a:solidFill>
                <a:schemeClr val="dk1">
                  <a:tint val="88500"/>
                </a:schemeClr>
              </a:solidFill>
              <a:ln w="19050">
                <a:solidFill>
                  <a:schemeClr val="lt1"/>
                </a:solidFill>
              </a:ln>
              <a:effectLst/>
            </c:spPr>
          </c:dPt>
          <c:dPt>
            <c:idx val="1"/>
            <c:bubble3D val="0"/>
            <c:spPr>
              <a:solidFill>
                <a:schemeClr val="dk1">
                  <a:tint val="55000"/>
                </a:schemeClr>
              </a:solidFill>
              <a:ln w="19050">
                <a:solidFill>
                  <a:schemeClr val="lt1"/>
                </a:solidFill>
              </a:ln>
              <a:effectLst/>
            </c:spPr>
          </c:dPt>
          <c:dPt>
            <c:idx val="2"/>
            <c:bubble3D val="0"/>
            <c:spPr>
              <a:solidFill>
                <a:schemeClr val="dk1">
                  <a:tint val="75000"/>
                </a:schemeClr>
              </a:solidFill>
              <a:ln w="19050">
                <a:solidFill>
                  <a:schemeClr val="lt1"/>
                </a:solidFill>
              </a:ln>
              <a:effectLst/>
            </c:spPr>
          </c:dPt>
          <c:dPt>
            <c:idx val="3"/>
            <c:bubble3D val="0"/>
            <c:spPr>
              <a:solidFill>
                <a:schemeClr val="dk1">
                  <a:tint val="98500"/>
                </a:schemeClr>
              </a:solidFill>
              <a:ln w="19050">
                <a:solidFill>
                  <a:schemeClr val="lt1"/>
                </a:solidFill>
              </a:ln>
              <a:effectLst/>
            </c:spPr>
          </c:dPt>
          <c:dPt>
            <c:idx val="4"/>
            <c:bubble3D val="0"/>
            <c:spPr>
              <a:solidFill>
                <a:schemeClr val="dk1">
                  <a:tint val="30000"/>
                </a:schemeClr>
              </a:solidFill>
              <a:ln w="19050">
                <a:solidFill>
                  <a:schemeClr val="lt1"/>
                </a:solidFill>
              </a:ln>
              <a:effectLst/>
            </c:spPr>
          </c:dPt>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Bookman Old Style" charset="0"/>
                    <a:ea typeface="Bookman Old Style" charset="0"/>
                    <a:cs typeface="Bookman Old Style" charset="0"/>
                  </a:defRPr>
                </a:pPr>
                <a:endParaRPr lang="en-US"/>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Sheet1!$A$2:$A$6</c:f>
              <c:strCache>
                <c:ptCount val="5"/>
                <c:pt idx="0">
                  <c:v>Personal Blog</c:v>
                </c:pt>
                <c:pt idx="1">
                  <c:v>News/Media Website</c:v>
                </c:pt>
                <c:pt idx="2">
                  <c:v>Academic Resource</c:v>
                </c:pt>
                <c:pt idx="3">
                  <c:v>Organization Website</c:v>
                </c:pt>
                <c:pt idx="4">
                  <c:v>Miscellaneous</c:v>
                </c:pt>
              </c:strCache>
            </c:strRef>
          </c:cat>
          <c:val>
            <c:numRef>
              <c:f>Sheet1!$B$2:$B$6</c:f>
              <c:numCache>
                <c:formatCode>General</c:formatCode>
                <c:ptCount val="5"/>
                <c:pt idx="0">
                  <c:v>2.0</c:v>
                </c:pt>
                <c:pt idx="1">
                  <c:v>5.0</c:v>
                </c:pt>
                <c:pt idx="2">
                  <c:v>9.0</c:v>
                </c:pt>
                <c:pt idx="3">
                  <c:v>2.0</c:v>
                </c:pt>
                <c:pt idx="4">
                  <c:v>2.0</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672788981876371"/>
          <c:y val="0.245966518244294"/>
          <c:w val="0.315338635295313"/>
          <c:h val="0.534183988441439"/>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Bookman Old Style" charset="0"/>
              <a:ea typeface="Bookman Old Style" charset="0"/>
              <a:cs typeface="Bookman Old Style" charset="0"/>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20">
  <a:schemeClr val="dk1"/>
  <cs:variation>
    <a:tint val="88500"/>
  </cs:variation>
  <cs:variation>
    <a:tint val="55000"/>
  </cs:variation>
  <cs:variation>
    <a:tint val="75000"/>
  </cs:variation>
  <cs:variation>
    <a:tint val="98500"/>
  </cs:variation>
  <cs:variation>
    <a:tint val="30000"/>
  </cs:variation>
  <cs:variation>
    <a:tint val="60000"/>
  </cs:variation>
  <cs:variation>
    <a:tint val="8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4BBCF2-D9B2-9D4B-B4E3-F9B6B903B282}" type="datetimeFigureOut">
              <a:rPr lang="en-US" smtClean="0"/>
              <a:t>4/5/18</a:t>
            </a:fld>
            <a:endParaRPr lang="en-US"/>
          </a:p>
        </p:txBody>
      </p:sp>
      <p:sp>
        <p:nvSpPr>
          <p:cNvPr id="4" name="Slide Image Placeholder 3"/>
          <p:cNvSpPr>
            <a:spLocks noGrp="1" noRot="1" noChangeAspect="1"/>
          </p:cNvSpPr>
          <p:nvPr>
            <p:ph type="sldImg" idx="2"/>
          </p:nvPr>
        </p:nvSpPr>
        <p:spPr>
          <a:xfrm>
            <a:off x="1500188" y="1143000"/>
            <a:ext cx="3857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90DFEA-09F8-8844-9373-1FD9318CF65F}" type="slidenum">
              <a:rPr lang="en-US" smtClean="0"/>
              <a:t>‹#›</a:t>
            </a:fld>
            <a:endParaRPr lang="en-US"/>
          </a:p>
        </p:txBody>
      </p:sp>
    </p:spTree>
    <p:extLst>
      <p:ext uri="{BB962C8B-B14F-4D97-AF65-F5344CB8AC3E}">
        <p14:creationId xmlns:p14="http://schemas.microsoft.com/office/powerpoint/2010/main" val="1329665103"/>
      </p:ext>
    </p:extLst>
  </p:cSld>
  <p:clrMap bg1="lt1" tx1="dk1" bg2="lt2" tx2="dk2" accent1="accent1" accent2="accent2" accent3="accent3" accent4="accent4" accent5="accent5" accent6="accent6" hlink="hlink" folHlink="folHlink"/>
  <p:notesStyle>
    <a:lvl1pPr marL="0" algn="l" defTabSz="3160166" rtl="0" eaLnBrk="1" latinLnBrk="0" hangingPunct="1">
      <a:defRPr sz="4147" kern="1200">
        <a:solidFill>
          <a:schemeClr val="tx1"/>
        </a:solidFill>
        <a:latin typeface="+mn-lt"/>
        <a:ea typeface="+mn-ea"/>
        <a:cs typeface="+mn-cs"/>
      </a:defRPr>
    </a:lvl1pPr>
    <a:lvl2pPr marL="1580083" algn="l" defTabSz="3160166" rtl="0" eaLnBrk="1" latinLnBrk="0" hangingPunct="1">
      <a:defRPr sz="4147" kern="1200">
        <a:solidFill>
          <a:schemeClr val="tx1"/>
        </a:solidFill>
        <a:latin typeface="+mn-lt"/>
        <a:ea typeface="+mn-ea"/>
        <a:cs typeface="+mn-cs"/>
      </a:defRPr>
    </a:lvl2pPr>
    <a:lvl3pPr marL="3160166" algn="l" defTabSz="3160166" rtl="0" eaLnBrk="1" latinLnBrk="0" hangingPunct="1">
      <a:defRPr sz="4147" kern="1200">
        <a:solidFill>
          <a:schemeClr val="tx1"/>
        </a:solidFill>
        <a:latin typeface="+mn-lt"/>
        <a:ea typeface="+mn-ea"/>
        <a:cs typeface="+mn-cs"/>
      </a:defRPr>
    </a:lvl3pPr>
    <a:lvl4pPr marL="4740250" algn="l" defTabSz="3160166" rtl="0" eaLnBrk="1" latinLnBrk="0" hangingPunct="1">
      <a:defRPr sz="4147" kern="1200">
        <a:solidFill>
          <a:schemeClr val="tx1"/>
        </a:solidFill>
        <a:latin typeface="+mn-lt"/>
        <a:ea typeface="+mn-ea"/>
        <a:cs typeface="+mn-cs"/>
      </a:defRPr>
    </a:lvl4pPr>
    <a:lvl5pPr marL="6320333" algn="l" defTabSz="3160166" rtl="0" eaLnBrk="1" latinLnBrk="0" hangingPunct="1">
      <a:defRPr sz="4147" kern="1200">
        <a:solidFill>
          <a:schemeClr val="tx1"/>
        </a:solidFill>
        <a:latin typeface="+mn-lt"/>
        <a:ea typeface="+mn-ea"/>
        <a:cs typeface="+mn-cs"/>
      </a:defRPr>
    </a:lvl5pPr>
    <a:lvl6pPr marL="7900416" algn="l" defTabSz="3160166" rtl="0" eaLnBrk="1" latinLnBrk="0" hangingPunct="1">
      <a:defRPr sz="4147" kern="1200">
        <a:solidFill>
          <a:schemeClr val="tx1"/>
        </a:solidFill>
        <a:latin typeface="+mn-lt"/>
        <a:ea typeface="+mn-ea"/>
        <a:cs typeface="+mn-cs"/>
      </a:defRPr>
    </a:lvl6pPr>
    <a:lvl7pPr marL="9480499" algn="l" defTabSz="3160166" rtl="0" eaLnBrk="1" latinLnBrk="0" hangingPunct="1">
      <a:defRPr sz="4147" kern="1200">
        <a:solidFill>
          <a:schemeClr val="tx1"/>
        </a:solidFill>
        <a:latin typeface="+mn-lt"/>
        <a:ea typeface="+mn-ea"/>
        <a:cs typeface="+mn-cs"/>
      </a:defRPr>
    </a:lvl7pPr>
    <a:lvl8pPr marL="11060582" algn="l" defTabSz="3160166" rtl="0" eaLnBrk="1" latinLnBrk="0" hangingPunct="1">
      <a:defRPr sz="4147" kern="1200">
        <a:solidFill>
          <a:schemeClr val="tx1"/>
        </a:solidFill>
        <a:latin typeface="+mn-lt"/>
        <a:ea typeface="+mn-ea"/>
        <a:cs typeface="+mn-cs"/>
      </a:defRPr>
    </a:lvl8pPr>
    <a:lvl9pPr marL="12640666" algn="l" defTabSz="3160166" rtl="0" eaLnBrk="1" latinLnBrk="0" hangingPunct="1">
      <a:defRPr sz="414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790DFEA-09F8-8844-9373-1FD9318CF65F}" type="slidenum">
              <a:rPr lang="en-US" smtClean="0"/>
              <a:t>1</a:t>
            </a:fld>
            <a:endParaRPr lang="en-US"/>
          </a:p>
        </p:txBody>
      </p:sp>
    </p:spTree>
    <p:extLst>
      <p:ext uri="{BB962C8B-B14F-4D97-AF65-F5344CB8AC3E}">
        <p14:creationId xmlns:p14="http://schemas.microsoft.com/office/powerpoint/2010/main" val="9665554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4000"/>
            </a:lvl1pPr>
          </a:lstStyle>
          <a:p>
            <a:r>
              <a:rPr lang="en-US" smtClean="0"/>
              <a:t>Click to edit Master title style</a:t>
            </a:r>
            <a:endParaRPr lang="en-US" dirty="0"/>
          </a:p>
        </p:txBody>
      </p:sp>
      <p:sp>
        <p:nvSpPr>
          <p:cNvPr id="3" name="Subtitle 2"/>
          <p:cNvSpPr>
            <a:spLocks noGrp="1"/>
          </p:cNvSpPr>
          <p:nvPr>
            <p:ph type="subTitle" idx="1"/>
          </p:nvPr>
        </p:nvSpPr>
        <p:spPr>
          <a:xfrm>
            <a:off x="4572000" y="15368695"/>
            <a:ext cx="27432000" cy="7064585"/>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A82A809-9CCF-BC4C-9C04-DF2579F5CCAD}" type="datetimeFigureOut">
              <a:rPr lang="en-US" smtClean="0"/>
              <a:t>4/5/18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A48CDC-FA13-3F4E-AD14-2409163B79D9}" type="slidenum">
              <a:rPr lang="en-US" smtClean="0"/>
              <a:t>‹#›</a:t>
            </a:fld>
            <a:endParaRPr lang="en-US"/>
          </a:p>
        </p:txBody>
      </p:sp>
    </p:spTree>
    <p:extLst>
      <p:ext uri="{BB962C8B-B14F-4D97-AF65-F5344CB8AC3E}">
        <p14:creationId xmlns:p14="http://schemas.microsoft.com/office/powerpoint/2010/main" val="9013839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82A809-9CCF-BC4C-9C04-DF2579F5CCAD}" type="datetimeFigureOut">
              <a:rPr lang="en-US" smtClean="0"/>
              <a:t>4/5/18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A48CDC-FA13-3F4E-AD14-2409163B79D9}" type="slidenum">
              <a:rPr lang="en-US" smtClean="0"/>
              <a:t>‹#›</a:t>
            </a:fld>
            <a:endParaRPr lang="en-US"/>
          </a:p>
        </p:txBody>
      </p:sp>
    </p:spTree>
    <p:extLst>
      <p:ext uri="{BB962C8B-B14F-4D97-AF65-F5344CB8AC3E}">
        <p14:creationId xmlns:p14="http://schemas.microsoft.com/office/powerpoint/2010/main" val="1210973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8"/>
            <a:ext cx="31546800" cy="12171678"/>
          </a:xfrm>
        </p:spPr>
        <p:txBody>
          <a:bodyPr anchor="b"/>
          <a:lstStyle>
            <a:lvl1pPr>
              <a:defRPr sz="24000"/>
            </a:lvl1pPr>
          </a:lstStyle>
          <a:p>
            <a:r>
              <a:rPr lang="en-US" smtClean="0"/>
              <a:t>Click to edit Master title style</a:t>
            </a:r>
            <a:endParaRPr lang="en-US" dirty="0"/>
          </a:p>
        </p:txBody>
      </p:sp>
      <p:sp>
        <p:nvSpPr>
          <p:cNvPr id="3" name="Text Placeholder 2"/>
          <p:cNvSpPr>
            <a:spLocks noGrp="1"/>
          </p:cNvSpPr>
          <p:nvPr>
            <p:ph type="body" idx="1"/>
          </p:nvPr>
        </p:nvSpPr>
        <p:spPr>
          <a:xfrm>
            <a:off x="2495552" y="19581715"/>
            <a:ext cx="31546800" cy="640079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82A809-9CCF-BC4C-9C04-DF2579F5CCAD}" type="datetimeFigureOut">
              <a:rPr lang="en-US" smtClean="0"/>
              <a:t>4/5/18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A48CDC-FA13-3F4E-AD14-2409163B79D9}" type="slidenum">
              <a:rPr lang="en-US" smtClean="0"/>
              <a:t>‹#›</a:t>
            </a:fld>
            <a:endParaRPr lang="en-US"/>
          </a:p>
        </p:txBody>
      </p:sp>
    </p:spTree>
    <p:extLst>
      <p:ext uri="{BB962C8B-B14F-4D97-AF65-F5344CB8AC3E}">
        <p14:creationId xmlns:p14="http://schemas.microsoft.com/office/powerpoint/2010/main" val="1123209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A82A809-9CCF-BC4C-9C04-DF2579F5CCAD}" type="datetimeFigureOut">
              <a:rPr lang="en-US" smtClean="0"/>
              <a:t>4/5/18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A48CDC-FA13-3F4E-AD14-2409163B79D9}" type="slidenum">
              <a:rPr lang="en-US" smtClean="0"/>
              <a:t>‹#›</a:t>
            </a:fld>
            <a:endParaRPr lang="en-US"/>
          </a:p>
        </p:txBody>
      </p:sp>
    </p:spTree>
    <p:extLst>
      <p:ext uri="{BB962C8B-B14F-4D97-AF65-F5344CB8AC3E}">
        <p14:creationId xmlns:p14="http://schemas.microsoft.com/office/powerpoint/2010/main" val="1399649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5"/>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519368" y="7172962"/>
            <a:ext cx="15473360"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8516602" y="7172962"/>
            <a:ext cx="15549564"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A82A809-9CCF-BC4C-9C04-DF2579F5CCAD}" type="datetimeFigureOut">
              <a:rPr lang="en-US" smtClean="0"/>
              <a:t>4/5/18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DA48CDC-FA13-3F4E-AD14-2409163B79D9}" type="slidenum">
              <a:rPr lang="en-US" smtClean="0"/>
              <a:t>‹#›</a:t>
            </a:fld>
            <a:endParaRPr lang="en-US"/>
          </a:p>
        </p:txBody>
      </p:sp>
    </p:spTree>
    <p:extLst>
      <p:ext uri="{BB962C8B-B14F-4D97-AF65-F5344CB8AC3E}">
        <p14:creationId xmlns:p14="http://schemas.microsoft.com/office/powerpoint/2010/main" val="376420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A82A809-9CCF-BC4C-9C04-DF2579F5CCAD}" type="datetimeFigureOut">
              <a:rPr lang="en-US" smtClean="0"/>
              <a:t>4/5/18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DA48CDC-FA13-3F4E-AD14-2409163B79D9}" type="slidenum">
              <a:rPr lang="en-US" smtClean="0"/>
              <a:t>‹#›</a:t>
            </a:fld>
            <a:endParaRPr lang="en-US"/>
          </a:p>
        </p:txBody>
      </p:sp>
    </p:spTree>
    <p:extLst>
      <p:ext uri="{BB962C8B-B14F-4D97-AF65-F5344CB8AC3E}">
        <p14:creationId xmlns:p14="http://schemas.microsoft.com/office/powerpoint/2010/main" val="6989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2A809-9CCF-BC4C-9C04-DF2579F5CCAD}" type="datetimeFigureOut">
              <a:rPr lang="en-US" smtClean="0"/>
              <a:t>4/5/18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DA48CDC-FA13-3F4E-AD14-2409163B79D9}" type="slidenum">
              <a:rPr lang="en-US" smtClean="0"/>
              <a:t>‹#›</a:t>
            </a:fld>
            <a:endParaRPr lang="en-US"/>
          </a:p>
        </p:txBody>
      </p:sp>
    </p:spTree>
    <p:extLst>
      <p:ext uri="{BB962C8B-B14F-4D97-AF65-F5344CB8AC3E}">
        <p14:creationId xmlns:p14="http://schemas.microsoft.com/office/powerpoint/2010/main" val="1515720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smtClean="0"/>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82A809-9CCF-BC4C-9C04-DF2579F5CCAD}" type="datetimeFigureOut">
              <a:rPr lang="en-US" smtClean="0"/>
              <a:t>4/5/18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A48CDC-FA13-3F4E-AD14-2409163B79D9}" type="slidenum">
              <a:rPr lang="en-US" smtClean="0"/>
              <a:t>‹#›</a:t>
            </a:fld>
            <a:endParaRPr lang="en-US"/>
          </a:p>
        </p:txBody>
      </p:sp>
    </p:spTree>
    <p:extLst>
      <p:ext uri="{BB962C8B-B14F-4D97-AF65-F5344CB8AC3E}">
        <p14:creationId xmlns:p14="http://schemas.microsoft.com/office/powerpoint/2010/main" val="1265221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82A809-9CCF-BC4C-9C04-DF2579F5CCAD}" type="datetimeFigureOut">
              <a:rPr lang="en-US" smtClean="0"/>
              <a:t>4/5/18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A48CDC-FA13-3F4E-AD14-2409163B79D9}" type="slidenum">
              <a:rPr lang="en-US" smtClean="0"/>
              <a:t>‹#›</a:t>
            </a:fld>
            <a:endParaRPr lang="en-US"/>
          </a:p>
        </p:txBody>
      </p:sp>
    </p:spTree>
    <p:extLst>
      <p:ext uri="{BB962C8B-B14F-4D97-AF65-F5344CB8AC3E}">
        <p14:creationId xmlns:p14="http://schemas.microsoft.com/office/powerpoint/2010/main" val="188543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82A809-9CCF-BC4C-9C04-DF2579F5CCAD}" type="datetimeFigureOut">
              <a:rPr lang="en-US" smtClean="0"/>
              <a:t>4/5/18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A48CDC-FA13-3F4E-AD14-2409163B79D9}" type="slidenum">
              <a:rPr lang="en-US" smtClean="0"/>
              <a:t>‹#›</a:t>
            </a:fld>
            <a:endParaRPr lang="en-US"/>
          </a:p>
        </p:txBody>
      </p:sp>
    </p:spTree>
    <p:extLst>
      <p:ext uri="{BB962C8B-B14F-4D97-AF65-F5344CB8AC3E}">
        <p14:creationId xmlns:p14="http://schemas.microsoft.com/office/powerpoint/2010/main" val="13097209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82A809-9CCF-BC4C-9C04-DF2579F5CCAD}" type="datetimeFigureOut">
              <a:rPr lang="en-US" smtClean="0"/>
              <a:t>4/5/18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A48CDC-FA13-3F4E-AD14-2409163B79D9}" type="slidenum">
              <a:rPr lang="en-US" smtClean="0"/>
              <a:t>‹#›</a:t>
            </a:fld>
            <a:endParaRPr lang="en-US"/>
          </a:p>
        </p:txBody>
      </p:sp>
    </p:spTree>
    <p:extLst>
      <p:ext uri="{BB962C8B-B14F-4D97-AF65-F5344CB8AC3E}">
        <p14:creationId xmlns:p14="http://schemas.microsoft.com/office/powerpoint/2010/main" val="77232237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4800">
                <a:solidFill>
                  <a:schemeClr val="tx1">
                    <a:tint val="75000"/>
                  </a:schemeClr>
                </a:solidFill>
              </a:defRPr>
            </a:lvl1pPr>
          </a:lstStyle>
          <a:p>
            <a:fld id="{7A82A809-9CCF-BC4C-9C04-DF2579F5CCAD}" type="datetimeFigureOut">
              <a:rPr lang="en-US" smtClean="0"/>
              <a:t>4/5/18</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4800">
                <a:solidFill>
                  <a:schemeClr val="tx1">
                    <a:tint val="75000"/>
                  </a:schemeClr>
                </a:solidFill>
              </a:defRPr>
            </a:lvl1pPr>
          </a:lstStyle>
          <a:p>
            <a:fld id="{DDA48CDC-FA13-3F4E-AD14-2409163B79D9}" type="slidenum">
              <a:rPr lang="en-US" smtClean="0"/>
              <a:t>‹#›</a:t>
            </a:fld>
            <a:endParaRPr lang="en-US"/>
          </a:p>
        </p:txBody>
      </p:sp>
    </p:spTree>
    <p:extLst>
      <p:ext uri="{BB962C8B-B14F-4D97-AF65-F5344CB8AC3E}">
        <p14:creationId xmlns:p14="http://schemas.microsoft.com/office/powerpoint/2010/main" val="5880657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chart" Target="../charts/chart1.xml"/><Relationship Id="rId6" Type="http://schemas.openxmlformats.org/officeDocument/2006/relationships/image" Target="../media/image3.png"/><Relationship Id="rId7" Type="http://schemas.openxmlformats.org/officeDocument/2006/relationships/image" Target="../media/image4.png"/><Relationship Id="rId8" Type="http://schemas.openxmlformats.org/officeDocument/2006/relationships/image" Target="../media/image5.png"/><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36576000" cy="4894729"/>
          </a:xfrm>
          <a:prstGeom prst="rect">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Bookman Old Style" charset="0"/>
              <a:ea typeface="Bookman Old Style" charset="0"/>
              <a:cs typeface="Bookman Old Style" charset="0"/>
            </a:endParaRPr>
          </a:p>
        </p:txBody>
      </p:sp>
      <p:sp>
        <p:nvSpPr>
          <p:cNvPr id="5" name="TextBox 4"/>
          <p:cNvSpPr txBox="1"/>
          <p:nvPr/>
        </p:nvSpPr>
        <p:spPr>
          <a:xfrm>
            <a:off x="3412189" y="1047496"/>
            <a:ext cx="29751617" cy="2585323"/>
          </a:xfrm>
          <a:prstGeom prst="rect">
            <a:avLst/>
          </a:prstGeom>
          <a:noFill/>
        </p:spPr>
        <p:txBody>
          <a:bodyPr wrap="square" rtlCol="0">
            <a:spAutoFit/>
          </a:bodyPr>
          <a:lstStyle/>
          <a:p>
            <a:pPr algn="ctr"/>
            <a:r>
              <a:rPr lang="en-US" sz="6600" dirty="0" smtClean="0">
                <a:latin typeface="Bookman Old Style" charset="0"/>
                <a:ea typeface="Bookman Old Style" charset="0"/>
                <a:cs typeface="Bookman Old Style" charset="0"/>
              </a:rPr>
              <a:t>Women in Sociology: A Virtual Community</a:t>
            </a:r>
          </a:p>
          <a:p>
            <a:pPr algn="ctr"/>
            <a:r>
              <a:rPr lang="en-US" sz="4800" dirty="0" smtClean="0">
                <a:latin typeface="Bookman Old Style" charset="0"/>
                <a:ea typeface="Bookman Old Style" charset="0"/>
                <a:cs typeface="Bookman Old Style" charset="0"/>
              </a:rPr>
              <a:t>Nicole Collin</a:t>
            </a:r>
          </a:p>
          <a:p>
            <a:pPr algn="ctr"/>
            <a:r>
              <a:rPr lang="en-US" sz="4800" dirty="0" smtClean="0">
                <a:latin typeface="Bookman Old Style" charset="0"/>
                <a:ea typeface="Bookman Old Style" charset="0"/>
                <a:cs typeface="Bookman Old Style" charset="0"/>
              </a:rPr>
              <a:t>Professional and Technical Writing </a:t>
            </a:r>
            <a:r>
              <a:rPr lang="mr-IN" sz="4800" dirty="0" smtClean="0">
                <a:latin typeface="Bookman Old Style" charset="0"/>
                <a:ea typeface="Bookman Old Style" charset="0"/>
                <a:cs typeface="Bookman Old Style" charset="0"/>
              </a:rPr>
              <a:t>–</a:t>
            </a:r>
            <a:r>
              <a:rPr lang="en-US" sz="4800" dirty="0" smtClean="0">
                <a:latin typeface="Bookman Old Style" charset="0"/>
                <a:ea typeface="Bookman Old Style" charset="0"/>
                <a:cs typeface="Bookman Old Style" charset="0"/>
              </a:rPr>
              <a:t> Prof. Molly Campbell </a:t>
            </a:r>
            <a:r>
              <a:rPr lang="mr-IN" sz="4800" dirty="0" smtClean="0">
                <a:latin typeface="Bookman Old Style" charset="0"/>
                <a:ea typeface="Bookman Old Style" charset="0"/>
                <a:cs typeface="Bookman Old Style" charset="0"/>
              </a:rPr>
              <a:t>–</a:t>
            </a:r>
            <a:r>
              <a:rPr lang="en-US" sz="4800" dirty="0" smtClean="0">
                <a:latin typeface="Bookman Old Style" charset="0"/>
                <a:ea typeface="Bookman Old Style" charset="0"/>
                <a:cs typeface="Bookman Old Style" charset="0"/>
              </a:rPr>
              <a:t> University of New Hampshire</a:t>
            </a:r>
            <a:endParaRPr lang="en-US" sz="4800" dirty="0">
              <a:latin typeface="Bookman Old Style" charset="0"/>
              <a:ea typeface="Bookman Old Style" charset="0"/>
              <a:cs typeface="Bookman Old Style" charset="0"/>
            </a:endParaRPr>
          </a:p>
        </p:txBody>
      </p:sp>
      <p:grpSp>
        <p:nvGrpSpPr>
          <p:cNvPr id="45" name="Group 44"/>
          <p:cNvGrpSpPr/>
          <p:nvPr/>
        </p:nvGrpSpPr>
        <p:grpSpPr>
          <a:xfrm>
            <a:off x="699248" y="6318003"/>
            <a:ext cx="11187953" cy="1025785"/>
            <a:chOff x="699248" y="6562165"/>
            <a:chExt cx="11187953" cy="1025785"/>
          </a:xfrm>
        </p:grpSpPr>
        <p:sp>
          <p:nvSpPr>
            <p:cNvPr id="6" name="Rectangle 5"/>
            <p:cNvSpPr/>
            <p:nvPr/>
          </p:nvSpPr>
          <p:spPr>
            <a:xfrm>
              <a:off x="699248" y="6562165"/>
              <a:ext cx="11187953" cy="1025785"/>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Bookman Old Style" charset="0"/>
                <a:ea typeface="Bookman Old Style" charset="0"/>
                <a:cs typeface="Bookman Old Style" charset="0"/>
              </a:endParaRPr>
            </a:p>
          </p:txBody>
        </p:sp>
        <p:sp>
          <p:nvSpPr>
            <p:cNvPr id="7" name="TextBox 6"/>
            <p:cNvSpPr txBox="1"/>
            <p:nvPr/>
          </p:nvSpPr>
          <p:spPr>
            <a:xfrm>
              <a:off x="1855695" y="6679777"/>
              <a:ext cx="8875058" cy="830997"/>
            </a:xfrm>
            <a:prstGeom prst="rect">
              <a:avLst/>
            </a:prstGeom>
            <a:noFill/>
          </p:spPr>
          <p:txBody>
            <a:bodyPr wrap="square" rtlCol="0">
              <a:spAutoFit/>
            </a:bodyPr>
            <a:lstStyle/>
            <a:p>
              <a:pPr algn="ctr"/>
              <a:r>
                <a:rPr lang="en-US" sz="4800" dirty="0" smtClean="0">
                  <a:solidFill>
                    <a:schemeClr val="bg1"/>
                  </a:solidFill>
                  <a:latin typeface="Bookman Old Style" charset="0"/>
                  <a:ea typeface="Bookman Old Style" charset="0"/>
                  <a:cs typeface="Bookman Old Style" charset="0"/>
                </a:rPr>
                <a:t>OVERVIEW</a:t>
              </a:r>
              <a:endParaRPr lang="en-US" sz="4800" dirty="0">
                <a:solidFill>
                  <a:schemeClr val="bg1"/>
                </a:solidFill>
                <a:latin typeface="Bookman Old Style" charset="0"/>
                <a:ea typeface="Bookman Old Style" charset="0"/>
                <a:cs typeface="Bookman Old Style" charset="0"/>
              </a:endParaRPr>
            </a:p>
          </p:txBody>
        </p:sp>
      </p:grpSp>
      <p:grpSp>
        <p:nvGrpSpPr>
          <p:cNvPr id="46" name="Group 45"/>
          <p:cNvGrpSpPr/>
          <p:nvPr/>
        </p:nvGrpSpPr>
        <p:grpSpPr>
          <a:xfrm>
            <a:off x="12694023" y="6338220"/>
            <a:ext cx="11187953" cy="1025785"/>
            <a:chOff x="12694023" y="6562165"/>
            <a:chExt cx="11187953" cy="1025785"/>
          </a:xfrm>
        </p:grpSpPr>
        <p:sp>
          <p:nvSpPr>
            <p:cNvPr id="9" name="Rectangle 8"/>
            <p:cNvSpPr/>
            <p:nvPr/>
          </p:nvSpPr>
          <p:spPr>
            <a:xfrm>
              <a:off x="12694023" y="6562165"/>
              <a:ext cx="11187953" cy="1025785"/>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Bookman Old Style" charset="0"/>
                <a:ea typeface="Bookman Old Style" charset="0"/>
                <a:cs typeface="Bookman Old Style" charset="0"/>
              </a:endParaRPr>
            </a:p>
          </p:txBody>
        </p:sp>
        <p:sp>
          <p:nvSpPr>
            <p:cNvPr id="10" name="TextBox 9"/>
            <p:cNvSpPr txBox="1"/>
            <p:nvPr/>
          </p:nvSpPr>
          <p:spPr>
            <a:xfrm>
              <a:off x="14980022" y="6659558"/>
              <a:ext cx="6615953" cy="830997"/>
            </a:xfrm>
            <a:prstGeom prst="rect">
              <a:avLst/>
            </a:prstGeom>
            <a:noFill/>
          </p:spPr>
          <p:txBody>
            <a:bodyPr wrap="square" rtlCol="0">
              <a:spAutoFit/>
            </a:bodyPr>
            <a:lstStyle/>
            <a:p>
              <a:pPr algn="ctr"/>
              <a:r>
                <a:rPr lang="en-US" sz="4800" dirty="0" smtClean="0">
                  <a:solidFill>
                    <a:schemeClr val="bg1"/>
                  </a:solidFill>
                  <a:latin typeface="Bookman Old Style" charset="0"/>
                  <a:ea typeface="Bookman Old Style" charset="0"/>
                  <a:cs typeface="Bookman Old Style" charset="0"/>
                </a:rPr>
                <a:t>DESIGN</a:t>
              </a:r>
              <a:endParaRPr lang="en-US" sz="4800" dirty="0">
                <a:solidFill>
                  <a:schemeClr val="bg1"/>
                </a:solidFill>
                <a:latin typeface="Bookman Old Style" charset="0"/>
                <a:ea typeface="Bookman Old Style" charset="0"/>
                <a:cs typeface="Bookman Old Style" charset="0"/>
              </a:endParaRPr>
            </a:p>
          </p:txBody>
        </p:sp>
      </p:grpSp>
      <p:grpSp>
        <p:nvGrpSpPr>
          <p:cNvPr id="47" name="Group 46"/>
          <p:cNvGrpSpPr/>
          <p:nvPr/>
        </p:nvGrpSpPr>
        <p:grpSpPr>
          <a:xfrm>
            <a:off x="24688794" y="6332946"/>
            <a:ext cx="11187953" cy="1025785"/>
            <a:chOff x="24688798" y="6562165"/>
            <a:chExt cx="11187953" cy="1025785"/>
          </a:xfrm>
        </p:grpSpPr>
        <p:sp>
          <p:nvSpPr>
            <p:cNvPr id="8" name="Rectangle 7"/>
            <p:cNvSpPr/>
            <p:nvPr/>
          </p:nvSpPr>
          <p:spPr>
            <a:xfrm>
              <a:off x="24688798" y="6562165"/>
              <a:ext cx="11187953" cy="1025785"/>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Bookman Old Style" charset="0"/>
                <a:ea typeface="Bookman Old Style" charset="0"/>
                <a:cs typeface="Bookman Old Style" charset="0"/>
              </a:endParaRPr>
            </a:p>
          </p:txBody>
        </p:sp>
        <p:sp>
          <p:nvSpPr>
            <p:cNvPr id="11" name="TextBox 10"/>
            <p:cNvSpPr txBox="1"/>
            <p:nvPr/>
          </p:nvSpPr>
          <p:spPr>
            <a:xfrm>
              <a:off x="25764562" y="6683772"/>
              <a:ext cx="9036424" cy="830997"/>
            </a:xfrm>
            <a:prstGeom prst="rect">
              <a:avLst/>
            </a:prstGeom>
            <a:noFill/>
          </p:spPr>
          <p:txBody>
            <a:bodyPr wrap="square" rtlCol="0">
              <a:spAutoFit/>
            </a:bodyPr>
            <a:lstStyle/>
            <a:p>
              <a:pPr algn="ctr"/>
              <a:r>
                <a:rPr lang="en-US" sz="4800" dirty="0" smtClean="0">
                  <a:solidFill>
                    <a:schemeClr val="bg1"/>
                  </a:solidFill>
                  <a:latin typeface="Bookman Old Style" charset="0"/>
                  <a:ea typeface="Bookman Old Style" charset="0"/>
                  <a:cs typeface="Bookman Old Style" charset="0"/>
                </a:rPr>
                <a:t>RESULTS/CONCLUSION</a:t>
              </a:r>
              <a:endParaRPr lang="en-US" sz="4800" dirty="0">
                <a:solidFill>
                  <a:schemeClr val="bg1"/>
                </a:solidFill>
                <a:latin typeface="Bookman Old Style" charset="0"/>
                <a:ea typeface="Bookman Old Style" charset="0"/>
                <a:cs typeface="Bookman Old Style" charset="0"/>
              </a:endParaRPr>
            </a:p>
          </p:txBody>
        </p:sp>
      </p:grpSp>
      <p:sp>
        <p:nvSpPr>
          <p:cNvPr id="13" name="TextBox 12"/>
          <p:cNvSpPr txBox="1"/>
          <p:nvPr/>
        </p:nvSpPr>
        <p:spPr>
          <a:xfrm>
            <a:off x="2595283" y="15019977"/>
            <a:ext cx="7395882" cy="1049646"/>
          </a:xfrm>
          <a:prstGeom prst="rect">
            <a:avLst/>
          </a:prstGeom>
          <a:noFill/>
        </p:spPr>
        <p:txBody>
          <a:bodyPr wrap="square" rtlCol="0">
            <a:spAutoFit/>
          </a:bodyPr>
          <a:lstStyle/>
          <a:p>
            <a:pPr algn="ctr"/>
            <a:r>
              <a:rPr lang="en-US" smtClean="0">
                <a:solidFill>
                  <a:schemeClr val="bg1"/>
                </a:solidFill>
                <a:latin typeface="Bookman Old Style" charset="0"/>
                <a:ea typeface="Bookman Old Style" charset="0"/>
                <a:cs typeface="Bookman Old Style" charset="0"/>
              </a:rPr>
              <a:t>Research Methods</a:t>
            </a:r>
            <a:endParaRPr lang="en-US" dirty="0">
              <a:solidFill>
                <a:schemeClr val="bg1"/>
              </a:solidFill>
              <a:latin typeface="Bookman Old Style" charset="0"/>
              <a:ea typeface="Bookman Old Style" charset="0"/>
              <a:cs typeface="Bookman Old Style" charset="0"/>
            </a:endParaRPr>
          </a:p>
        </p:txBody>
      </p:sp>
      <p:grpSp>
        <p:nvGrpSpPr>
          <p:cNvPr id="25" name="Group 24"/>
          <p:cNvGrpSpPr/>
          <p:nvPr/>
        </p:nvGrpSpPr>
        <p:grpSpPr>
          <a:xfrm>
            <a:off x="24688796" y="19538126"/>
            <a:ext cx="11187953" cy="1025785"/>
            <a:chOff x="24688798" y="14630400"/>
            <a:chExt cx="11187953" cy="1025785"/>
          </a:xfrm>
          <a:solidFill>
            <a:schemeClr val="bg1">
              <a:lumMod val="50000"/>
            </a:schemeClr>
          </a:solidFill>
        </p:grpSpPr>
        <p:sp>
          <p:nvSpPr>
            <p:cNvPr id="14" name="Rectangle 13"/>
            <p:cNvSpPr/>
            <p:nvPr/>
          </p:nvSpPr>
          <p:spPr>
            <a:xfrm>
              <a:off x="24688798" y="14630400"/>
              <a:ext cx="11187953" cy="1025785"/>
            </a:xfrm>
            <a:prstGeom prst="rect">
              <a:avLst/>
            </a:prstGeom>
            <a:grp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Bookman Old Style" charset="0"/>
                <a:ea typeface="Bookman Old Style" charset="0"/>
                <a:cs typeface="Bookman Old Style" charset="0"/>
              </a:endParaRPr>
            </a:p>
          </p:txBody>
        </p:sp>
        <p:sp>
          <p:nvSpPr>
            <p:cNvPr id="15" name="TextBox 14"/>
            <p:cNvSpPr txBox="1"/>
            <p:nvPr/>
          </p:nvSpPr>
          <p:spPr>
            <a:xfrm>
              <a:off x="25172893" y="14727793"/>
              <a:ext cx="10219762" cy="830997"/>
            </a:xfrm>
            <a:prstGeom prst="rect">
              <a:avLst/>
            </a:prstGeom>
            <a:grpFill/>
            <a:ln>
              <a:solidFill>
                <a:schemeClr val="bg1">
                  <a:lumMod val="50000"/>
                </a:schemeClr>
              </a:solidFill>
            </a:ln>
          </p:spPr>
          <p:txBody>
            <a:bodyPr wrap="square" rtlCol="0">
              <a:spAutoFit/>
            </a:bodyPr>
            <a:lstStyle/>
            <a:p>
              <a:pPr algn="ctr"/>
              <a:r>
                <a:rPr lang="en-US" sz="4800" dirty="0" smtClean="0">
                  <a:solidFill>
                    <a:schemeClr val="bg1"/>
                  </a:solidFill>
                  <a:latin typeface="Bookman Old Style" charset="0"/>
                  <a:ea typeface="Bookman Old Style" charset="0"/>
                  <a:cs typeface="Bookman Old Style" charset="0"/>
                </a:rPr>
                <a:t>URL AND PUBLISH DATE</a:t>
              </a:r>
              <a:endParaRPr lang="en-US" sz="4800" dirty="0">
                <a:solidFill>
                  <a:schemeClr val="bg1"/>
                </a:solidFill>
                <a:latin typeface="Bookman Old Style" charset="0"/>
                <a:ea typeface="Bookman Old Style" charset="0"/>
                <a:cs typeface="Bookman Old Style" charset="0"/>
              </a:endParaRPr>
            </a:p>
          </p:txBody>
        </p:sp>
      </p:grpSp>
      <p:sp>
        <p:nvSpPr>
          <p:cNvPr id="17" name="TextBox 16"/>
          <p:cNvSpPr txBox="1"/>
          <p:nvPr/>
        </p:nvSpPr>
        <p:spPr>
          <a:xfrm>
            <a:off x="24688796" y="25285621"/>
            <a:ext cx="11187953" cy="2062103"/>
          </a:xfrm>
          <a:prstGeom prst="rect">
            <a:avLst/>
          </a:prstGeom>
          <a:noFill/>
        </p:spPr>
        <p:txBody>
          <a:bodyPr wrap="square" rtlCol="0">
            <a:spAutoFit/>
          </a:bodyPr>
          <a:lstStyle/>
          <a:p>
            <a:pPr algn="ctr"/>
            <a:r>
              <a:rPr lang="en-US" sz="3200" dirty="0" smtClean="0">
                <a:latin typeface="Bookman Old Style" charset="0"/>
                <a:ea typeface="Bookman Old Style" charset="0"/>
                <a:cs typeface="Bookman Old Style" charset="0"/>
              </a:rPr>
              <a:t>Nicole Collin</a:t>
            </a:r>
          </a:p>
          <a:p>
            <a:pPr algn="ctr"/>
            <a:r>
              <a:rPr lang="en-US" sz="3200" dirty="0" smtClean="0">
                <a:latin typeface="Bookman Old Style" charset="0"/>
                <a:ea typeface="Bookman Old Style" charset="0"/>
                <a:cs typeface="Bookman Old Style" charset="0"/>
              </a:rPr>
              <a:t>Department of Sociology</a:t>
            </a:r>
            <a:endParaRPr lang="en-US" sz="3200" dirty="0">
              <a:latin typeface="Bookman Old Style" charset="0"/>
              <a:ea typeface="Bookman Old Style" charset="0"/>
              <a:cs typeface="Bookman Old Style" charset="0"/>
            </a:endParaRPr>
          </a:p>
          <a:p>
            <a:pPr algn="ctr"/>
            <a:r>
              <a:rPr lang="en-US" sz="3200" dirty="0" smtClean="0">
                <a:latin typeface="Bookman Old Style" charset="0"/>
                <a:ea typeface="Bookman Old Style" charset="0"/>
                <a:cs typeface="Bookman Old Style" charset="0"/>
              </a:rPr>
              <a:t>nmc2001@wildcats.unh.edu</a:t>
            </a:r>
          </a:p>
          <a:p>
            <a:pPr algn="ctr"/>
            <a:r>
              <a:rPr lang="en-US" sz="3200" dirty="0" err="1" smtClean="0">
                <a:latin typeface="Bookman Old Style" charset="0"/>
                <a:ea typeface="Bookman Old Style" charset="0"/>
                <a:cs typeface="Bookman Old Style" charset="0"/>
              </a:rPr>
              <a:t>www.linkedin.com</a:t>
            </a:r>
            <a:r>
              <a:rPr lang="en-US" sz="3200" dirty="0" smtClean="0">
                <a:latin typeface="Bookman Old Style" charset="0"/>
                <a:ea typeface="Bookman Old Style" charset="0"/>
                <a:cs typeface="Bookman Old Style" charset="0"/>
              </a:rPr>
              <a:t>/in/</a:t>
            </a:r>
            <a:r>
              <a:rPr lang="en-US" sz="3200" dirty="0" err="1" smtClean="0">
                <a:latin typeface="Bookman Old Style" charset="0"/>
                <a:ea typeface="Bookman Old Style" charset="0"/>
                <a:cs typeface="Bookman Old Style" charset="0"/>
              </a:rPr>
              <a:t>nicolemcollin</a:t>
            </a:r>
            <a:endParaRPr lang="en-US" sz="3200" dirty="0" smtClean="0">
              <a:latin typeface="Bookman Old Style" charset="0"/>
              <a:ea typeface="Bookman Old Style" charset="0"/>
              <a:cs typeface="Bookman Old Style" charset="0"/>
            </a:endParaRPr>
          </a:p>
        </p:txBody>
      </p:sp>
      <p:sp>
        <p:nvSpPr>
          <p:cNvPr id="19" name="Rectangle 18"/>
          <p:cNvSpPr/>
          <p:nvPr/>
        </p:nvSpPr>
        <p:spPr>
          <a:xfrm>
            <a:off x="24688796" y="23908592"/>
            <a:ext cx="11187953" cy="1025785"/>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Bookman Old Style" charset="0"/>
              <a:ea typeface="Bookman Old Style" charset="0"/>
              <a:cs typeface="Bookman Old Style" charset="0"/>
            </a:endParaRPr>
          </a:p>
        </p:txBody>
      </p:sp>
      <p:sp>
        <p:nvSpPr>
          <p:cNvPr id="20" name="TextBox 19"/>
          <p:cNvSpPr txBox="1"/>
          <p:nvPr/>
        </p:nvSpPr>
        <p:spPr>
          <a:xfrm>
            <a:off x="26719302" y="24005985"/>
            <a:ext cx="7126939" cy="830997"/>
          </a:xfrm>
          <a:prstGeom prst="rect">
            <a:avLst/>
          </a:prstGeom>
          <a:noFill/>
        </p:spPr>
        <p:txBody>
          <a:bodyPr wrap="square" rtlCol="0">
            <a:spAutoFit/>
          </a:bodyPr>
          <a:lstStyle/>
          <a:p>
            <a:pPr algn="ctr"/>
            <a:r>
              <a:rPr lang="en-US" sz="4800" dirty="0" smtClean="0">
                <a:solidFill>
                  <a:schemeClr val="bg1"/>
                </a:solidFill>
                <a:latin typeface="Bookman Old Style" charset="0"/>
                <a:ea typeface="Bookman Old Style" charset="0"/>
                <a:cs typeface="Bookman Old Style" charset="0"/>
              </a:rPr>
              <a:t>CONTACT</a:t>
            </a:r>
            <a:endParaRPr lang="en-US" sz="4800" dirty="0">
              <a:solidFill>
                <a:schemeClr val="bg1"/>
              </a:solidFill>
              <a:latin typeface="Bookman Old Style" charset="0"/>
              <a:ea typeface="Bookman Old Style" charset="0"/>
              <a:cs typeface="Bookman Old Style" charset="0"/>
            </a:endParaRPr>
          </a:p>
        </p:txBody>
      </p:sp>
      <p:grpSp>
        <p:nvGrpSpPr>
          <p:cNvPr id="44" name="Group 43"/>
          <p:cNvGrpSpPr/>
          <p:nvPr/>
        </p:nvGrpSpPr>
        <p:grpSpPr>
          <a:xfrm>
            <a:off x="558052" y="14909243"/>
            <a:ext cx="11187953" cy="1095283"/>
            <a:chOff x="558052" y="14667944"/>
            <a:chExt cx="11187953" cy="1095283"/>
          </a:xfrm>
        </p:grpSpPr>
        <p:sp>
          <p:nvSpPr>
            <p:cNvPr id="18" name="Rectangle 17"/>
            <p:cNvSpPr/>
            <p:nvPr/>
          </p:nvSpPr>
          <p:spPr>
            <a:xfrm>
              <a:off x="558052" y="14737442"/>
              <a:ext cx="11187953" cy="1025785"/>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Bookman Old Style" charset="0"/>
                <a:ea typeface="Bookman Old Style" charset="0"/>
                <a:cs typeface="Bookman Old Style" charset="0"/>
              </a:endParaRPr>
            </a:p>
          </p:txBody>
        </p:sp>
        <p:sp>
          <p:nvSpPr>
            <p:cNvPr id="21" name="TextBox 20"/>
            <p:cNvSpPr txBox="1"/>
            <p:nvPr/>
          </p:nvSpPr>
          <p:spPr>
            <a:xfrm>
              <a:off x="2084293" y="14667944"/>
              <a:ext cx="8135470" cy="1049646"/>
            </a:xfrm>
            <a:prstGeom prst="rect">
              <a:avLst/>
            </a:prstGeom>
            <a:noFill/>
          </p:spPr>
          <p:txBody>
            <a:bodyPr wrap="square" rtlCol="0">
              <a:spAutoFit/>
            </a:bodyPr>
            <a:lstStyle/>
            <a:p>
              <a:pPr algn="ctr"/>
              <a:r>
                <a:rPr lang="en-US" sz="4800" dirty="0" smtClean="0">
                  <a:solidFill>
                    <a:schemeClr val="bg1"/>
                  </a:solidFill>
                  <a:latin typeface="Bookman Old Style" charset="0"/>
                  <a:ea typeface="Bookman Old Style" charset="0"/>
                  <a:cs typeface="Bookman Old Style" charset="0"/>
                </a:rPr>
                <a:t>RESEARCH</a:t>
              </a:r>
              <a:r>
                <a:rPr lang="en-US" dirty="0" smtClean="0">
                  <a:solidFill>
                    <a:schemeClr val="bg1"/>
                  </a:solidFill>
                  <a:latin typeface="Bookman Old Style" charset="0"/>
                  <a:ea typeface="Bookman Old Style" charset="0"/>
                  <a:cs typeface="Bookman Old Style" charset="0"/>
                </a:rPr>
                <a:t> </a:t>
              </a:r>
              <a:r>
                <a:rPr lang="en-US" sz="4800" dirty="0" smtClean="0">
                  <a:solidFill>
                    <a:schemeClr val="bg1"/>
                  </a:solidFill>
                  <a:latin typeface="Bookman Old Style" charset="0"/>
                  <a:ea typeface="Bookman Old Style" charset="0"/>
                  <a:cs typeface="Bookman Old Style" charset="0"/>
                </a:rPr>
                <a:t>METHODS</a:t>
              </a:r>
              <a:endParaRPr lang="en-US" sz="4800" dirty="0">
                <a:solidFill>
                  <a:schemeClr val="bg1"/>
                </a:solidFill>
                <a:latin typeface="Bookman Old Style" charset="0"/>
                <a:ea typeface="Bookman Old Style" charset="0"/>
                <a:cs typeface="Bookman Old Style" charset="0"/>
              </a:endParaRPr>
            </a:p>
          </p:txBody>
        </p:sp>
      </p:grpSp>
      <p:sp>
        <p:nvSpPr>
          <p:cNvPr id="22" name="TextBox 21"/>
          <p:cNvSpPr txBox="1"/>
          <p:nvPr/>
        </p:nvSpPr>
        <p:spPr>
          <a:xfrm>
            <a:off x="699248" y="7977527"/>
            <a:ext cx="11187953" cy="5016758"/>
          </a:xfrm>
          <a:prstGeom prst="rect">
            <a:avLst/>
          </a:prstGeom>
          <a:noFill/>
        </p:spPr>
        <p:txBody>
          <a:bodyPr wrap="square" rtlCol="0">
            <a:spAutoFit/>
          </a:bodyPr>
          <a:lstStyle/>
          <a:p>
            <a:r>
              <a:rPr lang="en-US" sz="3200" dirty="0" smtClean="0">
                <a:latin typeface="Bookman Old Style" charset="0"/>
                <a:ea typeface="Bookman Old Style" charset="0"/>
                <a:cs typeface="Bookman Old Style" charset="0"/>
              </a:rPr>
              <a:t>The purpose of this assignment is to choose a topic of interest and professionalize it online. With a combination of preliminary research and audience analysis, one can design a website unlike any other.</a:t>
            </a:r>
          </a:p>
          <a:p>
            <a:endParaRPr lang="en-US" sz="3200" dirty="0" smtClean="0">
              <a:latin typeface="Bookman Old Style" charset="0"/>
              <a:ea typeface="Bookman Old Style" charset="0"/>
              <a:cs typeface="Bookman Old Style" charset="0"/>
            </a:endParaRPr>
          </a:p>
          <a:p>
            <a:r>
              <a:rPr lang="en-US" sz="3200" dirty="0" smtClean="0">
                <a:latin typeface="Bookman Old Style" charset="0"/>
                <a:ea typeface="Bookman Old Style" charset="0"/>
                <a:cs typeface="Bookman Old Style" charset="0"/>
              </a:rPr>
              <a:t>This project is dedicated to creating an academic blog website catered to people who are interested in sociological topics, and want an outlet to share their ideas. This website will be a place for people to explore, research, discuss, and more.</a:t>
            </a:r>
          </a:p>
        </p:txBody>
      </p:sp>
      <p:sp>
        <p:nvSpPr>
          <p:cNvPr id="26" name="TextBox 25"/>
          <p:cNvSpPr txBox="1"/>
          <p:nvPr/>
        </p:nvSpPr>
        <p:spPr>
          <a:xfrm>
            <a:off x="24688794" y="20915155"/>
            <a:ext cx="11187953" cy="2554545"/>
          </a:xfrm>
          <a:prstGeom prst="rect">
            <a:avLst/>
          </a:prstGeom>
          <a:noFill/>
        </p:spPr>
        <p:txBody>
          <a:bodyPr wrap="square" rtlCol="0">
            <a:spAutoFit/>
          </a:bodyPr>
          <a:lstStyle/>
          <a:p>
            <a:pPr algn="ctr"/>
            <a:r>
              <a:rPr lang="en-US" sz="3200" dirty="0" smtClean="0">
                <a:latin typeface="Bookman Old Style" charset="0"/>
                <a:ea typeface="Bookman Old Style" charset="0"/>
                <a:cs typeface="Bookman Old Style" charset="0"/>
              </a:rPr>
              <a:t>Website URL:</a:t>
            </a:r>
          </a:p>
          <a:p>
            <a:pPr algn="ctr"/>
            <a:r>
              <a:rPr lang="en-US" sz="3200" dirty="0" smtClean="0">
                <a:latin typeface="Bookman Old Style" charset="0"/>
                <a:ea typeface="Bookman Old Style" charset="0"/>
                <a:cs typeface="Bookman Old Style" charset="0"/>
              </a:rPr>
              <a:t>https://nicolemcollin.wixsite.com/womeninsociology</a:t>
            </a:r>
          </a:p>
          <a:p>
            <a:pPr algn="ctr"/>
            <a:endParaRPr lang="en-US" sz="3200" dirty="0" smtClean="0">
              <a:latin typeface="Bookman Old Style" charset="0"/>
              <a:ea typeface="Bookman Old Style" charset="0"/>
              <a:cs typeface="Bookman Old Style" charset="0"/>
            </a:endParaRPr>
          </a:p>
          <a:p>
            <a:pPr algn="ctr"/>
            <a:r>
              <a:rPr lang="en-US" sz="3200" dirty="0" smtClean="0">
                <a:latin typeface="Bookman Old Style" charset="0"/>
                <a:ea typeface="Bookman Old Style" charset="0"/>
                <a:cs typeface="Bookman Old Style" charset="0"/>
              </a:rPr>
              <a:t>Anticipated Publish Date:</a:t>
            </a:r>
          </a:p>
          <a:p>
            <a:pPr algn="ctr"/>
            <a:r>
              <a:rPr lang="en-US" sz="3200" dirty="0" smtClean="0">
                <a:latin typeface="Bookman Old Style" charset="0"/>
                <a:ea typeface="Bookman Old Style" charset="0"/>
                <a:cs typeface="Bookman Old Style" charset="0"/>
              </a:rPr>
              <a:t>May 4, 2018</a:t>
            </a:r>
            <a:endParaRPr lang="en-US" sz="3200" dirty="0">
              <a:latin typeface="Bookman Old Style" charset="0"/>
              <a:ea typeface="Bookman Old Style" charset="0"/>
              <a:cs typeface="Bookman Old Style" charset="0"/>
            </a:endParaRPr>
          </a:p>
        </p:txBody>
      </p:sp>
      <p:pic>
        <p:nvPicPr>
          <p:cNvPr id="30" name="Picture 2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63806" y="876297"/>
            <a:ext cx="2216284" cy="2927720"/>
          </a:xfrm>
          <a:prstGeom prst="rect">
            <a:avLst/>
          </a:prstGeom>
        </p:spPr>
      </p:pic>
      <p:pic>
        <p:nvPicPr>
          <p:cNvPr id="31" name="Picture 3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3344" y="1400865"/>
            <a:ext cx="2547576" cy="1878584"/>
          </a:xfrm>
          <a:prstGeom prst="rect">
            <a:avLst/>
          </a:prstGeom>
        </p:spPr>
      </p:pic>
      <p:graphicFrame>
        <p:nvGraphicFramePr>
          <p:cNvPr id="33" name="Chart 32"/>
          <p:cNvGraphicFramePr/>
          <p:nvPr>
            <p:extLst>
              <p:ext uri="{D42A27DB-BD31-4B8C-83A1-F6EECF244321}">
                <p14:modId xmlns:p14="http://schemas.microsoft.com/office/powerpoint/2010/main" val="1276509488"/>
              </p:ext>
            </p:extLst>
          </p:nvPr>
        </p:nvGraphicFramePr>
        <p:xfrm>
          <a:off x="26434890" y="7977527"/>
          <a:ext cx="7695760" cy="4906493"/>
        </p:xfrm>
        <a:graphic>
          <a:graphicData uri="http://schemas.openxmlformats.org/drawingml/2006/chart">
            <c:chart xmlns:c="http://schemas.openxmlformats.org/drawingml/2006/chart" xmlns:r="http://schemas.openxmlformats.org/officeDocument/2006/relationships" r:id="rId5"/>
          </a:graphicData>
        </a:graphic>
      </p:graphicFrame>
      <p:sp>
        <p:nvSpPr>
          <p:cNvPr id="37" name="TextBox 36"/>
          <p:cNvSpPr txBox="1"/>
          <p:nvPr/>
        </p:nvSpPr>
        <p:spPr>
          <a:xfrm>
            <a:off x="24638301" y="12692797"/>
            <a:ext cx="11187953" cy="6001643"/>
          </a:xfrm>
          <a:prstGeom prst="rect">
            <a:avLst/>
          </a:prstGeom>
          <a:noFill/>
        </p:spPr>
        <p:txBody>
          <a:bodyPr wrap="square" rtlCol="0">
            <a:spAutoFit/>
          </a:bodyPr>
          <a:lstStyle/>
          <a:p>
            <a:pPr lvl="0"/>
            <a:r>
              <a:rPr lang="en-US" sz="3200" dirty="0" smtClean="0">
                <a:latin typeface="Bookman Old Style" charset="0"/>
                <a:ea typeface="Bookman Old Style" charset="0"/>
                <a:cs typeface="Bookman Old Style" charset="0"/>
              </a:rPr>
              <a:t>It became apparent through this research that </a:t>
            </a:r>
            <a:r>
              <a:rPr lang="en-US" sz="3200" dirty="0">
                <a:latin typeface="Bookman Old Style" charset="0"/>
                <a:ea typeface="Bookman Old Style" charset="0"/>
                <a:cs typeface="Bookman Old Style" charset="0"/>
              </a:rPr>
              <a:t>there is a </a:t>
            </a:r>
            <a:r>
              <a:rPr lang="en-US" sz="3200" dirty="0" smtClean="0">
                <a:latin typeface="Bookman Old Style" charset="0"/>
                <a:ea typeface="Bookman Old Style" charset="0"/>
                <a:cs typeface="Bookman Old Style" charset="0"/>
              </a:rPr>
              <a:t>lacking of </a:t>
            </a:r>
            <a:r>
              <a:rPr lang="en-US" sz="3200" dirty="0">
                <a:latin typeface="Bookman Old Style" charset="0"/>
                <a:ea typeface="Bookman Old Style" charset="0"/>
                <a:cs typeface="Bookman Old Style" charset="0"/>
              </a:rPr>
              <a:t>an active community in the online world of sociology. Although the </a:t>
            </a:r>
            <a:r>
              <a:rPr lang="en-US" sz="3200" dirty="0" smtClean="0">
                <a:latin typeface="Bookman Old Style" charset="0"/>
                <a:ea typeface="Bookman Old Style" charset="0"/>
                <a:cs typeface="Bookman Old Style" charset="0"/>
              </a:rPr>
              <a:t>websites that were observed had key concepts, there was a need for a domain that </a:t>
            </a:r>
            <a:r>
              <a:rPr lang="en-US" sz="3200" dirty="0">
                <a:latin typeface="Bookman Old Style" charset="0"/>
                <a:ea typeface="Bookman Old Style" charset="0"/>
                <a:cs typeface="Bookman Old Style" charset="0"/>
              </a:rPr>
              <a:t>had an academic </a:t>
            </a:r>
            <a:r>
              <a:rPr lang="en-US" sz="3200" dirty="0" smtClean="0">
                <a:latin typeface="Bookman Old Style" charset="0"/>
                <a:ea typeface="Bookman Old Style" charset="0"/>
                <a:cs typeface="Bookman Old Style" charset="0"/>
              </a:rPr>
              <a:t>quality </a:t>
            </a:r>
            <a:r>
              <a:rPr lang="en-US" sz="3200" dirty="0">
                <a:latin typeface="Bookman Old Style" charset="0"/>
                <a:ea typeface="Bookman Old Style" charset="0"/>
                <a:cs typeface="Bookman Old Style" charset="0"/>
              </a:rPr>
              <a:t>as well as a social one. </a:t>
            </a:r>
            <a:r>
              <a:rPr lang="en-US" sz="3200" dirty="0" smtClean="0">
                <a:latin typeface="Bookman Old Style" charset="0"/>
                <a:ea typeface="Bookman Old Style" charset="0"/>
                <a:cs typeface="Bookman Old Style" charset="0"/>
              </a:rPr>
              <a:t>The aspect that makes </a:t>
            </a:r>
            <a:r>
              <a:rPr lang="en-US" sz="3200" i="1" dirty="0" smtClean="0">
                <a:latin typeface="Bookman Old Style" charset="0"/>
                <a:ea typeface="Bookman Old Style" charset="0"/>
                <a:cs typeface="Bookman Old Style" charset="0"/>
              </a:rPr>
              <a:t>Women in Sociology </a:t>
            </a:r>
            <a:r>
              <a:rPr lang="en-US" sz="3200" dirty="0" smtClean="0">
                <a:latin typeface="Bookman Old Style" charset="0"/>
                <a:ea typeface="Bookman Old Style" charset="0"/>
                <a:cs typeface="Bookman Old Style" charset="0"/>
              </a:rPr>
              <a:t>unique is the strong active community that the forum will bring.</a:t>
            </a:r>
          </a:p>
          <a:p>
            <a:pPr lvl="0"/>
            <a:endParaRPr lang="en-US" sz="3200" dirty="0" smtClean="0">
              <a:latin typeface="Bookman Old Style" charset="0"/>
              <a:ea typeface="Bookman Old Style" charset="0"/>
              <a:cs typeface="Bookman Old Style" charset="0"/>
            </a:endParaRPr>
          </a:p>
          <a:p>
            <a:pPr lvl="0"/>
            <a:r>
              <a:rPr lang="en-US" sz="3200" i="1" dirty="0" smtClean="0">
                <a:latin typeface="Bookman Old Style" charset="0"/>
                <a:ea typeface="Bookman Old Style" charset="0"/>
                <a:cs typeface="Bookman Old Style" charset="0"/>
              </a:rPr>
              <a:t>Women </a:t>
            </a:r>
            <a:r>
              <a:rPr lang="en-US" sz="3200" i="1" dirty="0">
                <a:latin typeface="Bookman Old Style" charset="0"/>
                <a:ea typeface="Bookman Old Style" charset="0"/>
                <a:cs typeface="Bookman Old Style" charset="0"/>
              </a:rPr>
              <a:t>in Sociology </a:t>
            </a:r>
            <a:r>
              <a:rPr lang="en-US" sz="3200" dirty="0" smtClean="0">
                <a:latin typeface="Bookman Old Style" charset="0"/>
                <a:ea typeface="Bookman Old Style" charset="0"/>
                <a:cs typeface="Bookman Old Style" charset="0"/>
              </a:rPr>
              <a:t>will be a online portal where an audience can </a:t>
            </a:r>
            <a:r>
              <a:rPr lang="en-US" sz="3200" dirty="0">
                <a:latin typeface="Bookman Old Style" charset="0"/>
                <a:ea typeface="Bookman Old Style" charset="0"/>
                <a:cs typeface="Bookman Old Style" charset="0"/>
              </a:rPr>
              <a:t>go to read </a:t>
            </a:r>
            <a:r>
              <a:rPr lang="en-US" sz="3200" dirty="0" smtClean="0">
                <a:latin typeface="Bookman Old Style" charset="0"/>
                <a:ea typeface="Bookman Old Style" charset="0"/>
                <a:cs typeface="Bookman Old Style" charset="0"/>
              </a:rPr>
              <a:t>research</a:t>
            </a:r>
            <a:r>
              <a:rPr lang="en-US" sz="3200" dirty="0">
                <a:latin typeface="Bookman Old Style" charset="0"/>
                <a:ea typeface="Bookman Old Style" charset="0"/>
                <a:cs typeface="Bookman Old Style" charset="0"/>
              </a:rPr>
              <a:t>, explore relevant news online, and discuss important sociological </a:t>
            </a:r>
            <a:r>
              <a:rPr lang="en-US" sz="3200" dirty="0" smtClean="0">
                <a:latin typeface="Bookman Old Style" charset="0"/>
                <a:ea typeface="Bookman Old Style" charset="0"/>
                <a:cs typeface="Bookman Old Style" charset="0"/>
              </a:rPr>
              <a:t>topics amongst each other.</a:t>
            </a:r>
            <a:endParaRPr lang="en-US" sz="3200" dirty="0">
              <a:latin typeface="Bookman Old Style" charset="0"/>
              <a:ea typeface="Bookman Old Style" charset="0"/>
              <a:cs typeface="Bookman Old Style" charset="0"/>
            </a:endParaRPr>
          </a:p>
        </p:txBody>
      </p:sp>
      <p:sp>
        <p:nvSpPr>
          <p:cNvPr id="38" name="TextBox 37"/>
          <p:cNvSpPr txBox="1"/>
          <p:nvPr/>
        </p:nvSpPr>
        <p:spPr>
          <a:xfrm>
            <a:off x="558052" y="16421656"/>
            <a:ext cx="11329149" cy="10926068"/>
          </a:xfrm>
          <a:prstGeom prst="rect">
            <a:avLst/>
          </a:prstGeom>
          <a:noFill/>
        </p:spPr>
        <p:txBody>
          <a:bodyPr wrap="square" rtlCol="0">
            <a:spAutoFit/>
          </a:bodyPr>
          <a:lstStyle/>
          <a:p>
            <a:pPr marL="457200" indent="-457200">
              <a:buFont typeface="Arial" charset="0"/>
              <a:buChar char="•"/>
            </a:pPr>
            <a:r>
              <a:rPr lang="en-US" sz="3200" dirty="0" smtClean="0">
                <a:latin typeface="Bookman Old Style" charset="0"/>
                <a:ea typeface="Bookman Old Style" charset="0"/>
                <a:cs typeface="Bookman Old Style" charset="0"/>
              </a:rPr>
              <a:t>Search for a Topic</a:t>
            </a:r>
          </a:p>
          <a:p>
            <a:pPr marL="2037283" lvl="1" indent="-457200">
              <a:buFont typeface="Arial" charset="0"/>
              <a:buChar char="•"/>
            </a:pPr>
            <a:r>
              <a:rPr lang="en-US" sz="3200" dirty="0">
                <a:latin typeface="Bookman Old Style" charset="0"/>
                <a:ea typeface="Bookman Old Style" charset="0"/>
                <a:cs typeface="Bookman Old Style" charset="0"/>
              </a:rPr>
              <a:t>C</a:t>
            </a:r>
            <a:r>
              <a:rPr lang="en-US" sz="3200" dirty="0" smtClean="0">
                <a:latin typeface="Bookman Old Style" charset="0"/>
                <a:ea typeface="Bookman Old Style" charset="0"/>
                <a:cs typeface="Bookman Old Style" charset="0"/>
              </a:rPr>
              <a:t>onducted research on several topics of interest, and decided on an area of focus.</a:t>
            </a:r>
          </a:p>
          <a:p>
            <a:pPr marL="2037283" lvl="1" indent="-457200">
              <a:buFont typeface="Arial" charset="0"/>
              <a:buChar char="•"/>
            </a:pPr>
            <a:r>
              <a:rPr lang="en-US" sz="3200" dirty="0" smtClean="0">
                <a:latin typeface="Bookman Old Style" charset="0"/>
                <a:ea typeface="Bookman Old Style" charset="0"/>
                <a:cs typeface="Bookman Old Style" charset="0"/>
              </a:rPr>
              <a:t>Researched that topic deeper to see what was available in the online world.</a:t>
            </a:r>
          </a:p>
          <a:p>
            <a:pPr marL="457200" indent="-457200">
              <a:buFont typeface="Arial" charset="0"/>
              <a:buChar char="•"/>
            </a:pPr>
            <a:r>
              <a:rPr lang="en-US" sz="3200" dirty="0" smtClean="0">
                <a:latin typeface="Bookman Old Style" charset="0"/>
                <a:ea typeface="Bookman Old Style" charset="0"/>
                <a:cs typeface="Bookman Old Style" charset="0"/>
              </a:rPr>
              <a:t>Rhetorical Analysis on Audience</a:t>
            </a:r>
          </a:p>
          <a:p>
            <a:pPr marL="2037283" lvl="1" indent="-457200">
              <a:buFont typeface="Arial" charset="0"/>
              <a:buChar char="•"/>
            </a:pPr>
            <a:r>
              <a:rPr lang="en-US" sz="3200" dirty="0" smtClean="0">
                <a:latin typeface="Bookman Old Style" charset="0"/>
                <a:ea typeface="Bookman Old Style" charset="0"/>
                <a:cs typeface="Bookman Old Style" charset="0"/>
              </a:rPr>
              <a:t>Assessed what type of audience would be interested in the topic, what their needs and interests may be, and their familiarity with the topic.</a:t>
            </a:r>
          </a:p>
          <a:p>
            <a:pPr marL="457200" indent="-457200">
              <a:buFont typeface="Arial" charset="0"/>
              <a:buChar char="•"/>
            </a:pPr>
            <a:r>
              <a:rPr lang="en-US" sz="3200" dirty="0" smtClean="0">
                <a:latin typeface="Bookman Old Style" charset="0"/>
                <a:ea typeface="Bookman Old Style" charset="0"/>
                <a:cs typeface="Bookman Old Style" charset="0"/>
              </a:rPr>
              <a:t>20 Website Observation</a:t>
            </a:r>
          </a:p>
          <a:p>
            <a:pPr marL="2037283" lvl="1" indent="-457200">
              <a:buFont typeface="Arial" charset="0"/>
              <a:buChar char="•"/>
            </a:pPr>
            <a:r>
              <a:rPr lang="en-US" sz="3200" dirty="0">
                <a:latin typeface="Bookman Old Style" charset="0"/>
                <a:ea typeface="Bookman Old Style" charset="0"/>
                <a:cs typeface="Bookman Old Style" charset="0"/>
              </a:rPr>
              <a:t>O</a:t>
            </a:r>
            <a:r>
              <a:rPr lang="en-US" sz="3200" dirty="0" smtClean="0">
                <a:latin typeface="Bookman Old Style" charset="0"/>
                <a:ea typeface="Bookman Old Style" charset="0"/>
                <a:cs typeface="Bookman Old Style" charset="0"/>
              </a:rPr>
              <a:t>bserved 20 websites regarding a broad topic (Sociology, Women, Media, Education).</a:t>
            </a:r>
          </a:p>
          <a:p>
            <a:pPr marL="2037283" lvl="1" indent="-457200">
              <a:buFont typeface="Arial" charset="0"/>
              <a:buChar char="•"/>
            </a:pPr>
            <a:r>
              <a:rPr lang="en-US" sz="3200" dirty="0" smtClean="0">
                <a:latin typeface="Bookman Old Style" charset="0"/>
                <a:ea typeface="Bookman Old Style" charset="0"/>
                <a:cs typeface="Bookman Old Style" charset="0"/>
              </a:rPr>
              <a:t>Analyzed each website’s design and how effective they were.</a:t>
            </a:r>
          </a:p>
          <a:p>
            <a:pPr marL="2037283" lvl="1" indent="-457200">
              <a:buFont typeface="Arial" charset="0"/>
              <a:buChar char="•"/>
            </a:pPr>
            <a:r>
              <a:rPr lang="en-US" sz="3200" dirty="0" smtClean="0">
                <a:latin typeface="Bookman Old Style" charset="0"/>
                <a:ea typeface="Bookman Old Style" charset="0"/>
                <a:cs typeface="Bookman Old Style" charset="0"/>
              </a:rPr>
              <a:t>Evaluated the types of audiences each website had, as well as the needs of the audience.</a:t>
            </a:r>
          </a:p>
          <a:p>
            <a:pPr marL="457200" indent="-457200">
              <a:buFont typeface="Arial" charset="0"/>
              <a:buChar char="•"/>
            </a:pPr>
            <a:r>
              <a:rPr lang="en-US" sz="3200" dirty="0" smtClean="0">
                <a:latin typeface="Bookman Old Style" charset="0"/>
                <a:ea typeface="Bookman Old Style" charset="0"/>
                <a:cs typeface="Bookman Old Style" charset="0"/>
              </a:rPr>
              <a:t>Copyright Ethics</a:t>
            </a:r>
          </a:p>
          <a:p>
            <a:pPr marL="2037283" lvl="1" indent="-457200">
              <a:buFont typeface="Arial" charset="0"/>
              <a:buChar char="•"/>
            </a:pPr>
            <a:r>
              <a:rPr lang="en-US" sz="3200" dirty="0" smtClean="0">
                <a:latin typeface="Bookman Old Style" charset="0"/>
                <a:ea typeface="Bookman Old Style" charset="0"/>
                <a:cs typeface="Bookman Old Style" charset="0"/>
              </a:rPr>
              <a:t>Discussed the responsibilities that come with designing a website and using media that is found online.</a:t>
            </a:r>
          </a:p>
        </p:txBody>
      </p:sp>
      <p:pic>
        <p:nvPicPr>
          <p:cNvPr id="40" name="Picture 3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258799" y="14978741"/>
            <a:ext cx="10058397" cy="5781391"/>
          </a:xfrm>
          <a:prstGeom prst="rect">
            <a:avLst/>
          </a:prstGeom>
          <a:ln w="3175">
            <a:solidFill>
              <a:schemeClr val="tx1"/>
            </a:solidFill>
          </a:ln>
        </p:spPr>
      </p:pic>
      <p:pic>
        <p:nvPicPr>
          <p:cNvPr id="41" name="Picture 40"/>
          <p:cNvPicPr>
            <a:picLocks noChangeAspect="1"/>
          </p:cNvPicPr>
          <p:nvPr/>
        </p:nvPicPr>
        <p:blipFill rotWithShape="1">
          <a:blip r:embed="rId7">
            <a:extLst>
              <a:ext uri="{28A0092B-C50C-407E-A947-70E740481C1C}">
                <a14:useLocalDpi xmlns:a14="http://schemas.microsoft.com/office/drawing/2010/main" val="0"/>
              </a:ext>
            </a:extLst>
          </a:blip>
          <a:srcRect b="11398"/>
          <a:stretch/>
        </p:blipFill>
        <p:spPr>
          <a:xfrm>
            <a:off x="14638820" y="7977527"/>
            <a:ext cx="7526960" cy="6016752"/>
          </a:xfrm>
          <a:prstGeom prst="rect">
            <a:avLst/>
          </a:prstGeom>
        </p:spPr>
      </p:pic>
      <p:pic>
        <p:nvPicPr>
          <p:cNvPr id="43" name="Picture 4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258796" y="22024239"/>
            <a:ext cx="10058400" cy="5323485"/>
          </a:xfrm>
          <a:prstGeom prst="rect">
            <a:avLst/>
          </a:prstGeom>
          <a:ln w="3175">
            <a:solidFill>
              <a:schemeClr val="bg1">
                <a:lumMod val="50000"/>
              </a:schemeClr>
            </a:solidFill>
          </a:ln>
        </p:spPr>
      </p:pic>
      <p:sp>
        <p:nvSpPr>
          <p:cNvPr id="50" name="Rectangle 49"/>
          <p:cNvSpPr/>
          <p:nvPr/>
        </p:nvSpPr>
        <p:spPr>
          <a:xfrm>
            <a:off x="0" y="28611830"/>
            <a:ext cx="36576000" cy="648969"/>
          </a:xfrm>
          <a:prstGeom prst="rect">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9601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7730</TotalTime>
  <Words>375</Words>
  <Application>Microsoft Macintosh PowerPoint</Application>
  <PresentationFormat>Custom</PresentationFormat>
  <Paragraphs>38</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Bookman Old Style</vt:lpstr>
      <vt:lpstr>Calibri</vt:lpstr>
      <vt:lpstr>Calibri Light</vt:lpstr>
      <vt:lpstr>Arial</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Collin, Nicole M</dc:creator>
  <cp:lastModifiedBy>Collin, Nicole M</cp:lastModifiedBy>
  <cp:revision>37</cp:revision>
  <dcterms:created xsi:type="dcterms:W3CDTF">2018-04-05T15:45:13Z</dcterms:created>
  <dcterms:modified xsi:type="dcterms:W3CDTF">2018-04-11T00:35:19Z</dcterms:modified>
</cp:coreProperties>
</file>