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emf" ContentType="image/x-emf"/>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70" r:id="rId1"/>
  </p:sldMasterIdLst>
  <p:notesMasterIdLst>
    <p:notesMasterId r:id="rId3"/>
  </p:notesMasterIdLst>
  <p:handoutMasterIdLst>
    <p:handoutMasterId r:id="rId4"/>
  </p:handoutMasterIdLst>
  <p:sldIdLst>
    <p:sldId id="256" r:id="rId2"/>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15:guide id="1" pos="13824" userDrawn="1">
          <p15:clr>
            <a:srgbClr val="A4A3A4"/>
          </p15:clr>
        </p15:guide>
        <p15:guide id="2" orient="horz" pos="1036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1893"/>
    <a:srgbClr val="0432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059"/>
    <p:restoredTop sz="94684"/>
  </p:normalViewPr>
  <p:slideViewPr>
    <p:cSldViewPr snapToGrid="0" snapToObjects="1">
      <p:cViewPr>
        <p:scale>
          <a:sx n="28" d="100"/>
          <a:sy n="28" d="100"/>
        </p:scale>
        <p:origin x="656" y="-648"/>
      </p:cViewPr>
      <p:guideLst>
        <p:guide pos="13824"/>
        <p:guide orient="horz" pos="1036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handoutMaster" Target="handoutMasters/handoutMaster1.xml"/><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DD94CD0-8424-C345-A2FF-9A5DE695D5F8}" type="datetimeFigureOut">
              <a:rPr lang="en-US" smtClean="0"/>
              <a:t>4/11/18</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1437438-F674-4543-96F9-E79E9139AB25}" type="slidenum">
              <a:rPr lang="en-US" smtClean="0"/>
              <a:t>‹#›</a:t>
            </a:fld>
            <a:endParaRPr lang="en-US" dirty="0"/>
          </a:p>
        </p:txBody>
      </p:sp>
    </p:spTree>
    <p:extLst>
      <p:ext uri="{BB962C8B-B14F-4D97-AF65-F5344CB8AC3E}">
        <p14:creationId xmlns:p14="http://schemas.microsoft.com/office/powerpoint/2010/main" val="919985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B525D8-7655-BC4B-87DF-7F66F5870F24}" type="datetimeFigureOut">
              <a:rPr lang="en-US" smtClean="0"/>
              <a:t>4/11/18</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13D3E9-23FA-D249-9422-A2047ABED39F}" type="slidenum">
              <a:rPr lang="en-US" smtClean="0"/>
              <a:t>‹#›</a:t>
            </a:fld>
            <a:endParaRPr lang="en-US" dirty="0"/>
          </a:p>
        </p:txBody>
      </p:sp>
    </p:spTree>
    <p:extLst>
      <p:ext uri="{BB962C8B-B14F-4D97-AF65-F5344CB8AC3E}">
        <p14:creationId xmlns:p14="http://schemas.microsoft.com/office/powerpoint/2010/main" val="349976183"/>
      </p:ext>
    </p:extLst>
  </p:cSld>
  <p:clrMap bg1="lt1" tx1="dk1" bg2="lt2" tx2="dk2" accent1="accent1" accent2="accent2" accent3="accent3" accent4="accent4" accent5="accent5" accent6="accent6" hlink="hlink" folHlink="folHlink"/>
  <p:notesStyle>
    <a:lvl1pPr marL="0" algn="l" defTabSz="3686861" rtl="0" eaLnBrk="1" latinLnBrk="0" hangingPunct="1">
      <a:defRPr sz="4838" kern="1200">
        <a:solidFill>
          <a:schemeClr val="tx1"/>
        </a:solidFill>
        <a:latin typeface="+mn-lt"/>
        <a:ea typeface="+mn-ea"/>
        <a:cs typeface="+mn-cs"/>
      </a:defRPr>
    </a:lvl1pPr>
    <a:lvl2pPr marL="1843430" algn="l" defTabSz="3686861" rtl="0" eaLnBrk="1" latinLnBrk="0" hangingPunct="1">
      <a:defRPr sz="4838" kern="1200">
        <a:solidFill>
          <a:schemeClr val="tx1"/>
        </a:solidFill>
        <a:latin typeface="+mn-lt"/>
        <a:ea typeface="+mn-ea"/>
        <a:cs typeface="+mn-cs"/>
      </a:defRPr>
    </a:lvl2pPr>
    <a:lvl3pPr marL="3686861" algn="l" defTabSz="3686861" rtl="0" eaLnBrk="1" latinLnBrk="0" hangingPunct="1">
      <a:defRPr sz="4838" kern="1200">
        <a:solidFill>
          <a:schemeClr val="tx1"/>
        </a:solidFill>
        <a:latin typeface="+mn-lt"/>
        <a:ea typeface="+mn-ea"/>
        <a:cs typeface="+mn-cs"/>
      </a:defRPr>
    </a:lvl3pPr>
    <a:lvl4pPr marL="5530291" algn="l" defTabSz="3686861" rtl="0" eaLnBrk="1" latinLnBrk="0" hangingPunct="1">
      <a:defRPr sz="4838" kern="1200">
        <a:solidFill>
          <a:schemeClr val="tx1"/>
        </a:solidFill>
        <a:latin typeface="+mn-lt"/>
        <a:ea typeface="+mn-ea"/>
        <a:cs typeface="+mn-cs"/>
      </a:defRPr>
    </a:lvl4pPr>
    <a:lvl5pPr marL="7373722" algn="l" defTabSz="3686861" rtl="0" eaLnBrk="1" latinLnBrk="0" hangingPunct="1">
      <a:defRPr sz="4838" kern="1200">
        <a:solidFill>
          <a:schemeClr val="tx1"/>
        </a:solidFill>
        <a:latin typeface="+mn-lt"/>
        <a:ea typeface="+mn-ea"/>
        <a:cs typeface="+mn-cs"/>
      </a:defRPr>
    </a:lvl5pPr>
    <a:lvl6pPr marL="9217152" algn="l" defTabSz="3686861" rtl="0" eaLnBrk="1" latinLnBrk="0" hangingPunct="1">
      <a:defRPr sz="4838" kern="1200">
        <a:solidFill>
          <a:schemeClr val="tx1"/>
        </a:solidFill>
        <a:latin typeface="+mn-lt"/>
        <a:ea typeface="+mn-ea"/>
        <a:cs typeface="+mn-cs"/>
      </a:defRPr>
    </a:lvl6pPr>
    <a:lvl7pPr marL="11060582" algn="l" defTabSz="3686861" rtl="0" eaLnBrk="1" latinLnBrk="0" hangingPunct="1">
      <a:defRPr sz="4838" kern="1200">
        <a:solidFill>
          <a:schemeClr val="tx1"/>
        </a:solidFill>
        <a:latin typeface="+mn-lt"/>
        <a:ea typeface="+mn-ea"/>
        <a:cs typeface="+mn-cs"/>
      </a:defRPr>
    </a:lvl7pPr>
    <a:lvl8pPr marL="12904013" algn="l" defTabSz="3686861" rtl="0" eaLnBrk="1" latinLnBrk="0" hangingPunct="1">
      <a:defRPr sz="4838" kern="1200">
        <a:solidFill>
          <a:schemeClr val="tx1"/>
        </a:solidFill>
        <a:latin typeface="+mn-lt"/>
        <a:ea typeface="+mn-ea"/>
        <a:cs typeface="+mn-cs"/>
      </a:defRPr>
    </a:lvl8pPr>
    <a:lvl9pPr marL="14747443" algn="l" defTabSz="3686861" rtl="0" eaLnBrk="1" latinLnBrk="0" hangingPunct="1">
      <a:defRPr sz="4838"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B13D3E9-23FA-D249-9422-A2047ABED39F}" type="slidenum">
              <a:rPr lang="en-US" smtClean="0"/>
              <a:t>1</a:t>
            </a:fld>
            <a:endParaRPr lang="en-US" dirty="0"/>
          </a:p>
        </p:txBody>
      </p:sp>
    </p:spTree>
    <p:extLst>
      <p:ext uri="{BB962C8B-B14F-4D97-AF65-F5344CB8AC3E}">
        <p14:creationId xmlns:p14="http://schemas.microsoft.com/office/powerpoint/2010/main" val="4799189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02334" y="3851038"/>
            <a:ext cx="26968872" cy="12198869"/>
          </a:xfrm>
        </p:spPr>
        <p:txBody>
          <a:bodyPr bIns="0" anchor="b">
            <a:normAutofit/>
          </a:bodyPr>
          <a:lstStyle>
            <a:lvl1pPr algn="l">
              <a:defRPr sz="25920"/>
            </a:lvl1pPr>
          </a:lstStyle>
          <a:p>
            <a:r>
              <a:rPr lang="en-US" smtClean="0"/>
              <a:t>Click to edit Master title style</a:t>
            </a:r>
            <a:endParaRPr lang="en-US" dirty="0"/>
          </a:p>
        </p:txBody>
      </p:sp>
      <p:sp>
        <p:nvSpPr>
          <p:cNvPr id="3" name="Subtitle 2"/>
          <p:cNvSpPr>
            <a:spLocks noGrp="1"/>
          </p:cNvSpPr>
          <p:nvPr>
            <p:ph type="subTitle" idx="1"/>
          </p:nvPr>
        </p:nvSpPr>
        <p:spPr>
          <a:xfrm>
            <a:off x="11502334" y="16949786"/>
            <a:ext cx="26968872" cy="4692581"/>
          </a:xfrm>
        </p:spPr>
        <p:txBody>
          <a:bodyPr tIns="91440" bIns="91440">
            <a:normAutofit/>
          </a:bodyPr>
          <a:lstStyle>
            <a:lvl1pPr marL="0" indent="0" algn="l">
              <a:buNone/>
              <a:defRPr sz="7680" b="0" cap="all" baseline="0">
                <a:solidFill>
                  <a:schemeClr val="tx1"/>
                </a:solidFill>
              </a:defRPr>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3590B9A-932D-FA4C-8A0A-F0D4663ECE19}" type="datetimeFigureOut">
              <a:rPr lang="en-US" smtClean="0"/>
              <a:t>4/11/18</a:t>
            </a:fld>
            <a:endParaRPr lang="en-US" dirty="0"/>
          </a:p>
        </p:txBody>
      </p:sp>
      <p:sp>
        <p:nvSpPr>
          <p:cNvPr id="5" name="Footer Placeholder 4"/>
          <p:cNvSpPr>
            <a:spLocks noGrp="1"/>
          </p:cNvSpPr>
          <p:nvPr>
            <p:ph type="ftr" sz="quarter" idx="11"/>
          </p:nvPr>
        </p:nvSpPr>
        <p:spPr>
          <a:xfrm>
            <a:off x="11502331" y="1580681"/>
            <a:ext cx="14814202" cy="1484165"/>
          </a:xfrm>
        </p:spPr>
        <p:txBody>
          <a:bodyPr/>
          <a:lstStyle/>
          <a:p>
            <a:endParaRPr lang="en-US" dirty="0"/>
          </a:p>
        </p:txBody>
      </p:sp>
      <p:sp>
        <p:nvSpPr>
          <p:cNvPr id="6" name="Slide Number Placeholder 5"/>
          <p:cNvSpPr>
            <a:spLocks noGrp="1"/>
          </p:cNvSpPr>
          <p:nvPr>
            <p:ph type="sldNum" sz="quarter" idx="12"/>
          </p:nvPr>
        </p:nvSpPr>
        <p:spPr>
          <a:xfrm>
            <a:off x="6886577" y="3835071"/>
            <a:ext cx="3849624" cy="2417174"/>
          </a:xfrm>
        </p:spPr>
        <p:txBody>
          <a:bodyPr/>
          <a:lstStyle/>
          <a:p>
            <a:fld id="{2C2E493E-AECA-F646-B841-444E984102F2}" type="slidenum">
              <a:rPr lang="en-US" smtClean="0"/>
              <a:t>‹#›</a:t>
            </a:fld>
            <a:endParaRPr lang="en-US" dirty="0"/>
          </a:p>
        </p:txBody>
      </p:sp>
      <p:cxnSp>
        <p:nvCxnSpPr>
          <p:cNvPr id="15" name="Straight Connector 14"/>
          <p:cNvCxnSpPr/>
          <p:nvPr/>
        </p:nvCxnSpPr>
        <p:spPr>
          <a:xfrm>
            <a:off x="11502334" y="16937002"/>
            <a:ext cx="269688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3590B9A-932D-FA4C-8A0A-F0D4663ECE19}" type="datetimeFigureOut">
              <a:rPr lang="en-US" smtClean="0"/>
              <a:t>4/11/18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C2E493E-AECA-F646-B841-444E984102F2}" type="slidenum">
              <a:rPr lang="en-US" smtClean="0"/>
              <a:t>‹#›</a:t>
            </a:fld>
            <a:endParaRPr lang="en-US" dirty="0"/>
          </a:p>
        </p:txBody>
      </p:sp>
      <p:cxnSp>
        <p:nvCxnSpPr>
          <p:cNvPr id="33" name="Straight Connector 32"/>
          <p:cNvCxnSpPr/>
          <p:nvPr/>
        </p:nvCxnSpPr>
        <p:spPr>
          <a:xfrm>
            <a:off x="6928759" y="8866022"/>
            <a:ext cx="31542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928757" y="8429424"/>
            <a:ext cx="26961610" cy="9062160"/>
          </a:xfrm>
        </p:spPr>
        <p:txBody>
          <a:bodyPr anchor="b">
            <a:normAutofit/>
          </a:bodyPr>
          <a:lstStyle>
            <a:lvl1pPr algn="l">
              <a:defRPr sz="15360"/>
            </a:lvl1pPr>
          </a:lstStyle>
          <a:p>
            <a:r>
              <a:rPr lang="en-US" smtClean="0"/>
              <a:t>Click to edit Master title style</a:t>
            </a:r>
            <a:endParaRPr lang="en-US" dirty="0"/>
          </a:p>
        </p:txBody>
      </p:sp>
      <p:sp>
        <p:nvSpPr>
          <p:cNvPr id="3" name="Text Placeholder 2"/>
          <p:cNvSpPr>
            <a:spLocks noGrp="1"/>
          </p:cNvSpPr>
          <p:nvPr>
            <p:ph type="body" idx="1"/>
          </p:nvPr>
        </p:nvSpPr>
        <p:spPr>
          <a:xfrm>
            <a:off x="6928761" y="18269743"/>
            <a:ext cx="26961610" cy="4862059"/>
          </a:xfrm>
        </p:spPr>
        <p:txBody>
          <a:bodyPr tIns="91440">
            <a:normAutofit/>
          </a:bodyPr>
          <a:lstStyle>
            <a:lvl1pPr marL="0" indent="0" algn="l">
              <a:buNone/>
              <a:defRPr sz="8640">
                <a:solidFill>
                  <a:schemeClr val="tx1"/>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3590B9A-932D-FA4C-8A0A-F0D4663ECE19}" type="datetimeFigureOut">
              <a:rPr lang="en-US" smtClean="0"/>
              <a:t>4/11/18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C2E493E-AECA-F646-B841-444E984102F2}" type="slidenum">
              <a:rPr lang="en-US" smtClean="0"/>
              <a:t>‹#›</a:t>
            </a:fld>
            <a:endParaRPr lang="en-US" dirty="0"/>
          </a:p>
        </p:txBody>
      </p:sp>
      <p:cxnSp>
        <p:nvCxnSpPr>
          <p:cNvPr id="15" name="Straight Connector 14"/>
          <p:cNvCxnSpPr/>
          <p:nvPr/>
        </p:nvCxnSpPr>
        <p:spPr>
          <a:xfrm>
            <a:off x="6928757" y="18263928"/>
            <a:ext cx="2696161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928759" y="3863474"/>
            <a:ext cx="31542446" cy="5084664"/>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928754" y="9666893"/>
            <a:ext cx="15004181" cy="16500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3468073" y="9666895"/>
            <a:ext cx="15003130" cy="1650028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3590B9A-932D-FA4C-8A0A-F0D4663ECE19}" type="datetimeFigureOut">
              <a:rPr lang="en-US" smtClean="0"/>
              <a:t>4/11/18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C2E493E-AECA-F646-B841-444E984102F2}" type="slidenum">
              <a:rPr lang="en-US" smtClean="0"/>
              <a:t>‹#›</a:t>
            </a:fld>
            <a:endParaRPr lang="en-US" dirty="0"/>
          </a:p>
        </p:txBody>
      </p:sp>
      <p:cxnSp>
        <p:nvCxnSpPr>
          <p:cNvPr id="33" name="Straight Connector 32"/>
          <p:cNvCxnSpPr/>
          <p:nvPr/>
        </p:nvCxnSpPr>
        <p:spPr>
          <a:xfrm>
            <a:off x="6928759" y="8866022"/>
            <a:ext cx="31542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6928759" y="8866022"/>
            <a:ext cx="31542446"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6928757" y="3859990"/>
            <a:ext cx="31542451" cy="5070331"/>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928757" y="9693843"/>
            <a:ext cx="15003677" cy="3849326"/>
          </a:xfrm>
        </p:spPr>
        <p:txBody>
          <a:bodyPr anchor="b">
            <a:normAutofit/>
          </a:bodyPr>
          <a:lstStyle>
            <a:lvl1pPr marL="0" indent="0">
              <a:lnSpc>
                <a:spcPct val="100000"/>
              </a:lnSpc>
              <a:buNone/>
              <a:defRPr sz="10560" b="0" cap="all" baseline="0">
                <a:solidFill>
                  <a:schemeClr val="accent1"/>
                </a:solidFill>
              </a:defRPr>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4" name="Content Placeholder 3"/>
          <p:cNvSpPr>
            <a:spLocks noGrp="1"/>
          </p:cNvSpPr>
          <p:nvPr>
            <p:ph sz="half" idx="2"/>
          </p:nvPr>
        </p:nvSpPr>
        <p:spPr>
          <a:xfrm>
            <a:off x="6928757" y="13556498"/>
            <a:ext cx="15003677" cy="1269339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3468073" y="9710421"/>
            <a:ext cx="15003130" cy="3850738"/>
          </a:xfrm>
        </p:spPr>
        <p:txBody>
          <a:bodyPr anchor="b">
            <a:normAutofit/>
          </a:bodyPr>
          <a:lstStyle>
            <a:lvl1pPr marL="0" indent="0">
              <a:lnSpc>
                <a:spcPct val="100000"/>
              </a:lnSpc>
              <a:buNone/>
              <a:defRPr sz="10560" b="0" cap="all" baseline="0">
                <a:solidFill>
                  <a:schemeClr val="accent1"/>
                </a:solidFill>
              </a:defRPr>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6" name="Content Placeholder 5"/>
          <p:cNvSpPr>
            <a:spLocks noGrp="1"/>
          </p:cNvSpPr>
          <p:nvPr>
            <p:ph sz="quarter" idx="4"/>
          </p:nvPr>
        </p:nvSpPr>
        <p:spPr>
          <a:xfrm>
            <a:off x="23468073" y="13543159"/>
            <a:ext cx="15003130" cy="1265938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3590B9A-932D-FA4C-8A0A-F0D4663ECE19}" type="datetimeFigureOut">
              <a:rPr lang="en-US" smtClean="0"/>
              <a:t>4/11/18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C2E493E-AECA-F646-B841-444E984102F2}"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6928759" y="8866022"/>
            <a:ext cx="31542446"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3590B9A-932D-FA4C-8A0A-F0D4663ECE19}" type="datetimeFigureOut">
              <a:rPr lang="en-US" smtClean="0"/>
              <a:t>4/11/18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C2E493E-AECA-F646-B841-444E984102F2}"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590B9A-932D-FA4C-8A0A-F0D4663ECE19}" type="datetimeFigureOut">
              <a:rPr lang="en-US" smtClean="0"/>
              <a:t>4/11/18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C2E493E-AECA-F646-B841-444E984102F2}"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07402" y="3835073"/>
            <a:ext cx="11644560" cy="10786162"/>
          </a:xfrm>
        </p:spPr>
        <p:txBody>
          <a:bodyPr anchor="b">
            <a:normAutofit/>
          </a:bodyPr>
          <a:lstStyle>
            <a:lvl1pPr algn="l">
              <a:defRPr sz="11520"/>
            </a:lvl1pPr>
          </a:lstStyle>
          <a:p>
            <a:r>
              <a:rPr lang="en-US" smtClean="0"/>
              <a:t>Click to edit Master title style</a:t>
            </a:r>
            <a:endParaRPr lang="en-US" dirty="0"/>
          </a:p>
        </p:txBody>
      </p:sp>
      <p:sp>
        <p:nvSpPr>
          <p:cNvPr id="3" name="Content Placeholder 2"/>
          <p:cNvSpPr>
            <a:spLocks noGrp="1"/>
          </p:cNvSpPr>
          <p:nvPr>
            <p:ph idx="1"/>
          </p:nvPr>
        </p:nvSpPr>
        <p:spPr>
          <a:xfrm>
            <a:off x="20095949" y="3835075"/>
            <a:ext cx="18375254" cy="22362365"/>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907404" y="15386364"/>
            <a:ext cx="11651371" cy="10791269"/>
          </a:xfrm>
        </p:spPr>
        <p:txBody>
          <a:bodyPr>
            <a:normAutofit/>
          </a:bodyPr>
          <a:lstStyle>
            <a:lvl1pPr marL="0" indent="0" algn="l">
              <a:buNone/>
              <a:defRPr sz="768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590B9A-932D-FA4C-8A0A-F0D4663ECE19}" type="datetimeFigureOut">
              <a:rPr lang="en-US" smtClean="0"/>
              <a:t>4/11/18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C2E493E-AECA-F646-B841-444E984102F2}" type="slidenum">
              <a:rPr lang="en-US" smtClean="0"/>
              <a:t>‹#›</a:t>
            </a:fld>
            <a:endParaRPr lang="en-US" dirty="0"/>
          </a:p>
        </p:txBody>
      </p:sp>
      <p:cxnSp>
        <p:nvCxnSpPr>
          <p:cNvPr id="17" name="Straight Connector 16"/>
          <p:cNvCxnSpPr/>
          <p:nvPr/>
        </p:nvCxnSpPr>
        <p:spPr>
          <a:xfrm>
            <a:off x="6920390" y="15386357"/>
            <a:ext cx="11631725"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23983207" y="2314423"/>
            <a:ext cx="16854658" cy="24715685"/>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6931913" y="5421663"/>
            <a:ext cx="15575688" cy="8786803"/>
          </a:xfrm>
        </p:spPr>
        <p:txBody>
          <a:bodyPr anchor="b">
            <a:normAutofit/>
          </a:bodyPr>
          <a:lstStyle>
            <a:lvl1pPr>
              <a:defRPr sz="1536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7072615" y="5388209"/>
            <a:ext cx="10727990" cy="18558370"/>
          </a:xfrm>
          <a:solidFill>
            <a:schemeClr val="bg1">
              <a:lumMod val="85000"/>
            </a:schemeClr>
          </a:solidFill>
          <a:ln w="9525" cap="sq">
            <a:noFill/>
            <a:miter lim="800000"/>
          </a:ln>
          <a:effectLst/>
        </p:spPr>
        <p:txBody>
          <a:bodyPr anchor="t"/>
          <a:lstStyle>
            <a:lvl1pPr marL="0" indent="0" algn="ctr">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dirty="0" smtClean="0"/>
              <a:t>Drag picture to placeholder or click icon to add</a:t>
            </a:r>
            <a:endParaRPr lang="en-US" dirty="0"/>
          </a:p>
        </p:txBody>
      </p:sp>
      <p:sp>
        <p:nvSpPr>
          <p:cNvPr id="4" name="Text Placeholder 3"/>
          <p:cNvSpPr>
            <a:spLocks noGrp="1"/>
          </p:cNvSpPr>
          <p:nvPr>
            <p:ph type="body" sz="half" idx="2"/>
          </p:nvPr>
        </p:nvSpPr>
        <p:spPr>
          <a:xfrm>
            <a:off x="6928762" y="15100761"/>
            <a:ext cx="15553373" cy="9617962"/>
          </a:xfrm>
        </p:spPr>
        <p:txBody>
          <a:bodyPr>
            <a:normAutofit/>
          </a:bodyPr>
          <a:lstStyle>
            <a:lvl1pPr marL="0" indent="0" algn="l">
              <a:buNone/>
              <a:defRPr sz="864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a:xfrm>
            <a:off x="6895987" y="26255316"/>
            <a:ext cx="15611616" cy="1536590"/>
          </a:xfrm>
        </p:spPr>
        <p:txBody>
          <a:bodyPr/>
          <a:lstStyle>
            <a:lvl1pPr algn="l">
              <a:defRPr/>
            </a:lvl1pPr>
          </a:lstStyle>
          <a:p>
            <a:fld id="{83590B9A-932D-FA4C-8A0A-F0D4663ECE19}" type="datetimeFigureOut">
              <a:rPr lang="en-US" smtClean="0"/>
              <a:t>4/11/18</a:t>
            </a:fld>
            <a:endParaRPr lang="en-US" dirty="0"/>
          </a:p>
        </p:txBody>
      </p:sp>
      <p:sp>
        <p:nvSpPr>
          <p:cNvPr id="6" name="Footer Placeholder 5"/>
          <p:cNvSpPr>
            <a:spLocks noGrp="1"/>
          </p:cNvSpPr>
          <p:nvPr>
            <p:ph type="ftr" sz="quarter" idx="11"/>
          </p:nvPr>
        </p:nvSpPr>
        <p:spPr>
          <a:xfrm>
            <a:off x="6900147" y="1529479"/>
            <a:ext cx="15607454" cy="1540469"/>
          </a:xfrm>
        </p:spPr>
        <p:txBody>
          <a:bodyPr/>
          <a:lstStyle/>
          <a:p>
            <a:r>
              <a:rPr lang="en-US" dirty="0" smtClean="0"/>
              <a:t>
              </a:t>
            </a:r>
            <a:endParaRPr lang="en-US" dirty="0"/>
          </a:p>
        </p:txBody>
      </p:sp>
      <p:sp>
        <p:nvSpPr>
          <p:cNvPr id="7" name="Slide Number Placeholder 6"/>
          <p:cNvSpPr>
            <a:spLocks noGrp="1"/>
          </p:cNvSpPr>
          <p:nvPr>
            <p:ph type="sldNum" sz="quarter" idx="12"/>
          </p:nvPr>
        </p:nvSpPr>
        <p:spPr/>
        <p:txBody>
          <a:bodyPr/>
          <a:lstStyle/>
          <a:p>
            <a:fld id="{2C2E493E-AECA-F646-B841-444E984102F2}" type="slidenum">
              <a:rPr lang="en-US" smtClean="0"/>
              <a:t>‹#›</a:t>
            </a:fld>
            <a:endParaRPr lang="en-US" dirty="0"/>
          </a:p>
        </p:txBody>
      </p:sp>
      <p:cxnSp>
        <p:nvCxnSpPr>
          <p:cNvPr id="31" name="Straight Connector 30"/>
          <p:cNvCxnSpPr/>
          <p:nvPr/>
        </p:nvCxnSpPr>
        <p:spPr>
          <a:xfrm>
            <a:off x="6918149" y="15089304"/>
            <a:ext cx="15561667"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6928759" y="8866022"/>
            <a:ext cx="31542446"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3590B9A-932D-FA4C-8A0A-F0D4663ECE19}" type="datetimeFigureOut">
              <a:rPr lang="en-US" smtClean="0"/>
              <a:t>4/11/18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C2E493E-AECA-F646-B841-444E984102F2}"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3206537" y="3835078"/>
            <a:ext cx="5294530" cy="22367467"/>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928759" y="3835078"/>
            <a:ext cx="25445256" cy="2236746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3590B9A-932D-FA4C-8A0A-F0D4663ECE19}" type="datetimeFigureOut">
              <a:rPr lang="en-US" smtClean="0"/>
              <a:t>4/11/18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C2E493E-AECA-F646-B841-444E984102F2}" type="slidenum">
              <a:rPr lang="en-US" smtClean="0"/>
              <a:t>‹#›</a:t>
            </a:fld>
            <a:endParaRPr lang="en-US" dirty="0"/>
          </a:p>
        </p:txBody>
      </p:sp>
      <p:cxnSp>
        <p:nvCxnSpPr>
          <p:cNvPr id="15" name="Straight Connector 14"/>
          <p:cNvCxnSpPr/>
          <p:nvPr/>
        </p:nvCxnSpPr>
        <p:spPr>
          <a:xfrm>
            <a:off x="33206534" y="3835078"/>
            <a:ext cx="0" cy="22367467"/>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0" name="Rectangle 9"/>
          <p:cNvSpPr/>
          <p:nvPr/>
        </p:nvSpPr>
        <p:spPr>
          <a:xfrm>
            <a:off x="0" y="9675523"/>
            <a:ext cx="43891200" cy="19581696"/>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3" y="29257217"/>
            <a:ext cx="43891205" cy="3718690"/>
          </a:xfrm>
          <a:prstGeom prst="rect">
            <a:avLst/>
          </a:prstGeom>
        </p:spPr>
      </p:pic>
      <p:cxnSp>
        <p:nvCxnSpPr>
          <p:cNvPr id="13" name="Straight Connector 12"/>
          <p:cNvCxnSpPr/>
          <p:nvPr/>
        </p:nvCxnSpPr>
        <p:spPr>
          <a:xfrm>
            <a:off x="0" y="29285410"/>
            <a:ext cx="438912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6928759" y="3861698"/>
            <a:ext cx="31542446" cy="5036328"/>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928759" y="9675521"/>
            <a:ext cx="31542446" cy="16562942"/>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7103401" y="1585778"/>
            <a:ext cx="11367802" cy="1484165"/>
          </a:xfrm>
          <a:prstGeom prst="rect">
            <a:avLst/>
          </a:prstGeom>
        </p:spPr>
        <p:txBody>
          <a:bodyPr vert="horz" lIns="91440" tIns="45720" rIns="91440" bIns="45720" rtlCol="0" anchor="ctr"/>
          <a:lstStyle>
            <a:lvl1pPr algn="r">
              <a:defRPr sz="4800">
                <a:solidFill>
                  <a:schemeClr val="tx1">
                    <a:tint val="75000"/>
                  </a:schemeClr>
                </a:solidFill>
              </a:defRPr>
            </a:lvl1pPr>
          </a:lstStyle>
          <a:p>
            <a:fld id="{83590B9A-932D-FA4C-8A0A-F0D4663ECE19}" type="datetimeFigureOut">
              <a:rPr lang="en-US" smtClean="0"/>
              <a:t>4/11/18</a:t>
            </a:fld>
            <a:endParaRPr lang="en-US" dirty="0"/>
          </a:p>
        </p:txBody>
      </p:sp>
      <p:sp>
        <p:nvSpPr>
          <p:cNvPr id="5" name="Footer Placeholder 4"/>
          <p:cNvSpPr>
            <a:spLocks noGrp="1"/>
          </p:cNvSpPr>
          <p:nvPr>
            <p:ph type="ftr" sz="quarter" idx="3"/>
          </p:nvPr>
        </p:nvSpPr>
        <p:spPr>
          <a:xfrm>
            <a:off x="6928757" y="1580681"/>
            <a:ext cx="19363219" cy="1484165"/>
          </a:xfrm>
          <a:prstGeom prst="rect">
            <a:avLst/>
          </a:prstGeom>
        </p:spPr>
        <p:txBody>
          <a:bodyPr vert="horz" lIns="91440" tIns="45720" rIns="91440" bIns="45720" rtlCol="0" anchor="ctr"/>
          <a:lstStyle>
            <a:lvl1pPr algn="l">
              <a:defRPr sz="48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2341080" y="3835071"/>
            <a:ext cx="3819581" cy="2417174"/>
          </a:xfrm>
          <a:prstGeom prst="rect">
            <a:avLst/>
          </a:prstGeom>
        </p:spPr>
        <p:txBody>
          <a:bodyPr vert="horz" lIns="91440" tIns="45720" rIns="91440" bIns="45720" rtlCol="0" anchor="t"/>
          <a:lstStyle>
            <a:lvl1pPr algn="r">
              <a:defRPr sz="13440">
                <a:solidFill>
                  <a:schemeClr val="accent1"/>
                </a:solidFill>
              </a:defRPr>
            </a:lvl1pPr>
          </a:lstStyle>
          <a:p>
            <a:fld id="{2C2E493E-AECA-F646-B841-444E984102F2}" type="slidenum">
              <a:rPr lang="en-US" smtClean="0"/>
              <a:t>‹#›</a:t>
            </a:fld>
            <a:endParaRPr lang="en-US" dirty="0"/>
          </a:p>
        </p:txBody>
      </p:sp>
    </p:spTree>
    <p:extLst>
      <p:ext uri="{BB962C8B-B14F-4D97-AF65-F5344CB8AC3E}">
        <p14:creationId xmlns:p14="http://schemas.microsoft.com/office/powerpoint/2010/main" val="910021331"/>
      </p:ext>
    </p:extLst>
  </p:cSld>
  <p:clrMap bg1="lt1" tx1="dk1" bg2="lt2" tx2="dk2" accent1="accent1" accent2="accent2" accent3="accent3" accent4="accent4" accent5="accent5" accent6="accent6" hlink="hlink" folHlink="folHlink"/>
  <p:sldLayoutIdLst>
    <p:sldLayoutId id="2147483871" r:id="rId1"/>
    <p:sldLayoutId id="2147483872" r:id="rId2"/>
    <p:sldLayoutId id="2147483873" r:id="rId3"/>
    <p:sldLayoutId id="2147483874" r:id="rId4"/>
    <p:sldLayoutId id="2147483875" r:id="rId5"/>
    <p:sldLayoutId id="2147483876" r:id="rId6"/>
    <p:sldLayoutId id="2147483877" r:id="rId7"/>
    <p:sldLayoutId id="2147483878" r:id="rId8"/>
    <p:sldLayoutId id="2147483879" r:id="rId9"/>
    <p:sldLayoutId id="2147483880" r:id="rId10"/>
    <p:sldLayoutId id="2147483881" r:id="rId11"/>
  </p:sldLayoutIdLst>
  <p:txStyles>
    <p:titleStyle>
      <a:lvl1pPr algn="l" defTabSz="3291840" rtl="0" eaLnBrk="1" latinLnBrk="0" hangingPunct="1">
        <a:lnSpc>
          <a:spcPct val="90000"/>
        </a:lnSpc>
        <a:spcBef>
          <a:spcPct val="0"/>
        </a:spcBef>
        <a:buNone/>
        <a:defRPr sz="15360" b="0" i="0" kern="1200" cap="all">
          <a:solidFill>
            <a:schemeClr val="tx1"/>
          </a:solidFill>
          <a:effectLst/>
          <a:latin typeface="+mj-lt"/>
          <a:ea typeface="+mj-ea"/>
          <a:cs typeface="+mj-cs"/>
        </a:defRPr>
      </a:lvl1pPr>
    </p:titleStyle>
    <p:bodyStyle>
      <a:lvl1pPr marL="1097280" indent="-1097280" algn="l" defTabSz="3291840" rtl="0" eaLnBrk="1" latinLnBrk="0" hangingPunct="1">
        <a:lnSpc>
          <a:spcPct val="120000"/>
        </a:lnSpc>
        <a:spcBef>
          <a:spcPts val="4800"/>
        </a:spcBef>
        <a:buClr>
          <a:schemeClr val="accent1"/>
        </a:buClr>
        <a:buSzPct val="100000"/>
        <a:buFont typeface="Arial" panose="020B0604020202020204" pitchFamily="34" charset="0"/>
        <a:buChar char="•"/>
        <a:defRPr sz="9600" kern="1200" cap="none">
          <a:solidFill>
            <a:schemeClr val="tx1"/>
          </a:solidFill>
          <a:effectLst/>
          <a:latin typeface="+mn-lt"/>
          <a:ea typeface="+mn-ea"/>
          <a:cs typeface="+mn-cs"/>
        </a:defRPr>
      </a:lvl1pPr>
      <a:lvl2pPr marL="3291840" indent="-1097280" algn="l" defTabSz="3291840" rtl="0" eaLnBrk="1" latinLnBrk="0" hangingPunct="1">
        <a:lnSpc>
          <a:spcPct val="120000"/>
        </a:lnSpc>
        <a:spcBef>
          <a:spcPts val="2400"/>
        </a:spcBef>
        <a:buClr>
          <a:schemeClr val="accent1"/>
        </a:buClr>
        <a:buSzPct val="100000"/>
        <a:buFont typeface="Arial" panose="020B0604020202020204" pitchFamily="34" charset="0"/>
        <a:buChar char="•"/>
        <a:defRPr sz="7680" kern="1200" cap="none" baseline="0">
          <a:solidFill>
            <a:schemeClr val="tx1"/>
          </a:solidFill>
          <a:effectLst/>
          <a:latin typeface="+mn-lt"/>
          <a:ea typeface="+mn-ea"/>
          <a:cs typeface="+mn-cs"/>
        </a:defRPr>
      </a:lvl2pPr>
      <a:lvl3pPr marL="5486400" indent="-1097280" algn="l" defTabSz="3291840" rtl="0" eaLnBrk="1" latinLnBrk="0" hangingPunct="1">
        <a:lnSpc>
          <a:spcPct val="120000"/>
        </a:lnSpc>
        <a:spcBef>
          <a:spcPts val="2400"/>
        </a:spcBef>
        <a:buClr>
          <a:schemeClr val="accent1"/>
        </a:buClr>
        <a:buSzPct val="100000"/>
        <a:buFont typeface="Arial" panose="020B0604020202020204" pitchFamily="34" charset="0"/>
        <a:buChar char="•"/>
        <a:defRPr sz="7680" kern="1200" cap="none">
          <a:solidFill>
            <a:schemeClr val="tx1"/>
          </a:solidFill>
          <a:effectLst/>
          <a:latin typeface="+mn-lt"/>
          <a:ea typeface="+mn-ea"/>
          <a:cs typeface="+mn-cs"/>
        </a:defRPr>
      </a:lvl3pPr>
      <a:lvl4pPr marL="7680960" indent="-1097280" algn="l" defTabSz="3291840" rtl="0" eaLnBrk="1" latinLnBrk="0" hangingPunct="1">
        <a:lnSpc>
          <a:spcPct val="120000"/>
        </a:lnSpc>
        <a:spcBef>
          <a:spcPts val="2400"/>
        </a:spcBef>
        <a:buClr>
          <a:schemeClr val="accent1"/>
        </a:buClr>
        <a:buSzPct val="100000"/>
        <a:buFont typeface="Arial" panose="020B0604020202020204" pitchFamily="34" charset="0"/>
        <a:buChar char="•"/>
        <a:defRPr sz="6720" kern="1200" cap="none" baseline="0">
          <a:solidFill>
            <a:schemeClr val="tx1"/>
          </a:solidFill>
          <a:effectLst/>
          <a:latin typeface="+mn-lt"/>
          <a:ea typeface="+mn-ea"/>
          <a:cs typeface="+mn-cs"/>
        </a:defRPr>
      </a:lvl4pPr>
      <a:lvl5pPr marL="9875520" indent="-1097280" algn="l" defTabSz="3291840" rtl="0" eaLnBrk="1" latinLnBrk="0" hangingPunct="1">
        <a:lnSpc>
          <a:spcPct val="120000"/>
        </a:lnSpc>
        <a:spcBef>
          <a:spcPts val="2400"/>
        </a:spcBef>
        <a:buClr>
          <a:schemeClr val="accent1"/>
        </a:buClr>
        <a:buSzPct val="100000"/>
        <a:buFont typeface="Arial" panose="020B0604020202020204" pitchFamily="34" charset="0"/>
        <a:buChar char="•"/>
        <a:defRPr sz="5760" kern="1200" cap="none">
          <a:solidFill>
            <a:schemeClr val="tx1"/>
          </a:solidFill>
          <a:effectLst/>
          <a:latin typeface="+mn-lt"/>
          <a:ea typeface="+mn-ea"/>
          <a:cs typeface="+mn-cs"/>
        </a:defRPr>
      </a:lvl5pPr>
      <a:lvl6pPr marL="12070080" indent="-1097280" algn="l" defTabSz="4389120" rtl="0" eaLnBrk="1" latinLnBrk="0" hangingPunct="1">
        <a:lnSpc>
          <a:spcPct val="120000"/>
        </a:lnSpc>
        <a:spcBef>
          <a:spcPts val="2400"/>
        </a:spcBef>
        <a:buClr>
          <a:schemeClr val="accent1"/>
        </a:buClr>
        <a:buSzPct val="100000"/>
        <a:buFont typeface="Arial" panose="020B0604020202020204" pitchFamily="34" charset="0"/>
        <a:buChar char="•"/>
        <a:defRPr sz="5760" kern="1200">
          <a:solidFill>
            <a:schemeClr val="tx1"/>
          </a:solidFill>
          <a:effectLst/>
          <a:latin typeface="+mn-lt"/>
          <a:ea typeface="+mn-ea"/>
          <a:cs typeface="+mn-cs"/>
        </a:defRPr>
      </a:lvl6pPr>
      <a:lvl7pPr marL="14264640" indent="-1097280" algn="l" defTabSz="4389120" rtl="0" eaLnBrk="1" latinLnBrk="0" hangingPunct="1">
        <a:lnSpc>
          <a:spcPct val="120000"/>
        </a:lnSpc>
        <a:spcBef>
          <a:spcPts val="2400"/>
        </a:spcBef>
        <a:buClr>
          <a:schemeClr val="accent1"/>
        </a:buClr>
        <a:buSzPct val="100000"/>
        <a:buFont typeface="Arial" panose="020B0604020202020204" pitchFamily="34" charset="0"/>
        <a:buChar char="•"/>
        <a:defRPr sz="5760" kern="1200">
          <a:solidFill>
            <a:schemeClr val="tx1"/>
          </a:solidFill>
          <a:effectLst/>
          <a:latin typeface="+mn-lt"/>
          <a:ea typeface="+mn-ea"/>
          <a:cs typeface="+mn-cs"/>
        </a:defRPr>
      </a:lvl7pPr>
      <a:lvl8pPr marL="16459200" indent="-1097280" algn="l" defTabSz="4389120" rtl="0" eaLnBrk="1" latinLnBrk="0" hangingPunct="1">
        <a:lnSpc>
          <a:spcPct val="120000"/>
        </a:lnSpc>
        <a:spcBef>
          <a:spcPts val="2400"/>
        </a:spcBef>
        <a:buClr>
          <a:schemeClr val="accent1"/>
        </a:buClr>
        <a:buSzPct val="100000"/>
        <a:buFont typeface="Arial" panose="020B0604020202020204" pitchFamily="34" charset="0"/>
        <a:buChar char="•"/>
        <a:defRPr sz="5760" kern="1200" baseline="0">
          <a:solidFill>
            <a:schemeClr val="tx1"/>
          </a:solidFill>
          <a:effectLst/>
          <a:latin typeface="+mn-lt"/>
          <a:ea typeface="+mn-ea"/>
          <a:cs typeface="+mn-cs"/>
        </a:defRPr>
      </a:lvl8pPr>
      <a:lvl9pPr marL="18653760" indent="-1097280" algn="l" defTabSz="4389120" rtl="0" eaLnBrk="1" latinLnBrk="0" hangingPunct="1">
        <a:lnSpc>
          <a:spcPct val="120000"/>
        </a:lnSpc>
        <a:spcBef>
          <a:spcPts val="2400"/>
        </a:spcBef>
        <a:buClr>
          <a:schemeClr val="accent1"/>
        </a:buClr>
        <a:buSzPct val="100000"/>
        <a:buFont typeface="Arial" panose="020B0604020202020204" pitchFamily="34" charset="0"/>
        <a:buChar char="•"/>
        <a:defRPr sz="5760" kern="1200" baseline="0">
          <a:solidFill>
            <a:schemeClr val="tx1"/>
          </a:solidFill>
          <a:effectLst/>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10.emf"/><Relationship Id="rId12" Type="http://schemas.openxmlformats.org/officeDocument/2006/relationships/image" Target="../media/image11.emf"/><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emf"/><Relationship Id="rId6" Type="http://schemas.openxmlformats.org/officeDocument/2006/relationships/image" Target="../media/image5.emf"/><Relationship Id="rId7" Type="http://schemas.openxmlformats.org/officeDocument/2006/relationships/image" Target="../media/image6.emf"/><Relationship Id="rId8" Type="http://schemas.openxmlformats.org/officeDocument/2006/relationships/image" Target="../media/image7.emf"/><Relationship Id="rId9" Type="http://schemas.openxmlformats.org/officeDocument/2006/relationships/image" Target="../media/image8.emf"/><Relationship Id="rId10"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1" name="Rectangle 150"/>
          <p:cNvSpPr/>
          <p:nvPr/>
        </p:nvSpPr>
        <p:spPr>
          <a:xfrm>
            <a:off x="14574903" y="5289122"/>
            <a:ext cx="14494190" cy="15535601"/>
          </a:xfrm>
          <a:prstGeom prst="rect">
            <a:avLst/>
          </a:prstGeom>
          <a:solidFill>
            <a:schemeClr val="bg1"/>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5" name="Group 144"/>
          <p:cNvGrpSpPr/>
          <p:nvPr/>
        </p:nvGrpSpPr>
        <p:grpSpPr>
          <a:xfrm>
            <a:off x="29725203" y="5255420"/>
            <a:ext cx="13347841" cy="22327053"/>
            <a:chOff x="28967088" y="5574753"/>
            <a:chExt cx="13347841" cy="22322883"/>
          </a:xfrm>
        </p:grpSpPr>
        <p:grpSp>
          <p:nvGrpSpPr>
            <p:cNvPr id="142" name="Group 141"/>
            <p:cNvGrpSpPr/>
            <p:nvPr/>
          </p:nvGrpSpPr>
          <p:grpSpPr>
            <a:xfrm>
              <a:off x="28967088" y="5574753"/>
              <a:ext cx="13347841" cy="22322883"/>
              <a:chOff x="28967088" y="5574753"/>
              <a:chExt cx="13347841" cy="22322883"/>
            </a:xfrm>
          </p:grpSpPr>
          <p:sp>
            <p:nvSpPr>
              <p:cNvPr id="56" name="Rectangle 55"/>
              <p:cNvSpPr/>
              <p:nvPr/>
            </p:nvSpPr>
            <p:spPr>
              <a:xfrm>
                <a:off x="28967088" y="5574753"/>
                <a:ext cx="13347841" cy="22322883"/>
              </a:xfrm>
              <a:prstGeom prst="rect">
                <a:avLst/>
              </a:prstGeom>
              <a:solidFill>
                <a:schemeClr val="bg1"/>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41" name="Group 140"/>
              <p:cNvGrpSpPr/>
              <p:nvPr/>
            </p:nvGrpSpPr>
            <p:grpSpPr>
              <a:xfrm>
                <a:off x="34045225" y="18665521"/>
                <a:ext cx="8087702" cy="6971685"/>
                <a:chOff x="34045225" y="18665521"/>
                <a:chExt cx="8087702" cy="6971685"/>
              </a:xfrm>
            </p:grpSpPr>
            <p:pic>
              <p:nvPicPr>
                <p:cNvPr id="89" name="Picture 88"/>
                <p:cNvPicPr>
                  <a:picLocks noChangeAspect="1"/>
                </p:cNvPicPr>
                <p:nvPr/>
              </p:nvPicPr>
              <p:blipFill rotWithShape="1">
                <a:blip r:embed="rId3">
                  <a:extLst>
                    <a:ext uri="{28A0092B-C50C-407E-A947-70E740481C1C}">
                      <a14:useLocalDpi xmlns:a14="http://schemas.microsoft.com/office/drawing/2010/main" val="0"/>
                    </a:ext>
                  </a:extLst>
                </a:blip>
                <a:srcRect l="15159" t="24945" r="38119" b="10616"/>
                <a:stretch/>
              </p:blipFill>
              <p:spPr>
                <a:xfrm>
                  <a:off x="34045225" y="18665521"/>
                  <a:ext cx="8087702" cy="6971685"/>
                </a:xfrm>
                <a:prstGeom prst="rect">
                  <a:avLst/>
                </a:prstGeom>
              </p:spPr>
            </p:pic>
            <p:sp>
              <p:nvSpPr>
                <p:cNvPr id="91" name="TextBox 90"/>
                <p:cNvSpPr txBox="1"/>
                <p:nvPr/>
              </p:nvSpPr>
              <p:spPr>
                <a:xfrm>
                  <a:off x="36214993" y="20092011"/>
                  <a:ext cx="1204361" cy="400110"/>
                </a:xfrm>
                <a:prstGeom prst="rect">
                  <a:avLst/>
                </a:prstGeom>
                <a:noFill/>
              </p:spPr>
              <p:txBody>
                <a:bodyPr wrap="square" rtlCol="0">
                  <a:spAutoFit/>
                </a:bodyPr>
                <a:lstStyle/>
                <a:p>
                  <a:r>
                    <a:rPr lang="en-US" sz="2000" dirty="0" smtClean="0">
                      <a:latin typeface="Times New Roman" charset="0"/>
                      <a:ea typeface="Times New Roman" charset="0"/>
                      <a:cs typeface="Times New Roman" charset="0"/>
                    </a:rPr>
                    <a:t>2962.34</a:t>
                  </a:r>
                  <a:endParaRPr lang="en-US" sz="2000" dirty="0">
                    <a:latin typeface="Times New Roman" charset="0"/>
                    <a:ea typeface="Times New Roman" charset="0"/>
                    <a:cs typeface="Times New Roman" charset="0"/>
                  </a:endParaRPr>
                </a:p>
              </p:txBody>
            </p:sp>
            <p:sp>
              <p:nvSpPr>
                <p:cNvPr id="94" name="TextBox 93"/>
                <p:cNvSpPr txBox="1"/>
                <p:nvPr/>
              </p:nvSpPr>
              <p:spPr>
                <a:xfrm>
                  <a:off x="36387707" y="22271391"/>
                  <a:ext cx="1340844" cy="369332"/>
                </a:xfrm>
                <a:prstGeom prst="rect">
                  <a:avLst/>
                </a:prstGeom>
                <a:noFill/>
              </p:spPr>
              <p:txBody>
                <a:bodyPr wrap="square" rtlCol="0">
                  <a:spAutoFit/>
                </a:bodyPr>
                <a:lstStyle/>
                <a:p>
                  <a:r>
                    <a:rPr lang="en-US" sz="1800" dirty="0" smtClean="0">
                      <a:latin typeface="Times New Roman" charset="0"/>
                      <a:ea typeface="Times New Roman" charset="0"/>
                      <a:cs typeface="Times New Roman" charset="0"/>
                    </a:rPr>
                    <a:t>2913.56</a:t>
                  </a:r>
                  <a:endParaRPr lang="en-US" sz="1800" dirty="0">
                    <a:latin typeface="Times New Roman" charset="0"/>
                    <a:ea typeface="Times New Roman" charset="0"/>
                    <a:cs typeface="Times New Roman" charset="0"/>
                  </a:endParaRPr>
                </a:p>
              </p:txBody>
            </p:sp>
            <p:sp>
              <p:nvSpPr>
                <p:cNvPr id="103" name="TextBox 102"/>
                <p:cNvSpPr txBox="1"/>
                <p:nvPr/>
              </p:nvSpPr>
              <p:spPr>
                <a:xfrm>
                  <a:off x="35514761" y="22401573"/>
                  <a:ext cx="1039609" cy="369332"/>
                </a:xfrm>
                <a:prstGeom prst="rect">
                  <a:avLst/>
                </a:prstGeom>
                <a:noFill/>
              </p:spPr>
              <p:txBody>
                <a:bodyPr wrap="square" rtlCol="0">
                  <a:spAutoFit/>
                </a:bodyPr>
                <a:lstStyle/>
                <a:p>
                  <a:r>
                    <a:rPr lang="en-US" sz="1800" dirty="0" smtClean="0">
                      <a:latin typeface="Times New Roman" charset="0"/>
                      <a:ea typeface="Times New Roman" charset="0"/>
                      <a:cs typeface="Times New Roman" charset="0"/>
                    </a:rPr>
                    <a:t>3187.95</a:t>
                  </a:r>
                  <a:endParaRPr lang="en-US" sz="1800" dirty="0">
                    <a:latin typeface="Times New Roman" charset="0"/>
                    <a:ea typeface="Times New Roman" charset="0"/>
                    <a:cs typeface="Times New Roman" charset="0"/>
                  </a:endParaRPr>
                </a:p>
              </p:txBody>
            </p:sp>
          </p:grpSp>
          <p:cxnSp>
            <p:nvCxnSpPr>
              <p:cNvPr id="117" name="Straight Connector 116"/>
              <p:cNvCxnSpPr/>
              <p:nvPr/>
            </p:nvCxnSpPr>
            <p:spPr>
              <a:xfrm flipH="1">
                <a:off x="36127908" y="21958525"/>
                <a:ext cx="2365" cy="349398"/>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26" name="TextBox 125"/>
            <p:cNvSpPr txBox="1"/>
            <p:nvPr/>
          </p:nvSpPr>
          <p:spPr>
            <a:xfrm>
              <a:off x="37734429" y="25157880"/>
              <a:ext cx="876014" cy="400110"/>
            </a:xfrm>
            <a:prstGeom prst="rect">
              <a:avLst/>
            </a:prstGeom>
            <a:solidFill>
              <a:schemeClr val="bg1"/>
            </a:solidFill>
          </p:spPr>
          <p:txBody>
            <a:bodyPr wrap="square" rtlCol="0">
              <a:spAutoFit/>
            </a:bodyPr>
            <a:lstStyle/>
            <a:p>
              <a:r>
                <a:rPr lang="en-US" sz="2000" dirty="0" smtClean="0">
                  <a:latin typeface="Times New Roman" charset="0"/>
                  <a:ea typeface="Times New Roman" charset="0"/>
                  <a:cs typeface="Times New Roman" charset="0"/>
                </a:rPr>
                <a:t>(cm</a:t>
              </a:r>
              <a:r>
                <a:rPr lang="en-US" sz="2000" baseline="30000" dirty="0" smtClean="0">
                  <a:latin typeface="Times New Roman" charset="0"/>
                  <a:ea typeface="Times New Roman" charset="0"/>
                  <a:cs typeface="Times New Roman" charset="0"/>
                </a:rPr>
                <a:t>–1</a:t>
              </a:r>
              <a:r>
                <a:rPr lang="en-US" sz="2000" dirty="0" smtClean="0">
                  <a:latin typeface="Times New Roman" charset="0"/>
                  <a:ea typeface="Times New Roman" charset="0"/>
                  <a:cs typeface="Times New Roman" charset="0"/>
                </a:rPr>
                <a:t>)</a:t>
              </a:r>
              <a:endParaRPr lang="en-US" sz="1400" dirty="0">
                <a:latin typeface="Times New Roman" charset="0"/>
                <a:ea typeface="Times New Roman" charset="0"/>
                <a:cs typeface="Times New Roman" charset="0"/>
              </a:endParaRPr>
            </a:p>
          </p:txBody>
        </p:sp>
        <p:cxnSp>
          <p:nvCxnSpPr>
            <p:cNvPr id="143" name="Straight Connector 142"/>
            <p:cNvCxnSpPr/>
            <p:nvPr/>
          </p:nvCxnSpPr>
          <p:spPr>
            <a:xfrm flipH="1">
              <a:off x="36635138" y="21936617"/>
              <a:ext cx="2365" cy="27432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36" name="Rectangle 135"/>
          <p:cNvSpPr/>
          <p:nvPr/>
        </p:nvSpPr>
        <p:spPr>
          <a:xfrm>
            <a:off x="718455" y="5255421"/>
            <a:ext cx="13186089" cy="23341175"/>
          </a:xfrm>
          <a:prstGeom prst="rect">
            <a:avLst/>
          </a:prstGeom>
          <a:solidFill>
            <a:schemeClr val="bg1"/>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718457" y="539055"/>
            <a:ext cx="42323657" cy="4031873"/>
          </a:xfrm>
          <a:prstGeom prst="rect">
            <a:avLst/>
          </a:prstGeom>
          <a:solidFill>
            <a:schemeClr val="bg1"/>
          </a:solidFill>
          <a:ln>
            <a:solidFill>
              <a:schemeClr val="accent6"/>
            </a:solidFill>
          </a:ln>
        </p:spPr>
        <p:txBody>
          <a:bodyPr wrap="square" rtlCol="0">
            <a:spAutoFit/>
          </a:bodyPr>
          <a:lstStyle/>
          <a:p>
            <a:pPr algn="ctr"/>
            <a:r>
              <a:rPr lang="en-US" sz="7200" b="1" dirty="0" smtClean="0">
                <a:latin typeface="Times New Roman" charset="0"/>
                <a:ea typeface="Times New Roman" charset="0"/>
                <a:cs typeface="Times New Roman" charset="0"/>
              </a:rPr>
              <a:t>Towards the Synthesis of a Co(II) Diketo-Pyrphyrin Catalyst for Hydrogen Production</a:t>
            </a:r>
          </a:p>
          <a:p>
            <a:pPr algn="ctr"/>
            <a:r>
              <a:rPr lang="en-US" sz="7200" dirty="0" smtClean="0">
                <a:latin typeface="Times New Roman" charset="0"/>
                <a:ea typeface="Times New Roman" charset="0"/>
                <a:cs typeface="Times New Roman" charset="0"/>
              </a:rPr>
              <a:t> </a:t>
            </a:r>
            <a:r>
              <a:rPr lang="en-US" sz="7200" b="1" dirty="0" smtClean="0">
                <a:latin typeface="Times New Roman" charset="0"/>
                <a:ea typeface="Times New Roman" charset="0"/>
                <a:cs typeface="Times New Roman" charset="0"/>
              </a:rPr>
              <a:t>from Water</a:t>
            </a:r>
          </a:p>
          <a:p>
            <a:pPr algn="ctr"/>
            <a:r>
              <a:rPr lang="en-US" sz="4000" u="sng" dirty="0" smtClean="0">
                <a:latin typeface="Times New Roman" charset="0"/>
                <a:ea typeface="Times New Roman" charset="0"/>
                <a:cs typeface="Times New Roman" charset="0"/>
              </a:rPr>
              <a:t>Katherine Dombroski</a:t>
            </a:r>
            <a:r>
              <a:rPr lang="en-US" sz="4000" dirty="0" smtClean="0">
                <a:latin typeface="Times New Roman" charset="0"/>
                <a:ea typeface="Times New Roman" charset="0"/>
                <a:cs typeface="Times New Roman" charset="0"/>
              </a:rPr>
              <a:t>, Dejun Dong, Hannah Coco</a:t>
            </a:r>
            <a:endParaRPr lang="en-US" sz="4000" u="sng" dirty="0" smtClean="0">
              <a:latin typeface="Times New Roman" charset="0"/>
              <a:ea typeface="Times New Roman" charset="0"/>
              <a:cs typeface="Times New Roman" charset="0"/>
            </a:endParaRPr>
          </a:p>
          <a:p>
            <a:pPr algn="ctr"/>
            <a:r>
              <a:rPr lang="en-US" sz="3600" dirty="0" smtClean="0">
                <a:latin typeface="Times New Roman" charset="0"/>
                <a:ea typeface="Times New Roman" charset="0"/>
                <a:cs typeface="Times New Roman" charset="0"/>
              </a:rPr>
              <a:t>Dr. Christine Caputo, Faculty Advisor </a:t>
            </a:r>
          </a:p>
          <a:p>
            <a:pPr algn="ctr"/>
            <a:r>
              <a:rPr lang="en-US" sz="3600" dirty="0" smtClean="0">
                <a:latin typeface="Times New Roman" charset="0"/>
                <a:ea typeface="Times New Roman" charset="0"/>
                <a:cs typeface="Times New Roman" charset="0"/>
              </a:rPr>
              <a:t>Department of Chemistry</a:t>
            </a:r>
            <a:endParaRPr lang="en-US" sz="3200" dirty="0">
              <a:latin typeface="Times New Roman" charset="0"/>
              <a:ea typeface="Times New Roman" charset="0"/>
              <a:cs typeface="Times New Roman" charset="0"/>
            </a:endParaRPr>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47503" y="872305"/>
            <a:ext cx="2715129" cy="3734703"/>
          </a:xfrm>
          <a:prstGeom prst="rect">
            <a:avLst/>
          </a:prstGeom>
        </p:spPr>
      </p:pic>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804703" y="872305"/>
            <a:ext cx="2715129" cy="3734703"/>
          </a:xfrm>
          <a:prstGeom prst="rect">
            <a:avLst/>
          </a:prstGeom>
        </p:spPr>
      </p:pic>
      <p:sp>
        <p:nvSpPr>
          <p:cNvPr id="7" name="TextBox 6"/>
          <p:cNvSpPr txBox="1"/>
          <p:nvPr/>
        </p:nvSpPr>
        <p:spPr>
          <a:xfrm>
            <a:off x="1120650" y="10044917"/>
            <a:ext cx="12483027" cy="2308324"/>
          </a:xfrm>
          <a:prstGeom prst="rect">
            <a:avLst/>
          </a:prstGeom>
          <a:noFill/>
        </p:spPr>
        <p:txBody>
          <a:bodyPr wrap="square" rtlCol="0">
            <a:spAutoFit/>
          </a:bodyPr>
          <a:lstStyle/>
          <a:p>
            <a:pPr algn="just"/>
            <a:r>
              <a:rPr lang="en-US" sz="3600" dirty="0">
                <a:latin typeface="Times New Roman" charset="0"/>
                <a:ea typeface="Times New Roman" charset="0"/>
                <a:cs typeface="Times New Roman" charset="0"/>
              </a:rPr>
              <a:t>Co(II) diketo-pyrphyrin 2-TFA has been proven to act as an efficient photocatalyst for production of hydrogen from water in a hybrid photocatalytic </a:t>
            </a:r>
            <a:r>
              <a:rPr lang="en-US" sz="3600" dirty="0" smtClean="0">
                <a:latin typeface="Times New Roman" charset="0"/>
                <a:ea typeface="Times New Roman" charset="0"/>
                <a:cs typeface="Times New Roman" charset="0"/>
              </a:rPr>
              <a:t>system.</a:t>
            </a:r>
            <a:r>
              <a:rPr lang="en-US" sz="3600" baseline="30000" dirty="0" smtClean="0">
                <a:latin typeface="Times New Roman" charset="0"/>
                <a:ea typeface="Times New Roman" charset="0"/>
                <a:cs typeface="Times New Roman" charset="0"/>
              </a:rPr>
              <a:t>1 </a:t>
            </a:r>
            <a:r>
              <a:rPr lang="en-US" sz="3600" dirty="0" smtClean="0">
                <a:latin typeface="Times New Roman" charset="0"/>
                <a:ea typeface="Times New Roman" charset="0"/>
                <a:cs typeface="Times New Roman" charset="0"/>
              </a:rPr>
              <a:t>(</a:t>
            </a:r>
            <a:r>
              <a:rPr lang="en-US" sz="3600" b="1" dirty="0" smtClean="0">
                <a:latin typeface="Times New Roman" charset="0"/>
                <a:ea typeface="Times New Roman" charset="0"/>
                <a:cs typeface="Times New Roman" charset="0"/>
              </a:rPr>
              <a:t>Scheme 1</a:t>
            </a:r>
            <a:r>
              <a:rPr lang="en-US" sz="3600" dirty="0" smtClean="0">
                <a:latin typeface="Times New Roman" charset="0"/>
                <a:ea typeface="Times New Roman" charset="0"/>
                <a:cs typeface="Times New Roman" charset="0"/>
              </a:rPr>
              <a:t>) shows the proposed synthetic route to Co(II) diketo-pyrphyrin 2-TFA. </a:t>
            </a:r>
            <a:endParaRPr lang="en-US" sz="3600" dirty="0">
              <a:latin typeface="Times New Roman" charset="0"/>
              <a:ea typeface="Times New Roman" charset="0"/>
              <a:cs typeface="Times New Roman" charset="0"/>
            </a:endParaRPr>
          </a:p>
        </p:txBody>
      </p:sp>
      <p:sp>
        <p:nvSpPr>
          <p:cNvPr id="17" name="TextBox 16"/>
          <p:cNvSpPr txBox="1"/>
          <p:nvPr/>
        </p:nvSpPr>
        <p:spPr>
          <a:xfrm>
            <a:off x="1099946" y="7042338"/>
            <a:ext cx="12483027" cy="2308324"/>
          </a:xfrm>
          <a:prstGeom prst="rect">
            <a:avLst/>
          </a:prstGeom>
          <a:solidFill>
            <a:schemeClr val="bg1"/>
          </a:solidFill>
        </p:spPr>
        <p:txBody>
          <a:bodyPr wrap="square" rtlCol="0">
            <a:spAutoFit/>
          </a:bodyPr>
          <a:lstStyle/>
          <a:p>
            <a:pPr algn="just"/>
            <a:r>
              <a:rPr lang="en-US" sz="3600" dirty="0" smtClean="0">
                <a:latin typeface="Times New Roman" charset="0"/>
                <a:ea typeface="Times New Roman" charset="0"/>
                <a:cs typeface="Times New Roman" charset="0"/>
              </a:rPr>
              <a:t>Hydrogen production from water through hybrid photocatalytic systems requires several components. This research focuses on the synthesis of two separate components: a photocatalyst and a photosensitizer</a:t>
            </a:r>
            <a:r>
              <a:rPr lang="en-US" sz="3600" dirty="0">
                <a:latin typeface="Times New Roman" charset="0"/>
                <a:ea typeface="Times New Roman" charset="0"/>
                <a:cs typeface="Times New Roman" charset="0"/>
              </a:rPr>
              <a:t>.</a:t>
            </a:r>
          </a:p>
        </p:txBody>
      </p:sp>
      <p:sp>
        <p:nvSpPr>
          <p:cNvPr id="20" name="TextBox 19"/>
          <p:cNvSpPr txBox="1"/>
          <p:nvPr/>
        </p:nvSpPr>
        <p:spPr>
          <a:xfrm>
            <a:off x="1086715" y="17956770"/>
            <a:ext cx="12516962" cy="5078313"/>
          </a:xfrm>
          <a:prstGeom prst="rect">
            <a:avLst/>
          </a:prstGeom>
          <a:noFill/>
        </p:spPr>
        <p:txBody>
          <a:bodyPr wrap="square" rtlCol="0">
            <a:spAutoFit/>
          </a:bodyPr>
          <a:lstStyle/>
          <a:p>
            <a:pPr algn="just"/>
            <a:r>
              <a:rPr lang="en-US" sz="3600" dirty="0" smtClean="0">
                <a:latin typeface="Times New Roman" charset="0"/>
                <a:ea typeface="Times New Roman" charset="0"/>
                <a:cs typeface="Times New Roman" charset="0"/>
              </a:rPr>
              <a:t>One property </a:t>
            </a:r>
            <a:r>
              <a:rPr lang="en-US" sz="3600" dirty="0">
                <a:latin typeface="Times New Roman" charset="0"/>
                <a:ea typeface="Times New Roman" charset="0"/>
                <a:cs typeface="Times New Roman" charset="0"/>
              </a:rPr>
              <a:t>of carbon dots (CDs) is that they absorb light. The electrons absorbed by the CDs </a:t>
            </a:r>
            <a:r>
              <a:rPr lang="en-US" sz="3600" dirty="0" smtClean="0">
                <a:latin typeface="Times New Roman" charset="0"/>
                <a:ea typeface="Times New Roman" charset="0"/>
                <a:cs typeface="Times New Roman" charset="0"/>
              </a:rPr>
              <a:t>can </a:t>
            </a:r>
            <a:r>
              <a:rPr lang="en-US" sz="3600" dirty="0">
                <a:latin typeface="Times New Roman" charset="0"/>
                <a:ea typeface="Times New Roman" charset="0"/>
                <a:cs typeface="Times New Roman" charset="0"/>
              </a:rPr>
              <a:t>be harvested, </a:t>
            </a:r>
            <a:r>
              <a:rPr lang="en-US" sz="3600" dirty="0" smtClean="0">
                <a:latin typeface="Times New Roman" charset="0"/>
                <a:ea typeface="Times New Roman" charset="0"/>
                <a:cs typeface="Times New Roman" charset="0"/>
              </a:rPr>
              <a:t>allowing them </a:t>
            </a:r>
            <a:r>
              <a:rPr lang="en-US" sz="3600" dirty="0">
                <a:latin typeface="Times New Roman" charset="0"/>
                <a:ea typeface="Times New Roman" charset="0"/>
                <a:cs typeface="Times New Roman" charset="0"/>
              </a:rPr>
              <a:t>to act as efficient photosensitizers. </a:t>
            </a:r>
            <a:r>
              <a:rPr lang="en-US" sz="3600" dirty="0" smtClean="0">
                <a:latin typeface="Times New Roman" charset="0"/>
                <a:ea typeface="Times New Roman" charset="0"/>
                <a:cs typeface="Times New Roman" charset="0"/>
              </a:rPr>
              <a:t>Another property of CDs is that they have a surface that makes them easy to functionalize. </a:t>
            </a:r>
            <a:r>
              <a:rPr lang="en-US" sz="3600" b="1" dirty="0" smtClean="0">
                <a:latin typeface="Times New Roman" charset="0"/>
                <a:ea typeface="Times New Roman" charset="0"/>
                <a:cs typeface="Times New Roman" charset="0"/>
              </a:rPr>
              <a:t>Scheme 2 </a:t>
            </a:r>
            <a:r>
              <a:rPr lang="en-US" sz="3600" dirty="0" smtClean="0">
                <a:latin typeface="Times New Roman" charset="0"/>
                <a:ea typeface="Times New Roman" charset="0"/>
                <a:cs typeface="Times New Roman" charset="0"/>
              </a:rPr>
              <a:t>illustrates the proposed synthetic route to polyethyleneimine (PEI) capped carbon dots from carbon dots that were previously made from aspartic acid.  PEI CDs are specifically of interest due to their excellent ability for electron transfer. </a:t>
            </a:r>
          </a:p>
          <a:p>
            <a:pPr algn="just"/>
            <a:endParaRPr lang="en-US" sz="3600" dirty="0">
              <a:latin typeface="Times New Roman" charset="0"/>
              <a:ea typeface="Times New Roman" charset="0"/>
              <a:cs typeface="Times New Roman" charset="0"/>
            </a:endParaRPr>
          </a:p>
        </p:txBody>
      </p:sp>
      <p:sp>
        <p:nvSpPr>
          <p:cNvPr id="24" name="TextBox 23"/>
          <p:cNvSpPr txBox="1"/>
          <p:nvPr/>
        </p:nvSpPr>
        <p:spPr>
          <a:xfrm>
            <a:off x="1120650" y="25984136"/>
            <a:ext cx="12483027" cy="1754326"/>
          </a:xfrm>
          <a:prstGeom prst="rect">
            <a:avLst/>
          </a:prstGeom>
          <a:noFill/>
        </p:spPr>
        <p:txBody>
          <a:bodyPr wrap="square" rtlCol="0">
            <a:spAutoFit/>
          </a:bodyPr>
          <a:lstStyle/>
          <a:p>
            <a:pPr algn="just"/>
            <a:r>
              <a:rPr lang="en-US" sz="3600" dirty="0" smtClean="0">
                <a:latin typeface="Times New Roman" charset="0"/>
                <a:ea typeface="Times New Roman" charset="0"/>
                <a:cs typeface="Times New Roman" charset="0"/>
              </a:rPr>
              <a:t>Co(II) diketo-pyrphyrin 2-TFA and CD-PEI are both cost-effective, stable and  water-soluble, which makes them highly desirable components for hybrid photocatalytic systems. </a:t>
            </a:r>
            <a:r>
              <a:rPr lang="en-US" sz="3600" baseline="30000" dirty="0" smtClean="0">
                <a:latin typeface="Times New Roman" charset="0"/>
                <a:ea typeface="Times New Roman" charset="0"/>
                <a:cs typeface="Times New Roman" charset="0"/>
              </a:rPr>
              <a:t>1,2</a:t>
            </a:r>
            <a:endParaRPr lang="en-US" sz="3600" dirty="0">
              <a:latin typeface="Times New Roman" charset="0"/>
              <a:ea typeface="Times New Roman" charset="0"/>
              <a:cs typeface="Times New Roman" charset="0"/>
            </a:endParaRPr>
          </a:p>
        </p:txBody>
      </p:sp>
      <p:sp>
        <p:nvSpPr>
          <p:cNvPr id="32" name="TextBox 31"/>
          <p:cNvSpPr txBox="1"/>
          <p:nvPr/>
        </p:nvSpPr>
        <p:spPr>
          <a:xfrm>
            <a:off x="15236744" y="7042338"/>
            <a:ext cx="13115395" cy="3970318"/>
          </a:xfrm>
          <a:prstGeom prst="rect">
            <a:avLst/>
          </a:prstGeom>
          <a:noFill/>
        </p:spPr>
        <p:txBody>
          <a:bodyPr wrap="square" rtlCol="0">
            <a:spAutoFit/>
          </a:bodyPr>
          <a:lstStyle/>
          <a:p>
            <a:pPr algn="just"/>
            <a:r>
              <a:rPr lang="en-US" sz="3600" dirty="0" smtClean="0">
                <a:latin typeface="Times New Roman" charset="0"/>
                <a:ea typeface="Times New Roman" charset="0"/>
                <a:cs typeface="Times New Roman" charset="0"/>
              </a:rPr>
              <a:t>The primary step in the synthetic route to Co(II) diketo-pyrphyrin 2-TFA is to synthesize 6,6’-dibromo-2,2’-bipyridine from 2,6-dibromopyridine (</a:t>
            </a:r>
            <a:r>
              <a:rPr lang="en-US" sz="3600" b="1" dirty="0" smtClean="0">
                <a:latin typeface="Times New Roman" charset="0"/>
                <a:ea typeface="Times New Roman" charset="0"/>
                <a:cs typeface="Times New Roman" charset="0"/>
              </a:rPr>
              <a:t>Scheme 3</a:t>
            </a:r>
            <a:r>
              <a:rPr lang="en-US" sz="3600" dirty="0" smtClean="0">
                <a:latin typeface="Times New Roman" charset="0"/>
                <a:ea typeface="Times New Roman" charset="0"/>
                <a:cs typeface="Times New Roman" charset="0"/>
              </a:rPr>
              <a:t>). 2,6-dibromopyridine is initially converted into 6-bromopyridyl-2-lithium with </a:t>
            </a:r>
            <a:r>
              <a:rPr lang="en-US" sz="3600" i="1" dirty="0" smtClean="0">
                <a:latin typeface="Times New Roman" charset="0"/>
                <a:ea typeface="Times New Roman" charset="0"/>
                <a:cs typeface="Times New Roman" charset="0"/>
              </a:rPr>
              <a:t>n</a:t>
            </a:r>
            <a:r>
              <a:rPr lang="en-US" sz="3600" dirty="0" smtClean="0">
                <a:latin typeface="Times New Roman" charset="0"/>
                <a:ea typeface="Times New Roman" charset="0"/>
                <a:cs typeface="Times New Roman" charset="0"/>
              </a:rPr>
              <a:t>-BuLi</a:t>
            </a:r>
            <a:r>
              <a:rPr lang="en-US" sz="3600" dirty="0">
                <a:latin typeface="Times New Roman" charset="0"/>
                <a:ea typeface="Times New Roman" charset="0"/>
                <a:cs typeface="Times New Roman" charset="0"/>
              </a:rPr>
              <a:t>,</a:t>
            </a:r>
            <a:r>
              <a:rPr lang="en-US" sz="3600" dirty="0" smtClean="0">
                <a:latin typeface="Times New Roman" charset="0"/>
                <a:ea typeface="Times New Roman" charset="0"/>
                <a:cs typeface="Times New Roman" charset="0"/>
              </a:rPr>
              <a:t> followed by oxidative coupling with POCl</a:t>
            </a:r>
            <a:r>
              <a:rPr lang="en-US" sz="3600" baseline="-25000" dirty="0" smtClean="0">
                <a:latin typeface="Times New Roman" charset="0"/>
                <a:ea typeface="Times New Roman" charset="0"/>
                <a:cs typeface="Times New Roman" charset="0"/>
              </a:rPr>
              <a:t>3</a:t>
            </a:r>
            <a:r>
              <a:rPr lang="en-US" sz="3600" dirty="0">
                <a:latin typeface="Times New Roman" charset="0"/>
                <a:ea typeface="Times New Roman" charset="0"/>
                <a:cs typeface="Times New Roman" charset="0"/>
              </a:rPr>
              <a:t> </a:t>
            </a:r>
            <a:r>
              <a:rPr lang="en-US" sz="3600" dirty="0" smtClean="0">
                <a:latin typeface="Times New Roman" charset="0"/>
                <a:ea typeface="Times New Roman" charset="0"/>
                <a:cs typeface="Times New Roman" charset="0"/>
              </a:rPr>
              <a:t>to yield the target molecule 6,6’-dibromo-2,2’-bipyridine. The product was purified by column chromatography.</a:t>
            </a:r>
            <a:endParaRPr lang="en-US" sz="3600" dirty="0">
              <a:latin typeface="Times New Roman" charset="0"/>
              <a:ea typeface="Times New Roman" charset="0"/>
              <a:cs typeface="Times New Roman" charset="0"/>
            </a:endParaRPr>
          </a:p>
        </p:txBody>
      </p:sp>
      <p:sp>
        <p:nvSpPr>
          <p:cNvPr id="34" name="TextBox 33"/>
          <p:cNvSpPr txBox="1"/>
          <p:nvPr/>
        </p:nvSpPr>
        <p:spPr>
          <a:xfrm>
            <a:off x="15209667" y="15005016"/>
            <a:ext cx="13115394" cy="1754326"/>
          </a:xfrm>
          <a:prstGeom prst="rect">
            <a:avLst/>
          </a:prstGeom>
          <a:noFill/>
        </p:spPr>
        <p:txBody>
          <a:bodyPr wrap="square" rtlCol="0">
            <a:spAutoFit/>
          </a:bodyPr>
          <a:lstStyle/>
          <a:p>
            <a:pPr algn="just"/>
            <a:r>
              <a:rPr lang="en-US" sz="3600" dirty="0" smtClean="0">
                <a:latin typeface="Times New Roman" charset="0"/>
                <a:ea typeface="Times New Roman" charset="0"/>
                <a:cs typeface="Times New Roman" charset="0"/>
              </a:rPr>
              <a:t>The carbon dots used in this experiment were previously made from aspartic acid. Thionyl chloride mixed with CD-COOH was heated to reflux to yield acyl chloride-capped carbon dots (</a:t>
            </a:r>
            <a:r>
              <a:rPr lang="en-US" sz="3600" b="1" dirty="0">
                <a:latin typeface="Times New Roman" charset="0"/>
                <a:ea typeface="Times New Roman" charset="0"/>
                <a:cs typeface="Times New Roman" charset="0"/>
              </a:rPr>
              <a:t>S</a:t>
            </a:r>
            <a:r>
              <a:rPr lang="en-US" sz="3600" b="1" dirty="0" smtClean="0">
                <a:latin typeface="Times New Roman" charset="0"/>
                <a:ea typeface="Times New Roman" charset="0"/>
                <a:cs typeface="Times New Roman" charset="0"/>
              </a:rPr>
              <a:t>cheme 4</a:t>
            </a:r>
            <a:r>
              <a:rPr lang="en-US" sz="3600" dirty="0" smtClean="0">
                <a:latin typeface="Times New Roman" charset="0"/>
                <a:ea typeface="Times New Roman" charset="0"/>
                <a:cs typeface="Times New Roman" charset="0"/>
              </a:rPr>
              <a:t>). </a:t>
            </a:r>
            <a:endParaRPr lang="en-US" sz="3600" dirty="0">
              <a:latin typeface="Times New Roman" charset="0"/>
              <a:ea typeface="Times New Roman" charset="0"/>
              <a:cs typeface="Times New Roman" charset="0"/>
            </a:endParaRPr>
          </a:p>
        </p:txBody>
      </p:sp>
      <p:sp>
        <p:nvSpPr>
          <p:cNvPr id="41" name="TextBox 40"/>
          <p:cNvSpPr txBox="1"/>
          <p:nvPr/>
        </p:nvSpPr>
        <p:spPr>
          <a:xfrm>
            <a:off x="30015370" y="5369659"/>
            <a:ext cx="12713838" cy="8032968"/>
          </a:xfrm>
          <a:prstGeom prst="rect">
            <a:avLst/>
          </a:prstGeom>
          <a:solidFill>
            <a:schemeClr val="bg1"/>
          </a:solidFill>
          <a:ln>
            <a:noFill/>
          </a:ln>
        </p:spPr>
        <p:txBody>
          <a:bodyPr wrap="square" rtlCol="0">
            <a:spAutoFit/>
          </a:bodyPr>
          <a:lstStyle/>
          <a:p>
            <a:pPr algn="ctr">
              <a:lnSpc>
                <a:spcPct val="150000"/>
              </a:lnSpc>
            </a:pPr>
            <a:r>
              <a:rPr lang="en-US" sz="6600" dirty="0" smtClean="0">
                <a:latin typeface="Times New Roman" charset="0"/>
                <a:ea typeface="Times New Roman" charset="0"/>
                <a:cs typeface="Times New Roman" charset="0"/>
              </a:rPr>
              <a:t>Results and Discussion</a:t>
            </a:r>
            <a:endParaRPr lang="en-US" sz="6000" dirty="0" smtClean="0">
              <a:latin typeface="Times New Roman" charset="0"/>
              <a:ea typeface="Times New Roman" charset="0"/>
              <a:cs typeface="Times New Roman" charset="0"/>
            </a:endParaRPr>
          </a:p>
          <a:p>
            <a:pPr algn="ctr"/>
            <a:endParaRPr lang="en-US" sz="3600" dirty="0" smtClean="0">
              <a:latin typeface="Times New Roman" charset="0"/>
              <a:ea typeface="Times New Roman" charset="0"/>
              <a:cs typeface="Times New Roman" charset="0"/>
            </a:endParaRPr>
          </a:p>
          <a:p>
            <a:pPr algn="ctr"/>
            <a:endParaRPr lang="en-US" sz="6600" dirty="0" smtClean="0">
              <a:latin typeface="Times New Roman" charset="0"/>
              <a:ea typeface="Times New Roman" charset="0"/>
              <a:cs typeface="Times New Roman" charset="0"/>
            </a:endParaRPr>
          </a:p>
          <a:p>
            <a:pPr algn="ctr"/>
            <a:endParaRPr lang="en-US" sz="6600" dirty="0">
              <a:latin typeface="Times New Roman" charset="0"/>
              <a:ea typeface="Times New Roman" charset="0"/>
              <a:cs typeface="Times New Roman" charset="0"/>
            </a:endParaRPr>
          </a:p>
          <a:p>
            <a:pPr algn="ctr"/>
            <a:endParaRPr lang="en-US" sz="4400" dirty="0" smtClean="0">
              <a:latin typeface="Times New Roman" charset="0"/>
              <a:ea typeface="Times New Roman" charset="0"/>
              <a:cs typeface="Times New Roman" charset="0"/>
            </a:endParaRPr>
          </a:p>
          <a:p>
            <a:pPr algn="ctr"/>
            <a:endParaRPr lang="en-US" sz="4000" dirty="0" smtClean="0">
              <a:latin typeface="Times New Roman" charset="0"/>
              <a:ea typeface="Times New Roman" charset="0"/>
              <a:cs typeface="Times New Roman" charset="0"/>
            </a:endParaRPr>
          </a:p>
          <a:p>
            <a:pPr algn="ctr">
              <a:lnSpc>
                <a:spcPct val="250000"/>
              </a:lnSpc>
            </a:pPr>
            <a:endParaRPr lang="en-US" sz="6600" dirty="0" smtClean="0">
              <a:latin typeface="Times New Roman" charset="0"/>
              <a:ea typeface="Times New Roman" charset="0"/>
              <a:cs typeface="Times New Roman" charset="0"/>
            </a:endParaRPr>
          </a:p>
        </p:txBody>
      </p:sp>
      <p:pic>
        <p:nvPicPr>
          <p:cNvPr id="55" name="Picture 54"/>
          <p:cNvPicPr/>
          <p:nvPr/>
        </p:nvPicPr>
        <p:blipFill rotWithShape="1">
          <a:blip r:embed="rId5">
            <a:extLst>
              <a:ext uri="{28A0092B-C50C-407E-A947-70E740481C1C}">
                <a14:useLocalDpi xmlns:a14="http://schemas.microsoft.com/office/drawing/2010/main" val="0"/>
              </a:ext>
            </a:extLst>
          </a:blip>
          <a:srcRect l="3041" t="9277" r="54188" b="78"/>
          <a:stretch/>
        </p:blipFill>
        <p:spPr>
          <a:xfrm>
            <a:off x="38331331" y="6628482"/>
            <a:ext cx="4288229" cy="5932635"/>
          </a:xfrm>
          <a:prstGeom prst="rect">
            <a:avLst/>
          </a:prstGeom>
        </p:spPr>
      </p:pic>
      <p:sp>
        <p:nvSpPr>
          <p:cNvPr id="58" name="TextBox 57"/>
          <p:cNvSpPr txBox="1"/>
          <p:nvPr/>
        </p:nvSpPr>
        <p:spPr>
          <a:xfrm>
            <a:off x="30923356" y="12640333"/>
            <a:ext cx="10889673" cy="461665"/>
          </a:xfrm>
          <a:prstGeom prst="rect">
            <a:avLst/>
          </a:prstGeom>
          <a:noFill/>
        </p:spPr>
        <p:txBody>
          <a:bodyPr wrap="square" rtlCol="0">
            <a:spAutoFit/>
          </a:bodyPr>
          <a:lstStyle/>
          <a:p>
            <a:pPr algn="ctr"/>
            <a:r>
              <a:rPr lang="en-US" sz="2400" b="1" dirty="0" smtClean="0">
                <a:latin typeface="Times New Roman" charset="0"/>
                <a:ea typeface="Times New Roman" charset="0"/>
                <a:cs typeface="Times New Roman" charset="0"/>
              </a:rPr>
              <a:t>Figure 1. </a:t>
            </a:r>
            <a:r>
              <a:rPr lang="en-US" sz="2400" baseline="30000" dirty="0" smtClean="0">
                <a:latin typeface="Times New Roman" charset="0"/>
                <a:ea typeface="Times New Roman" charset="0"/>
                <a:cs typeface="Times New Roman" charset="0"/>
              </a:rPr>
              <a:t>1</a:t>
            </a:r>
            <a:r>
              <a:rPr lang="en-US" sz="2400" dirty="0" smtClean="0">
                <a:latin typeface="Times New Roman" charset="0"/>
                <a:ea typeface="Times New Roman" charset="0"/>
                <a:cs typeface="Times New Roman" charset="0"/>
              </a:rPr>
              <a:t>H NMR of 6,6’-dibromo-2,2’-bipyridine </a:t>
            </a:r>
            <a:endParaRPr lang="en-US" sz="2400" b="1" dirty="0">
              <a:latin typeface="Times New Roman" charset="0"/>
              <a:ea typeface="Times New Roman" charset="0"/>
              <a:cs typeface="Times New Roman" charset="0"/>
            </a:endParaRPr>
          </a:p>
        </p:txBody>
      </p:sp>
      <p:sp>
        <p:nvSpPr>
          <p:cNvPr id="59" name="Rectangle 58"/>
          <p:cNvSpPr/>
          <p:nvPr/>
        </p:nvSpPr>
        <p:spPr>
          <a:xfrm>
            <a:off x="14520748" y="21542918"/>
            <a:ext cx="14469687" cy="5471071"/>
          </a:xfrm>
          <a:prstGeom prst="rect">
            <a:avLst/>
          </a:prstGeom>
          <a:solidFill>
            <a:schemeClr val="bg1"/>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TextBox 59"/>
          <p:cNvSpPr txBox="1"/>
          <p:nvPr/>
        </p:nvSpPr>
        <p:spPr>
          <a:xfrm>
            <a:off x="14856505" y="21588039"/>
            <a:ext cx="14133930" cy="1433341"/>
          </a:xfrm>
          <a:prstGeom prst="rect">
            <a:avLst/>
          </a:prstGeom>
          <a:noFill/>
          <a:ln>
            <a:noFill/>
          </a:ln>
        </p:spPr>
        <p:txBody>
          <a:bodyPr wrap="square" rtlCol="0">
            <a:spAutoFit/>
          </a:bodyPr>
          <a:lstStyle/>
          <a:p>
            <a:pPr algn="ctr">
              <a:lnSpc>
                <a:spcPct val="150000"/>
              </a:lnSpc>
            </a:pPr>
            <a:r>
              <a:rPr lang="en-US" sz="6600" dirty="0" smtClean="0">
                <a:latin typeface="Times New Roman" charset="0"/>
                <a:ea typeface="Times New Roman" charset="0"/>
                <a:cs typeface="Times New Roman" charset="0"/>
              </a:rPr>
              <a:t>Conclusion</a:t>
            </a:r>
            <a:endParaRPr lang="en-US" sz="6600" dirty="0">
              <a:latin typeface="Times New Roman" charset="0"/>
              <a:ea typeface="Times New Roman" charset="0"/>
              <a:cs typeface="Times New Roman" charset="0"/>
            </a:endParaRPr>
          </a:p>
        </p:txBody>
      </p:sp>
      <p:sp>
        <p:nvSpPr>
          <p:cNvPr id="63" name="TextBox 62"/>
          <p:cNvSpPr txBox="1"/>
          <p:nvPr/>
        </p:nvSpPr>
        <p:spPr>
          <a:xfrm>
            <a:off x="31065641" y="7841902"/>
            <a:ext cx="351378" cy="369332"/>
          </a:xfrm>
          <a:prstGeom prst="rect">
            <a:avLst/>
          </a:prstGeom>
          <a:noFill/>
        </p:spPr>
        <p:txBody>
          <a:bodyPr wrap="none" rtlCol="0">
            <a:spAutoFit/>
          </a:bodyPr>
          <a:lstStyle/>
          <a:p>
            <a:r>
              <a:rPr lang="en-US" sz="1800" b="1" dirty="0" smtClean="0">
                <a:latin typeface="Times New Roman" charset="0"/>
                <a:ea typeface="Times New Roman" charset="0"/>
                <a:cs typeface="Times New Roman" charset="0"/>
              </a:rPr>
              <a:t>A</a:t>
            </a:r>
            <a:endParaRPr lang="en-US" sz="2000" b="1" dirty="0">
              <a:latin typeface="Times New Roman" charset="0"/>
              <a:ea typeface="Times New Roman" charset="0"/>
              <a:cs typeface="Times New Roman" charset="0"/>
            </a:endParaRPr>
          </a:p>
        </p:txBody>
      </p:sp>
      <p:sp>
        <p:nvSpPr>
          <p:cNvPr id="64" name="TextBox 63"/>
          <p:cNvSpPr txBox="1"/>
          <p:nvPr/>
        </p:nvSpPr>
        <p:spPr>
          <a:xfrm>
            <a:off x="42081570" y="8081932"/>
            <a:ext cx="470159" cy="369332"/>
          </a:xfrm>
          <a:prstGeom prst="rect">
            <a:avLst/>
          </a:prstGeom>
          <a:noFill/>
        </p:spPr>
        <p:txBody>
          <a:bodyPr wrap="square" rtlCol="0">
            <a:spAutoFit/>
          </a:bodyPr>
          <a:lstStyle/>
          <a:p>
            <a:r>
              <a:rPr lang="en-US" sz="1800" b="1" dirty="0" smtClean="0">
                <a:latin typeface="Times New Roman" charset="0"/>
                <a:ea typeface="Times New Roman" charset="0"/>
                <a:cs typeface="Times New Roman" charset="0"/>
              </a:rPr>
              <a:t>A</a:t>
            </a:r>
            <a:endParaRPr lang="en-US" sz="2000" b="1" dirty="0">
              <a:latin typeface="Times New Roman" charset="0"/>
              <a:ea typeface="Times New Roman" charset="0"/>
              <a:cs typeface="Times New Roman" charset="0"/>
            </a:endParaRPr>
          </a:p>
        </p:txBody>
      </p:sp>
      <p:sp>
        <p:nvSpPr>
          <p:cNvPr id="66" name="TextBox 65"/>
          <p:cNvSpPr txBox="1"/>
          <p:nvPr/>
        </p:nvSpPr>
        <p:spPr>
          <a:xfrm>
            <a:off x="41413719" y="7807127"/>
            <a:ext cx="259564" cy="369332"/>
          </a:xfrm>
          <a:prstGeom prst="rect">
            <a:avLst/>
          </a:prstGeom>
          <a:noFill/>
        </p:spPr>
        <p:txBody>
          <a:bodyPr wrap="square" rtlCol="0">
            <a:spAutoFit/>
          </a:bodyPr>
          <a:lstStyle/>
          <a:p>
            <a:r>
              <a:rPr lang="en-US" sz="1800" b="1" dirty="0">
                <a:latin typeface="Times New Roman" charset="0"/>
                <a:ea typeface="Times New Roman" charset="0"/>
                <a:cs typeface="Times New Roman" charset="0"/>
              </a:rPr>
              <a:t>B</a:t>
            </a:r>
            <a:endParaRPr lang="en-US" sz="2000" b="1" dirty="0">
              <a:latin typeface="Times New Roman" charset="0"/>
              <a:ea typeface="Times New Roman" charset="0"/>
              <a:cs typeface="Times New Roman" charset="0"/>
            </a:endParaRPr>
          </a:p>
        </p:txBody>
      </p:sp>
      <p:sp>
        <p:nvSpPr>
          <p:cNvPr id="68" name="TextBox 67"/>
          <p:cNvSpPr txBox="1"/>
          <p:nvPr/>
        </p:nvSpPr>
        <p:spPr>
          <a:xfrm>
            <a:off x="38472928" y="8274922"/>
            <a:ext cx="351378" cy="369332"/>
          </a:xfrm>
          <a:prstGeom prst="rect">
            <a:avLst/>
          </a:prstGeom>
          <a:noFill/>
        </p:spPr>
        <p:txBody>
          <a:bodyPr wrap="none" rtlCol="0">
            <a:spAutoFit/>
          </a:bodyPr>
          <a:lstStyle/>
          <a:p>
            <a:r>
              <a:rPr lang="en-US" sz="1800" b="1" dirty="0">
                <a:latin typeface="Times New Roman" charset="0"/>
                <a:ea typeface="Times New Roman" charset="0"/>
                <a:cs typeface="Times New Roman" charset="0"/>
              </a:rPr>
              <a:t>C</a:t>
            </a:r>
            <a:endParaRPr lang="en-US" sz="2000" b="1" dirty="0">
              <a:latin typeface="Times New Roman" charset="0"/>
              <a:ea typeface="Times New Roman" charset="0"/>
              <a:cs typeface="Times New Roman" charset="0"/>
            </a:endParaRPr>
          </a:p>
        </p:txBody>
      </p:sp>
      <p:grpSp>
        <p:nvGrpSpPr>
          <p:cNvPr id="75" name="Group 74"/>
          <p:cNvGrpSpPr/>
          <p:nvPr/>
        </p:nvGrpSpPr>
        <p:grpSpPr>
          <a:xfrm>
            <a:off x="29840529" y="6811652"/>
            <a:ext cx="8174047" cy="5735031"/>
            <a:chOff x="29801262" y="6527478"/>
            <a:chExt cx="8174047" cy="5735031"/>
          </a:xfrm>
        </p:grpSpPr>
        <p:pic>
          <p:nvPicPr>
            <p:cNvPr id="45" name="Picture 44"/>
            <p:cNvPicPr>
              <a:picLocks noChangeAspect="1"/>
            </p:cNvPicPr>
            <p:nvPr/>
          </p:nvPicPr>
          <p:blipFill rotWithShape="1">
            <a:blip r:embed="rId6">
              <a:extLst>
                <a:ext uri="{28A0092B-C50C-407E-A947-70E740481C1C}">
                  <a14:useLocalDpi xmlns:a14="http://schemas.microsoft.com/office/drawing/2010/main" val="0"/>
                </a:ext>
              </a:extLst>
            </a:blip>
            <a:srcRect t="10894" r="4204"/>
            <a:stretch/>
          </p:blipFill>
          <p:spPr>
            <a:xfrm>
              <a:off x="29801262" y="6527478"/>
              <a:ext cx="8174047" cy="5735031"/>
            </a:xfrm>
            <a:prstGeom prst="rect">
              <a:avLst/>
            </a:prstGeom>
          </p:spPr>
        </p:pic>
        <p:pic>
          <p:nvPicPr>
            <p:cNvPr id="62" name="Picture 61"/>
            <p:cNvPicPr>
              <a:picLocks noChangeAspect="1"/>
            </p:cNvPicPr>
            <p:nvPr/>
          </p:nvPicPr>
          <p:blipFill>
            <a:blip r:embed="rId7"/>
            <a:stretch>
              <a:fillRect/>
            </a:stretch>
          </p:blipFill>
          <p:spPr>
            <a:xfrm>
              <a:off x="32350008" y="7278696"/>
              <a:ext cx="2409118" cy="1304184"/>
            </a:xfrm>
            <a:prstGeom prst="rect">
              <a:avLst/>
            </a:prstGeom>
          </p:spPr>
        </p:pic>
        <p:sp>
          <p:nvSpPr>
            <p:cNvPr id="65" name="TextBox 64"/>
            <p:cNvSpPr txBox="1"/>
            <p:nvPr/>
          </p:nvSpPr>
          <p:spPr>
            <a:xfrm>
              <a:off x="30863023" y="7657236"/>
              <a:ext cx="338554" cy="369332"/>
            </a:xfrm>
            <a:prstGeom prst="rect">
              <a:avLst/>
            </a:prstGeom>
            <a:noFill/>
          </p:spPr>
          <p:txBody>
            <a:bodyPr wrap="none" rtlCol="0">
              <a:spAutoFit/>
            </a:bodyPr>
            <a:lstStyle/>
            <a:p>
              <a:r>
                <a:rPr lang="en-US" sz="1800" b="1" dirty="0" smtClean="0">
                  <a:latin typeface="Times New Roman" charset="0"/>
                  <a:ea typeface="Times New Roman" charset="0"/>
                  <a:cs typeface="Times New Roman" charset="0"/>
                </a:rPr>
                <a:t>B</a:t>
              </a:r>
              <a:endParaRPr lang="en-US" sz="2000" b="1" dirty="0">
                <a:latin typeface="Times New Roman" charset="0"/>
                <a:ea typeface="Times New Roman" charset="0"/>
                <a:cs typeface="Times New Roman" charset="0"/>
              </a:endParaRPr>
            </a:p>
          </p:txBody>
        </p:sp>
        <p:sp>
          <p:nvSpPr>
            <p:cNvPr id="67" name="TextBox 66"/>
            <p:cNvSpPr txBox="1"/>
            <p:nvPr/>
          </p:nvSpPr>
          <p:spPr>
            <a:xfrm>
              <a:off x="30279047" y="7856584"/>
              <a:ext cx="351378" cy="369332"/>
            </a:xfrm>
            <a:prstGeom prst="rect">
              <a:avLst/>
            </a:prstGeom>
            <a:noFill/>
          </p:spPr>
          <p:txBody>
            <a:bodyPr wrap="none" rtlCol="0">
              <a:spAutoFit/>
            </a:bodyPr>
            <a:lstStyle/>
            <a:p>
              <a:r>
                <a:rPr lang="en-US" sz="1800" b="1" dirty="0">
                  <a:latin typeface="Times New Roman" charset="0"/>
                  <a:ea typeface="Times New Roman" charset="0"/>
                  <a:cs typeface="Times New Roman" charset="0"/>
                </a:rPr>
                <a:t>C</a:t>
              </a:r>
              <a:endParaRPr lang="en-US" sz="2000" b="1" dirty="0">
                <a:latin typeface="Times New Roman" charset="0"/>
                <a:ea typeface="Times New Roman" charset="0"/>
                <a:cs typeface="Times New Roman" charset="0"/>
              </a:endParaRPr>
            </a:p>
          </p:txBody>
        </p:sp>
        <p:sp>
          <p:nvSpPr>
            <p:cNvPr id="69" name="TextBox 68"/>
            <p:cNvSpPr txBox="1"/>
            <p:nvPr/>
          </p:nvSpPr>
          <p:spPr>
            <a:xfrm>
              <a:off x="31417019" y="9854937"/>
              <a:ext cx="1972598" cy="400110"/>
            </a:xfrm>
            <a:prstGeom prst="rect">
              <a:avLst/>
            </a:prstGeom>
            <a:noFill/>
          </p:spPr>
          <p:txBody>
            <a:bodyPr wrap="square" rtlCol="0">
              <a:spAutoFit/>
            </a:bodyPr>
            <a:lstStyle/>
            <a:p>
              <a:r>
                <a:rPr lang="en-US" sz="2000" dirty="0" smtClean="0">
                  <a:latin typeface="Times New Roman" charset="0"/>
                  <a:ea typeface="Times New Roman" charset="0"/>
                  <a:cs typeface="Times New Roman" charset="0"/>
                </a:rPr>
                <a:t>HDO</a:t>
              </a:r>
              <a:endParaRPr lang="en-US" sz="2000" dirty="0">
                <a:latin typeface="Times New Roman" charset="0"/>
                <a:ea typeface="Times New Roman" charset="0"/>
                <a:cs typeface="Times New Roman" charset="0"/>
              </a:endParaRPr>
            </a:p>
          </p:txBody>
        </p:sp>
      </p:grpSp>
      <p:sp>
        <p:nvSpPr>
          <p:cNvPr id="80" name="TextBox 79"/>
          <p:cNvSpPr txBox="1"/>
          <p:nvPr/>
        </p:nvSpPr>
        <p:spPr>
          <a:xfrm>
            <a:off x="35193761" y="14224787"/>
            <a:ext cx="7129679" cy="2862322"/>
          </a:xfrm>
          <a:prstGeom prst="rect">
            <a:avLst/>
          </a:prstGeom>
          <a:noFill/>
        </p:spPr>
        <p:txBody>
          <a:bodyPr wrap="square" rtlCol="0">
            <a:spAutoFit/>
          </a:bodyPr>
          <a:lstStyle/>
          <a:p>
            <a:pPr algn="just"/>
            <a:r>
              <a:rPr lang="en-US" sz="3600" b="1" dirty="0" smtClean="0">
                <a:latin typeface="Times New Roman" charset="0"/>
                <a:ea typeface="Times New Roman" charset="0"/>
                <a:cs typeface="Times New Roman" charset="0"/>
              </a:rPr>
              <a:t>Figure 1</a:t>
            </a:r>
            <a:r>
              <a:rPr lang="en-US" sz="3600" dirty="0" smtClean="0">
                <a:latin typeface="Times New Roman" charset="0"/>
                <a:ea typeface="Times New Roman" charset="0"/>
                <a:cs typeface="Times New Roman" charset="0"/>
              </a:rPr>
              <a:t> confirms that 6,6’-dibromo-2,2’-bipyridine was formed, as well as some impurity. A possible impurity is (</a:t>
            </a:r>
            <a:r>
              <a:rPr lang="en-US" sz="3600" b="1" dirty="0">
                <a:latin typeface="Times New Roman" charset="0"/>
                <a:ea typeface="Times New Roman" charset="0"/>
                <a:cs typeface="Times New Roman" charset="0"/>
              </a:rPr>
              <a:t>F</a:t>
            </a:r>
            <a:r>
              <a:rPr lang="en-US" sz="3600" b="1" dirty="0" smtClean="0">
                <a:latin typeface="Times New Roman" charset="0"/>
                <a:ea typeface="Times New Roman" charset="0"/>
                <a:cs typeface="Times New Roman" charset="0"/>
              </a:rPr>
              <a:t>igure 2</a:t>
            </a:r>
            <a:r>
              <a:rPr lang="en-US" sz="3600" dirty="0" smtClean="0">
                <a:latin typeface="Times New Roman" charset="0"/>
                <a:ea typeface="Times New Roman" charset="0"/>
                <a:cs typeface="Times New Roman" charset="0"/>
              </a:rPr>
              <a:t>) 6,6”-dibromo-2,2’:6’2’’-terpyridine.  </a:t>
            </a:r>
            <a:endParaRPr lang="en-US" sz="3600" dirty="0">
              <a:latin typeface="Times New Roman" charset="0"/>
              <a:ea typeface="Times New Roman" charset="0"/>
              <a:cs typeface="Times New Roman" charset="0"/>
            </a:endParaRPr>
          </a:p>
        </p:txBody>
      </p:sp>
      <p:sp>
        <p:nvSpPr>
          <p:cNvPr id="90" name="TextBox 89"/>
          <p:cNvSpPr txBox="1"/>
          <p:nvPr/>
        </p:nvSpPr>
        <p:spPr>
          <a:xfrm>
            <a:off x="35193761" y="25692503"/>
            <a:ext cx="7604765" cy="830997"/>
          </a:xfrm>
          <a:prstGeom prst="rect">
            <a:avLst/>
          </a:prstGeom>
          <a:noFill/>
        </p:spPr>
        <p:txBody>
          <a:bodyPr wrap="square" rtlCol="0">
            <a:spAutoFit/>
          </a:bodyPr>
          <a:lstStyle/>
          <a:p>
            <a:pPr algn="ctr"/>
            <a:r>
              <a:rPr lang="en-US" sz="2400" b="1" dirty="0" smtClean="0">
                <a:latin typeface="Times New Roman" charset="0"/>
                <a:ea typeface="Times New Roman" charset="0"/>
                <a:cs typeface="Times New Roman" charset="0"/>
              </a:rPr>
              <a:t>Figure 2. </a:t>
            </a:r>
            <a:r>
              <a:rPr lang="en-US" sz="2400" dirty="0" smtClean="0">
                <a:latin typeface="Times New Roman" charset="0"/>
                <a:ea typeface="Times New Roman" charset="0"/>
                <a:cs typeface="Times New Roman" charset="0"/>
              </a:rPr>
              <a:t>Infrared spectroscopy spectrum of CD-COOH and CD-COCl. </a:t>
            </a:r>
            <a:endParaRPr lang="en-US" sz="2400" b="1" dirty="0">
              <a:latin typeface="Times New Roman" charset="0"/>
              <a:ea typeface="Times New Roman" charset="0"/>
              <a:cs typeface="Times New Roman" charset="0"/>
            </a:endParaRPr>
          </a:p>
        </p:txBody>
      </p:sp>
      <p:sp>
        <p:nvSpPr>
          <p:cNvPr id="92" name="TextBox 91"/>
          <p:cNvSpPr txBox="1"/>
          <p:nvPr/>
        </p:nvSpPr>
        <p:spPr>
          <a:xfrm>
            <a:off x="35231667" y="19117855"/>
            <a:ext cx="1369509" cy="369332"/>
          </a:xfrm>
          <a:prstGeom prst="rect">
            <a:avLst/>
          </a:prstGeom>
          <a:noFill/>
        </p:spPr>
        <p:txBody>
          <a:bodyPr wrap="square" rtlCol="0">
            <a:spAutoFit/>
          </a:bodyPr>
          <a:lstStyle/>
          <a:p>
            <a:r>
              <a:rPr lang="en-US" sz="1800" b="1" dirty="0" smtClean="0">
                <a:latin typeface="Times New Roman" charset="0"/>
                <a:ea typeface="Times New Roman" charset="0"/>
                <a:cs typeface="Times New Roman" charset="0"/>
              </a:rPr>
              <a:t>CD-COCl</a:t>
            </a:r>
            <a:endParaRPr lang="en-US" sz="1600" b="1" dirty="0">
              <a:latin typeface="Times New Roman" charset="0"/>
              <a:ea typeface="Times New Roman" charset="0"/>
              <a:cs typeface="Times New Roman" charset="0"/>
            </a:endParaRPr>
          </a:p>
        </p:txBody>
      </p:sp>
      <p:sp>
        <p:nvSpPr>
          <p:cNvPr id="93" name="TextBox 92"/>
          <p:cNvSpPr txBox="1"/>
          <p:nvPr/>
        </p:nvSpPr>
        <p:spPr>
          <a:xfrm>
            <a:off x="35193761" y="21645758"/>
            <a:ext cx="1369509" cy="369332"/>
          </a:xfrm>
          <a:prstGeom prst="rect">
            <a:avLst/>
          </a:prstGeom>
          <a:noFill/>
        </p:spPr>
        <p:txBody>
          <a:bodyPr wrap="square" rtlCol="0">
            <a:spAutoFit/>
          </a:bodyPr>
          <a:lstStyle/>
          <a:p>
            <a:r>
              <a:rPr lang="en-US" sz="1800" b="1" dirty="0" smtClean="0">
                <a:latin typeface="Times New Roman" charset="0"/>
                <a:ea typeface="Times New Roman" charset="0"/>
                <a:cs typeface="Times New Roman" charset="0"/>
              </a:rPr>
              <a:t>CD-COOH</a:t>
            </a:r>
            <a:endParaRPr lang="en-US" sz="1800" b="1" dirty="0">
              <a:latin typeface="Times New Roman" charset="0"/>
              <a:ea typeface="Times New Roman" charset="0"/>
              <a:cs typeface="Times New Roman" charset="0"/>
            </a:endParaRPr>
          </a:p>
        </p:txBody>
      </p:sp>
      <p:sp>
        <p:nvSpPr>
          <p:cNvPr id="99" name="TextBox 98"/>
          <p:cNvSpPr txBox="1"/>
          <p:nvPr/>
        </p:nvSpPr>
        <p:spPr>
          <a:xfrm>
            <a:off x="30076998" y="18668508"/>
            <a:ext cx="4597625" cy="7848302"/>
          </a:xfrm>
          <a:prstGeom prst="rect">
            <a:avLst/>
          </a:prstGeom>
          <a:noFill/>
        </p:spPr>
        <p:txBody>
          <a:bodyPr wrap="square" rtlCol="0">
            <a:spAutoFit/>
          </a:bodyPr>
          <a:lstStyle/>
          <a:p>
            <a:pPr algn="just"/>
            <a:r>
              <a:rPr lang="en-US" sz="3600" dirty="0" smtClean="0">
                <a:latin typeface="Times New Roman" charset="0"/>
                <a:ea typeface="Times New Roman" charset="0"/>
                <a:cs typeface="Times New Roman" charset="0"/>
              </a:rPr>
              <a:t>The formation of carboxylic acid capped CDs was successful and is  illustrated (</a:t>
            </a:r>
            <a:r>
              <a:rPr lang="en-US" sz="3600" b="1" dirty="0">
                <a:latin typeface="Times New Roman" charset="0"/>
                <a:ea typeface="Times New Roman" charset="0"/>
                <a:cs typeface="Times New Roman" charset="0"/>
              </a:rPr>
              <a:t>F</a:t>
            </a:r>
            <a:r>
              <a:rPr lang="en-US" sz="3600" b="1" dirty="0" smtClean="0">
                <a:latin typeface="Times New Roman" charset="0"/>
                <a:ea typeface="Times New Roman" charset="0"/>
                <a:cs typeface="Times New Roman" charset="0"/>
              </a:rPr>
              <a:t>igure 2</a:t>
            </a:r>
            <a:r>
              <a:rPr lang="en-US" sz="3600" dirty="0" smtClean="0">
                <a:latin typeface="Times New Roman" charset="0"/>
                <a:ea typeface="Times New Roman" charset="0"/>
                <a:cs typeface="Times New Roman" charset="0"/>
              </a:rPr>
              <a:t>) by the formation of peaks in the 1000-800 cm</a:t>
            </a:r>
            <a:r>
              <a:rPr lang="en-US" sz="3600" baseline="30000" dirty="0" smtClean="0">
                <a:latin typeface="Times New Roman" charset="0"/>
                <a:ea typeface="Times New Roman" charset="0"/>
                <a:cs typeface="Times New Roman" charset="0"/>
              </a:rPr>
              <a:t>-1</a:t>
            </a:r>
            <a:r>
              <a:rPr lang="en-US" sz="3600" dirty="0" smtClean="0">
                <a:latin typeface="Times New Roman" charset="0"/>
                <a:ea typeface="Times New Roman" charset="0"/>
                <a:cs typeface="Times New Roman" charset="0"/>
              </a:rPr>
              <a:t> range, indicating formation of a halogen. The broadness of the peak at 3187.95 cm</a:t>
            </a:r>
            <a:r>
              <a:rPr lang="en-US" sz="3600" baseline="30000" dirty="0">
                <a:latin typeface="Times New Roman" charset="0"/>
                <a:ea typeface="Times New Roman" charset="0"/>
                <a:cs typeface="Times New Roman" charset="0"/>
              </a:rPr>
              <a:t>–</a:t>
            </a:r>
            <a:r>
              <a:rPr lang="en-US" sz="3600" baseline="30000" dirty="0" smtClean="0">
                <a:latin typeface="Times New Roman" charset="0"/>
                <a:ea typeface="Times New Roman" charset="0"/>
                <a:cs typeface="Times New Roman" charset="0"/>
              </a:rPr>
              <a:t>1</a:t>
            </a:r>
            <a:r>
              <a:rPr lang="en-US" sz="3600" dirty="0" smtClean="0">
                <a:latin typeface="Times New Roman" charset="0"/>
                <a:ea typeface="Times New Roman" charset="0"/>
                <a:cs typeface="Times New Roman" charset="0"/>
              </a:rPr>
              <a:t>, indicative of a carboxylic acid –OH stretch, lessens in the CD-COCl spectrum.  </a:t>
            </a:r>
            <a:endParaRPr lang="en-US" sz="3600" dirty="0">
              <a:latin typeface="Times New Roman" charset="0"/>
              <a:ea typeface="Times New Roman" charset="0"/>
              <a:cs typeface="Times New Roman" charset="0"/>
            </a:endParaRPr>
          </a:p>
        </p:txBody>
      </p:sp>
      <p:sp>
        <p:nvSpPr>
          <p:cNvPr id="100" name="TextBox 99"/>
          <p:cNvSpPr txBox="1"/>
          <p:nvPr/>
        </p:nvSpPr>
        <p:spPr>
          <a:xfrm>
            <a:off x="30015370" y="16873956"/>
            <a:ext cx="4599941" cy="954107"/>
          </a:xfrm>
          <a:prstGeom prst="rect">
            <a:avLst/>
          </a:prstGeom>
          <a:noFill/>
        </p:spPr>
        <p:txBody>
          <a:bodyPr wrap="square" rtlCol="0">
            <a:spAutoFit/>
          </a:bodyPr>
          <a:lstStyle/>
          <a:p>
            <a:pPr algn="ctr"/>
            <a:r>
              <a:rPr lang="en-US" sz="2800" b="1" dirty="0" smtClean="0">
                <a:latin typeface="Times New Roman" charset="0"/>
                <a:ea typeface="Times New Roman" charset="0"/>
                <a:cs typeface="Times New Roman" charset="0"/>
              </a:rPr>
              <a:t>Figure 2.</a:t>
            </a:r>
            <a:r>
              <a:rPr lang="en-US" sz="2800" dirty="0" smtClean="0">
                <a:latin typeface="Times New Roman" charset="0"/>
                <a:ea typeface="Times New Roman" charset="0"/>
                <a:cs typeface="Times New Roman" charset="0"/>
              </a:rPr>
              <a:t> </a:t>
            </a:r>
            <a:r>
              <a:rPr lang="en-US" sz="2800" dirty="0">
                <a:latin typeface="Times New Roman" charset="0"/>
                <a:ea typeface="Times New Roman" charset="0"/>
                <a:cs typeface="Times New Roman" charset="0"/>
              </a:rPr>
              <a:t>6,6</a:t>
            </a:r>
            <a:r>
              <a:rPr lang="en-US" sz="2800" dirty="0" smtClean="0">
                <a:latin typeface="Times New Roman" charset="0"/>
                <a:ea typeface="Times New Roman" charset="0"/>
                <a:cs typeface="Times New Roman" charset="0"/>
              </a:rPr>
              <a:t>”-Dibromo-2,2</a:t>
            </a:r>
            <a:r>
              <a:rPr lang="en-US" sz="2800" dirty="0">
                <a:latin typeface="Times New Roman" charset="0"/>
                <a:ea typeface="Times New Roman" charset="0"/>
                <a:cs typeface="Times New Roman" charset="0"/>
              </a:rPr>
              <a:t>’:6’2’’-terpyridine</a:t>
            </a:r>
            <a:endParaRPr lang="en-US" sz="2800" b="1" dirty="0">
              <a:latin typeface="Times New Roman" charset="0"/>
              <a:ea typeface="Times New Roman" charset="0"/>
              <a:cs typeface="Times New Roman" charset="0"/>
            </a:endParaRPr>
          </a:p>
        </p:txBody>
      </p:sp>
      <p:sp>
        <p:nvSpPr>
          <p:cNvPr id="119" name="Rectangle 118"/>
          <p:cNvSpPr/>
          <p:nvPr/>
        </p:nvSpPr>
        <p:spPr>
          <a:xfrm>
            <a:off x="29694273" y="28271136"/>
            <a:ext cx="13347841" cy="4032968"/>
          </a:xfrm>
          <a:prstGeom prst="rect">
            <a:avLst/>
          </a:prstGeom>
          <a:solidFill>
            <a:schemeClr val="bg1"/>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 name="TextBox 119"/>
          <p:cNvSpPr txBox="1"/>
          <p:nvPr/>
        </p:nvSpPr>
        <p:spPr>
          <a:xfrm>
            <a:off x="33618199" y="28263965"/>
            <a:ext cx="5499988" cy="1189493"/>
          </a:xfrm>
          <a:prstGeom prst="rect">
            <a:avLst/>
          </a:prstGeom>
          <a:noFill/>
        </p:spPr>
        <p:txBody>
          <a:bodyPr wrap="square" rtlCol="0">
            <a:spAutoFit/>
          </a:bodyPr>
          <a:lstStyle/>
          <a:p>
            <a:pPr algn="ctr">
              <a:lnSpc>
                <a:spcPct val="150000"/>
              </a:lnSpc>
            </a:pPr>
            <a:r>
              <a:rPr lang="en-US" sz="5400" dirty="0" smtClean="0">
                <a:latin typeface="Times New Roman" charset="0"/>
                <a:ea typeface="Times New Roman" charset="0"/>
                <a:cs typeface="Times New Roman" charset="0"/>
              </a:rPr>
              <a:t>References: </a:t>
            </a:r>
            <a:endParaRPr lang="en-US" sz="5400" dirty="0">
              <a:latin typeface="Times New Roman" charset="0"/>
              <a:ea typeface="Times New Roman" charset="0"/>
              <a:cs typeface="Times New Roman" charset="0"/>
            </a:endParaRPr>
          </a:p>
        </p:txBody>
      </p:sp>
      <p:sp>
        <p:nvSpPr>
          <p:cNvPr id="121" name="TextBox 120"/>
          <p:cNvSpPr txBox="1"/>
          <p:nvPr/>
        </p:nvSpPr>
        <p:spPr>
          <a:xfrm>
            <a:off x="30015370" y="29448687"/>
            <a:ext cx="12713838" cy="2923877"/>
          </a:xfrm>
          <a:prstGeom prst="rect">
            <a:avLst/>
          </a:prstGeom>
          <a:noFill/>
        </p:spPr>
        <p:txBody>
          <a:bodyPr wrap="square" rtlCol="0">
            <a:spAutoFit/>
          </a:bodyPr>
          <a:lstStyle/>
          <a:p>
            <a:pPr marL="457200" indent="-457200">
              <a:buAutoNum type="arabicPeriod"/>
            </a:pPr>
            <a:r>
              <a:rPr lang="en-US" sz="3200" dirty="0" smtClean="0">
                <a:latin typeface="Times New Roman" charset="0"/>
                <a:ea typeface="Times New Roman" charset="0"/>
                <a:cs typeface="Times New Roman" charset="0"/>
              </a:rPr>
              <a:t>Joliat-Wick</a:t>
            </a:r>
            <a:r>
              <a:rPr lang="en-US" sz="3200" dirty="0">
                <a:latin typeface="Times New Roman" charset="0"/>
                <a:ea typeface="Times New Roman" charset="0"/>
                <a:cs typeface="Times New Roman" charset="0"/>
              </a:rPr>
              <a:t>, E.; Weder, N.; Klose, D.; Bachmann, C.; Springler, B.; Probst, B.; Alberto, R</a:t>
            </a:r>
            <a:r>
              <a:rPr lang="en-US" sz="3200" dirty="0" smtClean="0">
                <a:latin typeface="Times New Roman" charset="0"/>
                <a:ea typeface="Times New Roman" charset="0"/>
                <a:cs typeface="Times New Roman" charset="0"/>
              </a:rPr>
              <a:t>. </a:t>
            </a:r>
            <a:r>
              <a:rPr lang="en-US" sz="3200" i="1" dirty="0" err="1" smtClean="0">
                <a:latin typeface="Times New Roman" charset="0"/>
                <a:ea typeface="Times New Roman" charset="0"/>
                <a:cs typeface="Times New Roman" charset="0"/>
              </a:rPr>
              <a:t>Inorg</a:t>
            </a:r>
            <a:r>
              <a:rPr lang="en-US" sz="3200" i="1" dirty="0" smtClean="0">
                <a:latin typeface="Times New Roman" charset="0"/>
                <a:ea typeface="Times New Roman" charset="0"/>
                <a:cs typeface="Times New Roman" charset="0"/>
              </a:rPr>
              <a:t>. Chem.</a:t>
            </a:r>
            <a:r>
              <a:rPr lang="en-US" sz="3200" dirty="0" smtClean="0">
                <a:latin typeface="Times New Roman" charset="0"/>
                <a:ea typeface="Times New Roman" charset="0"/>
                <a:cs typeface="Times New Roman" charset="0"/>
              </a:rPr>
              <a:t> </a:t>
            </a:r>
            <a:r>
              <a:rPr lang="en-US" sz="3200" b="1" smtClean="0">
                <a:latin typeface="Times New Roman" charset="0"/>
                <a:ea typeface="Times New Roman" charset="0"/>
                <a:cs typeface="Times New Roman" charset="0"/>
              </a:rPr>
              <a:t>2018</a:t>
            </a:r>
            <a:r>
              <a:rPr lang="en-US" sz="3200">
                <a:latin typeface="Times New Roman" charset="0"/>
                <a:ea typeface="Times New Roman" charset="0"/>
                <a:cs typeface="Times New Roman" charset="0"/>
              </a:rPr>
              <a:t> </a:t>
            </a:r>
            <a:r>
              <a:rPr lang="en-US" sz="3200" i="1" smtClean="0">
                <a:latin typeface="Times New Roman" charset="0"/>
                <a:ea typeface="Times New Roman" charset="0"/>
                <a:cs typeface="Times New Roman" charset="0"/>
              </a:rPr>
              <a:t>57</a:t>
            </a:r>
            <a:r>
              <a:rPr lang="en-US" sz="3200" smtClean="0">
                <a:latin typeface="Times New Roman" charset="0"/>
                <a:ea typeface="Times New Roman" charset="0"/>
                <a:cs typeface="Times New Roman" charset="0"/>
              </a:rPr>
              <a:t>, 1651-1655.</a:t>
            </a:r>
            <a:endParaRPr lang="en-US" sz="3200" b="1" i="1" dirty="0" smtClean="0">
              <a:latin typeface="Times New Roman" charset="0"/>
              <a:ea typeface="Times New Roman" charset="0"/>
              <a:cs typeface="Times New Roman" charset="0"/>
            </a:endParaRPr>
          </a:p>
          <a:p>
            <a:pPr marL="457200" indent="-457200">
              <a:buAutoNum type="arabicPeriod"/>
            </a:pPr>
            <a:r>
              <a:rPr lang="en-US" sz="3200" dirty="0" smtClean="0">
                <a:latin typeface="Times New Roman" charset="0"/>
                <a:ea typeface="Times New Roman" charset="0"/>
                <a:cs typeface="Times New Roman" charset="0"/>
              </a:rPr>
              <a:t>Hutton, G.A.; Reuillard, B.; Martindale, B.CM.; Caputo, C.A.; Lockwood, C.W.J.; Butt, J.N.; Reisner, E. </a:t>
            </a:r>
            <a:r>
              <a:rPr lang="en-US" sz="3200" i="1" dirty="0" smtClean="0">
                <a:latin typeface="Times New Roman" charset="0"/>
                <a:ea typeface="Times New Roman" charset="0"/>
                <a:cs typeface="Times New Roman" charset="0"/>
              </a:rPr>
              <a:t>J. Am. Chem. Soc. </a:t>
            </a:r>
            <a:r>
              <a:rPr lang="en-US" sz="3200" b="1" dirty="0" smtClean="0">
                <a:latin typeface="Times New Roman" charset="0"/>
                <a:ea typeface="Times New Roman" charset="0"/>
                <a:cs typeface="Times New Roman" charset="0"/>
              </a:rPr>
              <a:t>2016</a:t>
            </a:r>
            <a:r>
              <a:rPr lang="en-US" sz="3200" dirty="0" smtClean="0">
                <a:latin typeface="Times New Roman" charset="0"/>
                <a:ea typeface="Times New Roman" charset="0"/>
                <a:cs typeface="Times New Roman" charset="0"/>
              </a:rPr>
              <a:t> </a:t>
            </a:r>
            <a:r>
              <a:rPr lang="en-US" sz="3200" i="1" dirty="0" smtClean="0">
                <a:latin typeface="Times New Roman" charset="0"/>
                <a:ea typeface="Times New Roman" charset="0"/>
                <a:cs typeface="Times New Roman" charset="0"/>
              </a:rPr>
              <a:t>138</a:t>
            </a:r>
            <a:r>
              <a:rPr lang="en-US" sz="3200" dirty="0" smtClean="0">
                <a:latin typeface="Times New Roman" charset="0"/>
                <a:ea typeface="Times New Roman" charset="0"/>
                <a:cs typeface="Times New Roman" charset="0"/>
              </a:rPr>
              <a:t>, 16722-16730.</a:t>
            </a:r>
            <a:endParaRPr lang="en-US" sz="3200" dirty="0">
              <a:latin typeface="Times New Roman" charset="0"/>
              <a:ea typeface="Times New Roman" charset="0"/>
              <a:cs typeface="Times New Roman" charset="0"/>
            </a:endParaRPr>
          </a:p>
          <a:p>
            <a:endParaRPr lang="en-US" sz="2400" dirty="0">
              <a:latin typeface="Times New Roman" charset="0"/>
              <a:ea typeface="Times New Roman" charset="0"/>
              <a:cs typeface="Times New Roman" charset="0"/>
            </a:endParaRPr>
          </a:p>
        </p:txBody>
      </p:sp>
      <p:sp>
        <p:nvSpPr>
          <p:cNvPr id="122" name="TextBox 121"/>
          <p:cNvSpPr txBox="1"/>
          <p:nvPr/>
        </p:nvSpPr>
        <p:spPr>
          <a:xfrm>
            <a:off x="14856505" y="23160376"/>
            <a:ext cx="13764288" cy="3416320"/>
          </a:xfrm>
          <a:prstGeom prst="rect">
            <a:avLst/>
          </a:prstGeom>
          <a:noFill/>
        </p:spPr>
        <p:txBody>
          <a:bodyPr wrap="square" rtlCol="0">
            <a:spAutoFit/>
          </a:bodyPr>
          <a:lstStyle/>
          <a:p>
            <a:pPr algn="just"/>
            <a:r>
              <a:rPr lang="en-US" sz="3600" dirty="0" smtClean="0">
                <a:latin typeface="Times New Roman" charset="0"/>
                <a:ea typeface="Times New Roman" charset="0"/>
                <a:cs typeface="Times New Roman" charset="0"/>
              </a:rPr>
              <a:t>Both the formation of 6,6’-dibromo-2,2’-biypridine and acyl chloride-capped CDs were successful. Although impure, the formation of 6.6’-dibromo-2,2’-bipyridine was synthesized with an 8% yield. Column chromatography was unsuccessful in separating 6,6’-dibromo-2,2’-bipyridine from the suspected byproduct, </a:t>
            </a:r>
            <a:r>
              <a:rPr lang="en-US" sz="3600" dirty="0">
                <a:latin typeface="Times New Roman" charset="0"/>
                <a:ea typeface="Times New Roman" charset="0"/>
                <a:cs typeface="Times New Roman" charset="0"/>
              </a:rPr>
              <a:t>6,6”-dibromo-2,2’:6’2’’-</a:t>
            </a:r>
            <a:r>
              <a:rPr lang="en-US" sz="3600" dirty="0" smtClean="0">
                <a:latin typeface="Times New Roman" charset="0"/>
                <a:ea typeface="Times New Roman" charset="0"/>
                <a:cs typeface="Times New Roman" charset="0"/>
              </a:rPr>
              <a:t>terpyridine, due to their similar structures. </a:t>
            </a:r>
          </a:p>
        </p:txBody>
      </p:sp>
      <p:sp>
        <p:nvSpPr>
          <p:cNvPr id="123" name="Rectangle 122"/>
          <p:cNvSpPr/>
          <p:nvPr/>
        </p:nvSpPr>
        <p:spPr>
          <a:xfrm>
            <a:off x="668533" y="29245009"/>
            <a:ext cx="13258800" cy="3064124"/>
          </a:xfrm>
          <a:prstGeom prst="rect">
            <a:avLst/>
          </a:prstGeom>
          <a:solidFill>
            <a:schemeClr val="bg1"/>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5" name="Group 134"/>
          <p:cNvGrpSpPr/>
          <p:nvPr/>
        </p:nvGrpSpPr>
        <p:grpSpPr>
          <a:xfrm>
            <a:off x="668533" y="29399025"/>
            <a:ext cx="13258800" cy="3712537"/>
            <a:chOff x="715402" y="25412776"/>
            <a:chExt cx="13258800" cy="3712537"/>
          </a:xfrm>
        </p:grpSpPr>
        <p:sp>
          <p:nvSpPr>
            <p:cNvPr id="124" name="TextBox 123"/>
            <p:cNvSpPr txBox="1"/>
            <p:nvPr/>
          </p:nvSpPr>
          <p:spPr>
            <a:xfrm>
              <a:off x="715402" y="25412776"/>
              <a:ext cx="13258800" cy="905056"/>
            </a:xfrm>
            <a:prstGeom prst="rect">
              <a:avLst/>
            </a:prstGeom>
            <a:noFill/>
          </p:spPr>
          <p:txBody>
            <a:bodyPr wrap="square" rtlCol="0">
              <a:spAutoFit/>
            </a:bodyPr>
            <a:lstStyle/>
            <a:p>
              <a:pPr algn="ctr">
                <a:lnSpc>
                  <a:spcPct val="150000"/>
                </a:lnSpc>
              </a:pPr>
              <a:r>
                <a:rPr lang="en-US" sz="4000" dirty="0" smtClean="0">
                  <a:latin typeface="Times New Roman" charset="0"/>
                  <a:ea typeface="Times New Roman" charset="0"/>
                  <a:cs typeface="Times New Roman" charset="0"/>
                </a:rPr>
                <a:t>Acknowledgements </a:t>
              </a:r>
            </a:p>
          </p:txBody>
        </p:sp>
        <p:sp>
          <p:nvSpPr>
            <p:cNvPr id="125" name="TextBox 124"/>
            <p:cNvSpPr txBox="1"/>
            <p:nvPr/>
          </p:nvSpPr>
          <p:spPr>
            <a:xfrm>
              <a:off x="1247503" y="26438744"/>
              <a:ext cx="11970073" cy="2686569"/>
            </a:xfrm>
            <a:prstGeom prst="rect">
              <a:avLst/>
            </a:prstGeom>
            <a:noFill/>
          </p:spPr>
          <p:txBody>
            <a:bodyPr wrap="square" rtlCol="0">
              <a:spAutoFit/>
            </a:bodyPr>
            <a:lstStyle/>
            <a:p>
              <a:pPr marL="0" lvl="1" algn="just"/>
              <a:r>
                <a:rPr lang="en-US" sz="3200" dirty="0">
                  <a:latin typeface="Times New Roman" charset="0"/>
                  <a:ea typeface="Times New Roman" charset="0"/>
                  <a:cs typeface="Times New Roman" charset="0"/>
                </a:rPr>
                <a:t>I would like to thank Dr. </a:t>
              </a:r>
              <a:r>
                <a:rPr lang="en-US" sz="3200" dirty="0" smtClean="0">
                  <a:latin typeface="Times New Roman" charset="0"/>
                  <a:ea typeface="Times New Roman" charset="0"/>
                  <a:cs typeface="Times New Roman" charset="0"/>
                </a:rPr>
                <a:t>Christine Caputo</a:t>
              </a:r>
              <a:r>
                <a:rPr lang="en-US" sz="3200" dirty="0">
                  <a:latin typeface="Times New Roman" charset="0"/>
                  <a:ea typeface="Times New Roman" charset="0"/>
                  <a:cs typeface="Times New Roman" charset="0"/>
                </a:rPr>
                <a:t>, Dejun Dong, Hannah Coco, the UNH Chemistry Department, and the UNH Hamel Center for Undergraduate Research</a:t>
              </a:r>
              <a:endParaRPr lang="en-US" sz="2800" dirty="0">
                <a:latin typeface="Times New Roman" charset="0"/>
                <a:ea typeface="Times New Roman" charset="0"/>
                <a:cs typeface="Times New Roman" charset="0"/>
              </a:endParaRPr>
            </a:p>
            <a:p>
              <a:endParaRPr lang="en-US" dirty="0"/>
            </a:p>
          </p:txBody>
        </p:sp>
      </p:grpSp>
      <p:pic>
        <p:nvPicPr>
          <p:cNvPr id="128" name="Picture 127"/>
          <p:cNvPicPr>
            <a:picLocks noChangeAspect="1"/>
          </p:cNvPicPr>
          <p:nvPr/>
        </p:nvPicPr>
        <p:blipFill>
          <a:blip r:embed="rId8"/>
          <a:stretch>
            <a:fillRect/>
          </a:stretch>
        </p:blipFill>
        <p:spPr>
          <a:xfrm>
            <a:off x="30630425" y="13294294"/>
            <a:ext cx="2925875" cy="3386125"/>
          </a:xfrm>
          <a:prstGeom prst="rect">
            <a:avLst/>
          </a:prstGeom>
        </p:spPr>
      </p:pic>
      <p:sp>
        <p:nvSpPr>
          <p:cNvPr id="36" name="TextBox 35"/>
          <p:cNvSpPr txBox="1"/>
          <p:nvPr/>
        </p:nvSpPr>
        <p:spPr>
          <a:xfrm>
            <a:off x="18130722" y="19383302"/>
            <a:ext cx="7499123" cy="830997"/>
          </a:xfrm>
          <a:prstGeom prst="rect">
            <a:avLst/>
          </a:prstGeom>
          <a:noFill/>
        </p:spPr>
        <p:txBody>
          <a:bodyPr wrap="square" rtlCol="0">
            <a:spAutoFit/>
          </a:bodyPr>
          <a:lstStyle/>
          <a:p>
            <a:pPr algn="ctr"/>
            <a:r>
              <a:rPr lang="en-US" sz="2400" b="1" dirty="0" smtClean="0">
                <a:latin typeface="Times New Roman" charset="0"/>
                <a:ea typeface="Times New Roman" charset="0"/>
                <a:cs typeface="Times New Roman" charset="0"/>
              </a:rPr>
              <a:t>Scheme 4.</a:t>
            </a:r>
            <a:r>
              <a:rPr lang="en-US" sz="2400" dirty="0" smtClean="0">
                <a:latin typeface="Times New Roman" charset="0"/>
                <a:ea typeface="Times New Roman" charset="0"/>
                <a:cs typeface="Times New Roman" charset="0"/>
              </a:rPr>
              <a:t> Acyl chloride functionalization of CDs from previously made carboxylic acid CDs  </a:t>
            </a:r>
            <a:endParaRPr lang="en-US" sz="2400" b="1" dirty="0">
              <a:latin typeface="Times New Roman" charset="0"/>
              <a:ea typeface="Times New Roman" charset="0"/>
              <a:cs typeface="Times New Roman" charset="0"/>
            </a:endParaRPr>
          </a:p>
        </p:txBody>
      </p:sp>
      <p:pic>
        <p:nvPicPr>
          <p:cNvPr id="129" name="Picture 128"/>
          <p:cNvPicPr>
            <a:picLocks noChangeAspect="1"/>
          </p:cNvPicPr>
          <p:nvPr/>
        </p:nvPicPr>
        <p:blipFill>
          <a:blip r:embed="rId9"/>
          <a:stretch>
            <a:fillRect/>
          </a:stretch>
        </p:blipFill>
        <p:spPr>
          <a:xfrm>
            <a:off x="18726110" y="17422874"/>
            <a:ext cx="6082507" cy="1651542"/>
          </a:xfrm>
          <a:prstGeom prst="rect">
            <a:avLst/>
          </a:prstGeom>
        </p:spPr>
      </p:pic>
      <p:grpSp>
        <p:nvGrpSpPr>
          <p:cNvPr id="140" name="Group 139"/>
          <p:cNvGrpSpPr/>
          <p:nvPr/>
        </p:nvGrpSpPr>
        <p:grpSpPr>
          <a:xfrm>
            <a:off x="993120" y="22892721"/>
            <a:ext cx="12662743" cy="2289776"/>
            <a:chOff x="1101213" y="24287523"/>
            <a:chExt cx="12662743" cy="2289776"/>
          </a:xfrm>
        </p:grpSpPr>
        <p:sp>
          <p:nvSpPr>
            <p:cNvPr id="23" name="TextBox 22"/>
            <p:cNvSpPr txBox="1"/>
            <p:nvPr/>
          </p:nvSpPr>
          <p:spPr>
            <a:xfrm>
              <a:off x="2746890" y="26115634"/>
              <a:ext cx="8877557" cy="461665"/>
            </a:xfrm>
            <a:prstGeom prst="rect">
              <a:avLst/>
            </a:prstGeom>
            <a:noFill/>
          </p:spPr>
          <p:txBody>
            <a:bodyPr wrap="square" rtlCol="0">
              <a:spAutoFit/>
            </a:bodyPr>
            <a:lstStyle/>
            <a:p>
              <a:pPr algn="ctr"/>
              <a:r>
                <a:rPr lang="en-US" sz="2400" b="1" dirty="0" smtClean="0">
                  <a:latin typeface="Times New Roman" charset="0"/>
                  <a:ea typeface="Times New Roman" charset="0"/>
                  <a:cs typeface="Times New Roman" charset="0"/>
                </a:rPr>
                <a:t>Scheme 2. </a:t>
              </a:r>
              <a:r>
                <a:rPr lang="en-US" sz="2400" dirty="0" smtClean="0">
                  <a:latin typeface="Times New Roman" charset="0"/>
                  <a:ea typeface="Times New Roman" charset="0"/>
                  <a:cs typeface="Times New Roman" charset="0"/>
                </a:rPr>
                <a:t>Synthetic route to PEI capped carbon dots</a:t>
              </a:r>
              <a:endParaRPr lang="en-US" sz="2400" b="1" dirty="0">
                <a:latin typeface="Times New Roman" charset="0"/>
                <a:ea typeface="Times New Roman" charset="0"/>
                <a:cs typeface="Times New Roman" charset="0"/>
              </a:endParaRPr>
            </a:p>
          </p:txBody>
        </p:sp>
        <p:pic>
          <p:nvPicPr>
            <p:cNvPr id="130" name="Picture 129"/>
            <p:cNvPicPr>
              <a:picLocks noChangeAspect="1"/>
            </p:cNvPicPr>
            <p:nvPr/>
          </p:nvPicPr>
          <p:blipFill>
            <a:blip r:embed="rId10"/>
            <a:stretch>
              <a:fillRect/>
            </a:stretch>
          </p:blipFill>
          <p:spPr>
            <a:xfrm>
              <a:off x="1101213" y="24287523"/>
              <a:ext cx="12662743" cy="1672437"/>
            </a:xfrm>
            <a:prstGeom prst="rect">
              <a:avLst/>
            </a:prstGeom>
          </p:spPr>
        </p:pic>
      </p:grpSp>
      <p:sp>
        <p:nvSpPr>
          <p:cNvPr id="137" name="TextBox 136"/>
          <p:cNvSpPr txBox="1"/>
          <p:nvPr/>
        </p:nvSpPr>
        <p:spPr>
          <a:xfrm>
            <a:off x="1338485" y="5289122"/>
            <a:ext cx="11694369" cy="1433341"/>
          </a:xfrm>
          <a:prstGeom prst="rect">
            <a:avLst/>
          </a:prstGeom>
          <a:noFill/>
        </p:spPr>
        <p:txBody>
          <a:bodyPr wrap="square" rtlCol="0">
            <a:spAutoFit/>
          </a:bodyPr>
          <a:lstStyle/>
          <a:p>
            <a:pPr algn="ctr">
              <a:lnSpc>
                <a:spcPct val="150000"/>
              </a:lnSpc>
            </a:pPr>
            <a:r>
              <a:rPr lang="en-US" sz="6600" dirty="0" smtClean="0">
                <a:latin typeface="Times New Roman" charset="0"/>
                <a:ea typeface="Times New Roman" charset="0"/>
                <a:cs typeface="Times New Roman" charset="0"/>
              </a:rPr>
              <a:t>Introduction </a:t>
            </a:r>
            <a:endParaRPr lang="en-US" sz="6600" dirty="0">
              <a:latin typeface="Times New Roman" charset="0"/>
              <a:ea typeface="Times New Roman" charset="0"/>
              <a:cs typeface="Times New Roman" charset="0"/>
            </a:endParaRPr>
          </a:p>
        </p:txBody>
      </p:sp>
      <p:sp>
        <p:nvSpPr>
          <p:cNvPr id="147" name="Rectangle 146"/>
          <p:cNvSpPr/>
          <p:nvPr/>
        </p:nvSpPr>
        <p:spPr>
          <a:xfrm>
            <a:off x="31151104" y="7750318"/>
            <a:ext cx="369811" cy="390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8" name="TextBox 147"/>
          <p:cNvSpPr txBox="1"/>
          <p:nvPr/>
        </p:nvSpPr>
        <p:spPr>
          <a:xfrm>
            <a:off x="31123515" y="8128118"/>
            <a:ext cx="351378" cy="369332"/>
          </a:xfrm>
          <a:prstGeom prst="rect">
            <a:avLst/>
          </a:prstGeom>
          <a:noFill/>
        </p:spPr>
        <p:txBody>
          <a:bodyPr wrap="none" rtlCol="0">
            <a:spAutoFit/>
          </a:bodyPr>
          <a:lstStyle/>
          <a:p>
            <a:r>
              <a:rPr lang="en-US" sz="1800" b="1" dirty="0">
                <a:latin typeface="Times New Roman" charset="0"/>
                <a:ea typeface="Times New Roman" charset="0"/>
                <a:cs typeface="Times New Roman" charset="0"/>
              </a:rPr>
              <a:t>A</a:t>
            </a:r>
            <a:endParaRPr lang="en-US" sz="2000" b="1" dirty="0">
              <a:latin typeface="Times New Roman" charset="0"/>
              <a:ea typeface="Times New Roman" charset="0"/>
              <a:cs typeface="Times New Roman" charset="0"/>
            </a:endParaRPr>
          </a:p>
        </p:txBody>
      </p:sp>
      <p:sp>
        <p:nvSpPr>
          <p:cNvPr id="152" name="TextBox 151"/>
          <p:cNvSpPr txBox="1"/>
          <p:nvPr/>
        </p:nvSpPr>
        <p:spPr>
          <a:xfrm>
            <a:off x="17299986" y="5195141"/>
            <a:ext cx="9209025" cy="1433341"/>
          </a:xfrm>
          <a:prstGeom prst="rect">
            <a:avLst/>
          </a:prstGeom>
          <a:noFill/>
        </p:spPr>
        <p:txBody>
          <a:bodyPr wrap="square" rtlCol="0">
            <a:spAutoFit/>
          </a:bodyPr>
          <a:lstStyle/>
          <a:p>
            <a:pPr algn="ctr">
              <a:lnSpc>
                <a:spcPct val="150000"/>
              </a:lnSpc>
            </a:pPr>
            <a:r>
              <a:rPr lang="en-US" sz="6600" dirty="0" smtClean="0">
                <a:latin typeface="Times New Roman" charset="0"/>
                <a:ea typeface="Times New Roman" charset="0"/>
                <a:cs typeface="Times New Roman" charset="0"/>
              </a:rPr>
              <a:t>Experimental Design </a:t>
            </a:r>
            <a:endParaRPr lang="en-US" sz="6600" dirty="0">
              <a:latin typeface="Times New Roman" charset="0"/>
              <a:ea typeface="Times New Roman" charset="0"/>
              <a:cs typeface="Times New Roman" charset="0"/>
            </a:endParaRPr>
          </a:p>
        </p:txBody>
      </p:sp>
      <p:grpSp>
        <p:nvGrpSpPr>
          <p:cNvPr id="156" name="Group 155"/>
          <p:cNvGrpSpPr/>
          <p:nvPr/>
        </p:nvGrpSpPr>
        <p:grpSpPr>
          <a:xfrm>
            <a:off x="16320282" y="11287570"/>
            <a:ext cx="11120005" cy="2994639"/>
            <a:chOff x="16320282" y="11199079"/>
            <a:chExt cx="11120005" cy="2994639"/>
          </a:xfrm>
        </p:grpSpPr>
        <p:sp>
          <p:nvSpPr>
            <p:cNvPr id="33" name="TextBox 32"/>
            <p:cNvSpPr txBox="1"/>
            <p:nvPr/>
          </p:nvSpPr>
          <p:spPr>
            <a:xfrm>
              <a:off x="17540328" y="13362721"/>
              <a:ext cx="8508224" cy="830997"/>
            </a:xfrm>
            <a:prstGeom prst="rect">
              <a:avLst/>
            </a:prstGeom>
            <a:noFill/>
          </p:spPr>
          <p:txBody>
            <a:bodyPr wrap="square" rtlCol="0">
              <a:spAutoFit/>
            </a:bodyPr>
            <a:lstStyle/>
            <a:p>
              <a:pPr algn="ctr"/>
              <a:r>
                <a:rPr lang="en-US" sz="2400" b="1" dirty="0" smtClean="0">
                  <a:latin typeface="Times New Roman" charset="0"/>
                  <a:ea typeface="Times New Roman" charset="0"/>
                  <a:cs typeface="Times New Roman" charset="0"/>
                </a:rPr>
                <a:t>Scheme 3. </a:t>
              </a:r>
              <a:r>
                <a:rPr lang="en-US" sz="2400" dirty="0" smtClean="0">
                  <a:latin typeface="Times New Roman" charset="0"/>
                  <a:ea typeface="Times New Roman" charset="0"/>
                  <a:cs typeface="Times New Roman" charset="0"/>
                </a:rPr>
                <a:t>Synthesis of 6,6’-dibromo-2,2’-bipyridine from 2,6’-dibromopyridine</a:t>
              </a:r>
              <a:endParaRPr lang="en-US" sz="2400" b="1" dirty="0">
                <a:latin typeface="Times New Roman" charset="0"/>
                <a:ea typeface="Times New Roman" charset="0"/>
                <a:cs typeface="Times New Roman" charset="0"/>
              </a:endParaRPr>
            </a:p>
          </p:txBody>
        </p:sp>
        <p:pic>
          <p:nvPicPr>
            <p:cNvPr id="155" name="Picture 154"/>
            <p:cNvPicPr>
              <a:picLocks noChangeAspect="1"/>
            </p:cNvPicPr>
            <p:nvPr/>
          </p:nvPicPr>
          <p:blipFill>
            <a:blip r:embed="rId11"/>
            <a:stretch>
              <a:fillRect/>
            </a:stretch>
          </p:blipFill>
          <p:spPr>
            <a:xfrm>
              <a:off x="16320282" y="11199079"/>
              <a:ext cx="11120005" cy="2017916"/>
            </a:xfrm>
            <a:prstGeom prst="rect">
              <a:avLst/>
            </a:prstGeom>
          </p:spPr>
        </p:pic>
      </p:grpSp>
      <p:sp>
        <p:nvSpPr>
          <p:cNvPr id="157" name="Rectangle 156"/>
          <p:cNvSpPr/>
          <p:nvPr/>
        </p:nvSpPr>
        <p:spPr>
          <a:xfrm>
            <a:off x="14520747" y="27732184"/>
            <a:ext cx="14469687" cy="4581843"/>
          </a:xfrm>
          <a:prstGeom prst="rect">
            <a:avLst/>
          </a:prstGeom>
          <a:solidFill>
            <a:schemeClr val="bg1"/>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8" name="TextBox 157"/>
          <p:cNvSpPr txBox="1"/>
          <p:nvPr/>
        </p:nvSpPr>
        <p:spPr>
          <a:xfrm>
            <a:off x="19241586" y="27750715"/>
            <a:ext cx="5277394" cy="1433341"/>
          </a:xfrm>
          <a:prstGeom prst="rect">
            <a:avLst/>
          </a:prstGeom>
          <a:noFill/>
        </p:spPr>
        <p:txBody>
          <a:bodyPr wrap="square" rtlCol="0">
            <a:spAutoFit/>
          </a:bodyPr>
          <a:lstStyle/>
          <a:p>
            <a:pPr algn="ctr">
              <a:lnSpc>
                <a:spcPct val="150000"/>
              </a:lnSpc>
            </a:pPr>
            <a:r>
              <a:rPr lang="en-US" sz="6600" dirty="0" smtClean="0">
                <a:latin typeface="Times New Roman" charset="0"/>
                <a:ea typeface="Times New Roman" charset="0"/>
                <a:cs typeface="Times New Roman" charset="0"/>
              </a:rPr>
              <a:t>Future Work</a:t>
            </a:r>
            <a:endParaRPr lang="en-US" sz="6600" dirty="0">
              <a:latin typeface="Times New Roman" charset="0"/>
              <a:ea typeface="Times New Roman" charset="0"/>
              <a:cs typeface="Times New Roman" charset="0"/>
            </a:endParaRPr>
          </a:p>
        </p:txBody>
      </p:sp>
      <p:sp>
        <p:nvSpPr>
          <p:cNvPr id="160" name="TextBox 159"/>
          <p:cNvSpPr txBox="1"/>
          <p:nvPr/>
        </p:nvSpPr>
        <p:spPr>
          <a:xfrm>
            <a:off x="14856505" y="29076960"/>
            <a:ext cx="13764288" cy="2862322"/>
          </a:xfrm>
          <a:prstGeom prst="rect">
            <a:avLst/>
          </a:prstGeom>
          <a:noFill/>
        </p:spPr>
        <p:txBody>
          <a:bodyPr wrap="square" rtlCol="0">
            <a:spAutoFit/>
          </a:bodyPr>
          <a:lstStyle/>
          <a:p>
            <a:pPr algn="just"/>
            <a:r>
              <a:rPr lang="en-US" sz="3600" dirty="0" smtClean="0">
                <a:latin typeface="Times New Roman" charset="0"/>
                <a:ea typeface="Times New Roman" charset="0"/>
                <a:cs typeface="Times New Roman" charset="0"/>
              </a:rPr>
              <a:t>The next step towards synthesizing 6,6’-dibromo-2,2’-bipyridine is to determine an efficient way to purify the target molecule and increase yield. </a:t>
            </a:r>
          </a:p>
          <a:p>
            <a:pPr algn="just"/>
            <a:r>
              <a:rPr lang="en-US" sz="3600" dirty="0" smtClean="0">
                <a:latin typeface="Times New Roman" charset="0"/>
                <a:ea typeface="Times New Roman" charset="0"/>
                <a:cs typeface="Times New Roman" charset="0"/>
              </a:rPr>
              <a:t>The next step towards synthesizing a suitable photosensitizer is to synthesize CD-PEI from CD-</a:t>
            </a:r>
            <a:r>
              <a:rPr lang="en-US" sz="3600" dirty="0" err="1" smtClean="0">
                <a:latin typeface="Times New Roman" charset="0"/>
                <a:ea typeface="Times New Roman" charset="0"/>
                <a:cs typeface="Times New Roman" charset="0"/>
              </a:rPr>
              <a:t>COCl</a:t>
            </a:r>
            <a:r>
              <a:rPr lang="en-US" sz="3600" dirty="0" smtClean="0">
                <a:latin typeface="Times New Roman" charset="0"/>
                <a:ea typeface="Times New Roman" charset="0"/>
                <a:cs typeface="Times New Roman" charset="0"/>
              </a:rPr>
              <a:t>. </a:t>
            </a:r>
            <a:endParaRPr lang="en-US" sz="3600" dirty="0">
              <a:latin typeface="Times New Roman" charset="0"/>
              <a:ea typeface="Times New Roman" charset="0"/>
              <a:cs typeface="Times New Roman" charset="0"/>
            </a:endParaRPr>
          </a:p>
        </p:txBody>
      </p:sp>
      <p:grpSp>
        <p:nvGrpSpPr>
          <p:cNvPr id="162" name="Group 161"/>
          <p:cNvGrpSpPr/>
          <p:nvPr/>
        </p:nvGrpSpPr>
        <p:grpSpPr>
          <a:xfrm>
            <a:off x="1200634" y="12546683"/>
            <a:ext cx="12551586" cy="4918195"/>
            <a:chOff x="1200634" y="12546683"/>
            <a:chExt cx="12551586" cy="4918195"/>
          </a:xfrm>
        </p:grpSpPr>
        <p:sp>
          <p:nvSpPr>
            <p:cNvPr id="18" name="TextBox 17"/>
            <p:cNvSpPr txBox="1"/>
            <p:nvPr/>
          </p:nvSpPr>
          <p:spPr>
            <a:xfrm>
              <a:off x="2915753" y="16633881"/>
              <a:ext cx="8810154" cy="830997"/>
            </a:xfrm>
            <a:prstGeom prst="rect">
              <a:avLst/>
            </a:prstGeom>
            <a:noFill/>
          </p:spPr>
          <p:txBody>
            <a:bodyPr wrap="square" rtlCol="0">
              <a:spAutoFit/>
            </a:bodyPr>
            <a:lstStyle/>
            <a:p>
              <a:pPr algn="ctr"/>
              <a:r>
                <a:rPr lang="en-US" sz="2400" b="1" dirty="0" smtClean="0">
                  <a:latin typeface="Times New Roman" charset="0"/>
                  <a:ea typeface="Times New Roman" charset="0"/>
                  <a:cs typeface="Times New Roman" charset="0"/>
                </a:rPr>
                <a:t>Scheme 1. </a:t>
              </a:r>
              <a:r>
                <a:rPr lang="en-US" sz="2400" dirty="0" smtClean="0">
                  <a:latin typeface="Times New Roman" charset="0"/>
                  <a:ea typeface="Times New Roman" charset="0"/>
                  <a:cs typeface="Times New Roman" charset="0"/>
                </a:rPr>
                <a:t>Proposed synthesis of Co(II) diketo-pyrphyrin from 6,6’-dibromo-2,2’-bipyridine</a:t>
              </a:r>
              <a:r>
                <a:rPr lang="en-US" sz="2400" baseline="30000" dirty="0" smtClean="0">
                  <a:latin typeface="Times New Roman" charset="0"/>
                  <a:ea typeface="Times New Roman" charset="0"/>
                  <a:cs typeface="Times New Roman" charset="0"/>
                </a:rPr>
                <a:t>1</a:t>
              </a:r>
              <a:r>
                <a:rPr lang="en-US" sz="2400" b="1" dirty="0" smtClean="0">
                  <a:latin typeface="Times New Roman" charset="0"/>
                  <a:ea typeface="Times New Roman" charset="0"/>
                  <a:cs typeface="Times New Roman" charset="0"/>
                </a:rPr>
                <a:t> </a:t>
              </a:r>
              <a:endParaRPr lang="en-US" sz="2400" b="1" dirty="0">
                <a:latin typeface="Times New Roman" charset="0"/>
                <a:ea typeface="Times New Roman" charset="0"/>
                <a:cs typeface="Times New Roman" charset="0"/>
              </a:endParaRPr>
            </a:p>
          </p:txBody>
        </p:sp>
        <p:pic>
          <p:nvPicPr>
            <p:cNvPr id="161" name="Picture 160"/>
            <p:cNvPicPr>
              <a:picLocks noChangeAspect="1"/>
            </p:cNvPicPr>
            <p:nvPr/>
          </p:nvPicPr>
          <p:blipFill>
            <a:blip r:embed="rId12"/>
            <a:stretch>
              <a:fillRect/>
            </a:stretch>
          </p:blipFill>
          <p:spPr>
            <a:xfrm>
              <a:off x="1200634" y="12546683"/>
              <a:ext cx="12551586" cy="3845461"/>
            </a:xfrm>
            <a:prstGeom prst="rect">
              <a:avLst/>
            </a:prstGeom>
          </p:spPr>
        </p:pic>
      </p:grpSp>
    </p:spTree>
    <p:extLst>
      <p:ext uri="{BB962C8B-B14F-4D97-AF65-F5344CB8AC3E}">
        <p14:creationId xmlns:p14="http://schemas.microsoft.com/office/powerpoint/2010/main" val="1620375148"/>
      </p:ext>
    </p:extLst>
  </p:cSld>
  <p:clrMapOvr>
    <a:masterClrMapping/>
  </p:clrMapOvr>
  <p:timing>
    <p:tnLst>
      <p:par>
        <p:cTn id="1" dur="indefinite" restart="never" nodeType="tmRoot"/>
      </p:par>
    </p:tnLst>
  </p:timing>
</p:sld>
</file>

<file path=ppt/theme/theme1.xml><?xml version="1.0" encoding="utf-8"?>
<a:theme xmlns:a="http://schemas.openxmlformats.org/drawingml/2006/main" name="Gallery">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9189</TotalTime>
  <Words>727</Words>
  <Application>Microsoft Macintosh PowerPoint</Application>
  <PresentationFormat>Custom</PresentationFormat>
  <Paragraphs>52</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Calibri</vt:lpstr>
      <vt:lpstr>Gill Sans MT</vt:lpstr>
      <vt:lpstr>Times New Roman</vt:lpstr>
      <vt:lpstr>Arial</vt:lpstr>
      <vt:lpstr>Gallery</vt:lpstr>
      <vt:lpstr>PowerPoint Presentation</vt:lpstr>
    </vt:vector>
  </TitlesOfParts>
  <Company/>
  <LinksUpToDate>false</LinksUpToDate>
  <SharedDoc>false</SharedDoc>
  <HyperlinksChanged>false</HyperlinksChanged>
  <AppVersion>15.0027</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Microsoft Office User</cp:lastModifiedBy>
  <cp:revision>190</cp:revision>
  <dcterms:created xsi:type="dcterms:W3CDTF">2018-04-04T01:19:10Z</dcterms:created>
  <dcterms:modified xsi:type="dcterms:W3CDTF">2018-04-11T12:29:56Z</dcterms:modified>
</cp:coreProperties>
</file>