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9305925" cy="7019925"/>
  <p:defaultTextStyle>
    <a:defPPr>
      <a:defRPr lang="en-US"/>
    </a:defPPr>
    <a:lvl1pPr algn="l" defTabSz="2192213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2192213" indent="-1735366" algn="l" defTabSz="2192213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4384415" indent="-3470733" algn="l" defTabSz="2192213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6578211" indent="-5207687" algn="l" defTabSz="2192213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8770418" indent="-6943048" algn="l" defTabSz="2192213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4207" algn="l" defTabSz="456841" rtl="0" eaLnBrk="1" latinLnBrk="0" hangingPunct="1"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1054" algn="l" defTabSz="456841" rtl="0" eaLnBrk="1" latinLnBrk="0" hangingPunct="1"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197895" algn="l" defTabSz="456841" rtl="0" eaLnBrk="1" latinLnBrk="0" hangingPunct="1"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4736" algn="l" defTabSz="456841" rtl="0" eaLnBrk="1" latinLnBrk="0" hangingPunct="1">
      <a:defRPr sz="86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521415D9-36F7-43E2-AB2F-B90AF26B5E84}">
      <p14:sectionLst xmlns:p14="http://schemas.microsoft.com/office/powerpoint/2010/main">
        <p14:section name="Untitled Section" id="{B132CB58-01C5-4B92-98EF-0FAA936DE5B6}">
          <p14:sldIdLst/>
        </p14:section>
        <p14:section name="Untitled Section" id="{BC20A7C0-53F7-4848-B73C-39450460F276}">
          <p14:sldIdLst>
            <p14:sldId id="25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9792">
          <p15:clr>
            <a:srgbClr val="A4A3A4"/>
          </p15:clr>
        </p15:guide>
        <p15:guide id="2" pos="1209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304">
          <p15:clr>
            <a:srgbClr val="A4A3A4"/>
          </p15:clr>
        </p15:guide>
        <p15:guide id="2" pos="302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ne Caputo" initials="CC" lastIdx="1" clrIdx="0">
    <p:extLst/>
  </p:cmAuthor>
  <p:cmAuthor id="2" name="Christine Caputo" initials="CC [2]" lastIdx="1" clrIdx="1">
    <p:extLst/>
  </p:cmAuthor>
  <p:cmAuthor id="3" name="Christine Caputo" initials="CC [3]" lastIdx="1" clrIdx="2">
    <p:extLst/>
  </p:cmAuthor>
  <p:cmAuthor id="4" name="Christine Caputo" initials="CC [4]" lastIdx="1" clrIdx="3">
    <p:extLst/>
  </p:cmAuthor>
  <p:cmAuthor id="5" name="Christine Caputo" initials="CC [5]" lastIdx="1" clrIdx="4">
    <p:extLst/>
  </p:cmAuthor>
  <p:cmAuthor id="6" name="Christine Caputo" initials="CC [6]" lastIdx="1" clrIdx="5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679"/>
    <a:srgbClr val="FFFFFF"/>
    <a:srgbClr val="0584FF"/>
    <a:srgbClr val="FFFB00"/>
    <a:srgbClr val="33FB00"/>
    <a:srgbClr val="FFD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175" autoAdjust="0"/>
    <p:restoredTop sz="99825" autoAdjust="0"/>
  </p:normalViewPr>
  <p:slideViewPr>
    <p:cSldViewPr snapToObjects="1">
      <p:cViewPr>
        <p:scale>
          <a:sx n="25" d="100"/>
          <a:sy n="25" d="100"/>
        </p:scale>
        <p:origin x="-576" y="182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30" d="100"/>
          <a:sy n="130" d="100"/>
        </p:scale>
        <p:origin x="-1768" y="-104"/>
      </p:cViewPr>
      <p:guideLst>
        <p:guide orient="horz" pos="2211"/>
        <p:guide pos="293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032568" cy="350996"/>
          </a:xfrm>
          <a:prstGeom prst="rect">
            <a:avLst/>
          </a:prstGeom>
        </p:spPr>
        <p:txBody>
          <a:bodyPr vert="horz" lIns="93239" tIns="46620" rIns="93239" bIns="46620" rtlCol="0"/>
          <a:lstStyle>
            <a:lvl1pPr algn="l" defTabSz="2237764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1206" y="2"/>
            <a:ext cx="4032568" cy="350996"/>
          </a:xfrm>
          <a:prstGeom prst="rect">
            <a:avLst/>
          </a:prstGeom>
        </p:spPr>
        <p:txBody>
          <a:bodyPr vert="horz" lIns="93239" tIns="46620" rIns="93239" bIns="46620" rtlCol="0"/>
          <a:lstStyle>
            <a:lvl1pPr algn="r" defTabSz="2237764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055E99C-6FD9-2640-9293-B4203B5D2BE6}" type="datetime1">
              <a:rPr lang="en-US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527050"/>
            <a:ext cx="3508375" cy="2632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39" tIns="46620" rIns="93239" bIns="466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593" y="3334465"/>
            <a:ext cx="7444740" cy="3158966"/>
          </a:xfrm>
          <a:prstGeom prst="rect">
            <a:avLst/>
          </a:prstGeom>
        </p:spPr>
        <p:txBody>
          <a:bodyPr vert="horz" lIns="93239" tIns="46620" rIns="93239" bIns="466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6667711"/>
            <a:ext cx="4032568" cy="350996"/>
          </a:xfrm>
          <a:prstGeom prst="rect">
            <a:avLst/>
          </a:prstGeom>
        </p:spPr>
        <p:txBody>
          <a:bodyPr vert="horz" lIns="93239" tIns="46620" rIns="93239" bIns="46620" rtlCol="0" anchor="b"/>
          <a:lstStyle>
            <a:lvl1pPr algn="l" defTabSz="2237764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1206" y="6667711"/>
            <a:ext cx="4032568" cy="350996"/>
          </a:xfrm>
          <a:prstGeom prst="rect">
            <a:avLst/>
          </a:prstGeom>
        </p:spPr>
        <p:txBody>
          <a:bodyPr vert="horz" lIns="93239" tIns="46620" rIns="93239" bIns="46620" rtlCol="0" anchor="b"/>
          <a:lstStyle>
            <a:lvl1pPr algn="r" defTabSz="2237764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B019361-41C5-444F-A51E-629F429A4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15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2192213" rtl="0" fontAlgn="base">
      <a:spcBef>
        <a:spcPct val="30000"/>
      </a:spcBef>
      <a:spcAft>
        <a:spcPct val="0"/>
      </a:spcAft>
      <a:defRPr sz="57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2192213" algn="l" defTabSz="2192213" rtl="0" fontAlgn="base">
      <a:spcBef>
        <a:spcPct val="30000"/>
      </a:spcBef>
      <a:spcAft>
        <a:spcPct val="0"/>
      </a:spcAft>
      <a:defRPr sz="57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4384415" algn="l" defTabSz="2192213" rtl="0" fontAlgn="base">
      <a:spcBef>
        <a:spcPct val="30000"/>
      </a:spcBef>
      <a:spcAft>
        <a:spcPct val="0"/>
      </a:spcAft>
      <a:defRPr sz="57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6578211" algn="l" defTabSz="2192213" rtl="0" fontAlgn="base">
      <a:spcBef>
        <a:spcPct val="30000"/>
      </a:spcBef>
      <a:spcAft>
        <a:spcPct val="0"/>
      </a:spcAft>
      <a:defRPr sz="57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8770418" algn="l" defTabSz="2192213" rtl="0" fontAlgn="base">
      <a:spcBef>
        <a:spcPct val="30000"/>
      </a:spcBef>
      <a:spcAft>
        <a:spcPct val="0"/>
      </a:spcAft>
      <a:defRPr sz="57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10964210" algn="l" defTabSz="2192846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6pPr>
    <a:lvl7pPr marL="13157056" algn="l" defTabSz="2192846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7pPr>
    <a:lvl8pPr marL="15349897" algn="l" defTabSz="2192846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8pPr>
    <a:lvl9pPr marL="17542738" algn="l" defTabSz="2192846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98775" y="527050"/>
            <a:ext cx="3508375" cy="2632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019361-41C5-444F-A51E-629F429A490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2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8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3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7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1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5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88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6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0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168374-A040-0C4E-9E0C-5048BC470C4B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D41A2-E6E3-B145-B878-864797D5CC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168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7F311B-35E2-D940-8029-56672A0FB54D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330917-DE1C-9548-BB35-55143C6243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822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7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3777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7549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 marL="658132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509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887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265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642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0201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805BDA-E397-224C-AD12-B8ACD9297065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D2234B-D84F-324B-867B-3875B247D0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30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20207" y="34823400"/>
            <a:ext cx="82585560" cy="98480880"/>
          </a:xfrm>
        </p:spPr>
        <p:txBody>
          <a:bodyPr/>
          <a:lstStyle>
            <a:lvl1pPr>
              <a:defRPr sz="135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37287" y="34823400"/>
            <a:ext cx="82585560" cy="98480880"/>
          </a:xfrm>
        </p:spPr>
        <p:txBody>
          <a:bodyPr/>
          <a:lstStyle>
            <a:lvl1pPr>
              <a:defRPr sz="135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F91E7-8F23-784B-9608-D5B07A59489F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96211-2888-1145-BB96-DF094E4722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71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3"/>
            <a:ext cx="19392903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777" indent="0">
              <a:buNone/>
              <a:defRPr sz="9600" b="1"/>
            </a:lvl2pPr>
            <a:lvl3pPr marL="4387549" indent="0">
              <a:buNone/>
              <a:defRPr sz="8600" b="1"/>
            </a:lvl3pPr>
            <a:lvl4pPr marL="6581326" indent="0">
              <a:buNone/>
              <a:defRPr sz="7600" b="1"/>
            </a:lvl4pPr>
            <a:lvl5pPr marL="8775098" indent="0">
              <a:buNone/>
              <a:defRPr sz="7600" b="1"/>
            </a:lvl5pPr>
            <a:lvl6pPr marL="10968876" indent="0">
              <a:buNone/>
              <a:defRPr sz="7600" b="1"/>
            </a:lvl6pPr>
            <a:lvl7pPr marL="13162652" indent="0">
              <a:buNone/>
              <a:defRPr sz="7600" b="1"/>
            </a:lvl7pPr>
            <a:lvl8pPr marL="15356425" indent="0">
              <a:buNone/>
              <a:defRPr sz="7600" b="1"/>
            </a:lvl8pPr>
            <a:lvl9pPr marL="17550201" indent="0">
              <a:buNone/>
              <a:defRPr sz="7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3" cy="1896618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7" y="7368543"/>
            <a:ext cx="19400520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777" indent="0">
              <a:buNone/>
              <a:defRPr sz="9600" b="1"/>
            </a:lvl2pPr>
            <a:lvl3pPr marL="4387549" indent="0">
              <a:buNone/>
              <a:defRPr sz="8600" b="1"/>
            </a:lvl3pPr>
            <a:lvl4pPr marL="6581326" indent="0">
              <a:buNone/>
              <a:defRPr sz="7600" b="1"/>
            </a:lvl4pPr>
            <a:lvl5pPr marL="8775098" indent="0">
              <a:buNone/>
              <a:defRPr sz="7600" b="1"/>
            </a:lvl5pPr>
            <a:lvl6pPr marL="10968876" indent="0">
              <a:buNone/>
              <a:defRPr sz="7600" b="1"/>
            </a:lvl6pPr>
            <a:lvl7pPr marL="13162652" indent="0">
              <a:buNone/>
              <a:defRPr sz="7600" b="1"/>
            </a:lvl7pPr>
            <a:lvl8pPr marL="15356425" indent="0">
              <a:buNone/>
              <a:defRPr sz="7600" b="1"/>
            </a:lvl8pPr>
            <a:lvl9pPr marL="17550201" indent="0">
              <a:buNone/>
              <a:defRPr sz="7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7" y="10439400"/>
            <a:ext cx="19400520" cy="1896618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7D019-A846-DD47-852F-A6F8B5897D57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6ECB8-3A0F-174B-A8DA-466E3CCCEE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310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94736-78FA-0942-8D96-145A14CC2794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CACF7D-A932-9142-A09E-F927489D743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95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A664FD-87A2-934D-9DAF-D2CED7142553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638B6B-95AB-7147-A721-A456ADA965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3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5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3"/>
            <a:ext cx="14439903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3777" indent="0">
              <a:buNone/>
              <a:defRPr sz="5700"/>
            </a:lvl2pPr>
            <a:lvl3pPr marL="4387549" indent="0">
              <a:buNone/>
              <a:defRPr sz="4800"/>
            </a:lvl3pPr>
            <a:lvl4pPr marL="6581326" indent="0">
              <a:buNone/>
              <a:defRPr sz="4300"/>
            </a:lvl4pPr>
            <a:lvl5pPr marL="8775098" indent="0">
              <a:buNone/>
              <a:defRPr sz="4300"/>
            </a:lvl5pPr>
            <a:lvl6pPr marL="10968876" indent="0">
              <a:buNone/>
              <a:defRPr sz="4300"/>
            </a:lvl6pPr>
            <a:lvl7pPr marL="13162652" indent="0">
              <a:buNone/>
              <a:defRPr sz="4300"/>
            </a:lvl7pPr>
            <a:lvl8pPr marL="15356425" indent="0">
              <a:buNone/>
              <a:defRPr sz="4300"/>
            </a:lvl8pPr>
            <a:lvl9pPr marL="17550201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1EDD80-4EBF-604D-93DD-D1E9962F1AF5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69E147-F1ED-584B-AEC4-68D382F8AB4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748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3777" indent="0">
              <a:buNone/>
              <a:defRPr sz="13500"/>
            </a:lvl2pPr>
            <a:lvl3pPr marL="4387549" indent="0">
              <a:buNone/>
              <a:defRPr sz="11500"/>
            </a:lvl3pPr>
            <a:lvl4pPr marL="6581326" indent="0">
              <a:buNone/>
              <a:defRPr sz="9600"/>
            </a:lvl4pPr>
            <a:lvl5pPr marL="8775098" indent="0">
              <a:buNone/>
              <a:defRPr sz="9600"/>
            </a:lvl5pPr>
            <a:lvl6pPr marL="10968876" indent="0">
              <a:buNone/>
              <a:defRPr sz="9600"/>
            </a:lvl6pPr>
            <a:lvl7pPr marL="13162652" indent="0">
              <a:buNone/>
              <a:defRPr sz="9600"/>
            </a:lvl7pPr>
            <a:lvl8pPr marL="15356425" indent="0">
              <a:buNone/>
              <a:defRPr sz="9600"/>
            </a:lvl8pPr>
            <a:lvl9pPr marL="17550201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3777" indent="0">
              <a:buNone/>
              <a:defRPr sz="5700"/>
            </a:lvl2pPr>
            <a:lvl3pPr marL="4387549" indent="0">
              <a:buNone/>
              <a:defRPr sz="4800"/>
            </a:lvl3pPr>
            <a:lvl4pPr marL="6581326" indent="0">
              <a:buNone/>
              <a:defRPr sz="4300"/>
            </a:lvl4pPr>
            <a:lvl5pPr marL="8775098" indent="0">
              <a:buNone/>
              <a:defRPr sz="4300"/>
            </a:lvl5pPr>
            <a:lvl6pPr marL="10968876" indent="0">
              <a:buNone/>
              <a:defRPr sz="4300"/>
            </a:lvl6pPr>
            <a:lvl7pPr marL="13162652" indent="0">
              <a:buNone/>
              <a:defRPr sz="4300"/>
            </a:lvl7pPr>
            <a:lvl8pPr marL="15356425" indent="0">
              <a:buNone/>
              <a:defRPr sz="4300"/>
            </a:lvl8pPr>
            <a:lvl9pPr marL="17550201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640C6A-9240-8D4F-B35E-22D6DBC6ABE1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A716F-4D13-984B-AC58-3D9F70F0B32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095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F0C64B-009A-D84D-9DD4-26078246F43C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CE2E9-987C-DE46-8CE6-E6AE4EB979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9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3647183" y="5974087"/>
            <a:ext cx="41475657" cy="12733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20200" y="5974087"/>
            <a:ext cx="123695463" cy="12733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BFDF26-AB4F-C745-8B38-6BFDC7B3F00E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D4077B-C4B5-1347-9823-514F2DB23E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58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000">
              <a:srgbClr val="FDE3E2"/>
            </a:gs>
            <a:gs pos="0">
              <a:srgbClr val="FEE7F2"/>
            </a:gs>
            <a:gs pos="48000">
              <a:schemeClr val="accent2">
                <a:lumMod val="40000"/>
                <a:lumOff val="60000"/>
              </a:schemeClr>
            </a:gs>
            <a:gs pos="61000">
              <a:schemeClr val="accent2">
                <a:lumMod val="40000"/>
                <a:lumOff val="60000"/>
              </a:schemeClr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  <a:prstGeom prst="rect">
            <a:avLst/>
          </a:prstGeom>
        </p:spPr>
        <p:txBody>
          <a:bodyPr vert="horz" lIns="438757" tIns="219378" rIns="438757" bIns="21937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8"/>
            <a:ext cx="39502080" cy="21724622"/>
          </a:xfrm>
          <a:prstGeom prst="rect">
            <a:avLst/>
          </a:prstGeom>
        </p:spPr>
        <p:txBody>
          <a:bodyPr vert="horz" lIns="438757" tIns="219378" rIns="438757" bIns="21937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7"/>
            <a:ext cx="10241280" cy="1752600"/>
          </a:xfrm>
          <a:prstGeom prst="rect">
            <a:avLst/>
          </a:prstGeom>
        </p:spPr>
        <p:txBody>
          <a:bodyPr vert="horz" lIns="438757" tIns="219378" rIns="438757" bIns="219378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82AFA65-AC44-4E45-A604-97A4ED4522D4}" type="datetime1">
              <a:rPr lang="en-US" smtClean="0"/>
              <a:pPr>
                <a:defRPr/>
              </a:pPr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7"/>
            <a:ext cx="13898880" cy="1752600"/>
          </a:xfrm>
          <a:prstGeom prst="rect">
            <a:avLst/>
          </a:prstGeom>
        </p:spPr>
        <p:txBody>
          <a:bodyPr vert="horz" lIns="438757" tIns="219378" rIns="438757" bIns="219378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7"/>
            <a:ext cx="10241280" cy="1752600"/>
          </a:xfrm>
          <a:prstGeom prst="rect">
            <a:avLst/>
          </a:prstGeom>
        </p:spPr>
        <p:txBody>
          <a:bodyPr vert="horz" lIns="438757" tIns="219378" rIns="438757" bIns="219378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FE509B3-B61B-7A40-A76C-1E8E2FB4D6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135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38754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329" indent="-1645329" algn="l" defTabSz="43875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4882" indent="-1371110" algn="l" defTabSz="4387549" rtl="0" eaLnBrk="1" latinLnBrk="0" hangingPunct="1">
        <a:spcBef>
          <a:spcPct val="20000"/>
        </a:spcBef>
        <a:buFont typeface="Arial" panose="020B0604020202020204" pitchFamily="34" charset="0"/>
        <a:buChar char="–"/>
        <a:defRPr sz="135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436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212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1989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5761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9538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3310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47087" indent="-1096886" algn="l" defTabSz="438754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3777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7549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326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5098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8876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2652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6425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0201" algn="l" defTabSz="4387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emf"/><Relationship Id="rId18" Type="http://schemas.openxmlformats.org/officeDocument/2006/relationships/image" Target="../media/image13.emf"/><Relationship Id="rId3" Type="http://schemas.openxmlformats.org/officeDocument/2006/relationships/hyperlink" Target="mailto:eb2018@wildcats.unh.edu" TargetMode="External"/><Relationship Id="rId21" Type="http://schemas.openxmlformats.org/officeDocument/2006/relationships/image" Target="../media/image16.emf"/><Relationship Id="rId7" Type="http://schemas.openxmlformats.org/officeDocument/2006/relationships/image" Target="../media/image2.png"/><Relationship Id="rId12" Type="http://schemas.openxmlformats.org/officeDocument/2006/relationships/image" Target="../media/image7.emf"/><Relationship Id="rId17" Type="http://schemas.openxmlformats.org/officeDocument/2006/relationships/image" Target="../media/image12.e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emf"/><Relationship Id="rId20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reade.com/products/" TargetMode="External"/><Relationship Id="rId11" Type="http://schemas.openxmlformats.org/officeDocument/2006/relationships/image" Target="../media/image6.png"/><Relationship Id="rId5" Type="http://schemas.openxmlformats.org/officeDocument/2006/relationships/hyperlink" Target="https://www.eia.gov/" TargetMode="External"/><Relationship Id="rId15" Type="http://schemas.openxmlformats.org/officeDocument/2006/relationships/image" Target="../media/image10.emf"/><Relationship Id="rId10" Type="http://schemas.openxmlformats.org/officeDocument/2006/relationships/image" Target="../media/image5.png"/><Relationship Id="rId19" Type="http://schemas.openxmlformats.org/officeDocument/2006/relationships/image" Target="../media/image14.emf"/><Relationship Id="rId4" Type="http://schemas.openxmlformats.org/officeDocument/2006/relationships/image" Target="../media/image1.png"/><Relationship Id="rId9" Type="http://schemas.openxmlformats.org/officeDocument/2006/relationships/image" Target="../media/image4.jpeg"/><Relationship Id="rId14" Type="http://schemas.openxmlformats.org/officeDocument/2006/relationships/image" Target="../media/image9.emf"/><Relationship Id="rId22" Type="http://schemas.openxmlformats.org/officeDocument/2006/relationships/image" Target="../media/image1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FBA97D">
                <a:lumMod val="85000"/>
                <a:lumOff val="15000"/>
              </a:srgbClr>
            </a:gs>
            <a:gs pos="100000">
              <a:srgbClr val="FBD49C">
                <a:lumMod val="50000"/>
                <a:lumOff val="50000"/>
              </a:srgbClr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8581214" y="801114"/>
            <a:ext cx="26728772" cy="2082801"/>
          </a:xfrm>
        </p:spPr>
        <p:txBody>
          <a:bodyPr>
            <a:normAutofit fontScale="90000"/>
          </a:bodyPr>
          <a:lstStyle/>
          <a:p>
            <a:r>
              <a:rPr lang="en-US" sz="8600" b="1" dirty="0">
                <a:latin typeface="Century" panose="02040604050505020304" pitchFamily="18" charset="0"/>
                <a:cs typeface="Times New Roman" panose="02020603050405020304" pitchFamily="18" charset="0"/>
              </a:rPr>
              <a:t>Synthesis of a Redox-Active </a:t>
            </a:r>
            <a:r>
              <a:rPr lang="en-US" sz="86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Hydrogel for the Protection of Black Phosphorous</a:t>
            </a:r>
            <a:endParaRPr lang="en-US" sz="8600" b="1" baseline="-25000" dirty="0"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1" name="TextBox 301"/>
          <p:cNvSpPr txBox="1">
            <a:spLocks noChangeArrowheads="1"/>
          </p:cNvSpPr>
          <p:nvPr/>
        </p:nvSpPr>
        <p:spPr bwMode="auto">
          <a:xfrm>
            <a:off x="1336515" y="2944194"/>
            <a:ext cx="40995600" cy="1672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71" tIns="45683" rIns="91371" bIns="45683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u="sng" baseline="-25000" dirty="0">
                <a:latin typeface="Century" panose="02040604050505020304" pitchFamily="18" charset="0"/>
                <a:cs typeface="Times New Roman" panose="02020603050405020304" pitchFamily="18" charset="0"/>
              </a:rPr>
              <a:t>Erin E. Braker</a:t>
            </a:r>
            <a:r>
              <a:rPr lang="en-US" sz="4800" baseline="-25000" dirty="0">
                <a:latin typeface="Century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aseline="-250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Charles A. </a:t>
            </a:r>
            <a:r>
              <a:rPr lang="en-US" sz="4800" baseline="-25000" dirty="0">
                <a:latin typeface="Century" panose="02040604050505020304" pitchFamily="18" charset="0"/>
                <a:cs typeface="Times New Roman" panose="02020603050405020304" pitchFamily="18" charset="0"/>
              </a:rPr>
              <a:t>Ayotte, Christine </a:t>
            </a:r>
            <a:r>
              <a:rPr lang="en-US" sz="4800" baseline="-250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A. Caputo</a:t>
            </a:r>
            <a:endParaRPr lang="en-US" sz="4800" baseline="-250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300" baseline="-25000" dirty="0">
                <a:latin typeface="Century" panose="02040604050505020304" pitchFamily="18" charset="0"/>
                <a:cs typeface="Times New Roman" panose="02020603050405020304" pitchFamily="18" charset="0"/>
              </a:rPr>
              <a:t>University of New Hampshire, Department of Chemistry </a:t>
            </a:r>
          </a:p>
          <a:p>
            <a:pPr algn="ctr"/>
            <a:r>
              <a:rPr lang="en-US" sz="5300" baseline="-25000" dirty="0">
                <a:latin typeface="Century" panose="02040604050505020304" pitchFamily="18" charset="0"/>
                <a:cs typeface="Times New Roman" panose="02020603050405020304" pitchFamily="18" charset="0"/>
                <a:hlinkClick r:id="rId3"/>
              </a:rPr>
              <a:t>eb2018@wildcats.unh.edu</a:t>
            </a:r>
            <a:endParaRPr lang="en-US" sz="5300" baseline="-25000" dirty="0"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87"/>
          <p:cNvSpPr>
            <a:spLocks noChangeArrowheads="1"/>
          </p:cNvSpPr>
          <p:nvPr/>
        </p:nvSpPr>
        <p:spPr bwMode="auto">
          <a:xfrm>
            <a:off x="0" y="-712729"/>
            <a:ext cx="204096" cy="1425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1029" tIns="50516" rIns="101029" bIns="50516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25" name="Picture 801" descr="C:\Users\Erin\Downloads\LeftStackedBlueDigital_RG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319" y="1218286"/>
            <a:ext cx="5957571" cy="163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40191" y="5367734"/>
            <a:ext cx="13505162" cy="4872584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rtlCol="0">
            <a:spAutoFit/>
          </a:bodyPr>
          <a:lstStyle/>
          <a:p>
            <a:pPr algn="just"/>
            <a:r>
              <a:rPr lang="en-US" sz="3100" u="sng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Problem:</a:t>
            </a:r>
            <a:endParaRPr lang="en-US" sz="3100" i="1" dirty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  Over 20 million cubic feet of natural gas was processed in 2017 in the U.S.</a:t>
            </a:r>
            <a:r>
              <a:rPr lang="en-US" sz="3100" baseline="30000" dirty="0" smtClean="0">
                <a:latin typeface="Century" panose="02040604050505020304" pitchFamily="18" charset="0"/>
              </a:rPr>
              <a:t>1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At this rate, these resources are hypothesized to be depleted in the next 60-160 years.</a:t>
            </a:r>
            <a:r>
              <a:rPr lang="en-US" sz="3100" baseline="30000" dirty="0" smtClean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These statistics show that there’s a desperate need for change. One glaringly obvious solution is to use the sun. The sun is a promising source of energy as in 2013 the earth used </a:t>
            </a:r>
            <a:r>
              <a:rPr lang="en-US" sz="3100" dirty="0">
                <a:solidFill>
                  <a:srgbClr val="222222"/>
                </a:solidFill>
                <a:latin typeface="Century" panose="02040604050505020304" pitchFamily="18" charset="0"/>
              </a:rPr>
              <a:t>5.67 × 10</a:t>
            </a:r>
            <a:r>
              <a:rPr lang="en-US" sz="3100" baseline="30000" dirty="0">
                <a:solidFill>
                  <a:srgbClr val="222222"/>
                </a:solidFill>
                <a:latin typeface="Century" panose="02040604050505020304" pitchFamily="18" charset="0"/>
              </a:rPr>
              <a:t>20</a:t>
            </a:r>
            <a:r>
              <a:rPr lang="en-US" sz="3100" dirty="0">
                <a:solidFill>
                  <a:srgbClr val="222222"/>
                </a:solidFill>
                <a:latin typeface="Century" panose="02040604050505020304" pitchFamily="18" charset="0"/>
              </a:rPr>
              <a:t> J </a:t>
            </a:r>
            <a:r>
              <a:rPr lang="en-US" sz="3100" dirty="0" smtClean="0">
                <a:solidFill>
                  <a:srgbClr val="222222"/>
                </a:solidFill>
                <a:latin typeface="Century" panose="02040604050505020304" pitchFamily="18" charset="0"/>
              </a:rPr>
              <a:t>and the sun has been measured to provide </a:t>
            </a:r>
            <a:r>
              <a:rPr lang="en-US" sz="3100" dirty="0" smtClean="0">
                <a:latin typeface="Century" panose="02040604050505020304" pitchFamily="18" charset="0"/>
              </a:rPr>
              <a:t>4.3x10</a:t>
            </a:r>
            <a:r>
              <a:rPr lang="en-US" sz="3100" baseline="30000" dirty="0" smtClean="0">
                <a:latin typeface="Century" panose="02040604050505020304" pitchFamily="18" charset="0"/>
              </a:rPr>
              <a:t>20</a:t>
            </a:r>
            <a:r>
              <a:rPr lang="en-US" sz="3100" dirty="0" smtClean="0">
                <a:latin typeface="Century" panose="02040604050505020304" pitchFamily="18" charset="0"/>
              </a:rPr>
              <a:t> J in a single day.</a:t>
            </a:r>
            <a:r>
              <a:rPr lang="en-US" sz="3100" baseline="30000" dirty="0" smtClean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</a:rPr>
              <a:t> Harnessing the sun’s energy could lead to a brighter future. </a:t>
            </a:r>
          </a:p>
          <a:p>
            <a:pPr algn="just"/>
            <a:endParaRPr lang="en-US" sz="3100" dirty="0">
              <a:latin typeface="Century" panose="02040604050505020304" pitchFamily="18" charset="0"/>
              <a:cs typeface="Iskoola Pota" panose="020B0502040204020203" pitchFamily="34" charset="0"/>
            </a:endParaRPr>
          </a:p>
        </p:txBody>
      </p:sp>
      <p:pic>
        <p:nvPicPr>
          <p:cNvPr id="118" name="Picture 801" descr="C:\Users\Erin\Downloads\LeftStackedBlueDigital_RG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8915" y="1218286"/>
            <a:ext cx="5957571" cy="163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TextBox 119"/>
          <p:cNvSpPr txBox="1"/>
          <p:nvPr/>
        </p:nvSpPr>
        <p:spPr>
          <a:xfrm>
            <a:off x="29972593" y="23880234"/>
            <a:ext cx="13589895" cy="5518914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rtlCol="0">
            <a:spAutoFit/>
          </a:bodyPr>
          <a:lstStyle/>
          <a:p>
            <a:pPr algn="just" defTabSz="914400"/>
            <a:r>
              <a:rPr lang="en-US" sz="2200" u="sng" dirty="0">
                <a:latin typeface="Century" panose="02040604050505020304" pitchFamily="18" charset="0"/>
                <a:cs typeface="Times New Roman" panose="02020603050405020304" pitchFamily="18" charset="0"/>
              </a:rPr>
              <a:t>References</a:t>
            </a:r>
            <a:r>
              <a:rPr lang="en-US" sz="2200" u="sng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defTabSz="914400"/>
            <a:endParaRPr lang="en-US" sz="2200" u="sng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 defTabSz="914400"/>
            <a:r>
              <a:rPr lang="en-US" sz="22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1]</a:t>
            </a:r>
            <a:r>
              <a:rPr lang="en-US" sz="22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Century" panose="02040604050505020304" pitchFamily="18" charset="0"/>
              </a:rPr>
              <a:t>Natural </a:t>
            </a:r>
            <a:r>
              <a:rPr lang="en-US" sz="2200" dirty="0">
                <a:latin typeface="Century" panose="02040604050505020304" pitchFamily="18" charset="0"/>
              </a:rPr>
              <a:t>Gas </a:t>
            </a:r>
            <a:r>
              <a:rPr lang="en-US" sz="2200" dirty="0" smtClean="0">
                <a:latin typeface="Century" panose="02040604050505020304" pitchFamily="18" charset="0"/>
              </a:rPr>
              <a:t>Data. </a:t>
            </a:r>
            <a:r>
              <a:rPr lang="en-US" sz="2200" i="1" dirty="0">
                <a:latin typeface="Century" panose="02040604050505020304" pitchFamily="18" charset="0"/>
              </a:rPr>
              <a:t>U.S. Energy Information Administration: Independent Statistics </a:t>
            </a:r>
            <a:r>
              <a:rPr lang="en-US" sz="2200" i="1" dirty="0" smtClean="0">
                <a:latin typeface="Century" panose="02040604050505020304" pitchFamily="18" charset="0"/>
              </a:rPr>
              <a:t>and Analysis.</a:t>
            </a:r>
            <a:r>
              <a:rPr lang="en-US" sz="2200" dirty="0">
                <a:latin typeface="Century" panose="02040604050505020304" pitchFamily="18" charset="0"/>
              </a:rPr>
              <a:t>	</a:t>
            </a:r>
            <a:r>
              <a:rPr lang="en-US" sz="2200" b="1" dirty="0" smtClean="0">
                <a:latin typeface="Century" panose="02040604050505020304" pitchFamily="18" charset="0"/>
              </a:rPr>
              <a:t>2018</a:t>
            </a:r>
            <a:r>
              <a:rPr lang="en-US" sz="2200" b="1" dirty="0" smtClean="0">
                <a:latin typeface="Century" panose="02040604050505020304" pitchFamily="18" charset="0"/>
              </a:rPr>
              <a:t>, </a:t>
            </a:r>
            <a:r>
              <a:rPr lang="en-US" sz="2200" u="sng" dirty="0" smtClean="0">
                <a:latin typeface="Century" panose="02040604050505020304" pitchFamily="18" charset="0"/>
                <a:hlinkClick r:id="rId5"/>
              </a:rPr>
              <a:t>https</a:t>
            </a:r>
            <a:r>
              <a:rPr lang="en-US" sz="2200" u="sng" dirty="0">
                <a:latin typeface="Century" panose="02040604050505020304" pitchFamily="18" charset="0"/>
                <a:hlinkClick r:id="rId5"/>
              </a:rPr>
              <a:t>://www.eia.gov</a:t>
            </a:r>
            <a:r>
              <a:rPr lang="en-US" sz="2200" u="sng" dirty="0" smtClean="0">
                <a:latin typeface="Century" panose="02040604050505020304" pitchFamily="18" charset="0"/>
                <a:hlinkClick r:id="rId5"/>
              </a:rPr>
              <a:t>/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smtClean="0">
                <a:latin typeface="Century" panose="02040604050505020304" pitchFamily="18" charset="0"/>
              </a:rPr>
              <a:t>(accessed: Apr 12, 2018)</a:t>
            </a:r>
            <a:endParaRPr lang="en-US" sz="22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 defTabSz="914400"/>
            <a:r>
              <a:rPr lang="en-US" sz="22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[2]</a:t>
            </a:r>
            <a:r>
              <a:rPr lang="en-US" sz="2200" dirty="0" smtClean="0">
                <a:latin typeface="Century" panose="02040604050505020304" pitchFamily="18" charset="0"/>
              </a:rPr>
              <a:t> </a:t>
            </a:r>
            <a:r>
              <a:rPr lang="en-US" sz="2200" dirty="0">
                <a:latin typeface="Century" panose="02040604050505020304" pitchFamily="18" charset="0"/>
              </a:rPr>
              <a:t>Lewis, N.S.; </a:t>
            </a:r>
            <a:r>
              <a:rPr lang="en-US" sz="2200" dirty="0" err="1">
                <a:latin typeface="Century" panose="02040604050505020304" pitchFamily="18" charset="0"/>
              </a:rPr>
              <a:t>Nocera</a:t>
            </a:r>
            <a:r>
              <a:rPr lang="en-US" sz="2200" dirty="0">
                <a:latin typeface="Century" panose="02040604050505020304" pitchFamily="18" charset="0"/>
              </a:rPr>
              <a:t>, D.G. </a:t>
            </a:r>
            <a:r>
              <a:rPr lang="en-US" sz="2200" i="1" dirty="0">
                <a:latin typeface="Century" panose="02040604050505020304" pitchFamily="18" charset="0"/>
              </a:rPr>
              <a:t>Proc. Natl. Acad. Sci. </a:t>
            </a:r>
            <a:r>
              <a:rPr lang="en-US" sz="2200" i="1" dirty="0" smtClean="0">
                <a:latin typeface="Century" panose="02040604050505020304" pitchFamily="18" charset="0"/>
              </a:rPr>
              <a:t>USA</a:t>
            </a:r>
            <a:r>
              <a:rPr lang="en-US" sz="2200" i="1" dirty="0">
                <a:latin typeface="Century" panose="02040604050505020304" pitchFamily="18" charset="0"/>
              </a:rPr>
              <a:t>. </a:t>
            </a:r>
            <a:r>
              <a:rPr lang="en-US" sz="2200" b="1" dirty="0" smtClean="0">
                <a:latin typeface="Century" panose="02040604050505020304" pitchFamily="18" charset="0"/>
              </a:rPr>
              <a:t>2006</a:t>
            </a:r>
            <a:r>
              <a:rPr lang="en-US" sz="2200" dirty="0" smtClean="0">
                <a:latin typeface="Century" panose="02040604050505020304" pitchFamily="18" charset="0"/>
              </a:rPr>
              <a:t>, </a:t>
            </a:r>
            <a:r>
              <a:rPr lang="en-US" sz="2200" i="1" dirty="0" smtClean="0">
                <a:latin typeface="Century" panose="02040604050505020304" pitchFamily="18" charset="0"/>
              </a:rPr>
              <a:t>103</a:t>
            </a:r>
            <a:r>
              <a:rPr lang="en-US" sz="2200" dirty="0" smtClean="0">
                <a:latin typeface="Century" panose="02040604050505020304" pitchFamily="18" charset="0"/>
              </a:rPr>
              <a:t>. </a:t>
            </a:r>
            <a:r>
              <a:rPr lang="en-US" sz="2200" dirty="0" smtClean="0">
                <a:latin typeface="Century" panose="02040604050505020304" pitchFamily="18" charset="0"/>
              </a:rPr>
              <a:t>15729-15735</a:t>
            </a:r>
            <a:r>
              <a:rPr lang="en-US" sz="2200" dirty="0">
                <a:latin typeface="Century" panose="02040604050505020304" pitchFamily="18" charset="0"/>
              </a:rPr>
              <a:t>.</a:t>
            </a:r>
          </a:p>
          <a:p>
            <a:pPr algn="just" defTabSz="914400"/>
            <a:r>
              <a:rPr lang="en-US" sz="2200" dirty="0" smtClean="0">
                <a:latin typeface="Century" panose="02040604050505020304" pitchFamily="18" charset="0"/>
              </a:rPr>
              <a:t>[</a:t>
            </a:r>
            <a:r>
              <a:rPr lang="en-US" sz="2200" dirty="0" smtClean="0">
                <a:latin typeface="Century" panose="02040604050505020304" pitchFamily="18" charset="0"/>
              </a:rPr>
              <a:t>3] Cook</a:t>
            </a:r>
            <a:r>
              <a:rPr lang="en-US" sz="2200" dirty="0">
                <a:latin typeface="Century" panose="02040604050505020304" pitchFamily="18" charset="0"/>
              </a:rPr>
              <a:t>, T.R.; </a:t>
            </a:r>
            <a:r>
              <a:rPr lang="en-US" sz="2200" dirty="0" err="1">
                <a:latin typeface="Century" panose="02040604050505020304" pitchFamily="18" charset="0"/>
              </a:rPr>
              <a:t>Dogutan</a:t>
            </a:r>
            <a:r>
              <a:rPr lang="en-US" sz="2200" dirty="0">
                <a:latin typeface="Century" panose="02040604050505020304" pitchFamily="18" charset="0"/>
              </a:rPr>
              <a:t>, D.K.; Reece, S.Y.; </a:t>
            </a:r>
            <a:r>
              <a:rPr lang="en-US" sz="2200" dirty="0" err="1">
                <a:latin typeface="Century" panose="02040604050505020304" pitchFamily="18" charset="0"/>
              </a:rPr>
              <a:t>Surendranath</a:t>
            </a:r>
            <a:r>
              <a:rPr lang="en-US" sz="2200" dirty="0">
                <a:latin typeface="Century" panose="02040604050505020304" pitchFamily="18" charset="0"/>
              </a:rPr>
              <a:t>, Y.; </a:t>
            </a:r>
            <a:r>
              <a:rPr lang="en-US" sz="2200" dirty="0" err="1">
                <a:latin typeface="Century" panose="02040604050505020304" pitchFamily="18" charset="0"/>
              </a:rPr>
              <a:t>Teets</a:t>
            </a:r>
            <a:r>
              <a:rPr lang="en-US" sz="2200" dirty="0">
                <a:latin typeface="Century" panose="02040604050505020304" pitchFamily="18" charset="0"/>
              </a:rPr>
              <a:t>, T.S.; </a:t>
            </a:r>
            <a:r>
              <a:rPr lang="en-US" sz="2200" dirty="0" err="1">
                <a:latin typeface="Century" panose="02040604050505020304" pitchFamily="18" charset="0"/>
              </a:rPr>
              <a:t>Nocera</a:t>
            </a:r>
            <a:r>
              <a:rPr lang="en-US" sz="2200" dirty="0">
                <a:latin typeface="Century" panose="02040604050505020304" pitchFamily="18" charset="0"/>
              </a:rPr>
              <a:t>, </a:t>
            </a:r>
            <a:r>
              <a:rPr lang="en-US" sz="2200" dirty="0" err="1" smtClean="0">
                <a:latin typeface="Century" panose="02040604050505020304" pitchFamily="18" charset="0"/>
              </a:rPr>
              <a:t>D.G.</a:t>
            </a:r>
            <a:r>
              <a:rPr lang="en-US" sz="2200" i="1" dirty="0" err="1" smtClean="0">
                <a:latin typeface="Century" panose="02040604050505020304" pitchFamily="18" charset="0"/>
              </a:rPr>
              <a:t>Chem</a:t>
            </a:r>
            <a:r>
              <a:rPr lang="en-US" sz="2200" i="1" dirty="0" smtClean="0">
                <a:latin typeface="Century" panose="02040604050505020304" pitchFamily="18" charset="0"/>
              </a:rPr>
              <a:t>. Rev.</a:t>
            </a:r>
            <a:r>
              <a:rPr lang="en-US" sz="2200" b="1" dirty="0">
                <a:latin typeface="Century" panose="02040604050505020304" pitchFamily="18" charset="0"/>
              </a:rPr>
              <a:t>	</a:t>
            </a:r>
            <a:r>
              <a:rPr lang="en-US" sz="2200" b="1" dirty="0" smtClean="0">
                <a:latin typeface="Century" panose="02040604050505020304" pitchFamily="18" charset="0"/>
              </a:rPr>
              <a:t>2010</a:t>
            </a:r>
            <a:r>
              <a:rPr lang="en-US" sz="2200" dirty="0" smtClean="0">
                <a:latin typeface="Century" panose="02040604050505020304" pitchFamily="18" charset="0"/>
              </a:rPr>
              <a:t>,	</a:t>
            </a:r>
            <a:r>
              <a:rPr lang="en-US" sz="2200" i="1" dirty="0" smtClean="0">
                <a:latin typeface="Century" panose="02040604050505020304" pitchFamily="18" charset="0"/>
              </a:rPr>
              <a:t>110</a:t>
            </a:r>
            <a:r>
              <a:rPr lang="en-US" sz="2200" dirty="0">
                <a:latin typeface="Century" panose="02040604050505020304" pitchFamily="18" charset="0"/>
              </a:rPr>
              <a:t>, 6474-6502.</a:t>
            </a:r>
          </a:p>
          <a:p>
            <a:pPr algn="just" defTabSz="914400"/>
            <a:r>
              <a:rPr lang="en-US" sz="2200" dirty="0" smtClean="0">
                <a:latin typeface="Century" panose="02040604050505020304" pitchFamily="18" charset="0"/>
              </a:rPr>
              <a:t>[4] Hu</a:t>
            </a:r>
            <a:r>
              <a:rPr lang="en-US" sz="2200" dirty="0">
                <a:latin typeface="Century" panose="02040604050505020304" pitchFamily="18" charset="0"/>
              </a:rPr>
              <a:t>, J.; </a:t>
            </a:r>
            <a:r>
              <a:rPr lang="en-US" sz="2200" dirty="0" err="1">
                <a:latin typeface="Century" panose="02040604050505020304" pitchFamily="18" charset="0"/>
              </a:rPr>
              <a:t>Guo</a:t>
            </a:r>
            <a:r>
              <a:rPr lang="en-US" sz="2200" dirty="0">
                <a:latin typeface="Century" panose="02040604050505020304" pitchFamily="18" charset="0"/>
              </a:rPr>
              <a:t>, Z.; </a:t>
            </a:r>
            <a:r>
              <a:rPr lang="en-US" sz="2200" dirty="0" smtClean="0">
                <a:latin typeface="Century" panose="02040604050505020304" pitchFamily="18" charset="0"/>
              </a:rPr>
              <a:t>McWilliams</a:t>
            </a:r>
            <a:r>
              <a:rPr lang="en-US" sz="2200" dirty="0">
                <a:latin typeface="Century" panose="02040604050505020304" pitchFamily="18" charset="0"/>
              </a:rPr>
              <a:t>, P.E.; </a:t>
            </a:r>
            <a:r>
              <a:rPr lang="en-US" sz="2200" dirty="0" err="1">
                <a:latin typeface="Century" panose="02040604050505020304" pitchFamily="18" charset="0"/>
              </a:rPr>
              <a:t>Darges</a:t>
            </a:r>
            <a:r>
              <a:rPr lang="en-US" sz="2200" dirty="0">
                <a:latin typeface="Century" panose="02040604050505020304" pitchFamily="18" charset="0"/>
              </a:rPr>
              <a:t>, J.E.; </a:t>
            </a:r>
            <a:r>
              <a:rPr lang="en-US" sz="2200" dirty="0" err="1">
                <a:latin typeface="Century" panose="02040604050505020304" pitchFamily="18" charset="0"/>
              </a:rPr>
              <a:t>Druffel</a:t>
            </a:r>
            <a:r>
              <a:rPr lang="en-US" sz="2200" dirty="0">
                <a:latin typeface="Century" panose="02040604050505020304" pitchFamily="18" charset="0"/>
              </a:rPr>
              <a:t>, D.L.; Moran, A.M.; </a:t>
            </a:r>
            <a:r>
              <a:rPr lang="en-US" sz="2200" dirty="0" smtClean="0">
                <a:latin typeface="Century" panose="02040604050505020304" pitchFamily="18" charset="0"/>
              </a:rPr>
              <a:t>Warren, S.C. </a:t>
            </a:r>
            <a:r>
              <a:rPr lang="en-US" sz="2200" i="1" dirty="0" smtClean="0">
                <a:latin typeface="Century" panose="02040604050505020304" pitchFamily="18" charset="0"/>
              </a:rPr>
              <a:t>Nano.	Lett.	</a:t>
            </a:r>
            <a:r>
              <a:rPr lang="en-US" sz="2200" b="1" dirty="0" smtClean="0">
                <a:latin typeface="Century" panose="02040604050505020304" pitchFamily="18" charset="0"/>
              </a:rPr>
              <a:t>2016</a:t>
            </a:r>
            <a:r>
              <a:rPr lang="en-US" sz="2200" dirty="0" smtClean="0">
                <a:latin typeface="Century" panose="02040604050505020304" pitchFamily="18" charset="0"/>
              </a:rPr>
              <a:t>,</a:t>
            </a:r>
            <a:r>
              <a:rPr lang="en-US" sz="2200" i="1" dirty="0" smtClean="0">
                <a:latin typeface="Century" panose="02040604050505020304" pitchFamily="18" charset="0"/>
              </a:rPr>
              <a:t>16</a:t>
            </a:r>
            <a:r>
              <a:rPr lang="en-US" sz="2200" dirty="0">
                <a:latin typeface="Century" panose="02040604050505020304" pitchFamily="18" charset="0"/>
              </a:rPr>
              <a:t>, 74-79</a:t>
            </a:r>
            <a:r>
              <a:rPr lang="en-US" sz="2200" dirty="0" smtClean="0">
                <a:latin typeface="Century" panose="02040604050505020304" pitchFamily="18" charset="0"/>
              </a:rPr>
              <a:t>.</a:t>
            </a:r>
          </a:p>
          <a:p>
            <a:pPr algn="just" defTabSz="914400"/>
            <a:r>
              <a:rPr lang="en-US" sz="2200" dirty="0" smtClean="0">
                <a:latin typeface="Century" panose="02040604050505020304" pitchFamily="18" charset="0"/>
              </a:rPr>
              <a:t>[5] </a:t>
            </a:r>
            <a:r>
              <a:rPr lang="en-US" sz="2200" dirty="0" smtClean="0">
                <a:latin typeface="Century" panose="02040604050505020304" pitchFamily="18" charset="0"/>
              </a:rPr>
              <a:t>Graphene </a:t>
            </a:r>
            <a:r>
              <a:rPr lang="en-US" sz="2200" dirty="0">
                <a:latin typeface="Century" panose="02040604050505020304" pitchFamily="18" charset="0"/>
              </a:rPr>
              <a:t>Oxide</a:t>
            </a:r>
            <a:r>
              <a:rPr lang="en-US" sz="2200" dirty="0">
                <a:latin typeface="Century" panose="02040604050505020304" pitchFamily="18" charset="0"/>
              </a:rPr>
              <a:t>. </a:t>
            </a:r>
            <a:r>
              <a:rPr lang="en-US" sz="2200" i="1" dirty="0">
                <a:latin typeface="Century" panose="02040604050505020304" pitchFamily="18" charset="0"/>
              </a:rPr>
              <a:t>Reade International Corp. </a:t>
            </a:r>
            <a:r>
              <a:rPr lang="en-US" sz="2200" b="1" dirty="0" smtClean="0">
                <a:latin typeface="Century" panose="02040604050505020304" pitchFamily="18" charset="0"/>
              </a:rPr>
              <a:t>2018</a:t>
            </a:r>
            <a:r>
              <a:rPr lang="en-US" sz="2200" dirty="0" smtClean="0">
                <a:latin typeface="Century" panose="02040604050505020304" pitchFamily="18" charset="0"/>
              </a:rPr>
              <a:t>, </a:t>
            </a:r>
            <a:r>
              <a:rPr lang="en-US" sz="2200" dirty="0" smtClean="0">
                <a:latin typeface="Century" panose="02040604050505020304" pitchFamily="18" charset="0"/>
                <a:hlinkClick r:id="rId6"/>
              </a:rPr>
              <a:t>https</a:t>
            </a:r>
            <a:r>
              <a:rPr lang="en-US" sz="2200" dirty="0">
                <a:latin typeface="Century" panose="02040604050505020304" pitchFamily="18" charset="0"/>
                <a:hlinkClick r:id="rId6"/>
              </a:rPr>
              <a:t>://</a:t>
            </a:r>
            <a:r>
              <a:rPr lang="en-US" sz="2200" dirty="0" smtClean="0">
                <a:latin typeface="Century" panose="02040604050505020304" pitchFamily="18" charset="0"/>
                <a:hlinkClick r:id="rId6"/>
              </a:rPr>
              <a:t>www.reade.com/products/</a:t>
            </a:r>
            <a:r>
              <a:rPr lang="en-US" sz="2200" dirty="0" smtClean="0">
                <a:latin typeface="Century" panose="02040604050505020304" pitchFamily="18" charset="0"/>
              </a:rPr>
              <a:t> (accessed: Apr	12, 2018)</a:t>
            </a:r>
            <a:endParaRPr lang="en-US" sz="2200" dirty="0">
              <a:latin typeface="Century" panose="02040604050505020304" pitchFamily="18" charset="0"/>
            </a:endParaRPr>
          </a:p>
          <a:p>
            <a:pPr algn="just" defTabSz="914400"/>
            <a:r>
              <a:rPr lang="en-US" sz="2200" dirty="0" smtClean="0">
                <a:latin typeface="Century" panose="02040604050505020304" pitchFamily="18" charset="0"/>
              </a:rPr>
              <a:t>[6</a:t>
            </a:r>
            <a:r>
              <a:rPr lang="en-US" sz="2200" dirty="0" smtClean="0">
                <a:latin typeface="Century" panose="02040604050505020304" pitchFamily="18" charset="0"/>
              </a:rPr>
              <a:t>] </a:t>
            </a:r>
            <a:r>
              <a:rPr lang="en-US" sz="2200" dirty="0">
                <a:latin typeface="Century" panose="02040604050505020304" pitchFamily="18" charset="0"/>
              </a:rPr>
              <a:t>Ling, X.; Wang, H.; Huang, S; Xia, F.; </a:t>
            </a:r>
            <a:r>
              <a:rPr lang="en-US" sz="2200" dirty="0" err="1">
                <a:latin typeface="Century" panose="02040604050505020304" pitchFamily="18" charset="0"/>
              </a:rPr>
              <a:t>Dresselhaus</a:t>
            </a:r>
            <a:r>
              <a:rPr lang="en-US" sz="2200" dirty="0">
                <a:latin typeface="Century" panose="02040604050505020304" pitchFamily="18" charset="0"/>
              </a:rPr>
              <a:t>, M. </a:t>
            </a:r>
            <a:r>
              <a:rPr lang="en-US" sz="2200" i="1" dirty="0" smtClean="0">
                <a:latin typeface="Century" panose="02040604050505020304" pitchFamily="18" charset="0"/>
              </a:rPr>
              <a:t>Proc. Natl. Acad</a:t>
            </a:r>
            <a:r>
              <a:rPr lang="en-US" sz="2200" i="1" dirty="0" smtClean="0">
                <a:latin typeface="Century" panose="02040604050505020304" pitchFamily="18" charset="0"/>
              </a:rPr>
              <a:t>. </a:t>
            </a:r>
            <a:r>
              <a:rPr lang="en-US" sz="2200" i="1" dirty="0" smtClean="0">
                <a:latin typeface="Century" panose="02040604050505020304" pitchFamily="18" charset="0"/>
              </a:rPr>
              <a:t>Sci</a:t>
            </a:r>
            <a:r>
              <a:rPr lang="en-US" sz="2200" i="1" dirty="0" smtClean="0">
                <a:latin typeface="Century" panose="02040604050505020304" pitchFamily="18" charset="0"/>
              </a:rPr>
              <a:t>. </a:t>
            </a:r>
            <a:r>
              <a:rPr lang="en-US" sz="2200" b="1" dirty="0" smtClean="0">
                <a:latin typeface="Century" panose="02040604050505020304" pitchFamily="18" charset="0"/>
              </a:rPr>
              <a:t>2015</a:t>
            </a:r>
            <a:r>
              <a:rPr lang="en-US" sz="2200" dirty="0" smtClean="0">
                <a:latin typeface="Century" panose="02040604050505020304" pitchFamily="18" charset="0"/>
              </a:rPr>
              <a:t>, </a:t>
            </a:r>
            <a:r>
              <a:rPr lang="en-US" sz="2200" i="1" dirty="0" smtClean="0">
                <a:latin typeface="Century" panose="02040604050505020304" pitchFamily="18" charset="0"/>
              </a:rPr>
              <a:t>112</a:t>
            </a:r>
            <a:r>
              <a:rPr lang="en-US" sz="2200" dirty="0" smtClean="0">
                <a:latin typeface="Century" panose="02040604050505020304" pitchFamily="18" charset="0"/>
              </a:rPr>
              <a:t>, 4523-4530.</a:t>
            </a:r>
            <a:endParaRPr lang="en-US" sz="2200" dirty="0" smtClean="0">
              <a:latin typeface="Century" panose="02040604050505020304" pitchFamily="18" charset="0"/>
            </a:endParaRPr>
          </a:p>
          <a:p>
            <a:pPr algn="just" defTabSz="914400"/>
            <a:r>
              <a:rPr lang="en-US" sz="2200" dirty="0">
                <a:latin typeface="Century" panose="02040604050505020304" pitchFamily="18" charset="0"/>
              </a:rPr>
              <a:t>[7</a:t>
            </a:r>
            <a:r>
              <a:rPr lang="en-US" sz="2200" dirty="0" smtClean="0">
                <a:latin typeface="Century" panose="02040604050505020304" pitchFamily="18" charset="0"/>
              </a:rPr>
              <a:t>] </a:t>
            </a:r>
            <a:r>
              <a:rPr lang="en-US" sz="2200" dirty="0" err="1" smtClean="0">
                <a:latin typeface="Century" panose="02040604050505020304" pitchFamily="18" charset="0"/>
              </a:rPr>
              <a:t>Bagheri</a:t>
            </a:r>
            <a:r>
              <a:rPr lang="en-US" sz="2200" dirty="0">
                <a:latin typeface="Century" panose="02040604050505020304" pitchFamily="18" charset="0"/>
              </a:rPr>
              <a:t>, S.; </a:t>
            </a:r>
            <a:r>
              <a:rPr lang="en-US" sz="2200" dirty="0" err="1">
                <a:latin typeface="Century" panose="02040604050505020304" pitchFamily="18" charset="0"/>
              </a:rPr>
              <a:t>Mansouri</a:t>
            </a:r>
            <a:r>
              <a:rPr lang="en-US" sz="2200" dirty="0">
                <a:latin typeface="Century" panose="02040604050505020304" pitchFamily="18" charset="0"/>
              </a:rPr>
              <a:t>, N.; </a:t>
            </a:r>
            <a:r>
              <a:rPr lang="en-US" sz="2200" dirty="0" err="1">
                <a:latin typeface="Century" panose="02040604050505020304" pitchFamily="18" charset="0"/>
              </a:rPr>
              <a:t>Aghaie</a:t>
            </a:r>
            <a:r>
              <a:rPr lang="en-US" sz="2200" dirty="0">
                <a:latin typeface="Century" panose="02040604050505020304" pitchFamily="18" charset="0"/>
              </a:rPr>
              <a:t>, E. Int. J. </a:t>
            </a:r>
            <a:r>
              <a:rPr lang="en-US" sz="2200" i="1" dirty="0" err="1">
                <a:latin typeface="Century" panose="02040604050505020304" pitchFamily="18" charset="0"/>
              </a:rPr>
              <a:t>Hydrog</a:t>
            </a:r>
            <a:r>
              <a:rPr lang="en-US" sz="2200" i="1" dirty="0">
                <a:latin typeface="Century" panose="02040604050505020304" pitchFamily="18" charset="0"/>
              </a:rPr>
              <a:t>. Energy</a:t>
            </a:r>
            <a:r>
              <a:rPr lang="en-US" sz="2200" dirty="0">
                <a:latin typeface="Century" panose="02040604050505020304" pitchFamily="18" charset="0"/>
              </a:rPr>
              <a:t>. </a:t>
            </a:r>
            <a:r>
              <a:rPr lang="en-US" sz="2200" b="1" dirty="0" smtClean="0">
                <a:latin typeface="Century" panose="02040604050505020304" pitchFamily="18" charset="0"/>
              </a:rPr>
              <a:t>2016, </a:t>
            </a:r>
            <a:r>
              <a:rPr lang="en-US" sz="2200" i="1" dirty="0" smtClean="0">
                <a:latin typeface="Century" panose="02040604050505020304" pitchFamily="18" charset="0"/>
              </a:rPr>
              <a:t>41</a:t>
            </a:r>
            <a:r>
              <a:rPr lang="en-US" sz="2200" i="1" dirty="0">
                <a:latin typeface="Century" panose="02040604050505020304" pitchFamily="18" charset="0"/>
              </a:rPr>
              <a:t>,</a:t>
            </a:r>
            <a:r>
              <a:rPr lang="en-US" sz="2200" dirty="0">
                <a:latin typeface="Century" panose="02040604050505020304" pitchFamily="18" charset="0"/>
              </a:rPr>
              <a:t> 4085-4095</a:t>
            </a:r>
            <a:r>
              <a:rPr lang="en-US" sz="2200" dirty="0" smtClean="0">
                <a:latin typeface="Century" panose="02040604050505020304" pitchFamily="18" charset="0"/>
              </a:rPr>
              <a:t>.</a:t>
            </a:r>
          </a:p>
          <a:p>
            <a:pPr algn="just" defTabSz="914400"/>
            <a:r>
              <a:rPr lang="en-US" sz="2200" dirty="0">
                <a:latin typeface="Century" panose="02040604050505020304" pitchFamily="18" charset="0"/>
              </a:rPr>
              <a:t>[</a:t>
            </a:r>
            <a:r>
              <a:rPr lang="en-US" sz="2200" dirty="0">
                <a:latin typeface="Century" panose="02040604050505020304" pitchFamily="18" charset="0"/>
              </a:rPr>
              <a:t>8] </a:t>
            </a:r>
            <a:r>
              <a:rPr lang="en-US" sz="2200" dirty="0" err="1">
                <a:latin typeface="Century" panose="02040604050505020304" pitchFamily="18" charset="0"/>
              </a:rPr>
              <a:t>Plumere</a:t>
            </a:r>
            <a:r>
              <a:rPr lang="en-US" sz="2200" dirty="0">
                <a:latin typeface="Century" panose="02040604050505020304" pitchFamily="18" charset="0"/>
              </a:rPr>
              <a:t>, N.; </a:t>
            </a:r>
            <a:r>
              <a:rPr lang="en-US" sz="2200" dirty="0" err="1">
                <a:latin typeface="Century" panose="02040604050505020304" pitchFamily="18" charset="0"/>
              </a:rPr>
              <a:t>Rudiger</a:t>
            </a:r>
            <a:r>
              <a:rPr lang="en-US" sz="2200" dirty="0">
                <a:latin typeface="Century" panose="02040604050505020304" pitchFamily="18" charset="0"/>
              </a:rPr>
              <a:t>, </a:t>
            </a:r>
            <a:r>
              <a:rPr lang="en-US" sz="2200" dirty="0" smtClean="0">
                <a:latin typeface="Century" panose="02040604050505020304" pitchFamily="18" charset="0"/>
              </a:rPr>
              <a:t>O.; </a:t>
            </a:r>
            <a:r>
              <a:rPr lang="en-US" sz="2200" dirty="0" err="1">
                <a:latin typeface="Century" panose="02040604050505020304" pitchFamily="18" charset="0"/>
              </a:rPr>
              <a:t>Oughli</a:t>
            </a:r>
            <a:r>
              <a:rPr lang="en-US" sz="2200" dirty="0">
                <a:latin typeface="Century" panose="02040604050505020304" pitchFamily="18" charset="0"/>
              </a:rPr>
              <a:t>, A.A.; Williams, R.; </a:t>
            </a:r>
            <a:r>
              <a:rPr lang="en-US" sz="2200" dirty="0" err="1">
                <a:latin typeface="Century" panose="02040604050505020304" pitchFamily="18" charset="0"/>
              </a:rPr>
              <a:t>Vivekananthan</a:t>
            </a:r>
            <a:r>
              <a:rPr lang="en-US" sz="2200" dirty="0">
                <a:latin typeface="Century" panose="02040604050505020304" pitchFamily="18" charset="0"/>
              </a:rPr>
              <a:t>, J.; </a:t>
            </a:r>
            <a:r>
              <a:rPr lang="en-US" sz="2200" dirty="0" err="1">
                <a:latin typeface="Century" panose="02040604050505020304" pitchFamily="18" charset="0"/>
              </a:rPr>
              <a:t>Poller</a:t>
            </a:r>
            <a:r>
              <a:rPr lang="en-US" sz="2200" dirty="0">
                <a:latin typeface="Century" panose="02040604050505020304" pitchFamily="18" charset="0"/>
              </a:rPr>
              <a:t>, S</a:t>
            </a:r>
            <a:r>
              <a:rPr lang="en-US" sz="2200" dirty="0" smtClean="0">
                <a:latin typeface="Century" panose="02040604050505020304" pitchFamily="18" charset="0"/>
              </a:rPr>
              <a:t>.; </a:t>
            </a:r>
            <a:r>
              <a:rPr lang="en-US" sz="2200" dirty="0" err="1" smtClean="0">
                <a:latin typeface="Century" panose="02040604050505020304" pitchFamily="18" charset="0"/>
              </a:rPr>
              <a:t>Schuhmann</a:t>
            </a:r>
            <a:r>
              <a:rPr lang="en-US" sz="2200" dirty="0" smtClean="0">
                <a:latin typeface="Century" panose="02040604050505020304" pitchFamily="18" charset="0"/>
              </a:rPr>
              <a:t>,	W.; Lubitz</a:t>
            </a:r>
            <a:r>
              <a:rPr lang="en-US" sz="2200" dirty="0">
                <a:latin typeface="Century" panose="02040604050505020304" pitchFamily="18" charset="0"/>
              </a:rPr>
              <a:t>, W. </a:t>
            </a:r>
            <a:r>
              <a:rPr lang="en-US" sz="2200" i="1" dirty="0">
                <a:latin typeface="Century" panose="02040604050505020304" pitchFamily="18" charset="0"/>
              </a:rPr>
              <a:t>Nat. Chem</a:t>
            </a:r>
            <a:r>
              <a:rPr lang="en-US" sz="2200" dirty="0" smtClean="0">
                <a:latin typeface="Century" panose="02040604050505020304" pitchFamily="18" charset="0"/>
              </a:rPr>
              <a:t>. </a:t>
            </a:r>
            <a:r>
              <a:rPr lang="en-US" sz="2200" b="1" dirty="0" smtClean="0">
                <a:latin typeface="Century" panose="02040604050505020304" pitchFamily="18" charset="0"/>
              </a:rPr>
              <a:t>2014</a:t>
            </a:r>
            <a:r>
              <a:rPr lang="en-US" sz="2200" dirty="0" smtClean="0">
                <a:latin typeface="Century" panose="02040604050505020304" pitchFamily="18" charset="0"/>
              </a:rPr>
              <a:t>, </a:t>
            </a:r>
            <a:r>
              <a:rPr lang="en-US" sz="2200" i="1" dirty="0" smtClean="0">
                <a:latin typeface="Century" panose="02040604050505020304" pitchFamily="18" charset="0"/>
              </a:rPr>
              <a:t>6</a:t>
            </a:r>
            <a:r>
              <a:rPr lang="en-US" sz="2200" dirty="0">
                <a:latin typeface="Century" panose="02040604050505020304" pitchFamily="18" charset="0"/>
              </a:rPr>
              <a:t>, 822–827</a:t>
            </a:r>
            <a:r>
              <a:rPr lang="en-US" sz="2200" dirty="0" smtClean="0">
                <a:latin typeface="Century" panose="02040604050505020304" pitchFamily="18" charset="0"/>
              </a:rPr>
              <a:t>.</a:t>
            </a:r>
          </a:p>
          <a:p>
            <a:pPr algn="just" defTabSz="914400"/>
            <a:endParaRPr lang="en-US" sz="2200" dirty="0" smtClean="0">
              <a:latin typeface="Century" panose="02040604050505020304" pitchFamily="18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9979682" y="29541120"/>
            <a:ext cx="13582807" cy="2487315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numCol="1" rtlCol="0">
            <a:spAutoFit/>
          </a:bodyPr>
          <a:lstStyle/>
          <a:p>
            <a:pPr algn="just"/>
            <a:r>
              <a:rPr lang="en-US" sz="3100" u="sng" dirty="0">
                <a:latin typeface="Century" panose="02040604050505020304" pitchFamily="18" charset="0"/>
                <a:cs typeface="Times New Roman" panose="02020603050405020304" pitchFamily="18" charset="0"/>
              </a:rPr>
              <a:t>Acknowledgements:</a:t>
            </a:r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631622" indent="-631622" algn="just">
              <a:buFontTx/>
              <a:buChar char="-"/>
            </a:pP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Dr. Caputo &amp; the Caputo Group</a:t>
            </a:r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631622" indent="-631622" algn="just">
              <a:buFontTx/>
              <a:buChar char="-"/>
            </a:pP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United States Department of Energy</a:t>
            </a:r>
          </a:p>
          <a:p>
            <a:pPr marL="631622" indent="-631622" algn="just">
              <a:buFontTx/>
              <a:buChar char="-"/>
            </a:pP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University of New Hampshire’s Department of Chemistry </a:t>
            </a:r>
          </a:p>
          <a:p>
            <a:pPr marL="631622" indent="-631622" algn="just">
              <a:buFontTx/>
              <a:buChar char="-"/>
            </a:pP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Undergraduate Research Conference – </a:t>
            </a:r>
            <a:r>
              <a:rPr lang="en-US" sz="3100" i="1" dirty="0">
                <a:latin typeface="Century" panose="02040604050505020304" pitchFamily="18" charset="0"/>
                <a:cs typeface="Times New Roman" panose="02020603050405020304" pitchFamily="18" charset="0"/>
              </a:rPr>
              <a:t>ISE Symposium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883492" y="18399608"/>
            <a:ext cx="15901647" cy="13628827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rtlCol="0">
            <a:spAutoFit/>
          </a:bodyPr>
          <a:lstStyle/>
          <a:p>
            <a:pPr algn="just"/>
            <a:r>
              <a:rPr lang="en-US" sz="3100" u="sng" dirty="0">
                <a:latin typeface="Century" panose="02040604050505020304" pitchFamily="18" charset="0"/>
                <a:cs typeface="Times New Roman" panose="02020603050405020304" pitchFamily="18" charset="0"/>
              </a:rPr>
              <a:t>Synthetic Routes</a:t>
            </a:r>
            <a:r>
              <a:rPr lang="en-US" sz="3100" u="sng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:</a:t>
            </a:r>
            <a:endParaRPr lang="en-US" sz="3100" u="sng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i="1" dirty="0">
                <a:latin typeface="Century" panose="02040604050505020304" pitchFamily="18" charset="0"/>
                <a:cs typeface="Times New Roman" panose="02020603050405020304" pitchFamily="18" charset="0"/>
              </a:rPr>
              <a:t>Synthesis of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C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ross-linker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(1)</a:t>
            </a:r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>
                <a:latin typeface="Century" panose="02040604050505020304" pitchFamily="18" charset="0"/>
                <a:cs typeface="Times New Roman" panose="02020603050405020304" pitchFamily="18" charset="0"/>
              </a:rPr>
              <a:t>Scheme 1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 The synthesis of 1-iodo-3-thioacetylpropane</a:t>
            </a:r>
          </a:p>
          <a:p>
            <a:pPr algn="ctr"/>
            <a:endParaRPr lang="en-US" sz="31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i="1" dirty="0">
                <a:latin typeface="Century" panose="02040604050505020304" pitchFamily="18" charset="0"/>
                <a:cs typeface="Times New Roman" panose="02020603050405020304" pitchFamily="18" charset="0"/>
              </a:rPr>
              <a:t>Synthesis of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the Site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of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Polymer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A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ttachment (2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)</a:t>
            </a:r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>
                <a:latin typeface="Century" panose="02040604050505020304" pitchFamily="18" charset="0"/>
                <a:cs typeface="Times New Roman" panose="02020603050405020304" pitchFamily="18" charset="0"/>
              </a:rPr>
              <a:t>Scheme 2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 The synthesis of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1-bromo-3-isothiocyanopropyl</a:t>
            </a:r>
          </a:p>
          <a:p>
            <a:pPr algn="ctr"/>
            <a:endParaRPr lang="en-US" sz="31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Attachment of Cross-Linker and Site of Polymer Attachment to Viologen Moiety (4)</a:t>
            </a:r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>
                <a:latin typeface="Century" panose="02040604050505020304" pitchFamily="18" charset="0"/>
                <a:cs typeface="Times New Roman" panose="02020603050405020304" pitchFamily="18" charset="0"/>
              </a:rPr>
              <a:t>Scheme 3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 The synthesis of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1-(3-acetylthiopropyl)-1’-(3-isothiocyanopropyl)-4,4’-bipyridine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iodide bromide</a:t>
            </a:r>
            <a:endParaRPr lang="en-US" sz="27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i="1" dirty="0">
                <a:latin typeface="Century" panose="02040604050505020304" pitchFamily="18" charset="0"/>
                <a:cs typeface="Times New Roman" panose="02020603050405020304" pitchFamily="18" charset="0"/>
              </a:rPr>
              <a:t>Polymerization of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the Hydrogel (5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>
                <a:latin typeface="Century" panose="02040604050505020304" pitchFamily="18" charset="0"/>
                <a:cs typeface="Times New Roman" panose="02020603050405020304" pitchFamily="18" charset="0"/>
              </a:rPr>
              <a:t>Scheme </a:t>
            </a:r>
            <a:r>
              <a:rPr lang="en-US" sz="27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4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Addition of </a:t>
            </a:r>
            <a:r>
              <a:rPr lang="en-US" sz="2700" dirty="0" err="1" smtClean="0">
                <a:latin typeface="Century" panose="02040604050505020304" pitchFamily="18" charset="0"/>
                <a:cs typeface="Times New Roman" panose="02020603050405020304" pitchFamily="18" charset="0"/>
              </a:rPr>
              <a:t>polyethyleneimine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to (4)</a:t>
            </a:r>
            <a:endParaRPr lang="en-US" sz="27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972592" y="5334000"/>
            <a:ext cx="13589895" cy="13405689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rtlCol="0">
            <a:spAutoFit/>
          </a:bodyPr>
          <a:lstStyle/>
          <a:p>
            <a:r>
              <a:rPr lang="en-US" sz="3100" u="sng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Nuclear Magnetic Resonance Spectroscopy:</a:t>
            </a:r>
            <a:endParaRPr lang="en-US" sz="3100" u="sng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Figure 6  </a:t>
            </a:r>
            <a:r>
              <a:rPr lang="en-US" sz="2800" baseline="300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1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H-NMR, CDCL</a:t>
            </a:r>
            <a:r>
              <a:rPr lang="en-US" sz="2800" baseline="-250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, 400 MHz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of (1)</a:t>
            </a: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Figure </a:t>
            </a:r>
            <a:r>
              <a:rPr lang="en-US" sz="2700" b="1" dirty="0">
                <a:latin typeface="Century" panose="02040604050505020304" pitchFamily="18" charset="0"/>
                <a:cs typeface="Times New Roman" panose="02020603050405020304" pitchFamily="18" charset="0"/>
              </a:rPr>
              <a:t>7 </a:t>
            </a:r>
            <a:r>
              <a:rPr lang="en-US" sz="2800" baseline="30000" dirty="0">
                <a:latin typeface="Century" panose="02040604050505020304" pitchFamily="18" charset="0"/>
                <a:cs typeface="Times New Roman" panose="02020603050405020304" pitchFamily="18" charset="0"/>
              </a:rPr>
              <a:t>1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H-NMR, CDCL</a:t>
            </a:r>
            <a:r>
              <a:rPr lang="en-US" sz="2800" baseline="-25000" dirty="0">
                <a:latin typeface="Century" panose="020406040505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, 400 MHz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of (2)</a:t>
            </a:r>
          </a:p>
          <a:p>
            <a:pPr algn="ctr"/>
            <a:endParaRPr lang="en-US" sz="27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7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7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Figure 8 </a:t>
            </a:r>
            <a:r>
              <a:rPr lang="en-US" sz="2800" baseline="30000" dirty="0">
                <a:latin typeface="Century" panose="02040604050505020304" pitchFamily="18" charset="0"/>
                <a:cs typeface="Times New Roman" panose="02020603050405020304" pitchFamily="18" charset="0"/>
              </a:rPr>
              <a:t>1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H-NMR, CDCL</a:t>
            </a:r>
            <a:r>
              <a:rPr lang="en-US" sz="2800" baseline="-25000" dirty="0">
                <a:latin typeface="Century" panose="020406040505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dirty="0">
                <a:latin typeface="Century" panose="02040604050505020304" pitchFamily="18" charset="0"/>
                <a:cs typeface="Times New Roman" panose="02020603050405020304" pitchFamily="18" charset="0"/>
              </a:rPr>
              <a:t>, 400 MHz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of (3)</a:t>
            </a:r>
            <a:endParaRPr lang="en-US" sz="27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0191" y="10375443"/>
            <a:ext cx="13505162" cy="21652992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rtlCol="0">
            <a:spAutoFit/>
          </a:bodyPr>
          <a:lstStyle/>
          <a:p>
            <a:r>
              <a:rPr lang="en-US" sz="3100" u="sng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Pieces of the Puzzle:</a:t>
            </a: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r>
              <a:rPr lang="en-US" sz="3100" i="1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Proton Reduction &amp; Hybrid Photocatalysis</a:t>
            </a: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r>
              <a:rPr lang="en-US" sz="3100" i="1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</a:t>
            </a:r>
            <a:r>
              <a:rPr lang="en-US" sz="2700" b="1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Figure 1</a:t>
            </a:r>
            <a:r>
              <a:rPr lang="en-US" sz="27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Hybrid photocatalytic system scheme</a:t>
            </a:r>
          </a:p>
          <a:p>
            <a:pPr algn="ctr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r>
              <a:rPr lang="en-US" sz="3100" i="1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  </a:t>
            </a:r>
            <a:r>
              <a:rPr lang="en-US" sz="3100" dirty="0" smtClean="0">
                <a:latin typeface="Century" panose="02040604050505020304" pitchFamily="18" charset="0"/>
              </a:rPr>
              <a:t>Solar driven production of hydrogen is an option for 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renewable energy. Photocatalysis (PC) is one method for redox, where two most studied kinds of PC are molecular catalysts (MCs) and semiconductors (SCs).</a:t>
            </a:r>
            <a:r>
              <a:rPr lang="en-US" sz="3100" baseline="30000" dirty="0" smtClean="0">
                <a:latin typeface="Century" panose="02040604050505020304" pitchFamily="18" charset="0"/>
              </a:rPr>
              <a:t>3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Scientists have not been able to maximize SCs or MCs efficiency due to their imperfections. Hybrid PC systems combine the benefits of both of these methods.</a:t>
            </a:r>
            <a:r>
              <a:rPr lang="en-US" sz="3100" baseline="30000" dirty="0" smtClean="0">
                <a:latin typeface="Century" panose="02040604050505020304" pitchFamily="18" charset="0"/>
              </a:rPr>
              <a:t>4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</a:t>
            </a:r>
          </a:p>
          <a:p>
            <a:pPr algn="just"/>
            <a:endParaRPr lang="en-US" sz="3100" i="1" dirty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r>
              <a:rPr lang="en-US" sz="3100" i="1" dirty="0">
                <a:latin typeface="Century" panose="02040604050505020304" pitchFamily="18" charset="0"/>
                <a:cs typeface="Iskoola Pota" panose="020B0502040204020203" pitchFamily="34" charset="0"/>
              </a:rPr>
              <a:t>Black Phosphorous (BP</a:t>
            </a:r>
            <a:r>
              <a:rPr lang="en-US" sz="3100" i="1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)</a:t>
            </a: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i="1" dirty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31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27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endParaRPr lang="en-US" sz="2700" i="1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r>
              <a:rPr lang="en-US" sz="2700" b="1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Figure 2, 3</a:t>
            </a:r>
            <a:r>
              <a:rPr lang="en-US" sz="27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 Black Phosphorous (left) and graphene (</a:t>
            </a:r>
            <a:r>
              <a:rPr lang="en-US" sz="27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right)</a:t>
            </a:r>
            <a:r>
              <a:rPr lang="en-US" sz="2800" baseline="300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4,5</a:t>
            </a:r>
            <a:endParaRPr lang="en-US" sz="2800" baseline="30000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ctr"/>
            <a:endParaRPr lang="en-US" sz="3100" i="1" dirty="0">
              <a:latin typeface="Century" panose="02040604050505020304" pitchFamily="18" charset="0"/>
              <a:cs typeface="Iskoola Pota" panose="020B0502040204020203" pitchFamily="34" charset="0"/>
            </a:endParaRPr>
          </a:p>
          <a:p>
            <a:pPr algn="just"/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  BP is a material similar to graphene, but it is puckered sheets of phosphorous atoms as opposed to planar sheets of carbon. BP has shown promise in PC processes as a light </a:t>
            </a:r>
            <a:r>
              <a:rPr lang="en-US" sz="3100" dirty="0">
                <a:latin typeface="Century" panose="02040604050505020304" pitchFamily="18" charset="0"/>
                <a:cs typeface="Iskoola Pota" panose="020B0502040204020203" pitchFamily="34" charset="0"/>
              </a:rPr>
              <a:t>absorber 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due to its tunable </a:t>
            </a:r>
            <a:r>
              <a:rPr lang="en-US" sz="3100" dirty="0">
                <a:latin typeface="Century" panose="02040604050505020304" pitchFamily="18" charset="0"/>
                <a:cs typeface="Iskoola Pota" panose="020B0502040204020203" pitchFamily="34" charset="0"/>
              </a:rPr>
              <a:t>band gap (0.3-2.0 eV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).</a:t>
            </a:r>
            <a:r>
              <a:rPr lang="en-US" sz="3100" baseline="30000" dirty="0">
                <a:latin typeface="Century" panose="02040604050505020304" pitchFamily="18" charset="0"/>
                <a:cs typeface="Iskoola Pota" panose="020B0502040204020203" pitchFamily="34" charset="0"/>
              </a:rPr>
              <a:t>6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 This gap sits </a:t>
            </a:r>
            <a:r>
              <a:rPr lang="en-US" sz="3100" dirty="0">
                <a:latin typeface="Century" panose="02040604050505020304" pitchFamily="18" charset="0"/>
                <a:cs typeface="Iskoola Pota" panose="020B0502040204020203" pitchFamily="34" charset="0"/>
              </a:rPr>
              <a:t>in between those of </a:t>
            </a:r>
            <a:r>
              <a:rPr lang="en-US" sz="31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other SCs in a “sweet spot”. However, BP degrades in ambient conditions.</a:t>
            </a:r>
          </a:p>
          <a:p>
            <a:pPr algn="just"/>
            <a:endParaRPr lang="en-US" sz="3100" dirty="0" smtClean="0">
              <a:latin typeface="Century" panose="02040604050505020304" pitchFamily="18" charset="0"/>
              <a:cs typeface="Iskoola Pota" panose="020B0502040204020203" pitchFamily="34" charset="0"/>
            </a:endParaRPr>
          </a:p>
        </p:txBody>
      </p:sp>
      <p:pic>
        <p:nvPicPr>
          <p:cNvPr id="23" name="Picture 2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72" y="11776218"/>
            <a:ext cx="12877800" cy="7354412"/>
          </a:xfrm>
          <a:prstGeom prst="rect">
            <a:avLst/>
          </a:prstGeom>
          <a:noFill/>
        </p:spPr>
      </p:pic>
      <p:pic>
        <p:nvPicPr>
          <p:cNvPr id="25" name="Picture 24" descr="http://www.reade.com/images/product_images/carbon_group/graphene_oxide_structure.pn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4307800"/>
            <a:ext cx="5486400" cy="3419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s://ars.els-cdn.com/content/image/1-s2.0-S0360319915317742-gr1.jp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4307800"/>
            <a:ext cx="5486400" cy="34198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pic>
      <p:sp>
        <p:nvSpPr>
          <p:cNvPr id="30" name="TextBox 29"/>
          <p:cNvSpPr txBox="1"/>
          <p:nvPr/>
        </p:nvSpPr>
        <p:spPr>
          <a:xfrm>
            <a:off x="13883493" y="5367734"/>
            <a:ext cx="15901646" cy="12874774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rtlCol="0">
            <a:spAutoFit/>
          </a:bodyPr>
          <a:lstStyle/>
          <a:p>
            <a:pPr algn="just"/>
            <a:r>
              <a:rPr lang="en-US" sz="3100" u="sng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Redox-Active Hydrogel:</a:t>
            </a:r>
          </a:p>
          <a:p>
            <a:pPr algn="just"/>
            <a:endParaRPr lang="en-US" sz="3100" u="sng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u="sng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u="sng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u="sng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u="sng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u="sng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Figure 4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Structure of the redox-active hydrogel</a:t>
            </a:r>
          </a:p>
          <a:p>
            <a:pPr algn="ctr"/>
            <a:endParaRPr lang="en-US" sz="31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 BP degrades with exposure to </a:t>
            </a:r>
            <a:r>
              <a:rPr lang="en-US" sz="3100" dirty="0">
                <a:latin typeface="Century" panose="02040604050505020304" pitchFamily="18" charset="0"/>
              </a:rPr>
              <a:t>H</a:t>
            </a:r>
            <a:r>
              <a:rPr lang="en-US" sz="3100" baseline="-25000" dirty="0">
                <a:latin typeface="Century" panose="02040604050505020304" pitchFamily="18" charset="0"/>
              </a:rPr>
              <a:t>2</a:t>
            </a:r>
            <a:r>
              <a:rPr lang="en-US" sz="3100" dirty="0">
                <a:latin typeface="Century" panose="02040604050505020304" pitchFamily="18" charset="0"/>
              </a:rPr>
              <a:t>O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, light, </a:t>
            </a:r>
            <a:r>
              <a:rPr lang="en-US" sz="3100" i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and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latin typeface="Century" panose="02040604050505020304" pitchFamily="18" charset="0"/>
              </a:rPr>
              <a:t>O</a:t>
            </a:r>
            <a:r>
              <a:rPr lang="en-US" sz="3100" baseline="-25000" dirty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. Studies have suggested that if </a:t>
            </a:r>
            <a:r>
              <a:rPr lang="en-US" sz="3100" dirty="0">
                <a:latin typeface="Century" panose="02040604050505020304" pitchFamily="18" charset="0"/>
              </a:rPr>
              <a:t>O</a:t>
            </a:r>
            <a:r>
              <a:rPr lang="en-US" sz="3100" baseline="-25000" dirty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isn’t present this degradation cannot occur.</a:t>
            </a:r>
            <a:r>
              <a:rPr lang="en-US" sz="3100" baseline="30000" dirty="0" smtClean="0">
                <a:latin typeface="Century" panose="02040604050505020304" pitchFamily="18" charset="0"/>
              </a:rPr>
              <a:t>7</a:t>
            </a: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The introduction of a previously synthesized, redox-active hydrogel (</a:t>
            </a:r>
            <a:r>
              <a:rPr lang="en-US" sz="3100" b="1" dirty="0">
                <a:latin typeface="Century" panose="02040604050505020304" pitchFamily="18" charset="0"/>
                <a:cs typeface="Times New Roman" panose="02020603050405020304" pitchFamily="18" charset="0"/>
              </a:rPr>
              <a:t>F</a:t>
            </a:r>
            <a:r>
              <a:rPr lang="en-US" sz="31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igure 4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) could make this material functional. This hydrogel was designed to protect hydrogenase from </a:t>
            </a:r>
            <a:r>
              <a:rPr lang="en-US" sz="3100" dirty="0">
                <a:latin typeface="Century" panose="02040604050505020304" pitchFamily="18" charset="0"/>
              </a:rPr>
              <a:t>O</a:t>
            </a:r>
            <a:r>
              <a:rPr lang="en-US" sz="3100" baseline="-25000" dirty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. The study showed the hydrogenase had increased stability when incorporated in the gel’s matrix.</a:t>
            </a:r>
            <a:r>
              <a:rPr lang="en-US" sz="3100" baseline="30000" dirty="0" smtClean="0">
                <a:latin typeface="Century" panose="02040604050505020304" pitchFamily="18" charset="0"/>
                <a:cs typeface="Iskoola Pota" panose="020B0502040204020203" pitchFamily="34" charset="0"/>
              </a:rPr>
              <a:t>8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100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b="1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100" b="1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Figure 5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Redox chemistry of </a:t>
            </a:r>
            <a:r>
              <a:rPr lang="en-US" sz="2700" dirty="0" smtClean="0">
                <a:latin typeface="Century" panose="02040604050505020304" pitchFamily="18" charset="0"/>
              </a:rPr>
              <a:t>O</a:t>
            </a:r>
            <a:r>
              <a:rPr lang="en-US" sz="2700" baseline="-25000" dirty="0" smtClean="0">
                <a:latin typeface="Century" panose="02040604050505020304" pitchFamily="18" charset="0"/>
              </a:rPr>
              <a:t>2</a:t>
            </a:r>
            <a:r>
              <a:rPr lang="en-US" sz="2700" dirty="0" smtClean="0">
                <a:latin typeface="Century" panose="02040604050505020304" pitchFamily="18" charset="0"/>
              </a:rPr>
              <a:t> and </a:t>
            </a:r>
            <a:r>
              <a:rPr lang="en-US" sz="27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the viologen moiety</a:t>
            </a:r>
          </a:p>
          <a:p>
            <a:pPr algn="ctr"/>
            <a:endParaRPr lang="en-US" sz="3100" b="1" dirty="0" smtClean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  This hydrogel is hypothesized to reduce molecular oxygen to </a:t>
            </a:r>
            <a:r>
              <a:rPr lang="en-US" sz="3100" dirty="0" smtClean="0">
                <a:latin typeface="Century" panose="02040604050505020304" pitchFamily="18" charset="0"/>
              </a:rPr>
              <a:t>H</a:t>
            </a:r>
            <a:r>
              <a:rPr lang="en-US" sz="3100" baseline="-25000" dirty="0" smtClean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</a:rPr>
              <a:t>O</a:t>
            </a:r>
            <a:r>
              <a:rPr lang="en-US" sz="3100" baseline="-25000" dirty="0" smtClean="0">
                <a:latin typeface="Century" panose="02040604050505020304" pitchFamily="18" charset="0"/>
              </a:rPr>
              <a:t>2</a:t>
            </a:r>
            <a:r>
              <a:rPr lang="en-US" sz="3200" dirty="0">
                <a:latin typeface="Century" panose="02040604050505020304" pitchFamily="18" charset="0"/>
              </a:rPr>
              <a:t> 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and ultimately to </a:t>
            </a:r>
            <a:r>
              <a:rPr lang="en-US" sz="3100" dirty="0" smtClean="0">
                <a:latin typeface="Century" panose="02040604050505020304" pitchFamily="18" charset="0"/>
              </a:rPr>
              <a:t>H</a:t>
            </a:r>
            <a:r>
              <a:rPr lang="en-US" sz="3100" baseline="-25000" dirty="0" smtClean="0">
                <a:latin typeface="Century" panose="02040604050505020304" pitchFamily="18" charset="0"/>
              </a:rPr>
              <a:t>2</a:t>
            </a:r>
            <a:r>
              <a:rPr lang="en-US" sz="3100" dirty="0" smtClean="0">
                <a:latin typeface="Century" panose="02040604050505020304" pitchFamily="18" charset="0"/>
              </a:rPr>
              <a:t>O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 through the viologen moiety (</a:t>
            </a:r>
            <a:r>
              <a:rPr lang="en-US" sz="3100" b="1" dirty="0">
                <a:latin typeface="Century" panose="02040604050505020304" pitchFamily="18" charset="0"/>
                <a:cs typeface="Times New Roman" panose="02020603050405020304" pitchFamily="18" charset="0"/>
              </a:rPr>
              <a:t>F</a:t>
            </a:r>
            <a:r>
              <a:rPr lang="en-US" sz="3100" b="1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igure 5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). It is hypothesized that this gel would allow BP to be stable under ambient conditions where it could be used in PC.</a:t>
            </a:r>
          </a:p>
        </p:txBody>
      </p:sp>
      <p:sp>
        <p:nvSpPr>
          <p:cNvPr id="3" name="Rectangle 584"/>
          <p:cNvSpPr>
            <a:spLocks noChangeArrowheads="1"/>
          </p:cNvSpPr>
          <p:nvPr/>
        </p:nvSpPr>
        <p:spPr bwMode="auto">
          <a:xfrm>
            <a:off x="0" y="0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9979682" y="18934386"/>
            <a:ext cx="13582807" cy="4811028"/>
          </a:xfrm>
          <a:prstGeom prst="rect">
            <a:avLst/>
          </a:prstGeom>
          <a:solidFill>
            <a:srgbClr val="FFFFFF">
              <a:alpha val="30000"/>
            </a:srgbClr>
          </a:solidFill>
        </p:spPr>
        <p:txBody>
          <a:bodyPr wrap="square" lIns="101059" tIns="50530" rIns="303178" bIns="50530" numCol="1" rtlCol="0">
            <a:spAutoFit/>
          </a:bodyPr>
          <a:lstStyle/>
          <a:p>
            <a:pPr algn="just"/>
            <a:r>
              <a:rPr lang="en-US" sz="3100" u="sng" dirty="0">
                <a:latin typeface="Century" panose="02040604050505020304" pitchFamily="18" charset="0"/>
                <a:cs typeface="Times New Roman" panose="02020603050405020304" pitchFamily="18" charset="0"/>
              </a:rPr>
              <a:t>Conclusion:</a:t>
            </a:r>
          </a:p>
          <a:p>
            <a:pPr algn="just"/>
            <a:endParaRPr lang="en-US" sz="2700" b="1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700" b="1" dirty="0">
                <a:latin typeface="Century" panose="02040604050505020304" pitchFamily="18" charset="0"/>
                <a:cs typeface="Times New Roman" panose="02020603050405020304" pitchFamily="18" charset="0"/>
              </a:rPr>
              <a:t>   </a:t>
            </a: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Synthetic strategies of forming the cross-linker and the site of polymer attachment  were successful. The attachment of the cross-linker to the viologen 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moiety </a:t>
            </a: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was also successful. </a:t>
            </a:r>
          </a:p>
          <a:p>
            <a:pPr algn="just"/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   Future work with this hydrogel would include swelling it with 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BP </a:t>
            </a: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and testing its ability to do electron transfer by irradiating the  mixture with solar light. If the mixture does allow electron transfer, this could lead to BP being a contender 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in the scheme of </a:t>
            </a:r>
            <a:r>
              <a:rPr lang="en-US" sz="3100" dirty="0">
                <a:latin typeface="Century" panose="02040604050505020304" pitchFamily="18" charset="0"/>
                <a:cs typeface="Times New Roman" panose="02020603050405020304" pitchFamily="18" charset="0"/>
              </a:rPr>
              <a:t>solar energy</a:t>
            </a:r>
            <a:r>
              <a:rPr lang="en-US" sz="31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03" name="Picture 217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977" y="12330112"/>
            <a:ext cx="9123363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05" name="Picture 218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4574" y="5945078"/>
            <a:ext cx="8780463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950" y="22174200"/>
            <a:ext cx="9423313" cy="1429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9154" y="28575000"/>
            <a:ext cx="1320901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017" y="13511665"/>
            <a:ext cx="10765284" cy="199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6100" y="19452462"/>
            <a:ext cx="7137015" cy="139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8986" y="11022353"/>
            <a:ext cx="3157671" cy="1967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9185" y="6725960"/>
            <a:ext cx="3597275" cy="215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7262" y="15157262"/>
            <a:ext cx="4621123" cy="2157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2089" y="14373443"/>
            <a:ext cx="5260118" cy="364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2089" y="5945078"/>
            <a:ext cx="5260118" cy="367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8543" y="10125510"/>
            <a:ext cx="5263664" cy="367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6565" y="24937743"/>
            <a:ext cx="13696081" cy="1701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21931</TotalTime>
  <Words>690</Words>
  <Application>Microsoft Office PowerPoint</Application>
  <PresentationFormat>Custom</PresentationFormat>
  <Paragraphs>141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Synthesis of a Redox-Active Hydrogel for the Protection of Black Phosphorous</vt:lpstr>
    </vt:vector>
  </TitlesOfParts>
  <Company>University of Delaware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Characterization of Next Generation Antiandrogens as Potential Prostate Cancer Therapeutics</dc:title>
  <dc:creator>Sikes Lab</dc:creator>
  <cp:lastModifiedBy>Erin</cp:lastModifiedBy>
  <cp:revision>835</cp:revision>
  <cp:lastPrinted>2018-04-10T18:53:47Z</cp:lastPrinted>
  <dcterms:created xsi:type="dcterms:W3CDTF">2010-10-29T16:31:11Z</dcterms:created>
  <dcterms:modified xsi:type="dcterms:W3CDTF">2018-04-12T16:19:02Z</dcterms:modified>
</cp:coreProperties>
</file>