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3"/>
  </p:notesMasterIdLst>
  <p:sldIdLst>
    <p:sldId id="256" r:id="rId2"/>
  </p:sldIdLst>
  <p:sldSz cx="43891200" cy="32918400"/>
  <p:notesSz cx="9144000" cy="6858000"/>
  <p:defaultTextStyle>
    <a:defPPr>
      <a:defRPr lang="en-US"/>
    </a:defPPr>
    <a:lvl1pPr marL="0" algn="l" defTabSz="3510894" rtl="0" eaLnBrk="1" latinLnBrk="0" hangingPunct="1">
      <a:defRPr sz="6913" kern="1200">
        <a:solidFill>
          <a:schemeClr val="tx1"/>
        </a:solidFill>
        <a:latin typeface="+mn-lt"/>
        <a:ea typeface="+mn-ea"/>
        <a:cs typeface="+mn-cs"/>
      </a:defRPr>
    </a:lvl1pPr>
    <a:lvl2pPr marL="1755450" algn="l" defTabSz="3510894" rtl="0" eaLnBrk="1" latinLnBrk="0" hangingPunct="1">
      <a:defRPr sz="6913" kern="1200">
        <a:solidFill>
          <a:schemeClr val="tx1"/>
        </a:solidFill>
        <a:latin typeface="+mn-lt"/>
        <a:ea typeface="+mn-ea"/>
        <a:cs typeface="+mn-cs"/>
      </a:defRPr>
    </a:lvl2pPr>
    <a:lvl3pPr marL="3510894" algn="l" defTabSz="3510894" rtl="0" eaLnBrk="1" latinLnBrk="0" hangingPunct="1">
      <a:defRPr sz="6913" kern="1200">
        <a:solidFill>
          <a:schemeClr val="tx1"/>
        </a:solidFill>
        <a:latin typeface="+mn-lt"/>
        <a:ea typeface="+mn-ea"/>
        <a:cs typeface="+mn-cs"/>
      </a:defRPr>
    </a:lvl3pPr>
    <a:lvl4pPr marL="5266343" algn="l" defTabSz="3510894" rtl="0" eaLnBrk="1" latinLnBrk="0" hangingPunct="1">
      <a:defRPr sz="6913" kern="1200">
        <a:solidFill>
          <a:schemeClr val="tx1"/>
        </a:solidFill>
        <a:latin typeface="+mn-lt"/>
        <a:ea typeface="+mn-ea"/>
        <a:cs typeface="+mn-cs"/>
      </a:defRPr>
    </a:lvl4pPr>
    <a:lvl5pPr marL="7021793" algn="l" defTabSz="3510894" rtl="0" eaLnBrk="1" latinLnBrk="0" hangingPunct="1">
      <a:defRPr sz="6913" kern="1200">
        <a:solidFill>
          <a:schemeClr val="tx1"/>
        </a:solidFill>
        <a:latin typeface="+mn-lt"/>
        <a:ea typeface="+mn-ea"/>
        <a:cs typeface="+mn-cs"/>
      </a:defRPr>
    </a:lvl5pPr>
    <a:lvl6pPr marL="8777241" algn="l" defTabSz="3510894" rtl="0" eaLnBrk="1" latinLnBrk="0" hangingPunct="1">
      <a:defRPr sz="6913" kern="1200">
        <a:solidFill>
          <a:schemeClr val="tx1"/>
        </a:solidFill>
        <a:latin typeface="+mn-lt"/>
        <a:ea typeface="+mn-ea"/>
        <a:cs typeface="+mn-cs"/>
      </a:defRPr>
    </a:lvl6pPr>
    <a:lvl7pPr marL="10532685" algn="l" defTabSz="3510894" rtl="0" eaLnBrk="1" latinLnBrk="0" hangingPunct="1">
      <a:defRPr sz="6913" kern="1200">
        <a:solidFill>
          <a:schemeClr val="tx1"/>
        </a:solidFill>
        <a:latin typeface="+mn-lt"/>
        <a:ea typeface="+mn-ea"/>
        <a:cs typeface="+mn-cs"/>
      </a:defRPr>
    </a:lvl7pPr>
    <a:lvl8pPr marL="12288134" algn="l" defTabSz="3510894" rtl="0" eaLnBrk="1" latinLnBrk="0" hangingPunct="1">
      <a:defRPr sz="6913" kern="1200">
        <a:solidFill>
          <a:schemeClr val="tx1"/>
        </a:solidFill>
        <a:latin typeface="+mn-lt"/>
        <a:ea typeface="+mn-ea"/>
        <a:cs typeface="+mn-cs"/>
      </a:defRPr>
    </a:lvl8pPr>
    <a:lvl9pPr marL="14043582" algn="l" defTabSz="3510894" rtl="0" eaLnBrk="1" latinLnBrk="0" hangingPunct="1">
      <a:defRPr sz="6913"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9920" userDrawn="1">
          <p15:clr>
            <a:srgbClr val="A4A3A4"/>
          </p15:clr>
        </p15:guide>
        <p15:guide id="2" pos="8232" userDrawn="1">
          <p15:clr>
            <a:srgbClr val="A4A3A4"/>
          </p15:clr>
        </p15:guide>
        <p15:guide id="3" orient="horz" pos="20448" userDrawn="1">
          <p15:clr>
            <a:srgbClr val="A4A3A4"/>
          </p15:clr>
        </p15:guide>
        <p15:guide id="4" pos="720" userDrawn="1">
          <p15:clr>
            <a:srgbClr val="A4A3A4"/>
          </p15:clr>
        </p15:guide>
        <p15:guide id="5" pos="27096"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Adrienne Kovach" initials="AK [7]" lastIdx="1" clrIdx="6">
    <p:extLst/>
  </p:cmAuthor>
  <p:cmAuthor id="1" name="Adrienne Kovach" initials="AK" lastIdx="1" clrIdx="0">
    <p:extLst/>
  </p:cmAuthor>
  <p:cmAuthor id="8" name="Adrienne Kovach" initials="AK [8]" lastIdx="1" clrIdx="7">
    <p:extLst/>
  </p:cmAuthor>
  <p:cmAuthor id="2" name="Adrienne Kovach" initials="AK [2]" lastIdx="1" clrIdx="1">
    <p:extLst/>
  </p:cmAuthor>
  <p:cmAuthor id="9" name="Adrienne Kovach" initials="AK [9]" lastIdx="1" clrIdx="8">
    <p:extLst/>
  </p:cmAuthor>
  <p:cmAuthor id="3" name="Adrienne Kovach" initials="AK [3]" lastIdx="1" clrIdx="2">
    <p:extLst/>
  </p:cmAuthor>
  <p:cmAuthor id="10" name="Adrienne Kovach" initials="AK [10]" lastIdx="1" clrIdx="9">
    <p:extLst/>
  </p:cmAuthor>
  <p:cmAuthor id="4" name="Adrienne Kovach" initials="AK [4]" lastIdx="1" clrIdx="3">
    <p:extLst/>
  </p:cmAuthor>
  <p:cmAuthor id="11" name="Adrienne Kovach" initials="AK [11]" lastIdx="1" clrIdx="10">
    <p:extLst/>
  </p:cmAuthor>
  <p:cmAuthor id="5" name="Adrienne Kovach" initials="AK [5]" lastIdx="1" clrIdx="4">
    <p:extLst/>
  </p:cmAuthor>
  <p:cmAuthor id="6" name="Adrienne Kovach" initials="AK [6]" lastIdx="1" clrIdx="5">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3300"/>
    <a:srgbClr val="996633"/>
    <a:srgbClr val="59A4D7"/>
    <a:srgbClr val="5A71E4"/>
    <a:srgbClr val="3652DE"/>
    <a:srgbClr val="00FF00"/>
    <a:srgbClr val="FF6600"/>
    <a:srgbClr val="F6B032"/>
    <a:srgbClr val="FFFFFF"/>
    <a:srgbClr val="C2855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323" autoAdjust="0"/>
    <p:restoredTop sz="95501" autoAdjust="0"/>
  </p:normalViewPr>
  <p:slideViewPr>
    <p:cSldViewPr snapToGrid="0">
      <p:cViewPr>
        <p:scale>
          <a:sx n="99" d="100"/>
          <a:sy n="99" d="100"/>
        </p:scale>
        <p:origin x="-6974" y="-16838"/>
      </p:cViewPr>
      <p:guideLst>
        <p:guide orient="horz" pos="19920"/>
        <p:guide pos="8232"/>
        <p:guide orient="horz" pos="20448"/>
        <p:guide pos="720"/>
        <p:guide pos="2709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B94C25CC-1EF1-4C27-AB4E-058AFF129217}" type="datetimeFigureOut">
              <a:rPr lang="en-US" smtClean="0"/>
              <a:t>4/12/2018</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295EDC53-27AA-49B6-B53E-34F09E596CA3}" type="slidenum">
              <a:rPr lang="en-US" smtClean="0"/>
              <a:t>‹#›</a:t>
            </a:fld>
            <a:endParaRPr lang="en-US"/>
          </a:p>
        </p:txBody>
      </p:sp>
    </p:spTree>
    <p:extLst>
      <p:ext uri="{BB962C8B-B14F-4D97-AF65-F5344CB8AC3E}">
        <p14:creationId xmlns:p14="http://schemas.microsoft.com/office/powerpoint/2010/main" val="1791333728"/>
      </p:ext>
    </p:extLst>
  </p:cSld>
  <p:clrMap bg1="lt1" tx1="dk1" bg2="lt2" tx2="dk2" accent1="accent1" accent2="accent2" accent3="accent3" accent4="accent4" accent5="accent5" accent6="accent6" hlink="hlink" folHlink="folHlink"/>
  <p:notesStyle>
    <a:lvl1pPr marL="0" algn="l" defTabSz="914354" rtl="0" eaLnBrk="1" latinLnBrk="0" hangingPunct="1">
      <a:defRPr sz="1201" kern="1200">
        <a:solidFill>
          <a:schemeClr val="tx1"/>
        </a:solidFill>
        <a:latin typeface="+mn-lt"/>
        <a:ea typeface="+mn-ea"/>
        <a:cs typeface="+mn-cs"/>
      </a:defRPr>
    </a:lvl1pPr>
    <a:lvl2pPr marL="457177" algn="l" defTabSz="914354" rtl="0" eaLnBrk="1" latinLnBrk="0" hangingPunct="1">
      <a:defRPr sz="1201" kern="1200">
        <a:solidFill>
          <a:schemeClr val="tx1"/>
        </a:solidFill>
        <a:latin typeface="+mn-lt"/>
        <a:ea typeface="+mn-ea"/>
        <a:cs typeface="+mn-cs"/>
      </a:defRPr>
    </a:lvl2pPr>
    <a:lvl3pPr marL="914354" algn="l" defTabSz="914354" rtl="0" eaLnBrk="1" latinLnBrk="0" hangingPunct="1">
      <a:defRPr sz="1201" kern="1200">
        <a:solidFill>
          <a:schemeClr val="tx1"/>
        </a:solidFill>
        <a:latin typeface="+mn-lt"/>
        <a:ea typeface="+mn-ea"/>
        <a:cs typeface="+mn-cs"/>
      </a:defRPr>
    </a:lvl3pPr>
    <a:lvl4pPr marL="1371531" algn="l" defTabSz="914354" rtl="0" eaLnBrk="1" latinLnBrk="0" hangingPunct="1">
      <a:defRPr sz="1201" kern="1200">
        <a:solidFill>
          <a:schemeClr val="tx1"/>
        </a:solidFill>
        <a:latin typeface="+mn-lt"/>
        <a:ea typeface="+mn-ea"/>
        <a:cs typeface="+mn-cs"/>
      </a:defRPr>
    </a:lvl4pPr>
    <a:lvl5pPr marL="1828708" algn="l" defTabSz="914354" rtl="0" eaLnBrk="1" latinLnBrk="0" hangingPunct="1">
      <a:defRPr sz="1201" kern="1200">
        <a:solidFill>
          <a:schemeClr val="tx1"/>
        </a:solidFill>
        <a:latin typeface="+mn-lt"/>
        <a:ea typeface="+mn-ea"/>
        <a:cs typeface="+mn-cs"/>
      </a:defRPr>
    </a:lvl5pPr>
    <a:lvl6pPr marL="2285885" algn="l" defTabSz="914354" rtl="0" eaLnBrk="1" latinLnBrk="0" hangingPunct="1">
      <a:defRPr sz="1201" kern="1200">
        <a:solidFill>
          <a:schemeClr val="tx1"/>
        </a:solidFill>
        <a:latin typeface="+mn-lt"/>
        <a:ea typeface="+mn-ea"/>
        <a:cs typeface="+mn-cs"/>
      </a:defRPr>
    </a:lvl6pPr>
    <a:lvl7pPr marL="2743062" algn="l" defTabSz="914354" rtl="0" eaLnBrk="1" latinLnBrk="0" hangingPunct="1">
      <a:defRPr sz="1201" kern="1200">
        <a:solidFill>
          <a:schemeClr val="tx1"/>
        </a:solidFill>
        <a:latin typeface="+mn-lt"/>
        <a:ea typeface="+mn-ea"/>
        <a:cs typeface="+mn-cs"/>
      </a:defRPr>
    </a:lvl7pPr>
    <a:lvl8pPr marL="3200241" algn="l" defTabSz="914354" rtl="0" eaLnBrk="1" latinLnBrk="0" hangingPunct="1">
      <a:defRPr sz="1201" kern="1200">
        <a:solidFill>
          <a:schemeClr val="tx1"/>
        </a:solidFill>
        <a:latin typeface="+mn-lt"/>
        <a:ea typeface="+mn-ea"/>
        <a:cs typeface="+mn-cs"/>
      </a:defRPr>
    </a:lvl8pPr>
    <a:lvl9pPr marL="3657418" algn="l" defTabSz="914354" rtl="0" eaLnBrk="1" latinLnBrk="0" hangingPunct="1">
      <a:defRPr sz="120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028950" y="857250"/>
            <a:ext cx="3086100" cy="23145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95EDC53-27AA-49B6-B53E-34F09E596CA3}" type="slidenum">
              <a:rPr lang="en-US" smtClean="0"/>
              <a:t>1</a:t>
            </a:fld>
            <a:endParaRPr lang="en-US"/>
          </a:p>
        </p:txBody>
      </p:sp>
    </p:spTree>
    <p:extLst>
      <p:ext uri="{BB962C8B-B14F-4D97-AF65-F5344CB8AC3E}">
        <p14:creationId xmlns:p14="http://schemas.microsoft.com/office/powerpoint/2010/main" val="1372516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3"/>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4C272F8-7216-4A2B-B5EE-7307F9D0D346}" type="datetimeFigureOut">
              <a:rPr lang="en-US" smtClean="0"/>
              <a:t>4/12/2018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41028900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C272F8-7216-4A2B-B5EE-7307F9D0D346}" type="datetimeFigureOut">
              <a:rPr lang="en-US" smtClean="0"/>
              <a:t>4/12/2018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3371538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51"/>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31"/>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C272F8-7216-4A2B-B5EE-7307F9D0D346}" type="datetimeFigureOut">
              <a:rPr lang="en-US" smtClean="0"/>
              <a:t>4/12/2018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37443056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1"/>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1"/>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4C272F8-7216-4A2B-B5EE-7307F9D0D346}" type="datetimeFigureOut">
              <a:rPr lang="en-US" smtClean="0"/>
              <a:t>4/12/2018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3865127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9"/>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3"/>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1"/>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4" y="8069583"/>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4" y="12024361"/>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4C272F8-7216-4A2B-B5EE-7307F9D0D346}" type="datetimeFigureOut">
              <a:rPr lang="en-US" smtClean="0"/>
              <a:t>4/12/2018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40601833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4C272F8-7216-4A2B-B5EE-7307F9D0D346}" type="datetimeFigureOut">
              <a:rPr lang="en-US" smtClean="0"/>
              <a:t>4/12/2018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1966846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C272F8-7216-4A2B-B5EE-7307F9D0D346}" type="datetimeFigureOut">
              <a:rPr lang="en-US" smtClean="0"/>
              <a:t>4/12/2018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10308308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8"/>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1"/>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24C272F8-7216-4A2B-B5EE-7307F9D0D346}" type="datetimeFigureOut">
              <a:rPr lang="en-US" smtClean="0"/>
              <a:t>4/12/2018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1498863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1"/>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24C272F8-7216-4A2B-B5EE-7307F9D0D346}" type="datetimeFigureOut">
              <a:rPr lang="en-US" smtClean="0"/>
              <a:t>4/12/2018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41141351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C272F8-7216-4A2B-B5EE-7307F9D0D346}" type="datetimeFigureOut">
              <a:rPr lang="en-US" smtClean="0"/>
              <a:t>4/12/2018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3763810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1"/>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1"/>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C272F8-7216-4A2B-B5EE-7307F9D0D346}" type="datetimeFigureOut">
              <a:rPr lang="en-US" smtClean="0"/>
              <a:t>4/12/2018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2182189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9"/>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1"/>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8"/>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24C272F8-7216-4A2B-B5EE-7307F9D0D346}" type="datetimeFigureOut">
              <a:rPr lang="en-US" smtClean="0"/>
              <a:t>4/12/2018</a:t>
            </a:fld>
            <a:endParaRPr lang="en-US"/>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0D9DA957-76E2-44CD-90E0-DC8193882B2E}" type="slidenum">
              <a:rPr lang="en-US" smtClean="0"/>
              <a:t>‹#›</a:t>
            </a:fld>
            <a:endParaRPr lang="en-US"/>
          </a:p>
        </p:txBody>
      </p:sp>
    </p:spTree>
    <p:extLst>
      <p:ext uri="{BB962C8B-B14F-4D97-AF65-F5344CB8AC3E}">
        <p14:creationId xmlns:p14="http://schemas.microsoft.com/office/powerpoint/2010/main" val="81769203"/>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JPG"/><Relationship Id="rId18" Type="http://schemas.openxmlformats.org/officeDocument/2006/relationships/image" Target="../media/image16.jpg"/><Relationship Id="rId26" Type="http://schemas.openxmlformats.org/officeDocument/2006/relationships/image" Target="../media/image24.jpeg"/><Relationship Id="rId3" Type="http://schemas.openxmlformats.org/officeDocument/2006/relationships/image" Target="../media/image1.png"/><Relationship Id="rId21" Type="http://schemas.openxmlformats.org/officeDocument/2006/relationships/image" Target="../media/image19.JPG"/><Relationship Id="rId7" Type="http://schemas.openxmlformats.org/officeDocument/2006/relationships/image" Target="../media/image5.jpeg"/><Relationship Id="rId12" Type="http://schemas.openxmlformats.org/officeDocument/2006/relationships/image" Target="../media/image10.JPG"/><Relationship Id="rId17" Type="http://schemas.openxmlformats.org/officeDocument/2006/relationships/image" Target="../media/image15.jpg"/><Relationship Id="rId25" Type="http://schemas.openxmlformats.org/officeDocument/2006/relationships/image" Target="../media/image23.jpeg"/><Relationship Id="rId2" Type="http://schemas.openxmlformats.org/officeDocument/2006/relationships/notesSlide" Target="../notesSlides/notesSlide1.xml"/><Relationship Id="rId16" Type="http://schemas.openxmlformats.org/officeDocument/2006/relationships/image" Target="../media/image14.JPG"/><Relationship Id="rId20" Type="http://schemas.openxmlformats.org/officeDocument/2006/relationships/image" Target="../media/image18.JPG"/><Relationship Id="rId29" Type="http://schemas.openxmlformats.org/officeDocument/2006/relationships/image" Target="../media/image27.jpe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JPG"/><Relationship Id="rId24" Type="http://schemas.openxmlformats.org/officeDocument/2006/relationships/image" Target="../media/image22.jpeg"/><Relationship Id="rId5" Type="http://schemas.openxmlformats.org/officeDocument/2006/relationships/image" Target="../media/image3.jpg"/><Relationship Id="rId15" Type="http://schemas.openxmlformats.org/officeDocument/2006/relationships/image" Target="../media/image13.JPG"/><Relationship Id="rId23" Type="http://schemas.openxmlformats.org/officeDocument/2006/relationships/image" Target="../media/image21.jpeg"/><Relationship Id="rId28" Type="http://schemas.openxmlformats.org/officeDocument/2006/relationships/image" Target="../media/image26.jpeg"/><Relationship Id="rId10" Type="http://schemas.openxmlformats.org/officeDocument/2006/relationships/image" Target="../media/image8.jpeg"/><Relationship Id="rId19" Type="http://schemas.openxmlformats.org/officeDocument/2006/relationships/image" Target="../media/image17.jpg"/><Relationship Id="rId31" Type="http://schemas.openxmlformats.org/officeDocument/2006/relationships/image" Target="../media/image29.jpg"/><Relationship Id="rId4" Type="http://schemas.openxmlformats.org/officeDocument/2006/relationships/image" Target="../media/image2.png"/><Relationship Id="rId9" Type="http://schemas.openxmlformats.org/officeDocument/2006/relationships/image" Target="../media/image7.jpg"/><Relationship Id="rId14" Type="http://schemas.openxmlformats.org/officeDocument/2006/relationships/image" Target="../media/image12.JPG"/><Relationship Id="rId22" Type="http://schemas.openxmlformats.org/officeDocument/2006/relationships/image" Target="../media/image20.jpeg"/><Relationship Id="rId27" Type="http://schemas.openxmlformats.org/officeDocument/2006/relationships/image" Target="../media/image25.jpeg"/><Relationship Id="rId30"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62000"/>
          </a:schemeClr>
        </a:solidFill>
        <a:effectLst/>
      </p:bgPr>
    </p:bg>
    <p:spTree>
      <p:nvGrpSpPr>
        <p:cNvPr id="1" name=""/>
        <p:cNvGrpSpPr/>
        <p:nvPr/>
      </p:nvGrpSpPr>
      <p:grpSpPr>
        <a:xfrm>
          <a:off x="0" y="0"/>
          <a:ext cx="0" cy="0"/>
          <a:chOff x="0" y="0"/>
          <a:chExt cx="0" cy="0"/>
        </a:xfrm>
      </p:grpSpPr>
      <p:sp>
        <p:nvSpPr>
          <p:cNvPr id="102" name="Rounded Rectangle 89">
            <a:extLst>
              <a:ext uri="{FF2B5EF4-FFF2-40B4-BE49-F238E27FC236}">
                <a16:creationId xmlns:a16="http://schemas.microsoft.com/office/drawing/2014/main" id="{0EF688B1-A8D5-4AB3-83B8-5D60E01522B7}"/>
              </a:ext>
            </a:extLst>
          </p:cNvPr>
          <p:cNvSpPr/>
          <p:nvPr/>
        </p:nvSpPr>
        <p:spPr>
          <a:xfrm rot="5400000">
            <a:off x="41427574" y="15109764"/>
            <a:ext cx="2088681" cy="1074799"/>
          </a:xfrm>
          <a:prstGeom prst="round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ounded Rectangle 89">
            <a:extLst>
              <a:ext uri="{FF2B5EF4-FFF2-40B4-BE49-F238E27FC236}">
                <a16:creationId xmlns:a16="http://schemas.microsoft.com/office/drawing/2014/main" id="{BB54EBE7-2BE3-46ED-AB68-7DA7DE0D8DA6}"/>
              </a:ext>
            </a:extLst>
          </p:cNvPr>
          <p:cNvSpPr/>
          <p:nvPr/>
        </p:nvSpPr>
        <p:spPr>
          <a:xfrm rot="5400000">
            <a:off x="21934918" y="9225095"/>
            <a:ext cx="11958482" cy="30190316"/>
          </a:xfrm>
          <a:prstGeom prst="round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ounded Rectangle 89">
            <a:extLst>
              <a:ext uri="{FF2B5EF4-FFF2-40B4-BE49-F238E27FC236}">
                <a16:creationId xmlns:a16="http://schemas.microsoft.com/office/drawing/2014/main" id="{DC5FA276-4719-4F9C-8470-2AE01E143668}"/>
              </a:ext>
            </a:extLst>
          </p:cNvPr>
          <p:cNvSpPr/>
          <p:nvPr/>
        </p:nvSpPr>
        <p:spPr>
          <a:xfrm rot="5400000">
            <a:off x="41705582" y="14880179"/>
            <a:ext cx="1467637" cy="1074799"/>
          </a:xfrm>
          <a:prstGeom prst="round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ounded Rectangle 89">
            <a:extLst>
              <a:ext uri="{FF2B5EF4-FFF2-40B4-BE49-F238E27FC236}">
                <a16:creationId xmlns:a16="http://schemas.microsoft.com/office/drawing/2014/main" id="{63D05926-B12D-4BA0-80E3-1BD202DD4D24}"/>
              </a:ext>
            </a:extLst>
          </p:cNvPr>
          <p:cNvSpPr/>
          <p:nvPr/>
        </p:nvSpPr>
        <p:spPr>
          <a:xfrm rot="5400000">
            <a:off x="12241189" y="18976262"/>
            <a:ext cx="2842242" cy="1686840"/>
          </a:xfrm>
          <a:prstGeom prst="round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ounded Rectangle 89">
            <a:extLst>
              <a:ext uri="{FF2B5EF4-FFF2-40B4-BE49-F238E27FC236}">
                <a16:creationId xmlns:a16="http://schemas.microsoft.com/office/drawing/2014/main" id="{BCFDFCF3-D8C6-4D4A-B2DE-22B8D148F9B6}"/>
              </a:ext>
            </a:extLst>
          </p:cNvPr>
          <p:cNvSpPr/>
          <p:nvPr/>
        </p:nvSpPr>
        <p:spPr>
          <a:xfrm rot="5400000">
            <a:off x="12620141" y="5605710"/>
            <a:ext cx="1467637" cy="1074799"/>
          </a:xfrm>
          <a:prstGeom prst="round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 name="Picture 34"/>
          <p:cNvPicPr>
            <a:picLocks noChangeAspect="1"/>
          </p:cNvPicPr>
          <p:nvPr/>
        </p:nvPicPr>
        <p:blipFill rotWithShape="1">
          <a:blip r:embed="rId3">
            <a:extLst>
              <a:ext uri="{28A0092B-C50C-407E-A947-70E740481C1C}">
                <a14:useLocalDpi xmlns:a14="http://schemas.microsoft.com/office/drawing/2010/main" val="0"/>
              </a:ext>
            </a:extLst>
          </a:blip>
          <a:srcRect l="41397" r="41205" b="30533"/>
          <a:stretch/>
        </p:blipFill>
        <p:spPr>
          <a:xfrm>
            <a:off x="37478081" y="542498"/>
            <a:ext cx="2675928" cy="3151890"/>
          </a:xfrm>
          <a:prstGeom prst="rect">
            <a:avLst/>
          </a:prstGeom>
        </p:spPr>
      </p:pic>
      <p:sp>
        <p:nvSpPr>
          <p:cNvPr id="12" name="Rounded Rectangle 11"/>
          <p:cNvSpPr/>
          <p:nvPr/>
        </p:nvSpPr>
        <p:spPr>
          <a:xfrm>
            <a:off x="908366" y="4767327"/>
            <a:ext cx="7411453" cy="26780469"/>
          </a:xfrm>
          <a:prstGeom prst="round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1515131" y="132025"/>
            <a:ext cx="20859565" cy="2862322"/>
          </a:xfrm>
          <a:prstGeom prst="rect">
            <a:avLst/>
          </a:prstGeom>
          <a:noFill/>
        </p:spPr>
        <p:txBody>
          <a:bodyPr wrap="square" rtlCol="0">
            <a:spAutoFit/>
          </a:bodyPr>
          <a:lstStyle/>
          <a:p>
            <a:pPr algn="ctr"/>
            <a:r>
              <a:rPr lang="en-US" sz="9000" dirty="0"/>
              <a:t>Conserving New England cottontail rabbits:</a:t>
            </a:r>
          </a:p>
          <a:p>
            <a:pPr algn="ctr"/>
            <a:r>
              <a:rPr lang="en-US" sz="9000" dirty="0"/>
              <a:t>What other species benefit?</a:t>
            </a:r>
          </a:p>
        </p:txBody>
      </p:sp>
      <p:sp>
        <p:nvSpPr>
          <p:cNvPr id="19" name="TextBox 18"/>
          <p:cNvSpPr txBox="1"/>
          <p:nvPr/>
        </p:nvSpPr>
        <p:spPr>
          <a:xfrm>
            <a:off x="1522165" y="4871857"/>
            <a:ext cx="4210395" cy="861774"/>
          </a:xfrm>
          <a:prstGeom prst="rect">
            <a:avLst/>
          </a:prstGeom>
          <a:noFill/>
        </p:spPr>
        <p:txBody>
          <a:bodyPr wrap="square" rtlCol="0">
            <a:spAutoFit/>
          </a:bodyPr>
          <a:lstStyle/>
          <a:p>
            <a:r>
              <a:rPr lang="en-US" sz="5000" b="1" dirty="0">
                <a:solidFill>
                  <a:schemeClr val="bg1"/>
                </a:solidFill>
              </a:rPr>
              <a:t>BACKGROUND</a:t>
            </a:r>
          </a:p>
        </p:txBody>
      </p:sp>
      <p:sp>
        <p:nvSpPr>
          <p:cNvPr id="90" name="Rounded Rectangle 89"/>
          <p:cNvSpPr/>
          <p:nvPr/>
        </p:nvSpPr>
        <p:spPr>
          <a:xfrm rot="5400000">
            <a:off x="21934918" y="-4310396"/>
            <a:ext cx="11958482" cy="30190316"/>
          </a:xfrm>
          <a:prstGeom prst="round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TextBox 93"/>
          <p:cNvSpPr txBox="1"/>
          <p:nvPr/>
        </p:nvSpPr>
        <p:spPr>
          <a:xfrm>
            <a:off x="1536103" y="3039797"/>
            <a:ext cx="40817620" cy="1631216"/>
          </a:xfrm>
          <a:prstGeom prst="rect">
            <a:avLst/>
          </a:prstGeom>
          <a:noFill/>
        </p:spPr>
        <p:txBody>
          <a:bodyPr wrap="square" rtlCol="0">
            <a:spAutoFit/>
          </a:bodyPr>
          <a:lstStyle/>
          <a:p>
            <a:pPr algn="ctr"/>
            <a:r>
              <a:rPr lang="en-US" sz="4800" dirty="0"/>
              <a:t>Melissa L. Bauer</a:t>
            </a:r>
            <a:r>
              <a:rPr lang="en-US" sz="4800" baseline="30000" dirty="0"/>
              <a:t>1</a:t>
            </a:r>
            <a:r>
              <a:rPr lang="en-US" sz="4800" dirty="0"/>
              <a:t>, Kathleen M. O’Brien</a:t>
            </a:r>
            <a:r>
              <a:rPr lang="en-US" sz="4800" baseline="30000" dirty="0"/>
              <a:t>2</a:t>
            </a:r>
            <a:r>
              <a:rPr lang="en-US" sz="4800" dirty="0"/>
              <a:t>, Adrienne I. Kovach</a:t>
            </a:r>
            <a:r>
              <a:rPr lang="en-US" sz="4800" baseline="30000" dirty="0"/>
              <a:t>1</a:t>
            </a:r>
            <a:endParaRPr lang="en-US" sz="4800" dirty="0"/>
          </a:p>
          <a:p>
            <a:pPr algn="ctr"/>
            <a:r>
              <a:rPr lang="en-US" sz="4800" baseline="30000" dirty="0"/>
              <a:t>1</a:t>
            </a:r>
            <a:r>
              <a:rPr lang="en-US" sz="4800" dirty="0"/>
              <a:t>Department of Natural Resources and the Environment, University of New Hampshire; </a:t>
            </a:r>
            <a:r>
              <a:rPr lang="en-US" sz="4800" baseline="30000" dirty="0"/>
              <a:t>2</a:t>
            </a:r>
            <a:r>
              <a:rPr lang="en-US" sz="4800" dirty="0"/>
              <a:t>U.S. Fish and Wildlife Service</a:t>
            </a:r>
          </a:p>
        </p:txBody>
      </p:sp>
      <p:sp>
        <p:nvSpPr>
          <p:cNvPr id="97" name="TextBox 96"/>
          <p:cNvSpPr txBox="1"/>
          <p:nvPr/>
        </p:nvSpPr>
        <p:spPr>
          <a:xfrm>
            <a:off x="1507194" y="13834195"/>
            <a:ext cx="4165600" cy="861774"/>
          </a:xfrm>
          <a:prstGeom prst="rect">
            <a:avLst/>
          </a:prstGeom>
          <a:noFill/>
        </p:spPr>
        <p:txBody>
          <a:bodyPr wrap="square" rtlCol="0">
            <a:spAutoFit/>
          </a:bodyPr>
          <a:lstStyle/>
          <a:p>
            <a:r>
              <a:rPr lang="en-US" sz="5000" b="1" dirty="0">
                <a:solidFill>
                  <a:schemeClr val="bg1"/>
                </a:solidFill>
              </a:rPr>
              <a:t>OBJECTIVES</a:t>
            </a:r>
          </a:p>
        </p:txBody>
      </p:sp>
      <p:sp>
        <p:nvSpPr>
          <p:cNvPr id="99" name="TextBox 98"/>
          <p:cNvSpPr txBox="1"/>
          <p:nvPr/>
        </p:nvSpPr>
        <p:spPr>
          <a:xfrm>
            <a:off x="1507194" y="20330362"/>
            <a:ext cx="4165600" cy="861774"/>
          </a:xfrm>
          <a:prstGeom prst="rect">
            <a:avLst/>
          </a:prstGeom>
          <a:noFill/>
        </p:spPr>
        <p:txBody>
          <a:bodyPr wrap="square" rtlCol="0">
            <a:spAutoFit/>
          </a:bodyPr>
          <a:lstStyle/>
          <a:p>
            <a:r>
              <a:rPr lang="en-US" sz="5000" b="1" dirty="0">
                <a:solidFill>
                  <a:schemeClr val="bg1"/>
                </a:solidFill>
              </a:rPr>
              <a:t>METHODS</a:t>
            </a:r>
          </a:p>
        </p:txBody>
      </p:sp>
      <p:sp>
        <p:nvSpPr>
          <p:cNvPr id="115" name="Rounded Rectangle 114"/>
          <p:cNvSpPr/>
          <p:nvPr/>
        </p:nvSpPr>
        <p:spPr>
          <a:xfrm>
            <a:off x="12816560" y="4839649"/>
            <a:ext cx="18381365" cy="1007481"/>
          </a:xfrm>
          <a:prstGeom prst="roundRect">
            <a:avLst/>
          </a:prstGeom>
          <a:solidFill>
            <a:schemeClr val="accent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TextBox 113"/>
          <p:cNvSpPr txBox="1"/>
          <p:nvPr/>
        </p:nvSpPr>
        <p:spPr>
          <a:xfrm>
            <a:off x="12959121" y="4909431"/>
            <a:ext cx="18793763" cy="861774"/>
          </a:xfrm>
          <a:prstGeom prst="rect">
            <a:avLst/>
          </a:prstGeom>
          <a:noFill/>
        </p:spPr>
        <p:txBody>
          <a:bodyPr wrap="square" rtlCol="0">
            <a:spAutoFit/>
          </a:bodyPr>
          <a:lstStyle/>
          <a:p>
            <a:r>
              <a:rPr lang="en-US" sz="4800" dirty="0">
                <a:solidFill>
                  <a:schemeClr val="bg1"/>
                </a:solidFill>
              </a:rPr>
              <a:t>Habitat covariates at cottontail sites influence shrubland bird occupancy</a:t>
            </a:r>
          </a:p>
        </p:txBody>
      </p:sp>
      <p:sp>
        <p:nvSpPr>
          <p:cNvPr id="45" name="TextBox 44"/>
          <p:cNvSpPr txBox="1"/>
          <p:nvPr/>
        </p:nvSpPr>
        <p:spPr>
          <a:xfrm>
            <a:off x="12998850" y="5924523"/>
            <a:ext cx="2393333" cy="861774"/>
          </a:xfrm>
          <a:prstGeom prst="rect">
            <a:avLst/>
          </a:prstGeom>
          <a:noFill/>
        </p:spPr>
        <p:txBody>
          <a:bodyPr wrap="square" rtlCol="0">
            <a:spAutoFit/>
          </a:bodyPr>
          <a:lstStyle/>
          <a:p>
            <a:r>
              <a:rPr lang="en-US" sz="5000" b="1" dirty="0">
                <a:solidFill>
                  <a:schemeClr val="bg1"/>
                </a:solidFill>
              </a:rPr>
              <a:t>RESULTS</a:t>
            </a:r>
          </a:p>
        </p:txBody>
      </p:sp>
      <p:grpSp>
        <p:nvGrpSpPr>
          <p:cNvPr id="44" name="Group 43"/>
          <p:cNvGrpSpPr/>
          <p:nvPr/>
        </p:nvGrpSpPr>
        <p:grpSpPr>
          <a:xfrm>
            <a:off x="1143625" y="5631945"/>
            <a:ext cx="11363870" cy="8217855"/>
            <a:chOff x="1284714" y="6639827"/>
            <a:chExt cx="10238878" cy="8909140"/>
          </a:xfrm>
        </p:grpSpPr>
        <p:sp>
          <p:nvSpPr>
            <p:cNvPr id="10" name="Rounded Rectangle 9"/>
            <p:cNvSpPr/>
            <p:nvPr/>
          </p:nvSpPr>
          <p:spPr>
            <a:xfrm>
              <a:off x="1284714" y="6639827"/>
              <a:ext cx="10238878" cy="890914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TextBox 46"/>
            <p:cNvSpPr txBox="1"/>
            <p:nvPr/>
          </p:nvSpPr>
          <p:spPr>
            <a:xfrm>
              <a:off x="1774382" y="6890351"/>
              <a:ext cx="9661842" cy="8358351"/>
            </a:xfrm>
            <a:prstGeom prst="rect">
              <a:avLst/>
            </a:prstGeom>
            <a:noFill/>
          </p:spPr>
          <p:txBody>
            <a:bodyPr wrap="square" rtlCol="0">
              <a:spAutoFit/>
            </a:bodyPr>
            <a:lstStyle/>
            <a:p>
              <a:r>
                <a:rPr lang="en-US" sz="3300" dirty="0"/>
                <a:t>Species that rely on shrubland habitat are declining throughout the Northeast due to habitat loss and fragmentation from development, succession, and restriction of natural disturbances. Species of particular conservation concern include shrubland birds and the New England cottontail. Each species’ specific habitat associations influence how they will fit into landscape-level management in the Northeast. The U.S. Fish and Wildlife Service facilitates efficient conservation design for multiple species through representative species designations. The goal of this study was to assess the value of habitat management for the New England cottontail as representative of conservation design for shrubland bird specialists. This research identifies shrubland bird species that will benefit from restoration that improves and increases habitat for New England cottontails.</a:t>
              </a:r>
              <a:endParaRPr lang="en-US" sz="3300" dirty="0">
                <a:solidFill>
                  <a:schemeClr val="bg1"/>
                </a:solidFill>
              </a:endParaRPr>
            </a:p>
          </p:txBody>
        </p:sp>
      </p:grpSp>
      <p:grpSp>
        <p:nvGrpSpPr>
          <p:cNvPr id="52" name="Group 51"/>
          <p:cNvGrpSpPr/>
          <p:nvPr/>
        </p:nvGrpSpPr>
        <p:grpSpPr>
          <a:xfrm>
            <a:off x="1126962" y="14576547"/>
            <a:ext cx="11921736" cy="3013706"/>
            <a:chOff x="1630684" y="21949504"/>
            <a:chExt cx="11921736" cy="2656942"/>
          </a:xfrm>
        </p:grpSpPr>
        <p:sp>
          <p:nvSpPr>
            <p:cNvPr id="98" name="Rounded Rectangle 97"/>
            <p:cNvSpPr/>
            <p:nvPr/>
          </p:nvSpPr>
          <p:spPr>
            <a:xfrm>
              <a:off x="1630684" y="21949504"/>
              <a:ext cx="11382974" cy="2656941"/>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p:cNvSpPr txBox="1"/>
            <p:nvPr/>
          </p:nvSpPr>
          <p:spPr>
            <a:xfrm>
              <a:off x="2164084" y="22069400"/>
              <a:ext cx="11388336" cy="2537046"/>
            </a:xfrm>
            <a:prstGeom prst="rect">
              <a:avLst/>
            </a:prstGeom>
            <a:noFill/>
          </p:spPr>
          <p:txBody>
            <a:bodyPr wrap="square" rtlCol="0">
              <a:spAutoFit/>
            </a:bodyPr>
            <a:lstStyle/>
            <a:p>
              <a:pPr marL="457200" indent="-457200">
                <a:buSzPct val="90000"/>
                <a:buFont typeface="+mj-lt"/>
                <a:buAutoNum type="arabicParenR"/>
              </a:pPr>
              <a:r>
                <a:rPr lang="en-US" sz="3300" dirty="0"/>
                <a:t>Determine habitat and patch-level influences on shrubland bird occupancy at sites occupied by or managed for New England cottontails.</a:t>
              </a:r>
            </a:p>
            <a:p>
              <a:pPr marL="457200" indent="-457200">
                <a:buSzPct val="90000"/>
                <a:buFont typeface="+mj-lt"/>
                <a:buAutoNum type="arabicParenR"/>
              </a:pPr>
              <a:endParaRPr lang="en-US" sz="1000" dirty="0"/>
            </a:p>
            <a:p>
              <a:pPr marL="457200" indent="-457200">
                <a:buSzPct val="90000"/>
                <a:buFont typeface="+mj-lt"/>
                <a:buAutoNum type="arabicParenR"/>
              </a:pPr>
              <a:r>
                <a:rPr lang="en-US" sz="3300" dirty="0"/>
                <a:t>Identify shrubland bird specialists that are indicative of the specific habitats required by New England cottontails.</a:t>
              </a:r>
            </a:p>
          </p:txBody>
        </p:sp>
      </p:grpSp>
      <p:sp>
        <p:nvSpPr>
          <p:cNvPr id="157" name="TextBox 156"/>
          <p:cNvSpPr txBox="1"/>
          <p:nvPr/>
        </p:nvSpPr>
        <p:spPr>
          <a:xfrm>
            <a:off x="12992278" y="19507983"/>
            <a:ext cx="4165600" cy="861774"/>
          </a:xfrm>
          <a:prstGeom prst="rect">
            <a:avLst/>
          </a:prstGeom>
          <a:noFill/>
        </p:spPr>
        <p:txBody>
          <a:bodyPr wrap="square" rtlCol="0">
            <a:spAutoFit/>
          </a:bodyPr>
          <a:lstStyle/>
          <a:p>
            <a:r>
              <a:rPr lang="en-US" sz="5000" b="1" dirty="0">
                <a:solidFill>
                  <a:schemeClr val="bg1"/>
                </a:solidFill>
              </a:rPr>
              <a:t>RESULTS</a:t>
            </a:r>
          </a:p>
        </p:txBody>
      </p:sp>
      <p:sp>
        <p:nvSpPr>
          <p:cNvPr id="89" name="TextBox 88"/>
          <p:cNvSpPr txBox="1"/>
          <p:nvPr/>
        </p:nvSpPr>
        <p:spPr>
          <a:xfrm>
            <a:off x="1143000" y="17817431"/>
            <a:ext cx="3504146" cy="2123658"/>
          </a:xfrm>
          <a:prstGeom prst="rect">
            <a:avLst/>
          </a:prstGeom>
          <a:noFill/>
        </p:spPr>
        <p:txBody>
          <a:bodyPr wrap="square" rtlCol="0">
            <a:spAutoFit/>
          </a:bodyPr>
          <a:lstStyle/>
          <a:p>
            <a:r>
              <a:rPr lang="en-US" sz="3300" b="1" dirty="0">
                <a:solidFill>
                  <a:schemeClr val="bg1"/>
                </a:solidFill>
              </a:rPr>
              <a:t>Fig. 1 </a:t>
            </a:r>
            <a:r>
              <a:rPr lang="en-US" sz="3300" dirty="0">
                <a:solidFill>
                  <a:schemeClr val="bg1"/>
                </a:solidFill>
              </a:rPr>
              <a:t>Coastal shrub habitat at Crescent Beach State Park in Maine.</a:t>
            </a:r>
            <a:endParaRPr lang="en-US" sz="3300" b="1" dirty="0">
              <a:solidFill>
                <a:schemeClr val="bg1"/>
              </a:solidFill>
            </a:endParaRPr>
          </a:p>
        </p:txBody>
      </p:sp>
      <p:grpSp>
        <p:nvGrpSpPr>
          <p:cNvPr id="18" name="Group 17"/>
          <p:cNvGrpSpPr/>
          <p:nvPr/>
        </p:nvGrpSpPr>
        <p:grpSpPr>
          <a:xfrm>
            <a:off x="12801599" y="15750410"/>
            <a:ext cx="24019649" cy="2389985"/>
            <a:chOff x="35573099" y="6585770"/>
            <a:chExt cx="18473513" cy="2443594"/>
          </a:xfrm>
        </p:grpSpPr>
        <p:sp>
          <p:nvSpPr>
            <p:cNvPr id="127" name="Rounded Rectangle 126"/>
            <p:cNvSpPr/>
            <p:nvPr/>
          </p:nvSpPr>
          <p:spPr>
            <a:xfrm>
              <a:off x="35573099" y="6585770"/>
              <a:ext cx="18386294" cy="2443594"/>
            </a:xfrm>
            <a:prstGeom prst="roundRect">
              <a:avLst/>
            </a:prstGeom>
            <a:solidFill>
              <a:schemeClr val="accent4">
                <a:lumMod val="20000"/>
                <a:lumOff val="8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TextBox 52"/>
            <p:cNvSpPr txBox="1"/>
            <p:nvPr/>
          </p:nvSpPr>
          <p:spPr>
            <a:xfrm>
              <a:off x="35724805" y="6588946"/>
              <a:ext cx="18321807" cy="2423038"/>
            </a:xfrm>
            <a:prstGeom prst="rect">
              <a:avLst/>
            </a:prstGeom>
            <a:noFill/>
          </p:spPr>
          <p:txBody>
            <a:bodyPr wrap="square" rtlCol="0">
              <a:spAutoFit/>
            </a:bodyPr>
            <a:lstStyle/>
            <a:p>
              <a:pPr marL="274320" indent="-274320">
                <a:buFont typeface="Arial" panose="020B0604020202020204" pitchFamily="34" charset="0"/>
                <a:buChar char="•"/>
              </a:pPr>
              <a:r>
                <a:rPr lang="en-US" sz="3300" dirty="0"/>
                <a:t>We found significant relationships between occupancy of shrubland specialist birds and vegetation structure, patch-level habitat attributes, and non-living structure habitat attributes. </a:t>
              </a:r>
            </a:p>
            <a:p>
              <a:endParaRPr lang="en-US" sz="800" dirty="0"/>
            </a:p>
            <a:p>
              <a:pPr marL="274320" indent="-274320">
                <a:buFont typeface="Arial" panose="020B0604020202020204" pitchFamily="34" charset="0"/>
                <a:buChar char="•"/>
              </a:pPr>
              <a:r>
                <a:rPr lang="en-US" sz="3300" b="1" dirty="0"/>
                <a:t>Yellow Warblers and Prairie Warblers showed higher occupancy at sites suitable for New England cottontail</a:t>
              </a:r>
              <a:r>
                <a:rPr lang="en-US" sz="3300" dirty="0"/>
                <a:t>. </a:t>
              </a:r>
            </a:p>
            <a:p>
              <a:endParaRPr lang="en-US" sz="800" dirty="0"/>
            </a:p>
            <a:p>
              <a:pPr marL="274320" indent="-274320">
                <a:buFont typeface="Arial" panose="020B0604020202020204" pitchFamily="34" charset="0"/>
                <a:buChar char="•"/>
              </a:pPr>
              <a:r>
                <a:rPr lang="en-US" sz="3300" dirty="0"/>
                <a:t>Yellow Warblers occupied sites with </a:t>
              </a:r>
              <a:r>
                <a:rPr lang="en-US" sz="3300" b="1" dirty="0"/>
                <a:t>high stem densities </a:t>
              </a:r>
              <a:r>
                <a:rPr lang="en-US" sz="3300" dirty="0"/>
                <a:t>and Prairie Warblers occupied sites with </a:t>
              </a:r>
              <a:r>
                <a:rPr lang="en-US" sz="3300" b="1" dirty="0"/>
                <a:t>dense vegetation between 2 and 3 m</a:t>
              </a:r>
              <a:r>
                <a:rPr lang="en-US" sz="3300" dirty="0"/>
                <a:t>.</a:t>
              </a:r>
            </a:p>
          </p:txBody>
        </p:sp>
      </p:grpSp>
      <p:grpSp>
        <p:nvGrpSpPr>
          <p:cNvPr id="54" name="Group 53"/>
          <p:cNvGrpSpPr/>
          <p:nvPr/>
        </p:nvGrpSpPr>
        <p:grpSpPr>
          <a:xfrm>
            <a:off x="1148661" y="21107960"/>
            <a:ext cx="11353800" cy="5773470"/>
            <a:chOff x="1277040" y="25348070"/>
            <a:chExt cx="11353800" cy="5254777"/>
          </a:xfrm>
        </p:grpSpPr>
        <p:sp>
          <p:nvSpPr>
            <p:cNvPr id="119" name="Rounded Rectangle 118"/>
            <p:cNvSpPr/>
            <p:nvPr/>
          </p:nvSpPr>
          <p:spPr>
            <a:xfrm>
              <a:off x="1277040" y="25348070"/>
              <a:ext cx="11353800" cy="5254777"/>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8" name="TextBox 147"/>
            <p:cNvSpPr txBox="1"/>
            <p:nvPr/>
          </p:nvSpPr>
          <p:spPr>
            <a:xfrm rot="10800000" flipV="1">
              <a:off x="1788741" y="25422512"/>
              <a:ext cx="10554298" cy="1569660"/>
            </a:xfrm>
            <a:prstGeom prst="rect">
              <a:avLst/>
            </a:prstGeom>
            <a:noFill/>
          </p:spPr>
          <p:txBody>
            <a:bodyPr wrap="square" rtlCol="0">
              <a:spAutoFit/>
            </a:bodyPr>
            <a:lstStyle/>
            <a:p>
              <a:r>
                <a:rPr lang="en-US" sz="3200" b="1" dirty="0"/>
                <a:t>FIELD:</a:t>
              </a:r>
              <a:r>
                <a:rPr lang="en-US" sz="3200" dirty="0"/>
                <a:t> Point counts were conducted 3 times per season and vegetation data were collected at 44 points in 2015 and 66 points in 2016 in Maine, New Hampshire, and on Cape Cod.</a:t>
              </a:r>
              <a:endParaRPr lang="en-US" sz="3200" dirty="0">
                <a:solidFill>
                  <a:schemeClr val="bg1"/>
                </a:solidFill>
              </a:endParaRPr>
            </a:p>
          </p:txBody>
        </p:sp>
        <p:sp>
          <p:nvSpPr>
            <p:cNvPr id="191" name="TextBox 190"/>
            <p:cNvSpPr txBox="1"/>
            <p:nvPr/>
          </p:nvSpPr>
          <p:spPr>
            <a:xfrm rot="10800000" flipV="1">
              <a:off x="1788741" y="26884940"/>
              <a:ext cx="10517795" cy="3669647"/>
            </a:xfrm>
            <a:prstGeom prst="rect">
              <a:avLst/>
            </a:prstGeom>
            <a:noFill/>
          </p:spPr>
          <p:txBody>
            <a:bodyPr wrap="square" rtlCol="0">
              <a:spAutoFit/>
            </a:bodyPr>
            <a:lstStyle/>
            <a:p>
              <a:r>
                <a:rPr lang="en-US" sz="3200" b="1" dirty="0"/>
                <a:t>ANALYSIS:</a:t>
              </a:r>
              <a:r>
                <a:rPr lang="en-US" sz="3200" dirty="0"/>
                <a:t> </a:t>
              </a:r>
              <a:r>
                <a:rPr lang="en-US" sz="3200" b="1" dirty="0"/>
                <a:t>Occupancy models </a:t>
              </a:r>
              <a:r>
                <a:rPr lang="en-US" sz="3200" dirty="0"/>
                <a:t>were developed in PRESENCE to identify habitat covariates influencing occupancy of shrubland specialist birds with sufficient data, including: Chestnut-sided Warblers, Yellow Warblers, Black-and-white Warblers, Prairie Warblers, and Eastern Towhees. </a:t>
              </a:r>
              <a:r>
                <a:rPr lang="en-US" sz="3200" b="1" dirty="0"/>
                <a:t>Indicator species analyses </a:t>
              </a:r>
              <a:r>
                <a:rPr lang="en-US" sz="3200" dirty="0"/>
                <a:t>identified bird species detected with high frequency and exclusivity in habitat suitable for New England cottontails, and shrubland bird </a:t>
              </a:r>
              <a:r>
                <a:rPr lang="en-US" sz="3200" b="1" dirty="0"/>
                <a:t>species richness </a:t>
              </a:r>
              <a:r>
                <a:rPr lang="en-US" sz="3200" dirty="0"/>
                <a:t>was compared across sites.</a:t>
              </a:r>
              <a:endParaRPr lang="en-US" sz="3200" dirty="0">
                <a:solidFill>
                  <a:schemeClr val="bg1"/>
                </a:solidFill>
              </a:endParaRPr>
            </a:p>
          </p:txBody>
        </p:sp>
      </p:grpSp>
      <p:sp>
        <p:nvSpPr>
          <p:cNvPr id="192" name="Rounded Rectangle 191"/>
          <p:cNvSpPr/>
          <p:nvPr/>
        </p:nvSpPr>
        <p:spPr>
          <a:xfrm>
            <a:off x="28947260" y="24113320"/>
            <a:ext cx="14002676" cy="2750568"/>
          </a:xfrm>
          <a:prstGeom prst="roundRect">
            <a:avLst/>
          </a:prstGeom>
          <a:solidFill>
            <a:schemeClr val="accent4">
              <a:lumMod val="20000"/>
              <a:lumOff val="8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2" name="Picture 41">
            <a:extLst>
              <a:ext uri="{FF2B5EF4-FFF2-40B4-BE49-F238E27FC236}">
                <a16:creationId xmlns:a16="http://schemas.microsoft.com/office/drawing/2014/main" id="{87F4AA1D-F46C-485B-9FDB-282C387B10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517621" y="505432"/>
            <a:ext cx="2491695" cy="2966303"/>
          </a:xfrm>
          <a:prstGeom prst="rect">
            <a:avLst/>
          </a:prstGeom>
        </p:spPr>
      </p:pic>
      <p:pic>
        <p:nvPicPr>
          <p:cNvPr id="76" name="Picture 75">
            <a:extLst>
              <a:ext uri="{FF2B5EF4-FFF2-40B4-BE49-F238E27FC236}">
                <a16:creationId xmlns:a16="http://schemas.microsoft.com/office/drawing/2014/main" id="{2A440212-7F97-42E1-A5F7-0D47A7B738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885342" y="501109"/>
            <a:ext cx="4229128" cy="3167764"/>
          </a:xfrm>
          <a:prstGeom prst="roundRect">
            <a:avLst/>
          </a:prstGeom>
          <a:ln w="38100">
            <a:solidFill>
              <a:schemeClr val="tx1"/>
            </a:solidFill>
          </a:ln>
        </p:spPr>
      </p:pic>
      <p:pic>
        <p:nvPicPr>
          <p:cNvPr id="85" name="Picture 84">
            <a:extLst>
              <a:ext uri="{FF2B5EF4-FFF2-40B4-BE49-F238E27FC236}">
                <a16:creationId xmlns:a16="http://schemas.microsoft.com/office/drawing/2014/main" id="{9C65165C-0E89-4218-8F3F-2E0980F3A43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81500" y="27092393"/>
            <a:ext cx="8115300" cy="5369872"/>
          </a:xfrm>
          <a:prstGeom prst="rect">
            <a:avLst/>
          </a:prstGeom>
          <a:ln w="12700">
            <a:solidFill>
              <a:schemeClr val="tx1"/>
            </a:solidFill>
          </a:ln>
        </p:spPr>
      </p:pic>
      <p:pic>
        <p:nvPicPr>
          <p:cNvPr id="48" name="Picture 8" descr="Adult male">
            <a:extLst>
              <a:ext uri="{FF2B5EF4-FFF2-40B4-BE49-F238E27FC236}">
                <a16:creationId xmlns:a16="http://schemas.microsoft.com/office/drawing/2014/main" id="{D99251E8-D8C9-4E26-A666-BF8BFC203415}"/>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23085" t="13084" r="4823"/>
          <a:stretch/>
        </p:blipFill>
        <p:spPr bwMode="auto">
          <a:xfrm>
            <a:off x="908366" y="500495"/>
            <a:ext cx="3291740" cy="2988152"/>
          </a:xfrm>
          <a:prstGeom prst="ellipse">
            <a:avLst/>
          </a:prstGeom>
          <a:noFill/>
          <a:ln w="38100">
            <a:solidFill>
              <a:schemeClr val="tx1"/>
            </a:solidFill>
          </a:ln>
          <a:extLst>
            <a:ext uri="{909E8E84-426E-40DD-AFC4-6F175D3DCCD1}">
              <a14:hiddenFill xmlns:a14="http://schemas.microsoft.com/office/drawing/2010/main">
                <a:solidFill>
                  <a:srgbClr val="FFFFFF"/>
                </a:solidFill>
              </a14:hiddenFill>
            </a:ext>
          </a:extLst>
        </p:spPr>
      </p:pic>
      <p:pic>
        <p:nvPicPr>
          <p:cNvPr id="49" name="Picture 20" descr="Breeding male">
            <a:extLst>
              <a:ext uri="{FF2B5EF4-FFF2-40B4-BE49-F238E27FC236}">
                <a16:creationId xmlns:a16="http://schemas.microsoft.com/office/drawing/2014/main" id="{59458254-E0CD-4F73-A9A2-ABCABAAC64B7}"/>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4233" t="18750" r="8419"/>
          <a:stretch/>
        </p:blipFill>
        <p:spPr bwMode="auto">
          <a:xfrm>
            <a:off x="4455429" y="524901"/>
            <a:ext cx="3291740" cy="2990088"/>
          </a:xfrm>
          <a:prstGeom prst="ellipse">
            <a:avLst/>
          </a:prstGeom>
          <a:noFill/>
          <a:ln w="38100">
            <a:solidFill>
              <a:schemeClr val="tx1"/>
            </a:solidFill>
          </a:ln>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31F5997-15ED-4F63-8C18-FE4484ADACF7}"/>
              </a:ext>
            </a:extLst>
          </p:cNvPr>
          <p:cNvPicPr>
            <a:picLocks noChangeAspect="1"/>
          </p:cNvPicPr>
          <p:nvPr/>
        </p:nvPicPr>
        <p:blipFill rotWithShape="1">
          <a:blip r:embed="rId9">
            <a:extLst>
              <a:ext uri="{28A0092B-C50C-407E-A947-70E740481C1C}">
                <a14:useLocalDpi xmlns:a14="http://schemas.microsoft.com/office/drawing/2010/main" val="0"/>
              </a:ext>
            </a:extLst>
          </a:blip>
          <a:srcRect l="27248" t="10155" r="7115" b="4214"/>
          <a:stretch/>
        </p:blipFill>
        <p:spPr>
          <a:xfrm>
            <a:off x="15527382" y="26989031"/>
            <a:ext cx="2290088" cy="2043169"/>
          </a:xfrm>
          <a:prstGeom prst="rect">
            <a:avLst/>
          </a:prstGeom>
          <a:ln w="12700">
            <a:solidFill>
              <a:schemeClr val="tx1"/>
            </a:solidFill>
          </a:ln>
        </p:spPr>
      </p:pic>
      <p:pic>
        <p:nvPicPr>
          <p:cNvPr id="7" name="Picture 6">
            <a:extLst>
              <a:ext uri="{FF2B5EF4-FFF2-40B4-BE49-F238E27FC236}">
                <a16:creationId xmlns:a16="http://schemas.microsoft.com/office/drawing/2014/main" id="{F1EBC45A-83AC-4A7E-9B45-D58D24155D51}"/>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t="24663" b="22059"/>
          <a:stretch/>
        </p:blipFill>
        <p:spPr>
          <a:xfrm>
            <a:off x="4964224" y="17859261"/>
            <a:ext cx="7511373" cy="3001412"/>
          </a:xfrm>
          <a:prstGeom prst="rect">
            <a:avLst/>
          </a:prstGeom>
          <a:ln w="12700">
            <a:solidFill>
              <a:schemeClr val="tx1"/>
            </a:solidFill>
          </a:ln>
        </p:spPr>
      </p:pic>
      <p:sp>
        <p:nvSpPr>
          <p:cNvPr id="55" name="TextBox 54">
            <a:extLst>
              <a:ext uri="{FF2B5EF4-FFF2-40B4-BE49-F238E27FC236}">
                <a16:creationId xmlns:a16="http://schemas.microsoft.com/office/drawing/2014/main" id="{F2411CB4-1267-4B98-99D8-DAC4EA2DC9B0}"/>
              </a:ext>
            </a:extLst>
          </p:cNvPr>
          <p:cNvSpPr txBox="1"/>
          <p:nvPr/>
        </p:nvSpPr>
        <p:spPr>
          <a:xfrm>
            <a:off x="1143000" y="26962144"/>
            <a:ext cx="3139324" cy="4154984"/>
          </a:xfrm>
          <a:prstGeom prst="rect">
            <a:avLst/>
          </a:prstGeom>
          <a:noFill/>
        </p:spPr>
        <p:txBody>
          <a:bodyPr wrap="square" rtlCol="0">
            <a:spAutoFit/>
          </a:bodyPr>
          <a:lstStyle/>
          <a:p>
            <a:r>
              <a:rPr lang="en-US" sz="3300" b="1" dirty="0">
                <a:solidFill>
                  <a:schemeClr val="bg1"/>
                </a:solidFill>
              </a:rPr>
              <a:t>Fig. 2 </a:t>
            </a:r>
            <a:r>
              <a:rPr lang="en-US" sz="3300" dirty="0">
                <a:solidFill>
                  <a:schemeClr val="bg1"/>
                </a:solidFill>
              </a:rPr>
              <a:t>Point count locations in a) southern Maine and seacoast New Hampshire, and b) Massachusetts on Cape Cod.</a:t>
            </a:r>
            <a:endParaRPr lang="en-US" sz="3300" b="1" dirty="0">
              <a:solidFill>
                <a:schemeClr val="bg1"/>
              </a:solidFill>
            </a:endParaRPr>
          </a:p>
        </p:txBody>
      </p:sp>
      <p:sp>
        <p:nvSpPr>
          <p:cNvPr id="57" name="Rounded Rectangle 114">
            <a:extLst>
              <a:ext uri="{FF2B5EF4-FFF2-40B4-BE49-F238E27FC236}">
                <a16:creationId xmlns:a16="http://schemas.microsoft.com/office/drawing/2014/main" id="{7AB7A246-E670-4F46-B827-FB23F20AEA83}"/>
              </a:ext>
            </a:extLst>
          </p:cNvPr>
          <p:cNvSpPr/>
          <p:nvPr/>
        </p:nvSpPr>
        <p:spPr>
          <a:xfrm>
            <a:off x="12816560" y="18360718"/>
            <a:ext cx="19558136" cy="1007481"/>
          </a:xfrm>
          <a:prstGeom prst="roundRect">
            <a:avLst/>
          </a:prstGeom>
          <a:solidFill>
            <a:schemeClr val="accent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TextBox 95"/>
          <p:cNvSpPr txBox="1"/>
          <p:nvPr/>
        </p:nvSpPr>
        <p:spPr>
          <a:xfrm>
            <a:off x="12959121" y="18453645"/>
            <a:ext cx="20532014" cy="830997"/>
          </a:xfrm>
          <a:prstGeom prst="rect">
            <a:avLst/>
          </a:prstGeom>
          <a:noFill/>
        </p:spPr>
        <p:txBody>
          <a:bodyPr wrap="square" rtlCol="0">
            <a:spAutoFit/>
          </a:bodyPr>
          <a:lstStyle/>
          <a:p>
            <a:r>
              <a:rPr lang="en-US" sz="4800" dirty="0">
                <a:solidFill>
                  <a:schemeClr val="bg1"/>
                </a:solidFill>
              </a:rPr>
              <a:t>Specialist birds are indicative of habitats required by New England cottontails</a:t>
            </a:r>
          </a:p>
        </p:txBody>
      </p:sp>
      <p:sp>
        <p:nvSpPr>
          <p:cNvPr id="61" name="TextBox 60">
            <a:extLst>
              <a:ext uri="{FF2B5EF4-FFF2-40B4-BE49-F238E27FC236}">
                <a16:creationId xmlns:a16="http://schemas.microsoft.com/office/drawing/2014/main" id="{4A9554A2-FA7A-42BC-8863-48C6A61A84BC}"/>
              </a:ext>
            </a:extLst>
          </p:cNvPr>
          <p:cNvSpPr txBox="1"/>
          <p:nvPr/>
        </p:nvSpPr>
        <p:spPr>
          <a:xfrm>
            <a:off x="13037013" y="7890053"/>
            <a:ext cx="5984670" cy="600164"/>
          </a:xfrm>
          <a:prstGeom prst="rect">
            <a:avLst/>
          </a:prstGeom>
          <a:noFill/>
        </p:spPr>
        <p:txBody>
          <a:bodyPr wrap="square" rtlCol="0">
            <a:spAutoFit/>
          </a:bodyPr>
          <a:lstStyle/>
          <a:p>
            <a:r>
              <a:rPr lang="en-US" sz="3300" b="1" dirty="0">
                <a:solidFill>
                  <a:schemeClr val="bg1"/>
                </a:solidFill>
              </a:rPr>
              <a:t>Table 1 </a:t>
            </a:r>
            <a:r>
              <a:rPr lang="en-US" sz="3300" dirty="0">
                <a:solidFill>
                  <a:schemeClr val="bg1"/>
                </a:solidFill>
              </a:rPr>
              <a:t>Chestnut-sided Warbler.</a:t>
            </a:r>
            <a:endParaRPr lang="en-US" sz="3300" b="1" dirty="0">
              <a:solidFill>
                <a:schemeClr val="bg1"/>
              </a:solidFill>
            </a:endParaRPr>
          </a:p>
        </p:txBody>
      </p:sp>
      <p:sp>
        <p:nvSpPr>
          <p:cNvPr id="62" name="TextBox 61">
            <a:extLst>
              <a:ext uri="{FF2B5EF4-FFF2-40B4-BE49-F238E27FC236}">
                <a16:creationId xmlns:a16="http://schemas.microsoft.com/office/drawing/2014/main" id="{84A0105D-46AC-415D-8534-227941A6F058}"/>
              </a:ext>
            </a:extLst>
          </p:cNvPr>
          <p:cNvSpPr txBox="1"/>
          <p:nvPr/>
        </p:nvSpPr>
        <p:spPr>
          <a:xfrm>
            <a:off x="27698700" y="12289132"/>
            <a:ext cx="5984670" cy="600164"/>
          </a:xfrm>
          <a:prstGeom prst="rect">
            <a:avLst/>
          </a:prstGeom>
          <a:noFill/>
        </p:spPr>
        <p:txBody>
          <a:bodyPr wrap="square" rtlCol="0">
            <a:spAutoFit/>
          </a:bodyPr>
          <a:lstStyle/>
          <a:p>
            <a:r>
              <a:rPr lang="en-US" sz="3300" b="1" dirty="0">
                <a:solidFill>
                  <a:schemeClr val="bg1"/>
                </a:solidFill>
              </a:rPr>
              <a:t>Table 5 </a:t>
            </a:r>
            <a:r>
              <a:rPr lang="en-US" sz="3300" dirty="0">
                <a:solidFill>
                  <a:schemeClr val="bg1"/>
                </a:solidFill>
              </a:rPr>
              <a:t>Eastern Towhee.</a:t>
            </a:r>
            <a:endParaRPr lang="en-US" sz="3300" b="1" dirty="0">
              <a:solidFill>
                <a:schemeClr val="bg1"/>
              </a:solidFill>
            </a:endParaRPr>
          </a:p>
        </p:txBody>
      </p:sp>
      <p:sp>
        <p:nvSpPr>
          <p:cNvPr id="63" name="TextBox 62">
            <a:extLst>
              <a:ext uri="{FF2B5EF4-FFF2-40B4-BE49-F238E27FC236}">
                <a16:creationId xmlns:a16="http://schemas.microsoft.com/office/drawing/2014/main" id="{06E927BB-E3F2-4C1B-80BE-C2C876A37CFE}"/>
              </a:ext>
            </a:extLst>
          </p:cNvPr>
          <p:cNvSpPr txBox="1"/>
          <p:nvPr/>
        </p:nvSpPr>
        <p:spPr>
          <a:xfrm>
            <a:off x="27718987" y="9563562"/>
            <a:ext cx="5984670" cy="600164"/>
          </a:xfrm>
          <a:prstGeom prst="rect">
            <a:avLst/>
          </a:prstGeom>
          <a:noFill/>
        </p:spPr>
        <p:txBody>
          <a:bodyPr wrap="square" rtlCol="0">
            <a:spAutoFit/>
          </a:bodyPr>
          <a:lstStyle/>
          <a:p>
            <a:r>
              <a:rPr lang="en-US" sz="3300" b="1" dirty="0">
                <a:solidFill>
                  <a:schemeClr val="bg1"/>
                </a:solidFill>
              </a:rPr>
              <a:t>Table 4 </a:t>
            </a:r>
            <a:r>
              <a:rPr lang="en-US" sz="3300" dirty="0">
                <a:solidFill>
                  <a:schemeClr val="bg1"/>
                </a:solidFill>
              </a:rPr>
              <a:t>Black-and-white Warbler.</a:t>
            </a:r>
            <a:endParaRPr lang="en-US" sz="3300" b="1" dirty="0">
              <a:solidFill>
                <a:schemeClr val="bg1"/>
              </a:solidFill>
            </a:endParaRPr>
          </a:p>
        </p:txBody>
      </p:sp>
      <p:sp>
        <p:nvSpPr>
          <p:cNvPr id="64" name="TextBox 63">
            <a:extLst>
              <a:ext uri="{FF2B5EF4-FFF2-40B4-BE49-F238E27FC236}">
                <a16:creationId xmlns:a16="http://schemas.microsoft.com/office/drawing/2014/main" id="{429AF186-9C42-4AE4-9C0C-36FE587576CE}"/>
              </a:ext>
            </a:extLst>
          </p:cNvPr>
          <p:cNvSpPr txBox="1"/>
          <p:nvPr/>
        </p:nvSpPr>
        <p:spPr>
          <a:xfrm>
            <a:off x="13017661" y="12786480"/>
            <a:ext cx="5984670" cy="600164"/>
          </a:xfrm>
          <a:prstGeom prst="rect">
            <a:avLst/>
          </a:prstGeom>
          <a:noFill/>
        </p:spPr>
        <p:txBody>
          <a:bodyPr wrap="square" rtlCol="0">
            <a:spAutoFit/>
          </a:bodyPr>
          <a:lstStyle/>
          <a:p>
            <a:r>
              <a:rPr lang="en-US" sz="3300" b="1" dirty="0">
                <a:solidFill>
                  <a:schemeClr val="bg1"/>
                </a:solidFill>
              </a:rPr>
              <a:t>Table 3 </a:t>
            </a:r>
            <a:r>
              <a:rPr lang="en-US" sz="3300" dirty="0">
                <a:solidFill>
                  <a:schemeClr val="bg1"/>
                </a:solidFill>
              </a:rPr>
              <a:t> Prairie Warbler.</a:t>
            </a:r>
            <a:endParaRPr lang="en-US" sz="3300" b="1" dirty="0">
              <a:solidFill>
                <a:schemeClr val="bg1"/>
              </a:solidFill>
            </a:endParaRPr>
          </a:p>
        </p:txBody>
      </p:sp>
      <p:sp>
        <p:nvSpPr>
          <p:cNvPr id="65" name="TextBox 64">
            <a:extLst>
              <a:ext uri="{FF2B5EF4-FFF2-40B4-BE49-F238E27FC236}">
                <a16:creationId xmlns:a16="http://schemas.microsoft.com/office/drawing/2014/main" id="{6574B66C-E65C-4EF4-8D73-A4647D3B68F2}"/>
              </a:ext>
            </a:extLst>
          </p:cNvPr>
          <p:cNvSpPr txBox="1"/>
          <p:nvPr/>
        </p:nvSpPr>
        <p:spPr>
          <a:xfrm>
            <a:off x="13037013" y="6734804"/>
            <a:ext cx="14369587" cy="1107996"/>
          </a:xfrm>
          <a:prstGeom prst="rect">
            <a:avLst/>
          </a:prstGeom>
          <a:noFill/>
        </p:spPr>
        <p:txBody>
          <a:bodyPr wrap="square" rtlCol="0">
            <a:spAutoFit/>
          </a:bodyPr>
          <a:lstStyle/>
          <a:p>
            <a:r>
              <a:rPr lang="en-US" sz="3300" b="1" dirty="0">
                <a:solidFill>
                  <a:schemeClr val="bg1"/>
                </a:solidFill>
              </a:rPr>
              <a:t>Tables 1-5 </a:t>
            </a:r>
            <a:r>
              <a:rPr lang="en-US" sz="3300" dirty="0">
                <a:solidFill>
                  <a:schemeClr val="bg1"/>
                </a:solidFill>
              </a:rPr>
              <a:t>Supported </a:t>
            </a:r>
            <a:r>
              <a:rPr lang="en-US" sz="3300" b="1" dirty="0">
                <a:solidFill>
                  <a:schemeClr val="bg1"/>
                </a:solidFill>
              </a:rPr>
              <a:t>occupancy models </a:t>
            </a:r>
            <a:r>
              <a:rPr lang="en-US" sz="3300" dirty="0">
                <a:solidFill>
                  <a:schemeClr val="bg1"/>
                </a:solidFill>
              </a:rPr>
              <a:t>(≤ 2 AIC</a:t>
            </a:r>
            <a:r>
              <a:rPr lang="en-US" sz="3300" baseline="-25000" dirty="0">
                <a:solidFill>
                  <a:schemeClr val="bg1"/>
                </a:solidFill>
              </a:rPr>
              <a:t>c</a:t>
            </a:r>
            <a:r>
              <a:rPr lang="en-US" sz="3300" dirty="0">
                <a:solidFill>
                  <a:schemeClr val="bg1"/>
                </a:solidFill>
              </a:rPr>
              <a:t>), from multi-stage modeling with vegetation structure + patch-level + non-living structure habitat covariate groups.</a:t>
            </a:r>
            <a:endParaRPr lang="en-US" sz="3300" b="1" dirty="0">
              <a:solidFill>
                <a:schemeClr val="bg1"/>
              </a:solidFill>
            </a:endParaRPr>
          </a:p>
        </p:txBody>
      </p:sp>
      <p:sp>
        <p:nvSpPr>
          <p:cNvPr id="66" name="TextBox 65">
            <a:extLst>
              <a:ext uri="{FF2B5EF4-FFF2-40B4-BE49-F238E27FC236}">
                <a16:creationId xmlns:a16="http://schemas.microsoft.com/office/drawing/2014/main" id="{E6D4AC6E-F116-496F-9062-BB3042E35E19}"/>
              </a:ext>
            </a:extLst>
          </p:cNvPr>
          <p:cNvSpPr txBox="1"/>
          <p:nvPr/>
        </p:nvSpPr>
        <p:spPr>
          <a:xfrm>
            <a:off x="13037013" y="10135288"/>
            <a:ext cx="5984670" cy="600164"/>
          </a:xfrm>
          <a:prstGeom prst="rect">
            <a:avLst/>
          </a:prstGeom>
          <a:noFill/>
        </p:spPr>
        <p:txBody>
          <a:bodyPr wrap="square" rtlCol="0">
            <a:spAutoFit/>
          </a:bodyPr>
          <a:lstStyle/>
          <a:p>
            <a:r>
              <a:rPr lang="en-US" sz="3300" b="1" dirty="0">
                <a:solidFill>
                  <a:schemeClr val="bg1"/>
                </a:solidFill>
              </a:rPr>
              <a:t>Table 2 </a:t>
            </a:r>
            <a:r>
              <a:rPr lang="en-US" sz="3300" dirty="0">
                <a:solidFill>
                  <a:schemeClr val="bg1"/>
                </a:solidFill>
              </a:rPr>
              <a:t>Yellow Warbler.</a:t>
            </a:r>
            <a:endParaRPr lang="en-US" sz="3300" b="1" dirty="0">
              <a:solidFill>
                <a:schemeClr val="bg1"/>
              </a:solidFill>
            </a:endParaRPr>
          </a:p>
        </p:txBody>
      </p:sp>
      <p:pic>
        <p:nvPicPr>
          <p:cNvPr id="16" name="Picture 15">
            <a:extLst>
              <a:ext uri="{FF2B5EF4-FFF2-40B4-BE49-F238E27FC236}">
                <a16:creationId xmlns:a16="http://schemas.microsoft.com/office/drawing/2014/main" id="{DF4E3559-AC19-438D-A015-1239AD6213F7}"/>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3068300" y="8426839"/>
            <a:ext cx="14439900" cy="1613943"/>
          </a:xfrm>
          <a:prstGeom prst="rect">
            <a:avLst/>
          </a:prstGeom>
          <a:ln w="12700">
            <a:solidFill>
              <a:schemeClr val="tx1"/>
            </a:solidFill>
          </a:ln>
        </p:spPr>
      </p:pic>
      <p:pic>
        <p:nvPicPr>
          <p:cNvPr id="20" name="Picture 19">
            <a:extLst>
              <a:ext uri="{FF2B5EF4-FFF2-40B4-BE49-F238E27FC236}">
                <a16:creationId xmlns:a16="http://schemas.microsoft.com/office/drawing/2014/main" id="{28F5814A-7BEC-4803-AFBA-CD188ECA7C56}"/>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3068300" y="10673303"/>
            <a:ext cx="14439900" cy="2113454"/>
          </a:xfrm>
          <a:prstGeom prst="rect">
            <a:avLst/>
          </a:prstGeom>
          <a:ln w="12700">
            <a:solidFill>
              <a:schemeClr val="tx1"/>
            </a:solidFill>
          </a:ln>
        </p:spPr>
      </p:pic>
      <p:pic>
        <p:nvPicPr>
          <p:cNvPr id="22" name="Picture 21">
            <a:extLst>
              <a:ext uri="{FF2B5EF4-FFF2-40B4-BE49-F238E27FC236}">
                <a16:creationId xmlns:a16="http://schemas.microsoft.com/office/drawing/2014/main" id="{1FCD3510-CDA7-4E14-8727-748B2378237E}"/>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3095546" y="13325298"/>
            <a:ext cx="14381956" cy="2082400"/>
          </a:xfrm>
          <a:prstGeom prst="rect">
            <a:avLst/>
          </a:prstGeom>
          <a:ln w="12700">
            <a:solidFill>
              <a:schemeClr val="tx1"/>
            </a:solidFill>
          </a:ln>
        </p:spPr>
      </p:pic>
      <p:pic>
        <p:nvPicPr>
          <p:cNvPr id="24" name="Picture 23">
            <a:extLst>
              <a:ext uri="{FF2B5EF4-FFF2-40B4-BE49-F238E27FC236}">
                <a16:creationId xmlns:a16="http://schemas.microsoft.com/office/drawing/2014/main" id="{F2DE9DD4-059D-443F-A608-1DA163ECA5DE}"/>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7718987" y="10119899"/>
            <a:ext cx="14413130" cy="2088682"/>
          </a:xfrm>
          <a:prstGeom prst="rect">
            <a:avLst/>
          </a:prstGeom>
          <a:ln w="12700">
            <a:solidFill>
              <a:schemeClr val="tx1"/>
            </a:solidFill>
          </a:ln>
        </p:spPr>
      </p:pic>
      <p:pic>
        <p:nvPicPr>
          <p:cNvPr id="26" name="Picture 25">
            <a:extLst>
              <a:ext uri="{FF2B5EF4-FFF2-40B4-BE49-F238E27FC236}">
                <a16:creationId xmlns:a16="http://schemas.microsoft.com/office/drawing/2014/main" id="{A1E6798F-51D8-4360-8F18-AA642312595B}"/>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7718987" y="12826043"/>
            <a:ext cx="14413130" cy="2585096"/>
          </a:xfrm>
          <a:prstGeom prst="rect">
            <a:avLst/>
          </a:prstGeom>
          <a:ln w="12700">
            <a:solidFill>
              <a:schemeClr val="tx1"/>
            </a:solidFill>
          </a:ln>
        </p:spPr>
      </p:pic>
      <p:pic>
        <p:nvPicPr>
          <p:cNvPr id="28" name="Picture 27">
            <a:extLst>
              <a:ext uri="{FF2B5EF4-FFF2-40B4-BE49-F238E27FC236}">
                <a16:creationId xmlns:a16="http://schemas.microsoft.com/office/drawing/2014/main" id="{60B082DD-2A78-4682-8036-7403012C8045}"/>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1410799" y="5092509"/>
            <a:ext cx="11031989" cy="4295502"/>
          </a:xfrm>
          <a:prstGeom prst="roundRect">
            <a:avLst/>
          </a:prstGeom>
          <a:ln w="12700">
            <a:solidFill>
              <a:schemeClr val="tx1"/>
            </a:solidFill>
          </a:ln>
        </p:spPr>
      </p:pic>
      <p:sp>
        <p:nvSpPr>
          <p:cNvPr id="81" name="TextBox 80">
            <a:extLst>
              <a:ext uri="{FF2B5EF4-FFF2-40B4-BE49-F238E27FC236}">
                <a16:creationId xmlns:a16="http://schemas.microsoft.com/office/drawing/2014/main" id="{A0ADC29D-2C9F-4DD7-93AD-FB01BA04B951}"/>
              </a:ext>
            </a:extLst>
          </p:cNvPr>
          <p:cNvSpPr txBox="1"/>
          <p:nvPr/>
        </p:nvSpPr>
        <p:spPr>
          <a:xfrm>
            <a:off x="37114470" y="7533873"/>
            <a:ext cx="5258505" cy="1615827"/>
          </a:xfrm>
          <a:prstGeom prst="rect">
            <a:avLst/>
          </a:prstGeom>
          <a:noFill/>
        </p:spPr>
        <p:txBody>
          <a:bodyPr wrap="square" rtlCol="0">
            <a:spAutoFit/>
          </a:bodyPr>
          <a:lstStyle/>
          <a:p>
            <a:r>
              <a:rPr lang="en-US" sz="3300" b="1" dirty="0"/>
              <a:t>Table 6 </a:t>
            </a:r>
            <a:r>
              <a:rPr lang="en-US" sz="3300" dirty="0"/>
              <a:t>Covariates, by group, tested in a 3-stage occupancy modeling process.</a:t>
            </a:r>
            <a:endParaRPr lang="en-US" sz="3300" b="1" dirty="0">
              <a:solidFill>
                <a:schemeClr val="bg1"/>
              </a:solidFill>
            </a:endParaRPr>
          </a:p>
        </p:txBody>
      </p:sp>
      <p:pic>
        <p:nvPicPr>
          <p:cNvPr id="30" name="Picture 29">
            <a:extLst>
              <a:ext uri="{FF2B5EF4-FFF2-40B4-BE49-F238E27FC236}">
                <a16:creationId xmlns:a16="http://schemas.microsoft.com/office/drawing/2014/main" id="{890058CB-8597-42C3-A328-4A5568A34BE2}"/>
              </a:ext>
            </a:extLst>
          </p:cNvPr>
          <p:cNvPicPr>
            <a:picLocks noChangeAspect="1"/>
          </p:cNvPicPr>
          <p:nvPr/>
        </p:nvPicPr>
        <p:blipFill rotWithShape="1">
          <a:blip r:embed="rId17">
            <a:extLst>
              <a:ext uri="{28A0092B-C50C-407E-A947-70E740481C1C}">
                <a14:useLocalDpi xmlns:a14="http://schemas.microsoft.com/office/drawing/2010/main" val="0"/>
              </a:ext>
            </a:extLst>
          </a:blip>
          <a:srcRect l="37458"/>
          <a:stretch/>
        </p:blipFill>
        <p:spPr>
          <a:xfrm>
            <a:off x="27698700" y="6021940"/>
            <a:ext cx="3447775" cy="3380805"/>
          </a:xfrm>
          <a:prstGeom prst="roundRect">
            <a:avLst/>
          </a:prstGeom>
          <a:ln w="12700">
            <a:solidFill>
              <a:schemeClr val="tx1"/>
            </a:solidFill>
          </a:ln>
        </p:spPr>
      </p:pic>
      <p:sp>
        <p:nvSpPr>
          <p:cNvPr id="84" name="TextBox 83">
            <a:extLst>
              <a:ext uri="{FF2B5EF4-FFF2-40B4-BE49-F238E27FC236}">
                <a16:creationId xmlns:a16="http://schemas.microsoft.com/office/drawing/2014/main" id="{93BF0BA1-8A59-48DF-920C-7DAF88986177}"/>
              </a:ext>
            </a:extLst>
          </p:cNvPr>
          <p:cNvSpPr txBox="1"/>
          <p:nvPr/>
        </p:nvSpPr>
        <p:spPr>
          <a:xfrm>
            <a:off x="28070407" y="8757114"/>
            <a:ext cx="3579476" cy="600164"/>
          </a:xfrm>
          <a:prstGeom prst="rect">
            <a:avLst/>
          </a:prstGeom>
          <a:noFill/>
        </p:spPr>
        <p:txBody>
          <a:bodyPr wrap="square" rtlCol="0">
            <a:spAutoFit/>
          </a:bodyPr>
          <a:lstStyle/>
          <a:p>
            <a:r>
              <a:rPr lang="en-US" sz="3300" dirty="0">
                <a:solidFill>
                  <a:schemeClr val="bg1"/>
                </a:solidFill>
              </a:rPr>
              <a:t>Riparian shrub.</a:t>
            </a:r>
            <a:endParaRPr lang="en-US" sz="3300" b="1" dirty="0">
              <a:solidFill>
                <a:schemeClr val="bg1"/>
              </a:solidFill>
            </a:endParaRPr>
          </a:p>
        </p:txBody>
      </p:sp>
      <p:pic>
        <p:nvPicPr>
          <p:cNvPr id="32" name="Picture 31">
            <a:extLst>
              <a:ext uri="{FF2B5EF4-FFF2-40B4-BE49-F238E27FC236}">
                <a16:creationId xmlns:a16="http://schemas.microsoft.com/office/drawing/2014/main" id="{1C00A51A-9C08-4200-B207-24C368B64777}"/>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36911046" y="15702348"/>
            <a:ext cx="3047125" cy="2440080"/>
          </a:xfrm>
          <a:prstGeom prst="roundRect">
            <a:avLst/>
          </a:prstGeom>
          <a:ln w="12700">
            <a:solidFill>
              <a:schemeClr val="tx1"/>
            </a:solidFill>
          </a:ln>
        </p:spPr>
      </p:pic>
      <p:pic>
        <p:nvPicPr>
          <p:cNvPr id="34" name="Picture 33">
            <a:extLst>
              <a:ext uri="{FF2B5EF4-FFF2-40B4-BE49-F238E27FC236}">
                <a16:creationId xmlns:a16="http://schemas.microsoft.com/office/drawing/2014/main" id="{023F3B83-D970-4486-BDE6-DDF4213D24F8}"/>
              </a:ext>
            </a:extLst>
          </p:cNvPr>
          <p:cNvPicPr>
            <a:picLocks noChangeAspect="1"/>
          </p:cNvPicPr>
          <p:nvPr/>
        </p:nvPicPr>
        <p:blipFill rotWithShape="1">
          <a:blip r:embed="rId19">
            <a:extLst>
              <a:ext uri="{28A0092B-C50C-407E-A947-70E740481C1C}">
                <a14:useLocalDpi xmlns:a14="http://schemas.microsoft.com/office/drawing/2010/main" val="0"/>
              </a:ext>
            </a:extLst>
          </a:blip>
          <a:srcRect l="2810" r="7359"/>
          <a:stretch/>
        </p:blipFill>
        <p:spPr>
          <a:xfrm>
            <a:off x="40211218" y="15702106"/>
            <a:ext cx="2798096" cy="2421290"/>
          </a:xfrm>
          <a:prstGeom prst="roundRect">
            <a:avLst/>
          </a:prstGeom>
          <a:ln w="12700">
            <a:solidFill>
              <a:schemeClr val="tx1"/>
            </a:solidFill>
          </a:ln>
        </p:spPr>
      </p:pic>
      <p:pic>
        <p:nvPicPr>
          <p:cNvPr id="37" name="Picture 36">
            <a:extLst>
              <a:ext uri="{FF2B5EF4-FFF2-40B4-BE49-F238E27FC236}">
                <a16:creationId xmlns:a16="http://schemas.microsoft.com/office/drawing/2014/main" id="{FE236B8C-3A78-43B0-978A-A67F10EFD793}"/>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13106400" y="21562139"/>
            <a:ext cx="15524320" cy="5319289"/>
          </a:xfrm>
          <a:prstGeom prst="rect">
            <a:avLst/>
          </a:prstGeom>
          <a:ln w="12700">
            <a:solidFill>
              <a:schemeClr val="tx1"/>
            </a:solidFill>
          </a:ln>
        </p:spPr>
      </p:pic>
      <p:sp>
        <p:nvSpPr>
          <p:cNvPr id="100" name="TextBox 99">
            <a:extLst>
              <a:ext uri="{FF2B5EF4-FFF2-40B4-BE49-F238E27FC236}">
                <a16:creationId xmlns:a16="http://schemas.microsoft.com/office/drawing/2014/main" id="{AB0BF688-89B3-4754-ABED-78AD68A8A256}"/>
              </a:ext>
            </a:extLst>
          </p:cNvPr>
          <p:cNvSpPr txBox="1"/>
          <p:nvPr/>
        </p:nvSpPr>
        <p:spPr>
          <a:xfrm>
            <a:off x="13017661" y="20399386"/>
            <a:ext cx="15948372" cy="1107996"/>
          </a:xfrm>
          <a:prstGeom prst="rect">
            <a:avLst/>
          </a:prstGeom>
          <a:noFill/>
        </p:spPr>
        <p:txBody>
          <a:bodyPr wrap="square" rtlCol="0">
            <a:spAutoFit/>
          </a:bodyPr>
          <a:lstStyle/>
          <a:p>
            <a:r>
              <a:rPr lang="en-US" sz="3300" b="1" dirty="0">
                <a:solidFill>
                  <a:schemeClr val="bg1"/>
                </a:solidFill>
              </a:rPr>
              <a:t>Table 7</a:t>
            </a:r>
            <a:r>
              <a:rPr lang="en-US" sz="3300" dirty="0">
                <a:solidFill>
                  <a:schemeClr val="bg1"/>
                </a:solidFill>
              </a:rPr>
              <a:t> Results </a:t>
            </a:r>
            <a:r>
              <a:rPr lang="en-US" sz="3300" b="1" dirty="0">
                <a:solidFill>
                  <a:schemeClr val="bg1"/>
                </a:solidFill>
              </a:rPr>
              <a:t>of indicator species analyses </a:t>
            </a:r>
            <a:r>
              <a:rPr lang="en-US" sz="3300" dirty="0">
                <a:solidFill>
                  <a:schemeClr val="bg1"/>
                </a:solidFill>
              </a:rPr>
              <a:t>identifying shrubland specialist birds detected with high frequency and exclusivity in habitat suitable for New England cottontails (</a:t>
            </a:r>
            <a:r>
              <a:rPr lang="en-US" sz="3300" i="1" dirty="0">
                <a:solidFill>
                  <a:schemeClr val="bg1"/>
                </a:solidFill>
              </a:rPr>
              <a:t>p</a:t>
            </a:r>
            <a:r>
              <a:rPr lang="en-US" sz="3300" dirty="0">
                <a:solidFill>
                  <a:schemeClr val="bg1"/>
                </a:solidFill>
              </a:rPr>
              <a:t>&lt;0.05). </a:t>
            </a:r>
          </a:p>
        </p:txBody>
      </p:sp>
      <p:pic>
        <p:nvPicPr>
          <p:cNvPr id="59" name="Picture 58">
            <a:extLst>
              <a:ext uri="{FF2B5EF4-FFF2-40B4-BE49-F238E27FC236}">
                <a16:creationId xmlns:a16="http://schemas.microsoft.com/office/drawing/2014/main" id="{B05C2745-40AF-431A-AF76-3E3ACBF46F93}"/>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29368892" y="19984081"/>
            <a:ext cx="12533109" cy="4038074"/>
          </a:xfrm>
          <a:prstGeom prst="rect">
            <a:avLst/>
          </a:prstGeom>
          <a:ln w="12700">
            <a:solidFill>
              <a:schemeClr val="tx1"/>
            </a:solidFill>
          </a:ln>
        </p:spPr>
      </p:pic>
      <p:sp>
        <p:nvSpPr>
          <p:cNvPr id="104" name="TextBox 103">
            <a:extLst>
              <a:ext uri="{FF2B5EF4-FFF2-40B4-BE49-F238E27FC236}">
                <a16:creationId xmlns:a16="http://schemas.microsoft.com/office/drawing/2014/main" id="{10615651-6098-46FB-8EBD-AC816FF7C9B1}"/>
              </a:ext>
            </a:extLst>
          </p:cNvPr>
          <p:cNvSpPr txBox="1"/>
          <p:nvPr/>
        </p:nvSpPr>
        <p:spPr>
          <a:xfrm>
            <a:off x="32572363" y="18374616"/>
            <a:ext cx="9749330" cy="1615827"/>
          </a:xfrm>
          <a:prstGeom prst="rect">
            <a:avLst/>
          </a:prstGeom>
          <a:noFill/>
        </p:spPr>
        <p:txBody>
          <a:bodyPr wrap="square" rtlCol="0">
            <a:spAutoFit/>
          </a:bodyPr>
          <a:lstStyle/>
          <a:p>
            <a:r>
              <a:rPr lang="en-US" sz="3300" b="1" dirty="0">
                <a:solidFill>
                  <a:schemeClr val="bg1"/>
                </a:solidFill>
              </a:rPr>
              <a:t>Table 8</a:t>
            </a:r>
            <a:r>
              <a:rPr lang="en-US" sz="3300" dirty="0">
                <a:solidFill>
                  <a:schemeClr val="bg1"/>
                </a:solidFill>
              </a:rPr>
              <a:t> GLM Poisson regression models assessing relationships between measured covariates and shrubland bird </a:t>
            </a:r>
            <a:r>
              <a:rPr lang="en-US" sz="3300" b="1" dirty="0">
                <a:solidFill>
                  <a:schemeClr val="bg1"/>
                </a:solidFill>
              </a:rPr>
              <a:t>specialist richness</a:t>
            </a:r>
            <a:r>
              <a:rPr lang="en-US" sz="3300" dirty="0">
                <a:solidFill>
                  <a:schemeClr val="bg1"/>
                </a:solidFill>
              </a:rPr>
              <a:t>.</a:t>
            </a:r>
          </a:p>
        </p:txBody>
      </p:sp>
      <p:sp>
        <p:nvSpPr>
          <p:cNvPr id="105" name="Rounded Rectangle 191">
            <a:extLst>
              <a:ext uri="{FF2B5EF4-FFF2-40B4-BE49-F238E27FC236}">
                <a16:creationId xmlns:a16="http://schemas.microsoft.com/office/drawing/2014/main" id="{382C796A-B4F6-41B8-94BE-A9FFE02BB205}"/>
              </a:ext>
            </a:extLst>
          </p:cNvPr>
          <p:cNvSpPr/>
          <p:nvPr/>
        </p:nvSpPr>
        <p:spPr>
          <a:xfrm>
            <a:off x="25191721" y="26962144"/>
            <a:ext cx="17817596" cy="549905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TextBox 105">
            <a:extLst>
              <a:ext uri="{FF2B5EF4-FFF2-40B4-BE49-F238E27FC236}">
                <a16:creationId xmlns:a16="http://schemas.microsoft.com/office/drawing/2014/main" id="{7AC294FB-93E4-44ED-B780-F9EDA1071A09}"/>
              </a:ext>
            </a:extLst>
          </p:cNvPr>
          <p:cNvSpPr txBox="1"/>
          <p:nvPr/>
        </p:nvSpPr>
        <p:spPr>
          <a:xfrm>
            <a:off x="29036332" y="24105712"/>
            <a:ext cx="14002675" cy="2754600"/>
          </a:xfrm>
          <a:prstGeom prst="rect">
            <a:avLst/>
          </a:prstGeom>
          <a:noFill/>
        </p:spPr>
        <p:txBody>
          <a:bodyPr wrap="square" rtlCol="0">
            <a:spAutoFit/>
          </a:bodyPr>
          <a:lstStyle/>
          <a:p>
            <a:pPr marL="274320" indent="-274320">
              <a:buFont typeface="Arial" panose="020B0604020202020204" pitchFamily="34" charset="0"/>
              <a:buChar char="•"/>
            </a:pPr>
            <a:r>
              <a:rPr lang="en-US" sz="3300" b="1" dirty="0"/>
              <a:t>Indicator species analyses identified 10 species (</a:t>
            </a:r>
            <a:r>
              <a:rPr lang="en-US" sz="3300" b="1" i="1" dirty="0"/>
              <a:t>p</a:t>
            </a:r>
            <a:r>
              <a:rPr lang="en-US" sz="3300" b="1" dirty="0"/>
              <a:t>&lt;0.05) that occurred with high frequency and exclusivity in habitat suitable for New England cottontails. </a:t>
            </a:r>
          </a:p>
          <a:p>
            <a:pPr marL="457200" indent="-457200">
              <a:buFont typeface="Arial" panose="020B0604020202020204" pitchFamily="34" charset="0"/>
              <a:buChar char="•"/>
            </a:pPr>
            <a:endParaRPr lang="en-US" sz="800" b="1" dirty="0"/>
          </a:p>
          <a:p>
            <a:pPr marL="274320" indent="-274320">
              <a:buFont typeface="Arial" panose="020B0604020202020204" pitchFamily="34" charset="0"/>
              <a:buChar char="•"/>
            </a:pPr>
            <a:r>
              <a:rPr lang="en-US" sz="3300" dirty="0"/>
              <a:t>Shrubland bird specialist richness was positively associated with proportion of woody invasives </a:t>
            </a:r>
            <a:r>
              <a:rPr lang="el-GR" sz="3300" dirty="0"/>
              <a:t>(</a:t>
            </a:r>
            <a:r>
              <a:rPr lang="el-GR" sz="3300" i="1" dirty="0"/>
              <a:t>χ</a:t>
            </a:r>
            <a:r>
              <a:rPr lang="el-GR" sz="3300" baseline="30000" dirty="0"/>
              <a:t>2</a:t>
            </a:r>
            <a:r>
              <a:rPr lang="el-GR" sz="3300" dirty="0"/>
              <a:t>=16.42, </a:t>
            </a:r>
            <a:r>
              <a:rPr lang="en-US" sz="3300" dirty="0"/>
              <a:t>GLM, </a:t>
            </a:r>
            <a:r>
              <a:rPr lang="en-US" sz="3300" i="1" dirty="0"/>
              <a:t>p</a:t>
            </a:r>
            <a:r>
              <a:rPr lang="en-US" sz="3300" dirty="0"/>
              <a:t>&lt;0.001) and vegetation hits from 0 to 1 m </a:t>
            </a:r>
            <a:r>
              <a:rPr lang="el-GR" sz="3300" dirty="0"/>
              <a:t>(</a:t>
            </a:r>
            <a:r>
              <a:rPr lang="el-GR" sz="3300" i="1" dirty="0"/>
              <a:t>χ</a:t>
            </a:r>
            <a:r>
              <a:rPr lang="el-GR" sz="3300" baseline="30000" dirty="0"/>
              <a:t>2</a:t>
            </a:r>
            <a:r>
              <a:rPr lang="el-GR" sz="3300" dirty="0"/>
              <a:t>=8.46, </a:t>
            </a:r>
            <a:r>
              <a:rPr lang="en-US" sz="3300" dirty="0"/>
              <a:t>GLM, </a:t>
            </a:r>
            <a:r>
              <a:rPr lang="en-US" sz="3300" i="1" dirty="0"/>
              <a:t>p</a:t>
            </a:r>
            <a:r>
              <a:rPr lang="en-US" sz="3300" dirty="0"/>
              <a:t>&lt;0.01).</a:t>
            </a:r>
          </a:p>
        </p:txBody>
      </p:sp>
      <p:sp>
        <p:nvSpPr>
          <p:cNvPr id="108" name="TextBox 107">
            <a:extLst>
              <a:ext uri="{FF2B5EF4-FFF2-40B4-BE49-F238E27FC236}">
                <a16:creationId xmlns:a16="http://schemas.microsoft.com/office/drawing/2014/main" id="{521E28F8-6546-45F7-B324-030D404CCAAA}"/>
              </a:ext>
            </a:extLst>
          </p:cNvPr>
          <p:cNvSpPr txBox="1"/>
          <p:nvPr/>
        </p:nvSpPr>
        <p:spPr>
          <a:xfrm>
            <a:off x="27484811" y="26902744"/>
            <a:ext cx="13231416" cy="861774"/>
          </a:xfrm>
          <a:prstGeom prst="rect">
            <a:avLst/>
          </a:prstGeom>
          <a:noFill/>
        </p:spPr>
        <p:txBody>
          <a:bodyPr wrap="square" rtlCol="0">
            <a:spAutoFit/>
          </a:bodyPr>
          <a:lstStyle/>
          <a:p>
            <a:r>
              <a:rPr lang="en-US" sz="5000" b="1" dirty="0"/>
              <a:t>CONCLUSION AND MANAGEMENT IMPLICATIONS</a:t>
            </a:r>
          </a:p>
        </p:txBody>
      </p:sp>
      <p:sp>
        <p:nvSpPr>
          <p:cNvPr id="109" name="TextBox 108">
            <a:extLst>
              <a:ext uri="{FF2B5EF4-FFF2-40B4-BE49-F238E27FC236}">
                <a16:creationId xmlns:a16="http://schemas.microsoft.com/office/drawing/2014/main" id="{705A452A-8013-4C34-8F0E-30E53488FE72}"/>
              </a:ext>
            </a:extLst>
          </p:cNvPr>
          <p:cNvSpPr txBox="1"/>
          <p:nvPr/>
        </p:nvSpPr>
        <p:spPr>
          <a:xfrm>
            <a:off x="25382044" y="27652535"/>
            <a:ext cx="17594756" cy="4662815"/>
          </a:xfrm>
          <a:prstGeom prst="rect">
            <a:avLst/>
          </a:prstGeom>
          <a:noFill/>
        </p:spPr>
        <p:txBody>
          <a:bodyPr wrap="square" rtlCol="0">
            <a:spAutoFit/>
          </a:bodyPr>
          <a:lstStyle/>
          <a:p>
            <a:r>
              <a:rPr lang="en-US" sz="3300" dirty="0"/>
              <a:t>Our findings support the notion that the New England cottontail serves an indicator species role for shrubland habitat management. Ten species of shrubland specialist birds are associated with sites that have been occupied by New England cottontails within the past 5 years, or sites with habitat that could support, and is being managed for New England cottontails. Of these 10 specialist birds, 8 are listed as Species of Greatest Conservation Need. Creating shrub habitat for cottontails with ≥ 20,000 stems per acre and an understory height of ≥ 1.5 m for cottontails will benefit specialist birds including Yellow Warblers, Prairie Warblers, Blue-winged Warblers, Song Sparrows, Indigo Buntings, and Gray Catbirds. Designating the New England cottontail a representative species is an efficient conservation strategy for the management of multiple shrubland habitat specialists. </a:t>
            </a:r>
          </a:p>
        </p:txBody>
      </p:sp>
      <p:grpSp>
        <p:nvGrpSpPr>
          <p:cNvPr id="2" name="Group 1">
            <a:extLst>
              <a:ext uri="{FF2B5EF4-FFF2-40B4-BE49-F238E27FC236}">
                <a16:creationId xmlns:a16="http://schemas.microsoft.com/office/drawing/2014/main" id="{694A18FD-EF60-42D1-A48F-744A7C6909FC}"/>
              </a:ext>
            </a:extLst>
          </p:cNvPr>
          <p:cNvGrpSpPr/>
          <p:nvPr/>
        </p:nvGrpSpPr>
        <p:grpSpPr>
          <a:xfrm>
            <a:off x="13505710" y="31707010"/>
            <a:ext cx="14725699" cy="745888"/>
            <a:chOff x="13730376" y="31705469"/>
            <a:chExt cx="14725699" cy="745888"/>
          </a:xfrm>
        </p:grpSpPr>
        <p:sp>
          <p:nvSpPr>
            <p:cNvPr id="135" name="Rectangle 134"/>
            <p:cNvSpPr/>
            <p:nvPr/>
          </p:nvSpPr>
          <p:spPr>
            <a:xfrm rot="16200000">
              <a:off x="18931474" y="26513312"/>
              <a:ext cx="736949" cy="11139142"/>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7" name="Group 66">
              <a:extLst>
                <a:ext uri="{FF2B5EF4-FFF2-40B4-BE49-F238E27FC236}">
                  <a16:creationId xmlns:a16="http://schemas.microsoft.com/office/drawing/2014/main" id="{157D39EE-EAFF-4C7F-8021-A3336C1C3E92}"/>
                </a:ext>
              </a:extLst>
            </p:cNvPr>
            <p:cNvGrpSpPr/>
            <p:nvPr/>
          </p:nvGrpSpPr>
          <p:grpSpPr>
            <a:xfrm>
              <a:off x="13730376" y="31705469"/>
              <a:ext cx="14725699" cy="701659"/>
              <a:chOff x="13120688" y="31712700"/>
              <a:chExt cx="14725699" cy="701659"/>
            </a:xfrm>
          </p:grpSpPr>
          <p:sp>
            <p:nvSpPr>
              <p:cNvPr id="136" name="TextBox 135"/>
              <p:cNvSpPr txBox="1"/>
              <p:nvPr/>
            </p:nvSpPr>
            <p:spPr>
              <a:xfrm>
                <a:off x="13120690" y="31712700"/>
                <a:ext cx="4156493" cy="446276"/>
              </a:xfrm>
              <a:prstGeom prst="rect">
                <a:avLst/>
              </a:prstGeom>
              <a:noFill/>
            </p:spPr>
            <p:txBody>
              <a:bodyPr wrap="square" rtlCol="0">
                <a:spAutoFit/>
              </a:bodyPr>
              <a:lstStyle/>
              <a:p>
                <a:r>
                  <a:rPr lang="en-US" sz="2300" b="1" dirty="0"/>
                  <a:t>Acknowledgments</a:t>
                </a:r>
                <a:endParaRPr lang="en-US" sz="2300" b="1" dirty="0">
                  <a:solidFill>
                    <a:schemeClr val="bg1"/>
                  </a:solidFill>
                </a:endParaRPr>
              </a:p>
            </p:txBody>
          </p:sp>
          <p:sp>
            <p:nvSpPr>
              <p:cNvPr id="50" name="TextBox 49"/>
              <p:cNvSpPr txBox="1"/>
              <p:nvPr/>
            </p:nvSpPr>
            <p:spPr>
              <a:xfrm>
                <a:off x="13120688" y="32045027"/>
                <a:ext cx="12306382" cy="369332"/>
              </a:xfrm>
              <a:prstGeom prst="rect">
                <a:avLst/>
              </a:prstGeom>
              <a:noFill/>
            </p:spPr>
            <p:txBody>
              <a:bodyPr wrap="square" rtlCol="0">
                <a:spAutoFit/>
              </a:bodyPr>
              <a:lstStyle/>
              <a:p>
                <a:r>
                  <a:rPr lang="en-US" sz="1800" u="sng" dirty="0"/>
                  <a:t>Partners</a:t>
                </a:r>
                <a:r>
                  <a:rPr lang="en-US" sz="1800" dirty="0"/>
                  <a:t>: Eileen McGourty, Nancy Pau  </a:t>
                </a:r>
                <a:r>
                  <a:rPr lang="en-US" sz="1800" u="sng" dirty="0"/>
                  <a:t>2015 Point Counts</a:t>
                </a:r>
                <a:r>
                  <a:rPr lang="en-US" sz="1800" dirty="0"/>
                  <a:t>: Logan Maxwell  </a:t>
                </a:r>
                <a:r>
                  <a:rPr lang="en-US" sz="1800" u="sng" dirty="0"/>
                  <a:t>Image Credits</a:t>
                </a:r>
                <a:r>
                  <a:rPr lang="en-US" sz="1800" dirty="0"/>
                  <a:t>: K. Boland, G. Bartley, L. Elliot </a:t>
                </a:r>
              </a:p>
            </p:txBody>
          </p:sp>
          <p:sp>
            <p:nvSpPr>
              <p:cNvPr id="110" name="TextBox 109">
                <a:extLst>
                  <a:ext uri="{FF2B5EF4-FFF2-40B4-BE49-F238E27FC236}">
                    <a16:creationId xmlns:a16="http://schemas.microsoft.com/office/drawing/2014/main" id="{CC5FC923-471D-4952-908F-4F4E67C17BFA}"/>
                  </a:ext>
                </a:extLst>
              </p:cNvPr>
              <p:cNvSpPr txBox="1"/>
              <p:nvPr/>
            </p:nvSpPr>
            <p:spPr>
              <a:xfrm>
                <a:off x="15540005" y="31762897"/>
                <a:ext cx="12306382" cy="369332"/>
              </a:xfrm>
              <a:prstGeom prst="rect">
                <a:avLst/>
              </a:prstGeom>
              <a:noFill/>
            </p:spPr>
            <p:txBody>
              <a:bodyPr wrap="square" rtlCol="0">
                <a:spAutoFit/>
              </a:bodyPr>
              <a:lstStyle/>
              <a:p>
                <a:r>
                  <a:rPr lang="en-US" sz="1800" u="sng" dirty="0"/>
                  <a:t>Funding</a:t>
                </a:r>
                <a:r>
                  <a:rPr lang="en-US" sz="1800" dirty="0"/>
                  <a:t>: U.S. Fish and Wildlife Service, NH Agricultural Experiment Station</a:t>
                </a:r>
              </a:p>
            </p:txBody>
          </p:sp>
        </p:grpSp>
      </p:grpSp>
      <p:pic>
        <p:nvPicPr>
          <p:cNvPr id="75" name="Picture 2" descr="Alder Flycatcher Photo">
            <a:extLst>
              <a:ext uri="{FF2B5EF4-FFF2-40B4-BE49-F238E27FC236}">
                <a16:creationId xmlns:a16="http://schemas.microsoft.com/office/drawing/2014/main" id="{8E68ADB3-420E-49B9-9383-CBF199E4E9ED}"/>
              </a:ext>
            </a:extLst>
          </p:cNvPr>
          <p:cNvPicPr>
            <a:picLocks noChangeAspect="1" noChangeArrowheads="1"/>
          </p:cNvPicPr>
          <p:nvPr/>
        </p:nvPicPr>
        <p:blipFill rotWithShape="1">
          <a:blip r:embed="rId22">
            <a:extLst>
              <a:ext uri="{28A0092B-C50C-407E-A947-70E740481C1C}">
                <a14:useLocalDpi xmlns:a14="http://schemas.microsoft.com/office/drawing/2010/main" val="0"/>
              </a:ext>
            </a:extLst>
          </a:blip>
          <a:srcRect l="27716" t="3331" r="-53" b="5912"/>
          <a:stretch/>
        </p:blipFill>
        <p:spPr bwMode="auto">
          <a:xfrm>
            <a:off x="15528473" y="29283400"/>
            <a:ext cx="2281200" cy="2114460"/>
          </a:xfrm>
          <a:prstGeom prst="rect">
            <a:avLst/>
          </a:prstGeom>
          <a:noFill/>
          <a:ln w="12700">
            <a:solidFill>
              <a:schemeClr val="tx1"/>
            </a:solidFill>
          </a:ln>
          <a:extLst>
            <a:ext uri="{909E8E84-426E-40DD-AFC4-6F175D3DCCD1}">
              <a14:hiddenFill xmlns:a14="http://schemas.microsoft.com/office/drawing/2010/main">
                <a:solidFill>
                  <a:srgbClr val="FFFFFF"/>
                </a:solidFill>
              </a14:hiddenFill>
            </a:ext>
          </a:extLst>
        </p:spPr>
      </p:pic>
      <p:pic>
        <p:nvPicPr>
          <p:cNvPr id="1030" name="Picture 6" descr="Image result for alder flycatcher">
            <a:extLst>
              <a:ext uri="{FF2B5EF4-FFF2-40B4-BE49-F238E27FC236}">
                <a16:creationId xmlns:a16="http://schemas.microsoft.com/office/drawing/2014/main" id="{5D8CF4C1-76E8-4C4F-A13F-7948DD98C090}"/>
              </a:ext>
            </a:extLst>
          </p:cNvPr>
          <p:cNvPicPr>
            <a:picLocks noChangeAspect="1" noChangeArrowheads="1"/>
          </p:cNvPicPr>
          <p:nvPr/>
        </p:nvPicPr>
        <p:blipFill rotWithShape="1">
          <a:blip r:embed="rId23" cstate="print">
            <a:extLst>
              <a:ext uri="{28A0092B-C50C-407E-A947-70E740481C1C}">
                <a14:useLocalDpi xmlns:a14="http://schemas.microsoft.com/office/drawing/2010/main" val="0"/>
              </a:ext>
            </a:extLst>
          </a:blip>
          <a:srcRect l="13061" t="96" r="11750" b="-96"/>
          <a:stretch/>
        </p:blipFill>
        <p:spPr bwMode="auto">
          <a:xfrm>
            <a:off x="8002492" y="510819"/>
            <a:ext cx="3291740" cy="2918621"/>
          </a:xfrm>
          <a:prstGeom prst="ellipse">
            <a:avLst/>
          </a:prstGeom>
          <a:noFill/>
          <a:ln w="38100">
            <a:solidFill>
              <a:schemeClr val="tx1"/>
            </a:solidFill>
          </a:ln>
          <a:extLst>
            <a:ext uri="{909E8E84-426E-40DD-AFC4-6F175D3DCCD1}">
              <a14:hiddenFill xmlns:a14="http://schemas.microsoft.com/office/drawing/2010/main">
                <a:solidFill>
                  <a:srgbClr val="FFFFFF"/>
                </a:solidFill>
              </a14:hiddenFill>
            </a:ext>
          </a:extLst>
        </p:spPr>
      </p:pic>
      <p:pic>
        <p:nvPicPr>
          <p:cNvPr id="79" name="Picture 14" descr="Field Sparrow Photo">
            <a:extLst>
              <a:ext uri="{FF2B5EF4-FFF2-40B4-BE49-F238E27FC236}">
                <a16:creationId xmlns:a16="http://schemas.microsoft.com/office/drawing/2014/main" id="{BD3DF10D-2FE8-4ECD-9292-A4E2841D2308}"/>
              </a:ext>
            </a:extLst>
          </p:cNvPr>
          <p:cNvPicPr>
            <a:picLocks noChangeAspect="1" noChangeArrowheads="1"/>
          </p:cNvPicPr>
          <p:nvPr/>
        </p:nvPicPr>
        <p:blipFill rotWithShape="1">
          <a:blip r:embed="rId24">
            <a:extLst>
              <a:ext uri="{28A0092B-C50C-407E-A947-70E740481C1C}">
                <a14:useLocalDpi xmlns:a14="http://schemas.microsoft.com/office/drawing/2010/main" val="0"/>
              </a:ext>
            </a:extLst>
          </a:blip>
          <a:srcRect l="14195" t="6365" r="7170" b="-4826"/>
          <a:stretch/>
        </p:blipFill>
        <p:spPr bwMode="auto">
          <a:xfrm>
            <a:off x="17934166" y="29281657"/>
            <a:ext cx="2298923" cy="2093469"/>
          </a:xfrm>
          <a:prstGeom prst="rect">
            <a:avLst/>
          </a:prstGeom>
          <a:noFill/>
          <a:ln w="12700">
            <a:solidFill>
              <a:schemeClr val="tx1"/>
            </a:solidFill>
          </a:ln>
          <a:extLst>
            <a:ext uri="{909E8E84-426E-40DD-AFC4-6F175D3DCCD1}">
              <a14:hiddenFill xmlns:a14="http://schemas.microsoft.com/office/drawing/2010/main">
                <a:solidFill>
                  <a:srgbClr val="FFFFFF"/>
                </a:solidFill>
              </a14:hiddenFill>
            </a:ext>
          </a:extLst>
        </p:spPr>
      </p:pic>
      <p:pic>
        <p:nvPicPr>
          <p:cNvPr id="82" name="Picture 16" descr="Adult">
            <a:extLst>
              <a:ext uri="{FF2B5EF4-FFF2-40B4-BE49-F238E27FC236}">
                <a16:creationId xmlns:a16="http://schemas.microsoft.com/office/drawing/2014/main" id="{D411493A-B548-4E60-9C0C-415D253331E7}"/>
              </a:ext>
            </a:extLst>
          </p:cNvPr>
          <p:cNvPicPr>
            <a:picLocks noChangeAspect="1" noChangeArrowheads="1"/>
          </p:cNvPicPr>
          <p:nvPr/>
        </p:nvPicPr>
        <p:blipFill rotWithShape="1">
          <a:blip r:embed="rId25">
            <a:extLst>
              <a:ext uri="{28A0092B-C50C-407E-A947-70E740481C1C}">
                <a14:useLocalDpi xmlns:a14="http://schemas.microsoft.com/office/drawing/2010/main" val="0"/>
              </a:ext>
            </a:extLst>
          </a:blip>
          <a:srcRect l="17302" t="24194" r="602" b="21745"/>
          <a:stretch/>
        </p:blipFill>
        <p:spPr bwMode="auto">
          <a:xfrm>
            <a:off x="13095546" y="29284284"/>
            <a:ext cx="2290091" cy="2101390"/>
          </a:xfrm>
          <a:prstGeom prst="rect">
            <a:avLst/>
          </a:prstGeom>
          <a:noFill/>
          <a:ln w="12700">
            <a:solidFill>
              <a:schemeClr val="tx1"/>
            </a:solidFill>
          </a:ln>
          <a:extLst>
            <a:ext uri="{909E8E84-426E-40DD-AFC4-6F175D3DCCD1}">
              <a14:hiddenFill xmlns:a14="http://schemas.microsoft.com/office/drawing/2010/main">
                <a:solidFill>
                  <a:srgbClr val="FFFFFF"/>
                </a:solidFill>
              </a14:hiddenFill>
            </a:ext>
          </a:extLst>
        </p:spPr>
      </p:pic>
      <p:pic>
        <p:nvPicPr>
          <p:cNvPr id="1034" name="Picture 10" descr="Image result for indigo bunting">
            <a:extLst>
              <a:ext uri="{FF2B5EF4-FFF2-40B4-BE49-F238E27FC236}">
                <a16:creationId xmlns:a16="http://schemas.microsoft.com/office/drawing/2014/main" id="{26377668-706D-4DBB-88AF-339AA785C9E9}"/>
              </a:ext>
            </a:extLst>
          </p:cNvPr>
          <p:cNvPicPr>
            <a:picLocks noChangeAspect="1" noChangeArrowheads="1"/>
          </p:cNvPicPr>
          <p:nvPr/>
        </p:nvPicPr>
        <p:blipFill rotWithShape="1">
          <a:blip r:embed="rId26">
            <a:extLst>
              <a:ext uri="{28A0092B-C50C-407E-A947-70E740481C1C}">
                <a14:useLocalDpi xmlns:a14="http://schemas.microsoft.com/office/drawing/2010/main" val="0"/>
              </a:ext>
            </a:extLst>
          </a:blip>
          <a:srcRect l="12485" t="2582" r="831" b="5739"/>
          <a:stretch/>
        </p:blipFill>
        <p:spPr bwMode="auto">
          <a:xfrm>
            <a:off x="22797397" y="26986671"/>
            <a:ext cx="2314905" cy="2043169"/>
          </a:xfrm>
          <a:prstGeom prst="rect">
            <a:avLst/>
          </a:prstGeom>
          <a:noFill/>
          <a:ln w="12700">
            <a:solidFill>
              <a:schemeClr val="tx1"/>
            </a:solidFill>
          </a:ln>
          <a:extLst>
            <a:ext uri="{909E8E84-426E-40DD-AFC4-6F175D3DCCD1}">
              <a14:hiddenFill xmlns:a14="http://schemas.microsoft.com/office/drawing/2010/main">
                <a:solidFill>
                  <a:srgbClr val="FFFFFF"/>
                </a:solidFill>
              </a14:hiddenFill>
            </a:ext>
          </a:extLst>
        </p:spPr>
      </p:pic>
      <p:pic>
        <p:nvPicPr>
          <p:cNvPr id="83" name="Picture 34" descr="Song Sparrow Photo">
            <a:extLst>
              <a:ext uri="{FF2B5EF4-FFF2-40B4-BE49-F238E27FC236}">
                <a16:creationId xmlns:a16="http://schemas.microsoft.com/office/drawing/2014/main" id="{C47E76CE-44A8-4563-8A32-957B90D21579}"/>
              </a:ext>
            </a:extLst>
          </p:cNvPr>
          <p:cNvPicPr>
            <a:picLocks noChangeAspect="1" noChangeArrowheads="1"/>
          </p:cNvPicPr>
          <p:nvPr/>
        </p:nvPicPr>
        <p:blipFill rotWithShape="1">
          <a:blip r:embed="rId27">
            <a:extLst>
              <a:ext uri="{28A0092B-C50C-407E-A947-70E740481C1C}">
                <a14:useLocalDpi xmlns:a14="http://schemas.microsoft.com/office/drawing/2010/main" val="0"/>
              </a:ext>
            </a:extLst>
          </a:blip>
          <a:srcRect l="2696" t="7937" r="15467" b="-6125"/>
          <a:stretch/>
        </p:blipFill>
        <p:spPr bwMode="auto">
          <a:xfrm>
            <a:off x="20358816" y="26987543"/>
            <a:ext cx="2343180" cy="2044657"/>
          </a:xfrm>
          <a:prstGeom prst="rect">
            <a:avLst/>
          </a:prstGeom>
          <a:noFill/>
          <a:ln w="12700">
            <a:solidFill>
              <a:schemeClr val="tx1"/>
            </a:solidFill>
          </a:ln>
          <a:extLst>
            <a:ext uri="{909E8E84-426E-40DD-AFC4-6F175D3DCCD1}">
              <a14:hiddenFill xmlns:a14="http://schemas.microsoft.com/office/drawing/2010/main">
                <a:solidFill>
                  <a:srgbClr val="FFFFFF"/>
                </a:solidFill>
              </a14:hiddenFill>
            </a:ext>
          </a:extLst>
        </p:spPr>
      </p:pic>
      <p:pic>
        <p:nvPicPr>
          <p:cNvPr id="1038" name="Picture 14" descr="Image result for yellow warbler warbler">
            <a:extLst>
              <a:ext uri="{FF2B5EF4-FFF2-40B4-BE49-F238E27FC236}">
                <a16:creationId xmlns:a16="http://schemas.microsoft.com/office/drawing/2014/main" id="{C8061942-6DC6-4F44-AECA-812696E4DDC3}"/>
              </a:ext>
            </a:extLst>
          </p:cNvPr>
          <p:cNvPicPr>
            <a:picLocks noChangeAspect="1" noChangeArrowheads="1"/>
          </p:cNvPicPr>
          <p:nvPr/>
        </p:nvPicPr>
        <p:blipFill rotWithShape="1">
          <a:blip r:embed="rId28" cstate="print">
            <a:extLst>
              <a:ext uri="{28A0092B-C50C-407E-A947-70E740481C1C}">
                <a14:useLocalDpi xmlns:a14="http://schemas.microsoft.com/office/drawing/2010/main" val="0"/>
              </a:ext>
            </a:extLst>
          </a:blip>
          <a:srcRect l="27385" r="7175" b="2199"/>
          <a:stretch/>
        </p:blipFill>
        <p:spPr bwMode="auto">
          <a:xfrm>
            <a:off x="13085721" y="26987542"/>
            <a:ext cx="2322269" cy="2082383"/>
          </a:xfrm>
          <a:prstGeom prst="rect">
            <a:avLst/>
          </a:prstGeom>
          <a:noFill/>
          <a:ln w="12700">
            <a:solidFill>
              <a:schemeClr val="tx1"/>
            </a:solidFill>
          </a:ln>
          <a:extLst>
            <a:ext uri="{909E8E84-426E-40DD-AFC4-6F175D3DCCD1}">
              <a14:hiddenFill xmlns:a14="http://schemas.microsoft.com/office/drawing/2010/main">
                <a:solidFill>
                  <a:srgbClr val="FFFFFF"/>
                </a:solidFill>
              </a14:hiddenFill>
            </a:ext>
          </a:extLst>
        </p:spPr>
      </p:pic>
      <p:pic>
        <p:nvPicPr>
          <p:cNvPr id="1036" name="Picture 12" descr="Image result for blue winged warbler">
            <a:extLst>
              <a:ext uri="{FF2B5EF4-FFF2-40B4-BE49-F238E27FC236}">
                <a16:creationId xmlns:a16="http://schemas.microsoft.com/office/drawing/2014/main" id="{665BBA8A-8ECD-4057-A7D9-76B30FD77140}"/>
              </a:ext>
            </a:extLst>
          </p:cNvPr>
          <p:cNvPicPr>
            <a:picLocks noChangeAspect="1" noChangeArrowheads="1"/>
          </p:cNvPicPr>
          <p:nvPr/>
        </p:nvPicPr>
        <p:blipFill rotWithShape="1">
          <a:blip r:embed="rId29" cstate="print">
            <a:extLst>
              <a:ext uri="{28A0092B-C50C-407E-A947-70E740481C1C}">
                <a14:useLocalDpi xmlns:a14="http://schemas.microsoft.com/office/drawing/2010/main" val="0"/>
              </a:ext>
            </a:extLst>
          </a:blip>
          <a:srcRect l="11945" t="976" r="4443" b="856"/>
          <a:stretch/>
        </p:blipFill>
        <p:spPr bwMode="auto">
          <a:xfrm>
            <a:off x="17920593" y="26973300"/>
            <a:ext cx="2342822" cy="2056539"/>
          </a:xfrm>
          <a:prstGeom prst="rect">
            <a:avLst/>
          </a:prstGeom>
          <a:noFill/>
          <a:ln w="12700">
            <a:solidFill>
              <a:schemeClr val="tx1"/>
            </a:solidFill>
          </a:ln>
          <a:extLst>
            <a:ext uri="{909E8E84-426E-40DD-AFC4-6F175D3DCCD1}">
              <a14:hiddenFill xmlns:a14="http://schemas.microsoft.com/office/drawing/2010/main">
                <a:solidFill>
                  <a:srgbClr val="FFFFFF"/>
                </a:solidFill>
              </a14:hiddenFill>
            </a:ext>
          </a:extLst>
        </p:spPr>
      </p:pic>
      <p:pic>
        <p:nvPicPr>
          <p:cNvPr id="88" name="Picture 6" descr="Brown Thrasher Photo">
            <a:extLst>
              <a:ext uri="{FF2B5EF4-FFF2-40B4-BE49-F238E27FC236}">
                <a16:creationId xmlns:a16="http://schemas.microsoft.com/office/drawing/2014/main" id="{11B016BA-F310-446E-8076-48439F07925E}"/>
              </a:ext>
            </a:extLst>
          </p:cNvPr>
          <p:cNvPicPr>
            <a:picLocks noChangeAspect="1" noChangeArrowheads="1"/>
          </p:cNvPicPr>
          <p:nvPr/>
        </p:nvPicPr>
        <p:blipFill rotWithShape="1">
          <a:blip r:embed="rId30">
            <a:extLst>
              <a:ext uri="{28A0092B-C50C-407E-A947-70E740481C1C}">
                <a14:useLocalDpi xmlns:a14="http://schemas.microsoft.com/office/drawing/2010/main" val="0"/>
              </a:ext>
            </a:extLst>
          </a:blip>
          <a:srcRect l="9442" t="10699" r="13266" b="-4781"/>
          <a:stretch/>
        </p:blipFill>
        <p:spPr bwMode="auto">
          <a:xfrm>
            <a:off x="20352681" y="29284284"/>
            <a:ext cx="2349315" cy="2079756"/>
          </a:xfrm>
          <a:prstGeom prst="rect">
            <a:avLst/>
          </a:prstGeom>
          <a:noFill/>
          <a:ln w="12700">
            <a:solidFill>
              <a:schemeClr val="tx1"/>
            </a:solidFill>
          </a:ln>
          <a:extLst>
            <a:ext uri="{909E8E84-426E-40DD-AFC4-6F175D3DCCD1}">
              <a14:hiddenFill xmlns:a14="http://schemas.microsoft.com/office/drawing/2010/main">
                <a:solidFill>
                  <a:srgbClr val="FFFFFF"/>
                </a:solidFill>
              </a14:hiddenFill>
            </a:ext>
          </a:extLst>
        </p:spPr>
      </p:pic>
      <p:pic>
        <p:nvPicPr>
          <p:cNvPr id="93" name="Picture 4" descr="American Goldfinch Photo">
            <a:extLst>
              <a:ext uri="{FF2B5EF4-FFF2-40B4-BE49-F238E27FC236}">
                <a16:creationId xmlns:a16="http://schemas.microsoft.com/office/drawing/2014/main" id="{8379B2BC-6DEC-4FDD-94B1-9E83BF9C401B}"/>
              </a:ext>
            </a:extLst>
          </p:cNvPr>
          <p:cNvPicPr>
            <a:picLocks noChangeAspect="1" noChangeArrowheads="1"/>
          </p:cNvPicPr>
          <p:nvPr/>
        </p:nvPicPr>
        <p:blipFill rotWithShape="1">
          <a:blip r:embed="rId31">
            <a:extLst>
              <a:ext uri="{28A0092B-C50C-407E-A947-70E740481C1C}">
                <a14:useLocalDpi xmlns:a14="http://schemas.microsoft.com/office/drawing/2010/main" val="0"/>
              </a:ext>
            </a:extLst>
          </a:blip>
          <a:srcRect l="15961" t="11087" r="7712" b="-6152"/>
          <a:stretch/>
        </p:blipFill>
        <p:spPr bwMode="auto">
          <a:xfrm>
            <a:off x="22797397" y="29281657"/>
            <a:ext cx="2298923" cy="2082383"/>
          </a:xfrm>
          <a:prstGeom prst="rect">
            <a:avLst/>
          </a:prstGeom>
          <a:noFill/>
          <a:ln w="12700">
            <a:solidFill>
              <a:schemeClr val="tx1"/>
            </a:solidFill>
          </a:ln>
          <a:extLst>
            <a:ext uri="{909E8E84-426E-40DD-AFC4-6F175D3DCCD1}">
              <a14:hiddenFill xmlns:a14="http://schemas.microsoft.com/office/drawing/2010/main">
                <a:solidFill>
                  <a:srgbClr val="FFFFFF"/>
                </a:solidFill>
              </a14:hiddenFill>
            </a:ext>
          </a:extLst>
        </p:spPr>
      </p:pic>
      <p:sp>
        <p:nvSpPr>
          <p:cNvPr id="95" name="TextBox 94">
            <a:extLst>
              <a:ext uri="{FF2B5EF4-FFF2-40B4-BE49-F238E27FC236}">
                <a16:creationId xmlns:a16="http://schemas.microsoft.com/office/drawing/2014/main" id="{FCB97A6F-724E-45AB-A14A-C588EB1878B3}"/>
              </a:ext>
            </a:extLst>
          </p:cNvPr>
          <p:cNvSpPr txBox="1"/>
          <p:nvPr/>
        </p:nvSpPr>
        <p:spPr>
          <a:xfrm>
            <a:off x="13072532" y="28827476"/>
            <a:ext cx="2335458" cy="392415"/>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US" sz="1950" dirty="0"/>
              <a:t>Yellow Warbler</a:t>
            </a:r>
          </a:p>
        </p:txBody>
      </p:sp>
      <p:sp>
        <p:nvSpPr>
          <p:cNvPr id="101" name="TextBox 100">
            <a:extLst>
              <a:ext uri="{FF2B5EF4-FFF2-40B4-BE49-F238E27FC236}">
                <a16:creationId xmlns:a16="http://schemas.microsoft.com/office/drawing/2014/main" id="{AB634BB9-6066-45CA-A81D-98595877330D}"/>
              </a:ext>
            </a:extLst>
          </p:cNvPr>
          <p:cNvSpPr txBox="1"/>
          <p:nvPr/>
        </p:nvSpPr>
        <p:spPr>
          <a:xfrm>
            <a:off x="15507887" y="28830674"/>
            <a:ext cx="2312808" cy="400110"/>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US" sz="1950" dirty="0"/>
              <a:t>Prairie Warbler</a:t>
            </a:r>
          </a:p>
        </p:txBody>
      </p:sp>
      <p:sp>
        <p:nvSpPr>
          <p:cNvPr id="103" name="TextBox 102">
            <a:extLst>
              <a:ext uri="{FF2B5EF4-FFF2-40B4-BE49-F238E27FC236}">
                <a16:creationId xmlns:a16="http://schemas.microsoft.com/office/drawing/2014/main" id="{263D944E-83F9-4EBE-99CC-AA6E61AB555F}"/>
              </a:ext>
            </a:extLst>
          </p:cNvPr>
          <p:cNvSpPr txBox="1"/>
          <p:nvPr/>
        </p:nvSpPr>
        <p:spPr>
          <a:xfrm>
            <a:off x="17909895" y="28832136"/>
            <a:ext cx="2353520" cy="404832"/>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US" sz="1950" dirty="0"/>
              <a:t>Blue-winged Warbler</a:t>
            </a:r>
          </a:p>
        </p:txBody>
      </p:sp>
      <p:sp>
        <p:nvSpPr>
          <p:cNvPr id="107" name="TextBox 106">
            <a:extLst>
              <a:ext uri="{FF2B5EF4-FFF2-40B4-BE49-F238E27FC236}">
                <a16:creationId xmlns:a16="http://schemas.microsoft.com/office/drawing/2014/main" id="{B2173F69-229D-4DE7-8236-BD9D2FD468EF}"/>
              </a:ext>
            </a:extLst>
          </p:cNvPr>
          <p:cNvSpPr txBox="1"/>
          <p:nvPr/>
        </p:nvSpPr>
        <p:spPr>
          <a:xfrm>
            <a:off x="20334470" y="28832135"/>
            <a:ext cx="2367526" cy="404833"/>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US" sz="1950" dirty="0"/>
              <a:t>Song Sparrow</a:t>
            </a:r>
          </a:p>
        </p:txBody>
      </p:sp>
      <p:sp>
        <p:nvSpPr>
          <p:cNvPr id="111" name="TextBox 110">
            <a:extLst>
              <a:ext uri="{FF2B5EF4-FFF2-40B4-BE49-F238E27FC236}">
                <a16:creationId xmlns:a16="http://schemas.microsoft.com/office/drawing/2014/main" id="{E4EFD081-412A-469A-87BB-2BEBC44AB33E}"/>
              </a:ext>
            </a:extLst>
          </p:cNvPr>
          <p:cNvSpPr txBox="1"/>
          <p:nvPr/>
        </p:nvSpPr>
        <p:spPr>
          <a:xfrm>
            <a:off x="22783393" y="28842785"/>
            <a:ext cx="2328909" cy="393701"/>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US" sz="1950" dirty="0"/>
              <a:t>Indigo Bunting</a:t>
            </a:r>
          </a:p>
        </p:txBody>
      </p:sp>
      <p:sp>
        <p:nvSpPr>
          <p:cNvPr id="112" name="TextBox 111">
            <a:extLst>
              <a:ext uri="{FF2B5EF4-FFF2-40B4-BE49-F238E27FC236}">
                <a16:creationId xmlns:a16="http://schemas.microsoft.com/office/drawing/2014/main" id="{9DCF6EC5-5198-415B-A78F-F67C9AC45D30}"/>
              </a:ext>
            </a:extLst>
          </p:cNvPr>
          <p:cNvSpPr txBox="1"/>
          <p:nvPr/>
        </p:nvSpPr>
        <p:spPr>
          <a:xfrm>
            <a:off x="13077914" y="31203900"/>
            <a:ext cx="2314269" cy="405115"/>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US" sz="1950" dirty="0"/>
              <a:t>Gray Catbird</a:t>
            </a:r>
          </a:p>
        </p:txBody>
      </p:sp>
      <p:sp>
        <p:nvSpPr>
          <p:cNvPr id="113" name="TextBox 112">
            <a:extLst>
              <a:ext uri="{FF2B5EF4-FFF2-40B4-BE49-F238E27FC236}">
                <a16:creationId xmlns:a16="http://schemas.microsoft.com/office/drawing/2014/main" id="{453CC801-655E-401C-94A2-BAD2EE100C5C}"/>
              </a:ext>
            </a:extLst>
          </p:cNvPr>
          <p:cNvSpPr txBox="1"/>
          <p:nvPr/>
        </p:nvSpPr>
        <p:spPr>
          <a:xfrm>
            <a:off x="15513918" y="31205486"/>
            <a:ext cx="2302682" cy="402336"/>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US" sz="1950" dirty="0"/>
              <a:t>Alder Flycatcher</a:t>
            </a:r>
          </a:p>
        </p:txBody>
      </p:sp>
      <p:sp>
        <p:nvSpPr>
          <p:cNvPr id="116" name="TextBox 115">
            <a:extLst>
              <a:ext uri="{FF2B5EF4-FFF2-40B4-BE49-F238E27FC236}">
                <a16:creationId xmlns:a16="http://schemas.microsoft.com/office/drawing/2014/main" id="{0722423E-6E36-44CF-BEB7-61F8C4B46C48}"/>
              </a:ext>
            </a:extLst>
          </p:cNvPr>
          <p:cNvSpPr txBox="1"/>
          <p:nvPr/>
        </p:nvSpPr>
        <p:spPr>
          <a:xfrm>
            <a:off x="17917981" y="31213806"/>
            <a:ext cx="2327509" cy="395209"/>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US" sz="1950" dirty="0"/>
              <a:t>Field Sparrow</a:t>
            </a:r>
          </a:p>
        </p:txBody>
      </p:sp>
      <p:sp>
        <p:nvSpPr>
          <p:cNvPr id="117" name="TextBox 116">
            <a:extLst>
              <a:ext uri="{FF2B5EF4-FFF2-40B4-BE49-F238E27FC236}">
                <a16:creationId xmlns:a16="http://schemas.microsoft.com/office/drawing/2014/main" id="{983673E3-3EDE-400C-97F4-D536DD2F9D3B}"/>
              </a:ext>
            </a:extLst>
          </p:cNvPr>
          <p:cNvSpPr txBox="1"/>
          <p:nvPr/>
        </p:nvSpPr>
        <p:spPr>
          <a:xfrm>
            <a:off x="20334470" y="31213806"/>
            <a:ext cx="2388343" cy="402336"/>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US" sz="1950" dirty="0"/>
              <a:t>Brown Thrasher</a:t>
            </a:r>
          </a:p>
        </p:txBody>
      </p:sp>
      <p:sp>
        <p:nvSpPr>
          <p:cNvPr id="118" name="TextBox 117">
            <a:extLst>
              <a:ext uri="{FF2B5EF4-FFF2-40B4-BE49-F238E27FC236}">
                <a16:creationId xmlns:a16="http://schemas.microsoft.com/office/drawing/2014/main" id="{920A980E-6C57-429D-9110-E793CB4C2FA2}"/>
              </a:ext>
            </a:extLst>
          </p:cNvPr>
          <p:cNvSpPr txBox="1"/>
          <p:nvPr/>
        </p:nvSpPr>
        <p:spPr>
          <a:xfrm>
            <a:off x="22781415" y="31213806"/>
            <a:ext cx="2330887" cy="402336"/>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US" sz="1950" dirty="0"/>
              <a:t>American Goldfinch</a:t>
            </a:r>
          </a:p>
        </p:txBody>
      </p:sp>
    </p:spTree>
    <p:extLst>
      <p:ext uri="{BB962C8B-B14F-4D97-AF65-F5344CB8AC3E}">
        <p14:creationId xmlns:p14="http://schemas.microsoft.com/office/powerpoint/2010/main" val="230705458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9272</TotalTime>
  <Words>834</Words>
  <Application>Microsoft Office PowerPoint</Application>
  <PresentationFormat>Custom</PresentationFormat>
  <Paragraphs>53</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Genetic Structure of an Isolated New England Cottontail (Sylvilagus transitionalis) Population</dc:title>
  <dc:creator>Melissa Bauer</dc:creator>
  <cp:lastModifiedBy>Melissa Bauer</cp:lastModifiedBy>
  <cp:revision>527</cp:revision>
  <dcterms:created xsi:type="dcterms:W3CDTF">2016-03-29T20:23:54Z</dcterms:created>
  <dcterms:modified xsi:type="dcterms:W3CDTF">2018-04-12T15:07:33Z</dcterms:modified>
</cp:coreProperties>
</file>