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Default Extension="bin" ContentType="application/vnd.openxmlformats-officedocument.oleObject"/>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39319200" cy="31089600"/>
  <p:notesSz cx="7019925" cy="9305925"/>
  <p:defaultTextStyle>
    <a:defPPr>
      <a:defRPr lang="en-US"/>
    </a:defPPr>
    <a:lvl1pPr marL="0" algn="l" defTabSz="4258221" rtl="0" eaLnBrk="1" latinLnBrk="0" hangingPunct="1">
      <a:defRPr sz="8400" kern="1200">
        <a:solidFill>
          <a:schemeClr val="tx1"/>
        </a:solidFill>
        <a:latin typeface="+mn-lt"/>
        <a:ea typeface="+mn-ea"/>
        <a:cs typeface="+mn-cs"/>
      </a:defRPr>
    </a:lvl1pPr>
    <a:lvl2pPr marL="2129110" algn="l" defTabSz="4258221" rtl="0" eaLnBrk="1" latinLnBrk="0" hangingPunct="1">
      <a:defRPr sz="8400" kern="1200">
        <a:solidFill>
          <a:schemeClr val="tx1"/>
        </a:solidFill>
        <a:latin typeface="+mn-lt"/>
        <a:ea typeface="+mn-ea"/>
        <a:cs typeface="+mn-cs"/>
      </a:defRPr>
    </a:lvl2pPr>
    <a:lvl3pPr marL="4258221" algn="l" defTabSz="4258221" rtl="0" eaLnBrk="1" latinLnBrk="0" hangingPunct="1">
      <a:defRPr sz="8400" kern="1200">
        <a:solidFill>
          <a:schemeClr val="tx1"/>
        </a:solidFill>
        <a:latin typeface="+mn-lt"/>
        <a:ea typeface="+mn-ea"/>
        <a:cs typeface="+mn-cs"/>
      </a:defRPr>
    </a:lvl3pPr>
    <a:lvl4pPr marL="6387332" algn="l" defTabSz="4258221" rtl="0" eaLnBrk="1" latinLnBrk="0" hangingPunct="1">
      <a:defRPr sz="8400" kern="1200">
        <a:solidFill>
          <a:schemeClr val="tx1"/>
        </a:solidFill>
        <a:latin typeface="+mn-lt"/>
        <a:ea typeface="+mn-ea"/>
        <a:cs typeface="+mn-cs"/>
      </a:defRPr>
    </a:lvl4pPr>
    <a:lvl5pPr marL="8516442" algn="l" defTabSz="4258221" rtl="0" eaLnBrk="1" latinLnBrk="0" hangingPunct="1">
      <a:defRPr sz="8400" kern="1200">
        <a:solidFill>
          <a:schemeClr val="tx1"/>
        </a:solidFill>
        <a:latin typeface="+mn-lt"/>
        <a:ea typeface="+mn-ea"/>
        <a:cs typeface="+mn-cs"/>
      </a:defRPr>
    </a:lvl5pPr>
    <a:lvl6pPr marL="10645552" algn="l" defTabSz="4258221" rtl="0" eaLnBrk="1" latinLnBrk="0" hangingPunct="1">
      <a:defRPr sz="8400" kern="1200">
        <a:solidFill>
          <a:schemeClr val="tx1"/>
        </a:solidFill>
        <a:latin typeface="+mn-lt"/>
        <a:ea typeface="+mn-ea"/>
        <a:cs typeface="+mn-cs"/>
      </a:defRPr>
    </a:lvl6pPr>
    <a:lvl7pPr marL="12774663" algn="l" defTabSz="4258221" rtl="0" eaLnBrk="1" latinLnBrk="0" hangingPunct="1">
      <a:defRPr sz="8400" kern="1200">
        <a:solidFill>
          <a:schemeClr val="tx1"/>
        </a:solidFill>
        <a:latin typeface="+mn-lt"/>
        <a:ea typeface="+mn-ea"/>
        <a:cs typeface="+mn-cs"/>
      </a:defRPr>
    </a:lvl7pPr>
    <a:lvl8pPr marL="14903773" algn="l" defTabSz="4258221" rtl="0" eaLnBrk="1" latinLnBrk="0" hangingPunct="1">
      <a:defRPr sz="8400" kern="1200">
        <a:solidFill>
          <a:schemeClr val="tx1"/>
        </a:solidFill>
        <a:latin typeface="+mn-lt"/>
        <a:ea typeface="+mn-ea"/>
        <a:cs typeface="+mn-cs"/>
      </a:defRPr>
    </a:lvl8pPr>
    <a:lvl9pPr marL="17032884" algn="l" defTabSz="4258221" rtl="0" eaLnBrk="1" latinLnBrk="0" hangingPunct="1">
      <a:defRPr sz="84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336E9"/>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5620"/>
    <p:restoredTop sz="94139" autoAdjust="0"/>
  </p:normalViewPr>
  <p:slideViewPr>
    <p:cSldViewPr>
      <p:cViewPr>
        <p:scale>
          <a:sx n="20" d="100"/>
          <a:sy n="20" d="100"/>
        </p:scale>
        <p:origin x="-558" y="-162"/>
      </p:cViewPr>
      <p:guideLst>
        <p:guide orient="horz" pos="9792"/>
        <p:guide pos="12384"/>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1650"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6688" y="0"/>
            <a:ext cx="3041650" cy="465138"/>
          </a:xfrm>
          <a:prstGeom prst="rect">
            <a:avLst/>
          </a:prstGeom>
        </p:spPr>
        <p:txBody>
          <a:bodyPr vert="horz" lIns="91440" tIns="45720" rIns="91440" bIns="45720" rtlCol="0"/>
          <a:lstStyle>
            <a:lvl1pPr algn="r">
              <a:defRPr sz="1200"/>
            </a:lvl1pPr>
          </a:lstStyle>
          <a:p>
            <a:fld id="{3B4CD06C-F547-484B-8966-414A917F5FAE}" type="datetimeFigureOut">
              <a:rPr lang="en-US" smtClean="0"/>
              <a:pPr/>
              <a:t>11/28/2011</a:t>
            </a:fld>
            <a:endParaRPr lang="en-US"/>
          </a:p>
        </p:txBody>
      </p:sp>
      <p:sp>
        <p:nvSpPr>
          <p:cNvPr id="4" name="Slide Image Placeholder 3"/>
          <p:cNvSpPr>
            <a:spLocks noGrp="1" noRot="1" noChangeAspect="1"/>
          </p:cNvSpPr>
          <p:nvPr>
            <p:ph type="sldImg" idx="2"/>
          </p:nvPr>
        </p:nvSpPr>
        <p:spPr>
          <a:xfrm>
            <a:off x="1303338" y="698500"/>
            <a:ext cx="4413250" cy="34893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19600"/>
            <a:ext cx="5616575" cy="4187825"/>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39200"/>
            <a:ext cx="3041650" cy="46513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6688" y="8839200"/>
            <a:ext cx="3041650" cy="465138"/>
          </a:xfrm>
          <a:prstGeom prst="rect">
            <a:avLst/>
          </a:prstGeom>
        </p:spPr>
        <p:txBody>
          <a:bodyPr vert="horz" lIns="91440" tIns="45720" rIns="91440" bIns="45720" rtlCol="0" anchor="b"/>
          <a:lstStyle>
            <a:lvl1pPr algn="r">
              <a:defRPr sz="1200"/>
            </a:lvl1pPr>
          </a:lstStyle>
          <a:p>
            <a:fld id="{9356C67D-5144-497B-A7EB-07626A2A90BA}"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03338" y="698500"/>
            <a:ext cx="4413250" cy="3489325"/>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356C67D-5144-497B-A7EB-07626A2A90BA}" type="slidenum">
              <a:rPr lang="en-US" smtClean="0"/>
              <a:pPr/>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948940" y="9657939"/>
            <a:ext cx="33421320" cy="6664113"/>
          </a:xfrm>
        </p:spPr>
        <p:txBody>
          <a:bodyPr/>
          <a:lstStyle/>
          <a:p>
            <a:r>
              <a:rPr lang="en-US" smtClean="0"/>
              <a:t>Click to edit Master title style</a:t>
            </a:r>
            <a:endParaRPr lang="en-US"/>
          </a:p>
        </p:txBody>
      </p:sp>
      <p:sp>
        <p:nvSpPr>
          <p:cNvPr id="3" name="Subtitle 2"/>
          <p:cNvSpPr>
            <a:spLocks noGrp="1"/>
          </p:cNvSpPr>
          <p:nvPr>
            <p:ph type="subTitle" idx="1"/>
          </p:nvPr>
        </p:nvSpPr>
        <p:spPr>
          <a:xfrm>
            <a:off x="5897880" y="17617440"/>
            <a:ext cx="27523440" cy="7945120"/>
          </a:xfrm>
        </p:spPr>
        <p:txBody>
          <a:bodyPr/>
          <a:lstStyle>
            <a:lvl1pPr marL="0" indent="0" algn="ctr">
              <a:buNone/>
              <a:defRPr>
                <a:solidFill>
                  <a:schemeClr val="tx1">
                    <a:tint val="75000"/>
                  </a:schemeClr>
                </a:solidFill>
              </a:defRPr>
            </a:lvl1pPr>
            <a:lvl2pPr marL="2129110" indent="0" algn="ctr">
              <a:buNone/>
              <a:defRPr>
                <a:solidFill>
                  <a:schemeClr val="tx1">
                    <a:tint val="75000"/>
                  </a:schemeClr>
                </a:solidFill>
              </a:defRPr>
            </a:lvl2pPr>
            <a:lvl3pPr marL="4258221" indent="0" algn="ctr">
              <a:buNone/>
              <a:defRPr>
                <a:solidFill>
                  <a:schemeClr val="tx1">
                    <a:tint val="75000"/>
                  </a:schemeClr>
                </a:solidFill>
              </a:defRPr>
            </a:lvl3pPr>
            <a:lvl4pPr marL="6387332" indent="0" algn="ctr">
              <a:buNone/>
              <a:defRPr>
                <a:solidFill>
                  <a:schemeClr val="tx1">
                    <a:tint val="75000"/>
                  </a:schemeClr>
                </a:solidFill>
              </a:defRPr>
            </a:lvl4pPr>
            <a:lvl5pPr marL="8516442" indent="0" algn="ctr">
              <a:buNone/>
              <a:defRPr>
                <a:solidFill>
                  <a:schemeClr val="tx1">
                    <a:tint val="75000"/>
                  </a:schemeClr>
                </a:solidFill>
              </a:defRPr>
            </a:lvl5pPr>
            <a:lvl6pPr marL="10645552" indent="0" algn="ctr">
              <a:buNone/>
              <a:defRPr>
                <a:solidFill>
                  <a:schemeClr val="tx1">
                    <a:tint val="75000"/>
                  </a:schemeClr>
                </a:solidFill>
              </a:defRPr>
            </a:lvl6pPr>
            <a:lvl7pPr marL="12774663" indent="0" algn="ctr">
              <a:buNone/>
              <a:defRPr>
                <a:solidFill>
                  <a:schemeClr val="tx1">
                    <a:tint val="75000"/>
                  </a:schemeClr>
                </a:solidFill>
              </a:defRPr>
            </a:lvl7pPr>
            <a:lvl8pPr marL="14903773" indent="0" algn="ctr">
              <a:buNone/>
              <a:defRPr>
                <a:solidFill>
                  <a:schemeClr val="tx1">
                    <a:tint val="75000"/>
                  </a:schemeClr>
                </a:solidFill>
              </a:defRPr>
            </a:lvl8pPr>
            <a:lvl9pPr marL="17032884"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6F6A8D1-52F1-41F5-8FAB-DA83D7CF7715}" type="datetimeFigureOut">
              <a:rPr lang="en-US" smtClean="0"/>
              <a:pPr/>
              <a:t>11/28/2011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FC8C75-B19F-4BC8-B8FB-E5E622A141A8}"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6F6A8D1-52F1-41F5-8FAB-DA83D7CF7715}" type="datetimeFigureOut">
              <a:rPr lang="en-US" smtClean="0"/>
              <a:pPr/>
              <a:t>11/28/2011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FC8C75-B19F-4BC8-B8FB-E5E622A141A8}"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105946" y="19977949"/>
            <a:ext cx="33421320" cy="6174740"/>
          </a:xfrm>
        </p:spPr>
        <p:txBody>
          <a:bodyPr anchor="t"/>
          <a:lstStyle>
            <a:lvl1pPr algn="l">
              <a:defRPr sz="18600" b="1" cap="all"/>
            </a:lvl1pPr>
          </a:lstStyle>
          <a:p>
            <a:r>
              <a:rPr lang="en-US" smtClean="0"/>
              <a:t>Click to edit Master title style</a:t>
            </a:r>
            <a:endParaRPr lang="en-US"/>
          </a:p>
        </p:txBody>
      </p:sp>
      <p:sp>
        <p:nvSpPr>
          <p:cNvPr id="3" name="Text Placeholder 2"/>
          <p:cNvSpPr>
            <a:spLocks noGrp="1"/>
          </p:cNvSpPr>
          <p:nvPr>
            <p:ph type="body" idx="1"/>
          </p:nvPr>
        </p:nvSpPr>
        <p:spPr>
          <a:xfrm>
            <a:off x="3105946" y="13177101"/>
            <a:ext cx="33421320" cy="6800848"/>
          </a:xfrm>
        </p:spPr>
        <p:txBody>
          <a:bodyPr anchor="b"/>
          <a:lstStyle>
            <a:lvl1pPr marL="0" indent="0">
              <a:buNone/>
              <a:defRPr sz="9400">
                <a:solidFill>
                  <a:schemeClr val="tx1">
                    <a:tint val="75000"/>
                  </a:schemeClr>
                </a:solidFill>
              </a:defRPr>
            </a:lvl1pPr>
            <a:lvl2pPr marL="2129110" indent="0">
              <a:buNone/>
              <a:defRPr sz="8400">
                <a:solidFill>
                  <a:schemeClr val="tx1">
                    <a:tint val="75000"/>
                  </a:schemeClr>
                </a:solidFill>
              </a:defRPr>
            </a:lvl2pPr>
            <a:lvl3pPr marL="4258221" indent="0">
              <a:buNone/>
              <a:defRPr sz="7500">
                <a:solidFill>
                  <a:schemeClr val="tx1">
                    <a:tint val="75000"/>
                  </a:schemeClr>
                </a:solidFill>
              </a:defRPr>
            </a:lvl3pPr>
            <a:lvl4pPr marL="6387332" indent="0">
              <a:buNone/>
              <a:defRPr sz="6500">
                <a:solidFill>
                  <a:schemeClr val="tx1">
                    <a:tint val="75000"/>
                  </a:schemeClr>
                </a:solidFill>
              </a:defRPr>
            </a:lvl4pPr>
            <a:lvl5pPr marL="8516442" indent="0">
              <a:buNone/>
              <a:defRPr sz="6500">
                <a:solidFill>
                  <a:schemeClr val="tx1">
                    <a:tint val="75000"/>
                  </a:schemeClr>
                </a:solidFill>
              </a:defRPr>
            </a:lvl5pPr>
            <a:lvl6pPr marL="10645552" indent="0">
              <a:buNone/>
              <a:defRPr sz="6500">
                <a:solidFill>
                  <a:schemeClr val="tx1">
                    <a:tint val="75000"/>
                  </a:schemeClr>
                </a:solidFill>
              </a:defRPr>
            </a:lvl6pPr>
            <a:lvl7pPr marL="12774663" indent="0">
              <a:buNone/>
              <a:defRPr sz="6500">
                <a:solidFill>
                  <a:schemeClr val="tx1">
                    <a:tint val="75000"/>
                  </a:schemeClr>
                </a:solidFill>
              </a:defRPr>
            </a:lvl7pPr>
            <a:lvl8pPr marL="14903773" indent="0">
              <a:buNone/>
              <a:defRPr sz="6500">
                <a:solidFill>
                  <a:schemeClr val="tx1">
                    <a:tint val="75000"/>
                  </a:schemeClr>
                </a:solidFill>
              </a:defRPr>
            </a:lvl8pPr>
            <a:lvl9pPr marL="17032884" indent="0">
              <a:buNone/>
              <a:defRPr sz="65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6F6A8D1-52F1-41F5-8FAB-DA83D7CF7715}" type="datetimeFigureOut">
              <a:rPr lang="en-US" smtClean="0"/>
              <a:pPr/>
              <a:t>11/28/2011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FC8C75-B19F-4BC8-B8FB-E5E622A141A8}"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7863840" y="32888767"/>
            <a:ext cx="70446900" cy="93009720"/>
          </a:xfrm>
        </p:spPr>
        <p:txBody>
          <a:bodyPr/>
          <a:lstStyle>
            <a:lvl1pPr>
              <a:defRPr sz="13000"/>
            </a:lvl1pPr>
            <a:lvl2pPr>
              <a:defRPr sz="11100"/>
            </a:lvl2pPr>
            <a:lvl3pPr>
              <a:defRPr sz="9400"/>
            </a:lvl3pPr>
            <a:lvl4pPr>
              <a:defRPr sz="8400"/>
            </a:lvl4pPr>
            <a:lvl5pPr>
              <a:defRPr sz="8400"/>
            </a:lvl5pPr>
            <a:lvl6pPr>
              <a:defRPr sz="8400"/>
            </a:lvl6pPr>
            <a:lvl7pPr>
              <a:defRPr sz="8400"/>
            </a:lvl7pPr>
            <a:lvl8pPr>
              <a:defRPr sz="8400"/>
            </a:lvl8pPr>
            <a:lvl9pPr>
              <a:defRPr sz="8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78966060" y="32888767"/>
            <a:ext cx="70446900" cy="93009720"/>
          </a:xfrm>
        </p:spPr>
        <p:txBody>
          <a:bodyPr/>
          <a:lstStyle>
            <a:lvl1pPr>
              <a:defRPr sz="13000"/>
            </a:lvl1pPr>
            <a:lvl2pPr>
              <a:defRPr sz="11100"/>
            </a:lvl2pPr>
            <a:lvl3pPr>
              <a:defRPr sz="9400"/>
            </a:lvl3pPr>
            <a:lvl4pPr>
              <a:defRPr sz="8400"/>
            </a:lvl4pPr>
            <a:lvl5pPr>
              <a:defRPr sz="8400"/>
            </a:lvl5pPr>
            <a:lvl6pPr>
              <a:defRPr sz="8400"/>
            </a:lvl6pPr>
            <a:lvl7pPr>
              <a:defRPr sz="8400"/>
            </a:lvl7pPr>
            <a:lvl8pPr>
              <a:defRPr sz="8400"/>
            </a:lvl8pPr>
            <a:lvl9pPr>
              <a:defRPr sz="8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6F6A8D1-52F1-41F5-8FAB-DA83D7CF7715}" type="datetimeFigureOut">
              <a:rPr lang="en-US" smtClean="0"/>
              <a:pPr/>
              <a:t>11/28/2011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9FC8C75-B19F-4BC8-B8FB-E5E622A141A8}"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965960" y="1245025"/>
            <a:ext cx="35387280" cy="5181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965961" y="6959187"/>
            <a:ext cx="17372808" cy="2900255"/>
          </a:xfrm>
        </p:spPr>
        <p:txBody>
          <a:bodyPr anchor="b"/>
          <a:lstStyle>
            <a:lvl1pPr marL="0" indent="0">
              <a:buNone/>
              <a:defRPr sz="11100" b="1"/>
            </a:lvl1pPr>
            <a:lvl2pPr marL="2129110" indent="0">
              <a:buNone/>
              <a:defRPr sz="9400" b="1"/>
            </a:lvl2pPr>
            <a:lvl3pPr marL="4258221" indent="0">
              <a:buNone/>
              <a:defRPr sz="8400" b="1"/>
            </a:lvl3pPr>
            <a:lvl4pPr marL="6387332" indent="0">
              <a:buNone/>
              <a:defRPr sz="7500" b="1"/>
            </a:lvl4pPr>
            <a:lvl5pPr marL="8516442" indent="0">
              <a:buNone/>
              <a:defRPr sz="7500" b="1"/>
            </a:lvl5pPr>
            <a:lvl6pPr marL="10645552" indent="0">
              <a:buNone/>
              <a:defRPr sz="7500" b="1"/>
            </a:lvl6pPr>
            <a:lvl7pPr marL="12774663" indent="0">
              <a:buNone/>
              <a:defRPr sz="7500" b="1"/>
            </a:lvl7pPr>
            <a:lvl8pPr marL="14903773" indent="0">
              <a:buNone/>
              <a:defRPr sz="7500" b="1"/>
            </a:lvl8pPr>
            <a:lvl9pPr marL="17032884" indent="0">
              <a:buNone/>
              <a:defRPr sz="7500" b="1"/>
            </a:lvl9pPr>
          </a:lstStyle>
          <a:p>
            <a:pPr lvl="0"/>
            <a:r>
              <a:rPr lang="en-US" smtClean="0"/>
              <a:t>Click to edit Master text styles</a:t>
            </a:r>
          </a:p>
        </p:txBody>
      </p:sp>
      <p:sp>
        <p:nvSpPr>
          <p:cNvPr id="4" name="Content Placeholder 3"/>
          <p:cNvSpPr>
            <a:spLocks noGrp="1"/>
          </p:cNvSpPr>
          <p:nvPr>
            <p:ph sz="half" idx="2"/>
          </p:nvPr>
        </p:nvSpPr>
        <p:spPr>
          <a:xfrm>
            <a:off x="1965961" y="9859442"/>
            <a:ext cx="17372808" cy="17912505"/>
          </a:xfrm>
        </p:spPr>
        <p:txBody>
          <a:bodyPr/>
          <a:lstStyle>
            <a:lvl1pPr>
              <a:defRPr sz="11100"/>
            </a:lvl1pPr>
            <a:lvl2pPr>
              <a:defRPr sz="9400"/>
            </a:lvl2pPr>
            <a:lvl3pPr>
              <a:defRPr sz="8400"/>
            </a:lvl3pPr>
            <a:lvl4pPr>
              <a:defRPr sz="7500"/>
            </a:lvl4pPr>
            <a:lvl5pPr>
              <a:defRPr sz="7500"/>
            </a:lvl5pPr>
            <a:lvl6pPr>
              <a:defRPr sz="7500"/>
            </a:lvl6pPr>
            <a:lvl7pPr>
              <a:defRPr sz="7500"/>
            </a:lvl7pPr>
            <a:lvl8pPr>
              <a:defRPr sz="7500"/>
            </a:lvl8pPr>
            <a:lvl9pPr>
              <a:defRPr sz="7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9973609" y="6959187"/>
            <a:ext cx="17379633" cy="2900255"/>
          </a:xfrm>
        </p:spPr>
        <p:txBody>
          <a:bodyPr anchor="b"/>
          <a:lstStyle>
            <a:lvl1pPr marL="0" indent="0">
              <a:buNone/>
              <a:defRPr sz="11100" b="1"/>
            </a:lvl1pPr>
            <a:lvl2pPr marL="2129110" indent="0">
              <a:buNone/>
              <a:defRPr sz="9400" b="1"/>
            </a:lvl2pPr>
            <a:lvl3pPr marL="4258221" indent="0">
              <a:buNone/>
              <a:defRPr sz="8400" b="1"/>
            </a:lvl3pPr>
            <a:lvl4pPr marL="6387332" indent="0">
              <a:buNone/>
              <a:defRPr sz="7500" b="1"/>
            </a:lvl4pPr>
            <a:lvl5pPr marL="8516442" indent="0">
              <a:buNone/>
              <a:defRPr sz="7500" b="1"/>
            </a:lvl5pPr>
            <a:lvl6pPr marL="10645552" indent="0">
              <a:buNone/>
              <a:defRPr sz="7500" b="1"/>
            </a:lvl6pPr>
            <a:lvl7pPr marL="12774663" indent="0">
              <a:buNone/>
              <a:defRPr sz="7500" b="1"/>
            </a:lvl7pPr>
            <a:lvl8pPr marL="14903773" indent="0">
              <a:buNone/>
              <a:defRPr sz="7500" b="1"/>
            </a:lvl8pPr>
            <a:lvl9pPr marL="17032884" indent="0">
              <a:buNone/>
              <a:defRPr sz="7500" b="1"/>
            </a:lvl9pPr>
          </a:lstStyle>
          <a:p>
            <a:pPr lvl="0"/>
            <a:r>
              <a:rPr lang="en-US" smtClean="0"/>
              <a:t>Click to edit Master text styles</a:t>
            </a:r>
          </a:p>
        </p:txBody>
      </p:sp>
      <p:sp>
        <p:nvSpPr>
          <p:cNvPr id="6" name="Content Placeholder 5"/>
          <p:cNvSpPr>
            <a:spLocks noGrp="1"/>
          </p:cNvSpPr>
          <p:nvPr>
            <p:ph sz="quarter" idx="4"/>
          </p:nvPr>
        </p:nvSpPr>
        <p:spPr>
          <a:xfrm>
            <a:off x="19973609" y="9859442"/>
            <a:ext cx="17379633" cy="17912505"/>
          </a:xfrm>
        </p:spPr>
        <p:txBody>
          <a:bodyPr/>
          <a:lstStyle>
            <a:lvl1pPr>
              <a:defRPr sz="11100"/>
            </a:lvl1pPr>
            <a:lvl2pPr>
              <a:defRPr sz="9400"/>
            </a:lvl2pPr>
            <a:lvl3pPr>
              <a:defRPr sz="8400"/>
            </a:lvl3pPr>
            <a:lvl4pPr>
              <a:defRPr sz="7500"/>
            </a:lvl4pPr>
            <a:lvl5pPr>
              <a:defRPr sz="7500"/>
            </a:lvl5pPr>
            <a:lvl6pPr>
              <a:defRPr sz="7500"/>
            </a:lvl6pPr>
            <a:lvl7pPr>
              <a:defRPr sz="7500"/>
            </a:lvl7pPr>
            <a:lvl8pPr>
              <a:defRPr sz="7500"/>
            </a:lvl8pPr>
            <a:lvl9pPr>
              <a:defRPr sz="7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6F6A8D1-52F1-41F5-8FAB-DA83D7CF7715}" type="datetimeFigureOut">
              <a:rPr lang="en-US" smtClean="0"/>
              <a:pPr/>
              <a:t>11/28/2011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9FC8C75-B19F-4BC8-B8FB-E5E622A141A8}"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6F6A8D1-52F1-41F5-8FAB-DA83D7CF7715}" type="datetimeFigureOut">
              <a:rPr lang="en-US" smtClean="0"/>
              <a:pPr/>
              <a:t>11/28/2011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9FC8C75-B19F-4BC8-B8FB-E5E622A141A8}"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6F6A8D1-52F1-41F5-8FAB-DA83D7CF7715}" type="datetimeFigureOut">
              <a:rPr lang="en-US" smtClean="0"/>
              <a:pPr/>
              <a:t>11/28/2011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9FC8C75-B19F-4BC8-B8FB-E5E622A141A8}"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65966" y="1237827"/>
            <a:ext cx="12935746" cy="5267960"/>
          </a:xfrm>
        </p:spPr>
        <p:txBody>
          <a:bodyPr anchor="b"/>
          <a:lstStyle>
            <a:lvl1pPr algn="l">
              <a:defRPr sz="9400" b="1"/>
            </a:lvl1pPr>
          </a:lstStyle>
          <a:p>
            <a:r>
              <a:rPr lang="en-US" smtClean="0"/>
              <a:t>Click to edit Master title style</a:t>
            </a:r>
            <a:endParaRPr lang="en-US"/>
          </a:p>
        </p:txBody>
      </p:sp>
      <p:sp>
        <p:nvSpPr>
          <p:cNvPr id="3" name="Content Placeholder 2"/>
          <p:cNvSpPr>
            <a:spLocks noGrp="1"/>
          </p:cNvSpPr>
          <p:nvPr>
            <p:ph idx="1"/>
          </p:nvPr>
        </p:nvSpPr>
        <p:spPr>
          <a:xfrm>
            <a:off x="15372720" y="1237829"/>
            <a:ext cx="21980526" cy="26534112"/>
          </a:xfrm>
        </p:spPr>
        <p:txBody>
          <a:bodyPr/>
          <a:lstStyle>
            <a:lvl1pPr>
              <a:defRPr sz="14900"/>
            </a:lvl1pPr>
            <a:lvl2pPr>
              <a:defRPr sz="13000"/>
            </a:lvl2pPr>
            <a:lvl3pPr>
              <a:defRPr sz="11100"/>
            </a:lvl3pPr>
            <a:lvl4pPr>
              <a:defRPr sz="9400"/>
            </a:lvl4pPr>
            <a:lvl5pPr>
              <a:defRPr sz="9400"/>
            </a:lvl5pPr>
            <a:lvl6pPr>
              <a:defRPr sz="9400"/>
            </a:lvl6pPr>
            <a:lvl7pPr>
              <a:defRPr sz="9400"/>
            </a:lvl7pPr>
            <a:lvl8pPr>
              <a:defRPr sz="9400"/>
            </a:lvl8pPr>
            <a:lvl9pPr>
              <a:defRPr sz="9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965966" y="6505789"/>
            <a:ext cx="12935746" cy="21266152"/>
          </a:xfrm>
        </p:spPr>
        <p:txBody>
          <a:bodyPr/>
          <a:lstStyle>
            <a:lvl1pPr marL="0" indent="0">
              <a:buNone/>
              <a:defRPr sz="6500"/>
            </a:lvl1pPr>
            <a:lvl2pPr marL="2129110" indent="0">
              <a:buNone/>
              <a:defRPr sz="5600"/>
            </a:lvl2pPr>
            <a:lvl3pPr marL="4258221" indent="0">
              <a:buNone/>
              <a:defRPr sz="4600"/>
            </a:lvl3pPr>
            <a:lvl4pPr marL="6387332" indent="0">
              <a:buNone/>
              <a:defRPr sz="4200"/>
            </a:lvl4pPr>
            <a:lvl5pPr marL="8516442" indent="0">
              <a:buNone/>
              <a:defRPr sz="4200"/>
            </a:lvl5pPr>
            <a:lvl6pPr marL="10645552" indent="0">
              <a:buNone/>
              <a:defRPr sz="4200"/>
            </a:lvl6pPr>
            <a:lvl7pPr marL="12774663" indent="0">
              <a:buNone/>
              <a:defRPr sz="4200"/>
            </a:lvl7pPr>
            <a:lvl8pPr marL="14903773" indent="0">
              <a:buNone/>
              <a:defRPr sz="4200"/>
            </a:lvl8pPr>
            <a:lvl9pPr marL="17032884" indent="0">
              <a:buNone/>
              <a:defRPr sz="42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6F6A8D1-52F1-41F5-8FAB-DA83D7CF7715}" type="datetimeFigureOut">
              <a:rPr lang="en-US" smtClean="0"/>
              <a:pPr/>
              <a:t>11/28/2011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9FC8C75-B19F-4BC8-B8FB-E5E622A141A8}"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06838" y="21762720"/>
            <a:ext cx="23591520" cy="2569212"/>
          </a:xfrm>
        </p:spPr>
        <p:txBody>
          <a:bodyPr anchor="b"/>
          <a:lstStyle>
            <a:lvl1pPr algn="l">
              <a:defRPr sz="9400" b="1"/>
            </a:lvl1pPr>
          </a:lstStyle>
          <a:p>
            <a:r>
              <a:rPr lang="en-US" smtClean="0"/>
              <a:t>Click to edit Master title style</a:t>
            </a:r>
            <a:endParaRPr lang="en-US"/>
          </a:p>
        </p:txBody>
      </p:sp>
      <p:sp>
        <p:nvSpPr>
          <p:cNvPr id="3" name="Picture Placeholder 2"/>
          <p:cNvSpPr>
            <a:spLocks noGrp="1"/>
          </p:cNvSpPr>
          <p:nvPr>
            <p:ph type="pic" idx="1"/>
          </p:nvPr>
        </p:nvSpPr>
        <p:spPr>
          <a:xfrm>
            <a:off x="7706838" y="2777913"/>
            <a:ext cx="23591520" cy="18653760"/>
          </a:xfrm>
        </p:spPr>
        <p:txBody>
          <a:bodyPr/>
          <a:lstStyle>
            <a:lvl1pPr marL="0" indent="0">
              <a:buNone/>
              <a:defRPr sz="14900"/>
            </a:lvl1pPr>
            <a:lvl2pPr marL="2129110" indent="0">
              <a:buNone/>
              <a:defRPr sz="13000"/>
            </a:lvl2pPr>
            <a:lvl3pPr marL="4258221" indent="0">
              <a:buNone/>
              <a:defRPr sz="11100"/>
            </a:lvl3pPr>
            <a:lvl4pPr marL="6387332" indent="0">
              <a:buNone/>
              <a:defRPr sz="9400"/>
            </a:lvl4pPr>
            <a:lvl5pPr marL="8516442" indent="0">
              <a:buNone/>
              <a:defRPr sz="9400"/>
            </a:lvl5pPr>
            <a:lvl6pPr marL="10645552" indent="0">
              <a:buNone/>
              <a:defRPr sz="9400"/>
            </a:lvl6pPr>
            <a:lvl7pPr marL="12774663" indent="0">
              <a:buNone/>
              <a:defRPr sz="9400"/>
            </a:lvl7pPr>
            <a:lvl8pPr marL="14903773" indent="0">
              <a:buNone/>
              <a:defRPr sz="9400"/>
            </a:lvl8pPr>
            <a:lvl9pPr marL="17032884" indent="0">
              <a:buNone/>
              <a:defRPr sz="9400"/>
            </a:lvl9pPr>
          </a:lstStyle>
          <a:p>
            <a:endParaRPr lang="en-US" dirty="0"/>
          </a:p>
        </p:txBody>
      </p:sp>
      <p:sp>
        <p:nvSpPr>
          <p:cNvPr id="4" name="Text Placeholder 3"/>
          <p:cNvSpPr>
            <a:spLocks noGrp="1"/>
          </p:cNvSpPr>
          <p:nvPr>
            <p:ph type="body" sz="half" idx="2"/>
          </p:nvPr>
        </p:nvSpPr>
        <p:spPr>
          <a:xfrm>
            <a:off x="7706838" y="24331932"/>
            <a:ext cx="23591520" cy="3648708"/>
          </a:xfrm>
        </p:spPr>
        <p:txBody>
          <a:bodyPr/>
          <a:lstStyle>
            <a:lvl1pPr marL="0" indent="0">
              <a:buNone/>
              <a:defRPr sz="6500"/>
            </a:lvl1pPr>
            <a:lvl2pPr marL="2129110" indent="0">
              <a:buNone/>
              <a:defRPr sz="5600"/>
            </a:lvl2pPr>
            <a:lvl3pPr marL="4258221" indent="0">
              <a:buNone/>
              <a:defRPr sz="4600"/>
            </a:lvl3pPr>
            <a:lvl4pPr marL="6387332" indent="0">
              <a:buNone/>
              <a:defRPr sz="4200"/>
            </a:lvl4pPr>
            <a:lvl5pPr marL="8516442" indent="0">
              <a:buNone/>
              <a:defRPr sz="4200"/>
            </a:lvl5pPr>
            <a:lvl6pPr marL="10645552" indent="0">
              <a:buNone/>
              <a:defRPr sz="4200"/>
            </a:lvl6pPr>
            <a:lvl7pPr marL="12774663" indent="0">
              <a:buNone/>
              <a:defRPr sz="4200"/>
            </a:lvl7pPr>
            <a:lvl8pPr marL="14903773" indent="0">
              <a:buNone/>
              <a:defRPr sz="4200"/>
            </a:lvl8pPr>
            <a:lvl9pPr marL="17032884" indent="0">
              <a:buNone/>
              <a:defRPr sz="42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6F6A8D1-52F1-41F5-8FAB-DA83D7CF7715}" type="datetimeFigureOut">
              <a:rPr lang="en-US" smtClean="0"/>
              <a:pPr/>
              <a:t>11/28/2011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9FC8C75-B19F-4BC8-B8FB-E5E622A141A8}"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6F6A8D1-52F1-41F5-8FAB-DA83D7CF7715}" type="datetimeFigureOut">
              <a:rPr lang="en-US" smtClean="0"/>
              <a:pPr/>
              <a:t>11/28/2011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FC8C75-B19F-4BC8-B8FB-E5E622A141A8}"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4025680" y="5642189"/>
            <a:ext cx="35387280" cy="1202563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7863840" y="5642189"/>
            <a:ext cx="105506520" cy="1202563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6F6A8D1-52F1-41F5-8FAB-DA83D7CF7715}" type="datetimeFigureOut">
              <a:rPr lang="en-US" smtClean="0"/>
              <a:pPr/>
              <a:t>11/28/2011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FC8C75-B19F-4BC8-B8FB-E5E622A141A8}"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965960" y="1245025"/>
            <a:ext cx="35387280" cy="5181600"/>
          </a:xfrm>
          <a:prstGeom prst="rect">
            <a:avLst/>
          </a:prstGeom>
        </p:spPr>
        <p:txBody>
          <a:bodyPr vert="horz" lIns="425822" tIns="212911" rIns="425822" bIns="212911"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965960" y="7254251"/>
            <a:ext cx="35387280" cy="20517699"/>
          </a:xfrm>
          <a:prstGeom prst="rect">
            <a:avLst/>
          </a:prstGeom>
        </p:spPr>
        <p:txBody>
          <a:bodyPr vert="horz" lIns="425822" tIns="212911" rIns="425822" bIns="212911"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965960" y="28815465"/>
            <a:ext cx="9174480" cy="1655233"/>
          </a:xfrm>
          <a:prstGeom prst="rect">
            <a:avLst/>
          </a:prstGeom>
        </p:spPr>
        <p:txBody>
          <a:bodyPr vert="horz" lIns="425822" tIns="212911" rIns="425822" bIns="212911" rtlCol="0" anchor="ctr"/>
          <a:lstStyle>
            <a:lvl1pPr algn="l">
              <a:defRPr sz="5600">
                <a:solidFill>
                  <a:schemeClr val="tx1">
                    <a:tint val="75000"/>
                  </a:schemeClr>
                </a:solidFill>
              </a:defRPr>
            </a:lvl1pPr>
          </a:lstStyle>
          <a:p>
            <a:fld id="{F6F6A8D1-52F1-41F5-8FAB-DA83D7CF7715}" type="datetimeFigureOut">
              <a:rPr lang="en-US" smtClean="0"/>
              <a:pPr/>
              <a:t>11/28/2011</a:t>
            </a:fld>
            <a:endParaRPr lang="en-US" dirty="0"/>
          </a:p>
        </p:txBody>
      </p:sp>
      <p:sp>
        <p:nvSpPr>
          <p:cNvPr id="5" name="Footer Placeholder 4"/>
          <p:cNvSpPr>
            <a:spLocks noGrp="1"/>
          </p:cNvSpPr>
          <p:nvPr>
            <p:ph type="ftr" sz="quarter" idx="3"/>
          </p:nvPr>
        </p:nvSpPr>
        <p:spPr>
          <a:xfrm>
            <a:off x="13434060" y="28815465"/>
            <a:ext cx="12451080" cy="1655233"/>
          </a:xfrm>
          <a:prstGeom prst="rect">
            <a:avLst/>
          </a:prstGeom>
        </p:spPr>
        <p:txBody>
          <a:bodyPr vert="horz" lIns="425822" tIns="212911" rIns="425822" bIns="212911" rtlCol="0" anchor="ctr"/>
          <a:lstStyle>
            <a:lvl1pPr algn="ctr">
              <a:defRPr sz="56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28178760" y="28815465"/>
            <a:ext cx="9174480" cy="1655233"/>
          </a:xfrm>
          <a:prstGeom prst="rect">
            <a:avLst/>
          </a:prstGeom>
        </p:spPr>
        <p:txBody>
          <a:bodyPr vert="horz" lIns="425822" tIns="212911" rIns="425822" bIns="212911" rtlCol="0" anchor="ctr"/>
          <a:lstStyle>
            <a:lvl1pPr algn="r">
              <a:defRPr sz="5600">
                <a:solidFill>
                  <a:schemeClr val="tx1">
                    <a:tint val="75000"/>
                  </a:schemeClr>
                </a:solidFill>
              </a:defRPr>
            </a:lvl1pPr>
          </a:lstStyle>
          <a:p>
            <a:fld id="{69FC8C75-B19F-4BC8-B8FB-E5E622A141A8}"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258221" rtl="0" eaLnBrk="1" latinLnBrk="0" hangingPunct="1">
        <a:spcBef>
          <a:spcPct val="0"/>
        </a:spcBef>
        <a:buNone/>
        <a:defRPr sz="20500" kern="1200">
          <a:solidFill>
            <a:schemeClr val="tx1"/>
          </a:solidFill>
          <a:latin typeface="+mj-lt"/>
          <a:ea typeface="+mj-ea"/>
          <a:cs typeface="+mj-cs"/>
        </a:defRPr>
      </a:lvl1pPr>
    </p:titleStyle>
    <p:bodyStyle>
      <a:lvl1pPr marL="1596833" indent="-1596833" algn="l" defTabSz="4258221" rtl="0" eaLnBrk="1" latinLnBrk="0" hangingPunct="1">
        <a:spcBef>
          <a:spcPct val="20000"/>
        </a:spcBef>
        <a:buFont typeface="Arial" pitchFamily="34" charset="0"/>
        <a:buChar char="•"/>
        <a:defRPr sz="14900" kern="1200">
          <a:solidFill>
            <a:schemeClr val="tx1"/>
          </a:solidFill>
          <a:latin typeface="+mn-lt"/>
          <a:ea typeface="+mn-ea"/>
          <a:cs typeface="+mn-cs"/>
        </a:defRPr>
      </a:lvl1pPr>
      <a:lvl2pPr marL="3459804" indent="-1330694" algn="l" defTabSz="4258221" rtl="0" eaLnBrk="1" latinLnBrk="0" hangingPunct="1">
        <a:spcBef>
          <a:spcPct val="20000"/>
        </a:spcBef>
        <a:buFont typeface="Arial" pitchFamily="34" charset="0"/>
        <a:buChar char="–"/>
        <a:defRPr sz="13000" kern="1200">
          <a:solidFill>
            <a:schemeClr val="tx1"/>
          </a:solidFill>
          <a:latin typeface="+mn-lt"/>
          <a:ea typeface="+mn-ea"/>
          <a:cs typeface="+mn-cs"/>
        </a:defRPr>
      </a:lvl2pPr>
      <a:lvl3pPr marL="5322777" indent="-1064555" algn="l" defTabSz="4258221" rtl="0" eaLnBrk="1" latinLnBrk="0" hangingPunct="1">
        <a:spcBef>
          <a:spcPct val="20000"/>
        </a:spcBef>
        <a:buFont typeface="Arial" pitchFamily="34" charset="0"/>
        <a:buChar char="•"/>
        <a:defRPr sz="11100" kern="1200">
          <a:solidFill>
            <a:schemeClr val="tx1"/>
          </a:solidFill>
          <a:latin typeface="+mn-lt"/>
          <a:ea typeface="+mn-ea"/>
          <a:cs typeface="+mn-cs"/>
        </a:defRPr>
      </a:lvl3pPr>
      <a:lvl4pPr marL="7451887" indent="-1064555" algn="l" defTabSz="4258221" rtl="0" eaLnBrk="1" latinLnBrk="0" hangingPunct="1">
        <a:spcBef>
          <a:spcPct val="20000"/>
        </a:spcBef>
        <a:buFont typeface="Arial" pitchFamily="34" charset="0"/>
        <a:buChar char="–"/>
        <a:defRPr sz="9400" kern="1200">
          <a:solidFill>
            <a:schemeClr val="tx1"/>
          </a:solidFill>
          <a:latin typeface="+mn-lt"/>
          <a:ea typeface="+mn-ea"/>
          <a:cs typeface="+mn-cs"/>
        </a:defRPr>
      </a:lvl4pPr>
      <a:lvl5pPr marL="9580997" indent="-1064555" algn="l" defTabSz="4258221" rtl="0" eaLnBrk="1" latinLnBrk="0" hangingPunct="1">
        <a:spcBef>
          <a:spcPct val="20000"/>
        </a:spcBef>
        <a:buFont typeface="Arial" pitchFamily="34" charset="0"/>
        <a:buChar char="»"/>
        <a:defRPr sz="9400" kern="1200">
          <a:solidFill>
            <a:schemeClr val="tx1"/>
          </a:solidFill>
          <a:latin typeface="+mn-lt"/>
          <a:ea typeface="+mn-ea"/>
          <a:cs typeface="+mn-cs"/>
        </a:defRPr>
      </a:lvl5pPr>
      <a:lvl6pPr marL="11710107" indent="-1064555" algn="l" defTabSz="4258221" rtl="0" eaLnBrk="1" latinLnBrk="0" hangingPunct="1">
        <a:spcBef>
          <a:spcPct val="20000"/>
        </a:spcBef>
        <a:buFont typeface="Arial" pitchFamily="34" charset="0"/>
        <a:buChar char="•"/>
        <a:defRPr sz="9400" kern="1200">
          <a:solidFill>
            <a:schemeClr val="tx1"/>
          </a:solidFill>
          <a:latin typeface="+mn-lt"/>
          <a:ea typeface="+mn-ea"/>
          <a:cs typeface="+mn-cs"/>
        </a:defRPr>
      </a:lvl6pPr>
      <a:lvl7pPr marL="13839218" indent="-1064555" algn="l" defTabSz="4258221" rtl="0" eaLnBrk="1" latinLnBrk="0" hangingPunct="1">
        <a:spcBef>
          <a:spcPct val="20000"/>
        </a:spcBef>
        <a:buFont typeface="Arial" pitchFamily="34" charset="0"/>
        <a:buChar char="•"/>
        <a:defRPr sz="9400" kern="1200">
          <a:solidFill>
            <a:schemeClr val="tx1"/>
          </a:solidFill>
          <a:latin typeface="+mn-lt"/>
          <a:ea typeface="+mn-ea"/>
          <a:cs typeface="+mn-cs"/>
        </a:defRPr>
      </a:lvl7pPr>
      <a:lvl8pPr marL="15968329" indent="-1064555" algn="l" defTabSz="4258221" rtl="0" eaLnBrk="1" latinLnBrk="0" hangingPunct="1">
        <a:spcBef>
          <a:spcPct val="20000"/>
        </a:spcBef>
        <a:buFont typeface="Arial" pitchFamily="34" charset="0"/>
        <a:buChar char="•"/>
        <a:defRPr sz="9400" kern="1200">
          <a:solidFill>
            <a:schemeClr val="tx1"/>
          </a:solidFill>
          <a:latin typeface="+mn-lt"/>
          <a:ea typeface="+mn-ea"/>
          <a:cs typeface="+mn-cs"/>
        </a:defRPr>
      </a:lvl8pPr>
      <a:lvl9pPr marL="18097439" indent="-1064555" algn="l" defTabSz="4258221" rtl="0" eaLnBrk="1" latinLnBrk="0" hangingPunct="1">
        <a:spcBef>
          <a:spcPct val="20000"/>
        </a:spcBef>
        <a:buFont typeface="Arial" pitchFamily="34" charset="0"/>
        <a:buChar char="•"/>
        <a:defRPr sz="9400" kern="1200">
          <a:solidFill>
            <a:schemeClr val="tx1"/>
          </a:solidFill>
          <a:latin typeface="+mn-lt"/>
          <a:ea typeface="+mn-ea"/>
          <a:cs typeface="+mn-cs"/>
        </a:defRPr>
      </a:lvl9pPr>
    </p:bodyStyle>
    <p:otherStyle>
      <a:defPPr>
        <a:defRPr lang="en-US"/>
      </a:defPPr>
      <a:lvl1pPr marL="0" algn="l" defTabSz="4258221" rtl="0" eaLnBrk="1" latinLnBrk="0" hangingPunct="1">
        <a:defRPr sz="8400" kern="1200">
          <a:solidFill>
            <a:schemeClr val="tx1"/>
          </a:solidFill>
          <a:latin typeface="+mn-lt"/>
          <a:ea typeface="+mn-ea"/>
          <a:cs typeface="+mn-cs"/>
        </a:defRPr>
      </a:lvl1pPr>
      <a:lvl2pPr marL="2129110" algn="l" defTabSz="4258221" rtl="0" eaLnBrk="1" latinLnBrk="0" hangingPunct="1">
        <a:defRPr sz="8400" kern="1200">
          <a:solidFill>
            <a:schemeClr val="tx1"/>
          </a:solidFill>
          <a:latin typeface="+mn-lt"/>
          <a:ea typeface="+mn-ea"/>
          <a:cs typeface="+mn-cs"/>
        </a:defRPr>
      </a:lvl2pPr>
      <a:lvl3pPr marL="4258221" algn="l" defTabSz="4258221" rtl="0" eaLnBrk="1" latinLnBrk="0" hangingPunct="1">
        <a:defRPr sz="8400" kern="1200">
          <a:solidFill>
            <a:schemeClr val="tx1"/>
          </a:solidFill>
          <a:latin typeface="+mn-lt"/>
          <a:ea typeface="+mn-ea"/>
          <a:cs typeface="+mn-cs"/>
        </a:defRPr>
      </a:lvl3pPr>
      <a:lvl4pPr marL="6387332" algn="l" defTabSz="4258221" rtl="0" eaLnBrk="1" latinLnBrk="0" hangingPunct="1">
        <a:defRPr sz="8400" kern="1200">
          <a:solidFill>
            <a:schemeClr val="tx1"/>
          </a:solidFill>
          <a:latin typeface="+mn-lt"/>
          <a:ea typeface="+mn-ea"/>
          <a:cs typeface="+mn-cs"/>
        </a:defRPr>
      </a:lvl4pPr>
      <a:lvl5pPr marL="8516442" algn="l" defTabSz="4258221" rtl="0" eaLnBrk="1" latinLnBrk="0" hangingPunct="1">
        <a:defRPr sz="8400" kern="1200">
          <a:solidFill>
            <a:schemeClr val="tx1"/>
          </a:solidFill>
          <a:latin typeface="+mn-lt"/>
          <a:ea typeface="+mn-ea"/>
          <a:cs typeface="+mn-cs"/>
        </a:defRPr>
      </a:lvl5pPr>
      <a:lvl6pPr marL="10645552" algn="l" defTabSz="4258221" rtl="0" eaLnBrk="1" latinLnBrk="0" hangingPunct="1">
        <a:defRPr sz="8400" kern="1200">
          <a:solidFill>
            <a:schemeClr val="tx1"/>
          </a:solidFill>
          <a:latin typeface="+mn-lt"/>
          <a:ea typeface="+mn-ea"/>
          <a:cs typeface="+mn-cs"/>
        </a:defRPr>
      </a:lvl6pPr>
      <a:lvl7pPr marL="12774663" algn="l" defTabSz="4258221" rtl="0" eaLnBrk="1" latinLnBrk="0" hangingPunct="1">
        <a:defRPr sz="8400" kern="1200">
          <a:solidFill>
            <a:schemeClr val="tx1"/>
          </a:solidFill>
          <a:latin typeface="+mn-lt"/>
          <a:ea typeface="+mn-ea"/>
          <a:cs typeface="+mn-cs"/>
        </a:defRPr>
      </a:lvl7pPr>
      <a:lvl8pPr marL="14903773" algn="l" defTabSz="4258221" rtl="0" eaLnBrk="1" latinLnBrk="0" hangingPunct="1">
        <a:defRPr sz="8400" kern="1200">
          <a:solidFill>
            <a:schemeClr val="tx1"/>
          </a:solidFill>
          <a:latin typeface="+mn-lt"/>
          <a:ea typeface="+mn-ea"/>
          <a:cs typeface="+mn-cs"/>
        </a:defRPr>
      </a:lvl8pPr>
      <a:lvl9pPr marL="17032884" algn="l" defTabSz="4258221" rtl="0" eaLnBrk="1" latinLnBrk="0" hangingPunct="1">
        <a:defRPr sz="8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notesSlide" Target="../notesSlides/notesSlide1.xml"/><Relationship Id="rId7" Type="http://schemas.openxmlformats.org/officeDocument/2006/relationships/image" Target="../media/image4.emf"/><Relationship Id="rId12" Type="http://schemas.openxmlformats.org/officeDocument/2006/relationships/image" Target="../media/image9.emf"/><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oleObject" Target="../embeddings/oleObject1.bin"/><Relationship Id="rId11" Type="http://schemas.openxmlformats.org/officeDocument/2006/relationships/image" Target="../media/image8.emf"/><Relationship Id="rId5" Type="http://schemas.openxmlformats.org/officeDocument/2006/relationships/image" Target="../media/image3.png"/><Relationship Id="rId10" Type="http://schemas.openxmlformats.org/officeDocument/2006/relationships/image" Target="../media/image7.emf"/><Relationship Id="rId4" Type="http://schemas.openxmlformats.org/officeDocument/2006/relationships/image" Target="../media/image2.jpeg"/><Relationship Id="rId9"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37674" y="8"/>
            <a:ext cx="37993320" cy="4225891"/>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2700000" scaled="1"/>
            <a:tileRect/>
          </a:gradFill>
        </p:spPr>
        <p:txBody>
          <a:bodyPr wrap="square" lIns="100703" tIns="50351" rIns="100703" bIns="50351" rtlCol="0">
            <a:spAutoFit/>
          </a:bodyPr>
          <a:lstStyle/>
          <a:p>
            <a:pPr algn="ctr"/>
            <a:r>
              <a:rPr lang="en-US" sz="8000" dirty="0" smtClean="0">
                <a:solidFill>
                  <a:schemeClr val="bg1"/>
                </a:solidFill>
              </a:rPr>
              <a:t>   Deliquescence Behavior of Internally Mixed Clay and Salt </a:t>
            </a:r>
          </a:p>
          <a:p>
            <a:pPr algn="ctr"/>
            <a:r>
              <a:rPr lang="en-US" sz="8000" dirty="0" smtClean="0">
                <a:solidFill>
                  <a:schemeClr val="bg1"/>
                </a:solidFill>
              </a:rPr>
              <a:t>Aerosols by Optical Extinction Measurements</a:t>
            </a:r>
            <a:r>
              <a:rPr lang="en-US" sz="5400" b="1" dirty="0" smtClean="0">
                <a:solidFill>
                  <a:schemeClr val="bg1"/>
                </a:solidFill>
              </a:rPr>
              <a:t/>
            </a:r>
            <a:br>
              <a:rPr lang="en-US" sz="5400" b="1" dirty="0" smtClean="0">
                <a:solidFill>
                  <a:schemeClr val="bg1"/>
                </a:solidFill>
              </a:rPr>
            </a:br>
            <a:r>
              <a:rPr lang="en-US" sz="5400" b="1" dirty="0" smtClean="0">
                <a:solidFill>
                  <a:schemeClr val="bg1"/>
                </a:solidFill>
              </a:rPr>
              <a:t>              </a:t>
            </a:r>
            <a:r>
              <a:rPr lang="en-US" sz="6000" dirty="0" smtClean="0">
                <a:solidFill>
                  <a:schemeClr val="bg1"/>
                </a:solidFill>
              </a:rPr>
              <a:t>Alexis R. Attwood and Margaret E. Greenslade                      </a:t>
            </a:r>
          </a:p>
          <a:p>
            <a:pPr algn="ctr"/>
            <a:r>
              <a:rPr lang="en-US" sz="4800" dirty="0" smtClean="0">
                <a:solidFill>
                  <a:schemeClr val="bg1"/>
                </a:solidFill>
              </a:rPr>
              <a:t>                  University of New Hampshire, Chemistry Department, Durham, NH 03824               </a:t>
            </a:r>
            <a:endParaRPr lang="en-US" sz="4800" dirty="0"/>
          </a:p>
        </p:txBody>
      </p:sp>
      <p:sp>
        <p:nvSpPr>
          <p:cNvPr id="8" name="Rectangle 7"/>
          <p:cNvSpPr/>
          <p:nvPr/>
        </p:nvSpPr>
        <p:spPr>
          <a:xfrm>
            <a:off x="688206" y="4267208"/>
            <a:ext cx="37947600" cy="609599"/>
          </a:xfrm>
          <a:prstGeom prst="rect">
            <a:avLst/>
          </a:prstGeom>
        </p:spPr>
        <p:style>
          <a:lnRef idx="0">
            <a:schemeClr val="accent6"/>
          </a:lnRef>
          <a:fillRef idx="3">
            <a:schemeClr val="accent6"/>
          </a:fillRef>
          <a:effectRef idx="3">
            <a:schemeClr val="accent6"/>
          </a:effectRef>
          <a:fontRef idx="minor">
            <a:schemeClr val="lt1"/>
          </a:fontRef>
        </p:style>
        <p:txBody>
          <a:bodyPr lIns="100703" tIns="50351" rIns="100703" bIns="50351" rtlCol="0" anchor="ctr"/>
          <a:lstStyle/>
          <a:p>
            <a:pPr algn="ctr"/>
            <a:endParaRPr lang="en-US" dirty="0"/>
          </a:p>
        </p:txBody>
      </p:sp>
      <p:sp>
        <p:nvSpPr>
          <p:cNvPr id="9" name="TextBox 8"/>
          <p:cNvSpPr txBox="1"/>
          <p:nvPr/>
        </p:nvSpPr>
        <p:spPr>
          <a:xfrm>
            <a:off x="637674" y="4877457"/>
            <a:ext cx="11064240" cy="114300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2700000" scaled="1"/>
            <a:tileRect/>
          </a:gradFill>
          <a:ln>
            <a:solidFill>
              <a:schemeClr val="tx1"/>
            </a:solidFill>
          </a:ln>
        </p:spPr>
        <p:txBody>
          <a:bodyPr wrap="square" lIns="100703" tIns="50351" rIns="100703" bIns="50351" rtlCol="0">
            <a:spAutoFit/>
          </a:bodyPr>
          <a:lstStyle/>
          <a:p>
            <a:pPr algn="ctr"/>
            <a:r>
              <a:rPr lang="en-US" sz="6600" dirty="0" smtClean="0">
                <a:solidFill>
                  <a:schemeClr val="bg1"/>
                </a:solidFill>
              </a:rPr>
              <a:t>Introduction</a:t>
            </a:r>
            <a:endParaRPr lang="en-US" sz="6600" dirty="0">
              <a:solidFill>
                <a:schemeClr val="bg1"/>
              </a:solidFill>
            </a:endParaRPr>
          </a:p>
        </p:txBody>
      </p:sp>
      <p:pic>
        <p:nvPicPr>
          <p:cNvPr id="11" name="Picture 10" descr="dust storms.jpg"/>
          <p:cNvPicPr>
            <a:picLocks noChangeAspect="1"/>
          </p:cNvPicPr>
          <p:nvPr/>
        </p:nvPicPr>
        <p:blipFill>
          <a:blip r:embed="rId4" cstate="print"/>
          <a:stretch>
            <a:fillRect/>
          </a:stretch>
        </p:blipFill>
        <p:spPr>
          <a:xfrm>
            <a:off x="6858000" y="6219521"/>
            <a:ext cx="4709160" cy="3534079"/>
          </a:xfrm>
          <a:prstGeom prst="rect">
            <a:avLst/>
          </a:prstGeom>
        </p:spPr>
      </p:pic>
      <p:sp>
        <p:nvSpPr>
          <p:cNvPr id="14" name="TextBox 13"/>
          <p:cNvSpPr txBox="1"/>
          <p:nvPr/>
        </p:nvSpPr>
        <p:spPr>
          <a:xfrm>
            <a:off x="12084678" y="4876800"/>
            <a:ext cx="15014448" cy="1117348"/>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2700000" scaled="1"/>
            <a:tileRect/>
          </a:gradFill>
          <a:ln>
            <a:solidFill>
              <a:schemeClr val="tx1"/>
            </a:solidFill>
          </a:ln>
        </p:spPr>
        <p:txBody>
          <a:bodyPr wrap="square" lIns="100703" tIns="50351" rIns="100703" bIns="50351" rtlCol="0">
            <a:spAutoFit/>
          </a:bodyPr>
          <a:lstStyle/>
          <a:p>
            <a:pPr algn="ctr"/>
            <a:r>
              <a:rPr lang="en-US" sz="6600" dirty="0" smtClean="0">
                <a:solidFill>
                  <a:schemeClr val="bg1"/>
                </a:solidFill>
              </a:rPr>
              <a:t>Results</a:t>
            </a:r>
            <a:endParaRPr lang="en-US" sz="6600" dirty="0">
              <a:solidFill>
                <a:schemeClr val="bg1"/>
              </a:solidFill>
            </a:endParaRPr>
          </a:p>
        </p:txBody>
      </p:sp>
      <p:sp>
        <p:nvSpPr>
          <p:cNvPr id="15" name="TextBox 14"/>
          <p:cNvSpPr txBox="1"/>
          <p:nvPr/>
        </p:nvSpPr>
        <p:spPr>
          <a:xfrm>
            <a:off x="27488148" y="4873752"/>
            <a:ext cx="11119104" cy="114300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2700000" scaled="1"/>
            <a:tileRect/>
          </a:gradFill>
          <a:ln>
            <a:solidFill>
              <a:schemeClr val="tx1"/>
            </a:solidFill>
          </a:ln>
        </p:spPr>
        <p:txBody>
          <a:bodyPr wrap="square" lIns="100703" tIns="50351" rIns="100703" bIns="50351" rtlCol="0">
            <a:spAutoFit/>
          </a:bodyPr>
          <a:lstStyle/>
          <a:p>
            <a:pPr algn="ctr"/>
            <a:r>
              <a:rPr lang="en-US" sz="6600" dirty="0" smtClean="0">
                <a:solidFill>
                  <a:schemeClr val="bg1"/>
                </a:solidFill>
              </a:rPr>
              <a:t>Discussion</a:t>
            </a:r>
            <a:endParaRPr lang="en-US" sz="6600" dirty="0">
              <a:solidFill>
                <a:schemeClr val="bg1"/>
              </a:solidFill>
            </a:endParaRPr>
          </a:p>
        </p:txBody>
      </p:sp>
      <p:sp>
        <p:nvSpPr>
          <p:cNvPr id="19" name="TextBox 18"/>
          <p:cNvSpPr txBox="1"/>
          <p:nvPr/>
        </p:nvSpPr>
        <p:spPr>
          <a:xfrm>
            <a:off x="640080" y="21469350"/>
            <a:ext cx="11064240" cy="1117348"/>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2700000" scaled="1"/>
            <a:tileRect/>
          </a:gradFill>
          <a:ln>
            <a:solidFill>
              <a:schemeClr val="tx1"/>
            </a:solidFill>
          </a:ln>
        </p:spPr>
        <p:txBody>
          <a:bodyPr wrap="square" lIns="100703" tIns="50351" rIns="100703" bIns="50351" rtlCol="0">
            <a:spAutoFit/>
          </a:bodyPr>
          <a:lstStyle/>
          <a:p>
            <a:pPr algn="ctr"/>
            <a:r>
              <a:rPr lang="en-US" sz="6600" dirty="0" smtClean="0">
                <a:solidFill>
                  <a:schemeClr val="bg1"/>
                </a:solidFill>
              </a:rPr>
              <a:t>Measurement Technique</a:t>
            </a:r>
            <a:endParaRPr lang="en-US" sz="6600" dirty="0">
              <a:solidFill>
                <a:schemeClr val="bg1"/>
              </a:solidFill>
            </a:endParaRPr>
          </a:p>
        </p:txBody>
      </p:sp>
      <p:sp>
        <p:nvSpPr>
          <p:cNvPr id="22" name="TextBox 21"/>
          <p:cNvSpPr txBox="1"/>
          <p:nvPr/>
        </p:nvSpPr>
        <p:spPr>
          <a:xfrm>
            <a:off x="12085962" y="26664130"/>
            <a:ext cx="15014448" cy="122507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2700000" scaled="1"/>
            <a:tileRect/>
          </a:gradFill>
          <a:ln>
            <a:solidFill>
              <a:schemeClr val="tx1"/>
            </a:solidFill>
          </a:ln>
        </p:spPr>
        <p:txBody>
          <a:bodyPr wrap="square" lIns="100703" tIns="50351" rIns="100703" bIns="50351" rtlCol="0">
            <a:spAutoFit/>
          </a:bodyPr>
          <a:lstStyle/>
          <a:p>
            <a:pPr algn="ctr"/>
            <a:r>
              <a:rPr lang="en-US" sz="7300" dirty="0" smtClean="0">
                <a:solidFill>
                  <a:schemeClr val="bg1"/>
                </a:solidFill>
              </a:rPr>
              <a:t>References</a:t>
            </a:r>
            <a:endParaRPr lang="en-US" sz="7300" dirty="0">
              <a:solidFill>
                <a:schemeClr val="bg1"/>
              </a:solidFill>
            </a:endParaRPr>
          </a:p>
        </p:txBody>
      </p:sp>
      <p:sp>
        <p:nvSpPr>
          <p:cNvPr id="23" name="TextBox 22"/>
          <p:cNvSpPr txBox="1"/>
          <p:nvPr/>
        </p:nvSpPr>
        <p:spPr>
          <a:xfrm>
            <a:off x="27486864" y="28346400"/>
            <a:ext cx="11119104" cy="1117348"/>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2700000" scaled="1"/>
            <a:tileRect/>
          </a:gradFill>
          <a:ln>
            <a:solidFill>
              <a:schemeClr val="tx1"/>
            </a:solidFill>
          </a:ln>
        </p:spPr>
        <p:txBody>
          <a:bodyPr wrap="square" lIns="100703" tIns="50351" rIns="100703" bIns="50351" rtlCol="0">
            <a:spAutoFit/>
          </a:bodyPr>
          <a:lstStyle/>
          <a:p>
            <a:pPr algn="ctr"/>
            <a:r>
              <a:rPr lang="en-US" sz="6600" dirty="0" smtClean="0">
                <a:solidFill>
                  <a:schemeClr val="bg1"/>
                </a:solidFill>
              </a:rPr>
              <a:t>Acknowledgments</a:t>
            </a:r>
            <a:endParaRPr lang="en-US" sz="6600" dirty="0">
              <a:solidFill>
                <a:schemeClr val="bg1"/>
              </a:solidFill>
            </a:endParaRPr>
          </a:p>
        </p:txBody>
      </p:sp>
      <p:sp>
        <p:nvSpPr>
          <p:cNvPr id="30" name="TextBox 29"/>
          <p:cNvSpPr txBox="1"/>
          <p:nvPr/>
        </p:nvSpPr>
        <p:spPr>
          <a:xfrm>
            <a:off x="640080" y="9746066"/>
            <a:ext cx="11146536" cy="12556377"/>
          </a:xfrm>
          <a:prstGeom prst="rect">
            <a:avLst/>
          </a:prstGeom>
          <a:noFill/>
        </p:spPr>
        <p:txBody>
          <a:bodyPr wrap="square" lIns="100703" tIns="50351" rIns="100703" bIns="50351" rtlCol="0">
            <a:spAutoFit/>
          </a:bodyPr>
          <a:lstStyle/>
          <a:p>
            <a:endParaRPr lang="en-US" sz="2600" dirty="0" smtClean="0"/>
          </a:p>
          <a:p>
            <a:r>
              <a:rPr lang="en-US" sz="2500" dirty="0" smtClean="0"/>
              <a:t>soluble species like ammonium sulfate (AS) and sodium chloride (</a:t>
            </a:r>
            <a:r>
              <a:rPr lang="en-US" sz="2500" dirty="0" err="1" smtClean="0"/>
              <a:t>NaCl</a:t>
            </a:r>
            <a:r>
              <a:rPr lang="en-US" sz="2500" dirty="0" smtClean="0"/>
              <a:t>) and up to 85% of transported dust is internally mixed with other material.</a:t>
            </a:r>
            <a:r>
              <a:rPr lang="en-US" sz="2500" baseline="30000" dirty="0" smtClean="0"/>
              <a:t>3</a:t>
            </a:r>
            <a:endParaRPr lang="en-US" sz="2500" dirty="0" smtClean="0"/>
          </a:p>
          <a:p>
            <a:pPr>
              <a:lnSpc>
                <a:spcPts val="1800"/>
              </a:lnSpc>
              <a:buFont typeface="Arial" pitchFamily="34" charset="0"/>
              <a:buChar char="•"/>
            </a:pPr>
            <a:endParaRPr lang="en-US" sz="2500" dirty="0" smtClean="0"/>
          </a:p>
          <a:p>
            <a:pPr>
              <a:buFont typeface="Arial" pitchFamily="34" charset="0"/>
              <a:buChar char="•"/>
            </a:pPr>
            <a:endParaRPr lang="en-US" sz="2500" dirty="0" smtClean="0"/>
          </a:p>
          <a:p>
            <a:pPr>
              <a:buFont typeface="Arial" pitchFamily="34" charset="0"/>
              <a:buChar char="•"/>
            </a:pPr>
            <a:endParaRPr lang="en-US" sz="2500" dirty="0" smtClean="0"/>
          </a:p>
          <a:p>
            <a:pPr>
              <a:buFont typeface="Arial" pitchFamily="34" charset="0"/>
              <a:buChar char="•"/>
            </a:pPr>
            <a:endParaRPr lang="en-US" sz="2500" dirty="0" smtClean="0"/>
          </a:p>
          <a:p>
            <a:pPr>
              <a:buFont typeface="Arial" pitchFamily="34" charset="0"/>
              <a:buChar char="•"/>
            </a:pPr>
            <a:endParaRPr lang="en-US" sz="2500" dirty="0" smtClean="0"/>
          </a:p>
          <a:p>
            <a:pPr>
              <a:buFont typeface="Arial" pitchFamily="34" charset="0"/>
              <a:buChar char="•"/>
            </a:pPr>
            <a:endParaRPr lang="en-US" sz="2500" dirty="0" smtClean="0"/>
          </a:p>
          <a:p>
            <a:pPr>
              <a:buFont typeface="Arial" pitchFamily="34" charset="0"/>
              <a:buChar char="•"/>
            </a:pPr>
            <a:endParaRPr lang="en-US" sz="2500" dirty="0" smtClean="0"/>
          </a:p>
          <a:p>
            <a:pPr>
              <a:buFont typeface="Arial" pitchFamily="34" charset="0"/>
              <a:buChar char="•"/>
            </a:pPr>
            <a:endParaRPr lang="en-US" sz="2500" dirty="0" smtClean="0"/>
          </a:p>
          <a:p>
            <a:pPr>
              <a:buFont typeface="Arial" pitchFamily="34" charset="0"/>
              <a:buChar char="•"/>
            </a:pPr>
            <a:endParaRPr lang="en-US" sz="2500" dirty="0" smtClean="0"/>
          </a:p>
          <a:p>
            <a:pPr>
              <a:lnSpc>
                <a:spcPts val="1000"/>
              </a:lnSpc>
            </a:pPr>
            <a:endParaRPr lang="en-US" sz="2500" dirty="0" smtClean="0"/>
          </a:p>
          <a:p>
            <a:r>
              <a:rPr lang="en-US" sz="2500" dirty="0" smtClean="0"/>
              <a:t>size, complex refractive index and shape and these three characteristics determine the extent of extinction, or the sum of absorption and scattering, of light by the particle. </a:t>
            </a:r>
          </a:p>
          <a:p>
            <a:pPr>
              <a:lnSpc>
                <a:spcPts val="1800"/>
              </a:lnSpc>
              <a:buFont typeface="Arial" pitchFamily="34" charset="0"/>
              <a:buChar char="•"/>
            </a:pPr>
            <a:endParaRPr lang="en-US" sz="2500" dirty="0" smtClean="0"/>
          </a:p>
          <a:p>
            <a:pPr>
              <a:buFont typeface="Arial" pitchFamily="34" charset="0"/>
              <a:buChar char="•"/>
            </a:pPr>
            <a:r>
              <a:rPr lang="en-US" sz="2500" dirty="0" smtClean="0"/>
              <a:t>Some measurements reported in the current literature suggest little change in the hygroscopic behavior or optical properties of internal mixtures of mineral dust and soluble material.</a:t>
            </a:r>
            <a:r>
              <a:rPr lang="en-US" sz="2500" baseline="30000" dirty="0" smtClean="0"/>
              <a:t>5-8</a:t>
            </a:r>
            <a:endParaRPr lang="en-US" sz="2500" dirty="0" smtClean="0"/>
          </a:p>
          <a:p>
            <a:pPr>
              <a:lnSpc>
                <a:spcPts val="1800"/>
              </a:lnSpc>
            </a:pPr>
            <a:endParaRPr lang="en-US" sz="2500" dirty="0" smtClean="0"/>
          </a:p>
          <a:p>
            <a:pPr>
              <a:buFont typeface="Arial" pitchFamily="34" charset="0"/>
              <a:buChar char="•"/>
            </a:pPr>
            <a:r>
              <a:rPr lang="en-US" sz="2500" dirty="0" smtClean="0"/>
              <a:t>We directly measured the optical response of AS and </a:t>
            </a:r>
            <a:r>
              <a:rPr lang="en-US" sz="2500" dirty="0" err="1" smtClean="0"/>
              <a:t>NaCl</a:t>
            </a:r>
            <a:r>
              <a:rPr lang="en-US" sz="2500" dirty="0" smtClean="0"/>
              <a:t> internally mixed with montmorillonite using cavity ring down spectroscopy (CRD).</a:t>
            </a:r>
          </a:p>
          <a:p>
            <a:pPr>
              <a:lnSpc>
                <a:spcPts val="1800"/>
              </a:lnSpc>
            </a:pPr>
            <a:r>
              <a:rPr lang="en-US" sz="2800" dirty="0" smtClean="0"/>
              <a:t> </a:t>
            </a:r>
          </a:p>
          <a:p>
            <a:pPr>
              <a:buFont typeface="Arial" pitchFamily="34" charset="0"/>
              <a:buChar char="•"/>
            </a:pPr>
            <a:r>
              <a:rPr lang="en-US" sz="2500" dirty="0" smtClean="0"/>
              <a:t>The sensitivity of the relative humidity dependence of extinction based on </a:t>
            </a:r>
            <a:r>
              <a:rPr lang="en-US" sz="2500" dirty="0" smtClean="0"/>
              <a:t>the fraction </a:t>
            </a:r>
            <a:r>
              <a:rPr lang="en-US" sz="2500" dirty="0" smtClean="0"/>
              <a:t>of salt </a:t>
            </a:r>
            <a:r>
              <a:rPr lang="en-US" sz="2500" dirty="0" smtClean="0"/>
              <a:t>added </a:t>
            </a:r>
            <a:r>
              <a:rPr lang="en-US" sz="2500" dirty="0" smtClean="0"/>
              <a:t>is examined to better understand how the optical properties and hygroscopicity of mineral dust change as a function of its mixing state.</a:t>
            </a:r>
          </a:p>
          <a:p>
            <a:pPr>
              <a:lnSpc>
                <a:spcPts val="1800"/>
              </a:lnSpc>
              <a:buFont typeface="Arial" pitchFamily="34" charset="0"/>
              <a:buChar char="•"/>
            </a:pPr>
            <a:endParaRPr lang="en-US" sz="2500" dirty="0" smtClean="0"/>
          </a:p>
          <a:p>
            <a:pPr>
              <a:buFont typeface="Arial" pitchFamily="34" charset="0"/>
              <a:buChar char="•"/>
            </a:pPr>
            <a:r>
              <a:rPr lang="en-US" sz="2500" dirty="0" smtClean="0"/>
              <a:t>Further, our investigation gives insight into whether using the optical properties of pure components in conjunction with simple volume weighted mixing rules is sufficient to approximate the optical changes in internally mixed aerosol composed of both soluble and largely insoluble species.</a:t>
            </a:r>
            <a:endParaRPr lang="en-US" sz="2500" dirty="0"/>
          </a:p>
          <a:p>
            <a:r>
              <a:rPr lang="en-US" sz="2500" dirty="0" smtClean="0"/>
              <a:t> </a:t>
            </a:r>
            <a:endParaRPr lang="en-US" sz="2500" dirty="0"/>
          </a:p>
        </p:txBody>
      </p:sp>
      <p:sp>
        <p:nvSpPr>
          <p:cNvPr id="41" name="TextBox 40"/>
          <p:cNvSpPr txBox="1"/>
          <p:nvPr/>
        </p:nvSpPr>
        <p:spPr>
          <a:xfrm>
            <a:off x="640080" y="6052093"/>
            <a:ext cx="6163056" cy="6464966"/>
          </a:xfrm>
          <a:prstGeom prst="rect">
            <a:avLst/>
          </a:prstGeom>
          <a:noFill/>
        </p:spPr>
        <p:txBody>
          <a:bodyPr wrap="square" lIns="100703" tIns="50351" rIns="100703" bIns="50351" rtlCol="0">
            <a:spAutoFit/>
          </a:bodyPr>
          <a:lstStyle/>
          <a:p>
            <a:pPr>
              <a:buFont typeface="Arial" pitchFamily="34" charset="0"/>
              <a:buChar char="•"/>
            </a:pPr>
            <a:r>
              <a:rPr lang="en-US" sz="2500" dirty="0" smtClean="0"/>
              <a:t>Atmospheric particles are produced from a wide variety of both anthropogenic and natural sources.</a:t>
            </a:r>
          </a:p>
          <a:p>
            <a:pPr>
              <a:lnSpc>
                <a:spcPts val="1800"/>
              </a:lnSpc>
            </a:pPr>
            <a:endParaRPr lang="en-US" sz="2500" dirty="0" smtClean="0"/>
          </a:p>
          <a:p>
            <a:pPr>
              <a:buFont typeface="Arial" pitchFamily="34" charset="0"/>
              <a:buChar char="•"/>
            </a:pPr>
            <a:r>
              <a:rPr lang="en-US" sz="2500" dirty="0" smtClean="0"/>
              <a:t>An estimated 45% of the total global aerosol load is mineral dust.</a:t>
            </a:r>
            <a:r>
              <a:rPr lang="en-US" sz="2500" baseline="30000" dirty="0" smtClean="0"/>
              <a:t>1</a:t>
            </a:r>
            <a:endParaRPr lang="en-US" sz="2500" dirty="0" smtClean="0"/>
          </a:p>
          <a:p>
            <a:pPr>
              <a:lnSpc>
                <a:spcPts val="1800"/>
              </a:lnSpc>
            </a:pPr>
            <a:endParaRPr lang="en-US" sz="2500" dirty="0" smtClean="0"/>
          </a:p>
          <a:p>
            <a:pPr>
              <a:buFont typeface="Arial" pitchFamily="34" charset="0"/>
              <a:buChar char="•"/>
            </a:pPr>
            <a:r>
              <a:rPr lang="en-US" sz="2500" dirty="0" smtClean="0"/>
              <a:t>Mineral dust can scatter incoming short-wave radiation or absorb outgoing infrared terrestrial radiation.</a:t>
            </a:r>
            <a:r>
              <a:rPr lang="en-US" sz="2500" baseline="30000" dirty="0" smtClean="0"/>
              <a:t>2</a:t>
            </a:r>
            <a:endParaRPr lang="en-US" sz="2500" dirty="0" smtClean="0"/>
          </a:p>
          <a:p>
            <a:pPr>
              <a:lnSpc>
                <a:spcPts val="1800"/>
              </a:lnSpc>
            </a:pPr>
            <a:endParaRPr lang="en-US" sz="2500" dirty="0" smtClean="0"/>
          </a:p>
          <a:p>
            <a:pPr>
              <a:buFont typeface="Arial" pitchFamily="34" charset="0"/>
              <a:buChar char="•"/>
            </a:pPr>
            <a:r>
              <a:rPr lang="en-US" sz="2500" dirty="0" smtClean="0"/>
              <a:t>Mineral dust is often associated with </a:t>
            </a:r>
          </a:p>
          <a:p>
            <a:endParaRPr lang="en-US" sz="2500" dirty="0" smtClean="0"/>
          </a:p>
          <a:p>
            <a:pPr>
              <a:lnSpc>
                <a:spcPts val="1652"/>
              </a:lnSpc>
            </a:pPr>
            <a:endParaRPr lang="en-US" sz="2500" dirty="0" smtClean="0"/>
          </a:p>
          <a:p>
            <a:pPr>
              <a:lnSpc>
                <a:spcPts val="1652"/>
              </a:lnSpc>
            </a:pPr>
            <a:endParaRPr lang="en-US" sz="2500" dirty="0" smtClean="0"/>
          </a:p>
          <a:p>
            <a:pPr>
              <a:lnSpc>
                <a:spcPts val="1652"/>
              </a:lnSpc>
            </a:pPr>
            <a:endParaRPr lang="en-US" sz="2500" dirty="0" smtClean="0"/>
          </a:p>
          <a:p>
            <a:r>
              <a:rPr lang="en-US" sz="2500" dirty="0" smtClean="0"/>
              <a:t>  </a:t>
            </a:r>
          </a:p>
          <a:p>
            <a:pPr>
              <a:buFont typeface="Arial" pitchFamily="34" charset="0"/>
              <a:buChar char="•"/>
            </a:pPr>
            <a:endParaRPr lang="en-US" sz="2500" dirty="0" smtClean="0"/>
          </a:p>
          <a:p>
            <a:endParaRPr lang="en-US" sz="2600" dirty="0"/>
          </a:p>
        </p:txBody>
      </p:sp>
      <p:sp>
        <p:nvSpPr>
          <p:cNvPr id="44" name="TextBox 43"/>
          <p:cNvSpPr txBox="1"/>
          <p:nvPr/>
        </p:nvSpPr>
        <p:spPr>
          <a:xfrm>
            <a:off x="27870839" y="6096770"/>
            <a:ext cx="11468100" cy="994237"/>
          </a:xfrm>
          <a:prstGeom prst="rect">
            <a:avLst/>
          </a:prstGeom>
          <a:noFill/>
        </p:spPr>
        <p:txBody>
          <a:bodyPr wrap="square" lIns="100703" tIns="50351" rIns="100703" bIns="50351" rtlCol="0">
            <a:spAutoFit/>
          </a:bodyPr>
          <a:lstStyle/>
          <a:p>
            <a:pPr>
              <a:buFont typeface="Arial" pitchFamily="34" charset="0"/>
              <a:buChar char="•"/>
            </a:pPr>
            <a:endParaRPr lang="en-US" sz="2900" dirty="0" smtClean="0"/>
          </a:p>
          <a:p>
            <a:pPr>
              <a:buFont typeface="Arial" pitchFamily="34" charset="0"/>
              <a:buChar char="•"/>
            </a:pPr>
            <a:endParaRPr lang="en-US" sz="2900" dirty="0"/>
          </a:p>
        </p:txBody>
      </p:sp>
      <p:sp>
        <p:nvSpPr>
          <p:cNvPr id="45" name="TextBox 44"/>
          <p:cNvSpPr txBox="1"/>
          <p:nvPr/>
        </p:nvSpPr>
        <p:spPr>
          <a:xfrm>
            <a:off x="12026464" y="27971972"/>
            <a:ext cx="15163800" cy="6257217"/>
          </a:xfrm>
          <a:prstGeom prst="rect">
            <a:avLst/>
          </a:prstGeom>
          <a:noFill/>
        </p:spPr>
        <p:txBody>
          <a:bodyPr wrap="square" lIns="100703" tIns="50351" rIns="100703" bIns="50351" rtlCol="0">
            <a:spAutoFit/>
          </a:bodyPr>
          <a:lstStyle/>
          <a:p>
            <a:pPr>
              <a:lnSpc>
                <a:spcPts val="1800"/>
              </a:lnSpc>
            </a:pPr>
            <a:r>
              <a:rPr lang="en-US" sz="1450" dirty="0" smtClean="0"/>
              <a:t>1. </a:t>
            </a:r>
            <a:r>
              <a:rPr lang="en-US" sz="1450" dirty="0" err="1" smtClean="0"/>
              <a:t>Caquineau</a:t>
            </a:r>
            <a:r>
              <a:rPr lang="en-US" sz="1450" dirty="0" smtClean="0"/>
              <a:t>, S., et al. (2002), Mineralogy of </a:t>
            </a:r>
            <a:r>
              <a:rPr lang="en-US" sz="1450" dirty="0" err="1" smtClean="0"/>
              <a:t>saharan</a:t>
            </a:r>
            <a:r>
              <a:rPr lang="en-US" sz="1450" dirty="0" smtClean="0"/>
              <a:t> </a:t>
            </a:r>
            <a:r>
              <a:rPr lang="en-US" sz="1450" dirty="0" smtClean="0"/>
              <a:t>d</a:t>
            </a:r>
            <a:r>
              <a:rPr lang="en-US" sz="1450" dirty="0" smtClean="0"/>
              <a:t>ust </a:t>
            </a:r>
            <a:r>
              <a:rPr lang="en-US" sz="1450" dirty="0" smtClean="0"/>
              <a:t>t</a:t>
            </a:r>
            <a:r>
              <a:rPr lang="en-US" sz="1450" dirty="0" smtClean="0"/>
              <a:t>ransported </a:t>
            </a:r>
            <a:r>
              <a:rPr lang="en-US" sz="1450" dirty="0" smtClean="0"/>
              <a:t>o</a:t>
            </a:r>
            <a:r>
              <a:rPr lang="en-US" sz="1450" dirty="0" smtClean="0"/>
              <a:t>ver </a:t>
            </a:r>
            <a:r>
              <a:rPr lang="en-US" sz="1450" dirty="0" smtClean="0"/>
              <a:t>n</a:t>
            </a:r>
            <a:r>
              <a:rPr lang="en-US" sz="1450" dirty="0" smtClean="0"/>
              <a:t>orthwestern </a:t>
            </a:r>
            <a:r>
              <a:rPr lang="en-US" sz="1450" dirty="0" smtClean="0"/>
              <a:t>t</a:t>
            </a:r>
            <a:r>
              <a:rPr lang="en-US" sz="1450" dirty="0" smtClean="0"/>
              <a:t>ropical </a:t>
            </a:r>
            <a:r>
              <a:rPr lang="en-US" sz="1450" dirty="0" smtClean="0"/>
              <a:t>A</a:t>
            </a:r>
            <a:r>
              <a:rPr lang="en-US" sz="1450" dirty="0" smtClean="0"/>
              <a:t>tlantic </a:t>
            </a:r>
            <a:r>
              <a:rPr lang="en-US" sz="1450" dirty="0" smtClean="0"/>
              <a:t>O</a:t>
            </a:r>
            <a:r>
              <a:rPr lang="en-US" sz="1450" dirty="0" smtClean="0"/>
              <a:t>cean </a:t>
            </a:r>
            <a:r>
              <a:rPr lang="en-US" sz="1450" dirty="0" smtClean="0"/>
              <a:t>in </a:t>
            </a:r>
            <a:r>
              <a:rPr lang="en-US" sz="1450" dirty="0" smtClean="0"/>
              <a:t>relation </a:t>
            </a:r>
            <a:r>
              <a:rPr lang="en-US" sz="1450" dirty="0" smtClean="0"/>
              <a:t>to </a:t>
            </a:r>
            <a:r>
              <a:rPr lang="en-US" sz="1450" dirty="0" smtClean="0"/>
              <a:t>source </a:t>
            </a:r>
            <a:r>
              <a:rPr lang="en-US" sz="1450" dirty="0" smtClean="0"/>
              <a:t>r</a:t>
            </a:r>
            <a:r>
              <a:rPr lang="en-US" sz="1450" dirty="0" smtClean="0"/>
              <a:t>egions</a:t>
            </a:r>
            <a:r>
              <a:rPr lang="en-US" sz="1450" dirty="0" smtClean="0"/>
              <a:t>, </a:t>
            </a:r>
            <a:r>
              <a:rPr lang="en-US" sz="1450" i="1" dirty="0" smtClean="0"/>
              <a:t>J. </a:t>
            </a:r>
            <a:r>
              <a:rPr lang="en-US" sz="1450" i="1" dirty="0" err="1" smtClean="0"/>
              <a:t>Geophys</a:t>
            </a:r>
            <a:r>
              <a:rPr lang="en-US" sz="1450" i="1" dirty="0" smtClean="0"/>
              <a:t>. Res., 107(D15), D154251.</a:t>
            </a:r>
          </a:p>
          <a:p>
            <a:pPr>
              <a:lnSpc>
                <a:spcPts val="1800"/>
              </a:lnSpc>
            </a:pPr>
            <a:r>
              <a:rPr lang="en-US" sz="1450" dirty="0" smtClean="0"/>
              <a:t>2. Hudson, P. K., et al. (2008), Coupled </a:t>
            </a:r>
            <a:r>
              <a:rPr lang="en-US" sz="1450" dirty="0" smtClean="0"/>
              <a:t>infrared </a:t>
            </a:r>
            <a:r>
              <a:rPr lang="en-US" sz="1450" dirty="0" smtClean="0"/>
              <a:t>e</a:t>
            </a:r>
            <a:r>
              <a:rPr lang="en-US" sz="1450" dirty="0" smtClean="0"/>
              <a:t>xtinction </a:t>
            </a:r>
            <a:r>
              <a:rPr lang="en-US" sz="1450" dirty="0" smtClean="0"/>
              <a:t>and </a:t>
            </a:r>
            <a:r>
              <a:rPr lang="en-US" sz="1450" dirty="0" smtClean="0"/>
              <a:t>size </a:t>
            </a:r>
            <a:r>
              <a:rPr lang="en-US" sz="1450" dirty="0" smtClean="0"/>
              <a:t>d</a:t>
            </a:r>
            <a:r>
              <a:rPr lang="en-US" sz="1450" dirty="0" smtClean="0"/>
              <a:t>istribution </a:t>
            </a:r>
            <a:r>
              <a:rPr lang="en-US" sz="1450" dirty="0" smtClean="0"/>
              <a:t>m</a:t>
            </a:r>
            <a:r>
              <a:rPr lang="en-US" sz="1450" dirty="0" smtClean="0"/>
              <a:t>easurements </a:t>
            </a:r>
            <a:r>
              <a:rPr lang="en-US" sz="1450" dirty="0" smtClean="0"/>
              <a:t>for </a:t>
            </a:r>
            <a:r>
              <a:rPr lang="en-US" sz="1450" dirty="0" smtClean="0"/>
              <a:t>several </a:t>
            </a:r>
            <a:r>
              <a:rPr lang="en-US" sz="1450" dirty="0" smtClean="0"/>
              <a:t>c</a:t>
            </a:r>
            <a:r>
              <a:rPr lang="en-US" sz="1450" dirty="0" smtClean="0"/>
              <a:t>lay </a:t>
            </a:r>
            <a:r>
              <a:rPr lang="en-US" sz="1450" dirty="0" smtClean="0"/>
              <a:t>c</a:t>
            </a:r>
            <a:r>
              <a:rPr lang="en-US" sz="1450" dirty="0" smtClean="0"/>
              <a:t>omponents </a:t>
            </a:r>
            <a:r>
              <a:rPr lang="en-US" sz="1450" dirty="0" smtClean="0"/>
              <a:t>of </a:t>
            </a:r>
            <a:r>
              <a:rPr lang="en-US" sz="1450" dirty="0" smtClean="0"/>
              <a:t>mineral </a:t>
            </a:r>
            <a:r>
              <a:rPr lang="en-US" sz="1450" dirty="0" smtClean="0"/>
              <a:t>d</a:t>
            </a:r>
            <a:r>
              <a:rPr lang="en-US" sz="1450" dirty="0" smtClean="0"/>
              <a:t>ust </a:t>
            </a:r>
            <a:r>
              <a:rPr lang="en-US" sz="1450" dirty="0" smtClean="0"/>
              <a:t>a</a:t>
            </a:r>
            <a:r>
              <a:rPr lang="en-US" sz="1450" dirty="0" smtClean="0"/>
              <a:t>erosol</a:t>
            </a:r>
            <a:r>
              <a:rPr lang="en-US" sz="1450" dirty="0" smtClean="0"/>
              <a:t>, </a:t>
            </a:r>
            <a:r>
              <a:rPr lang="en-US" sz="1450" i="1" dirty="0" smtClean="0"/>
              <a:t>J. </a:t>
            </a:r>
            <a:r>
              <a:rPr lang="en-US" sz="1450" i="1" dirty="0" err="1" smtClean="0"/>
              <a:t>Geophys</a:t>
            </a:r>
            <a:r>
              <a:rPr lang="en-US" sz="1450" i="1" dirty="0" smtClean="0"/>
              <a:t>. Res., 113, D01201.</a:t>
            </a:r>
            <a:endParaRPr lang="en-US" sz="1450" dirty="0" smtClean="0"/>
          </a:p>
          <a:p>
            <a:pPr>
              <a:lnSpc>
                <a:spcPts val="1800"/>
              </a:lnSpc>
            </a:pPr>
            <a:r>
              <a:rPr lang="en-US" sz="1450" dirty="0" smtClean="0"/>
              <a:t>3. Zhang, D., et al. (2003), Mixture </a:t>
            </a:r>
            <a:r>
              <a:rPr lang="en-US" sz="1450" dirty="0" smtClean="0"/>
              <a:t>s</a:t>
            </a:r>
            <a:r>
              <a:rPr lang="en-US" sz="1450" dirty="0" smtClean="0"/>
              <a:t>tate </a:t>
            </a:r>
            <a:r>
              <a:rPr lang="en-US" sz="1450" dirty="0" smtClean="0"/>
              <a:t>and </a:t>
            </a:r>
            <a:r>
              <a:rPr lang="en-US" sz="1450" dirty="0" smtClean="0"/>
              <a:t>s</a:t>
            </a:r>
            <a:r>
              <a:rPr lang="en-US" sz="1450" dirty="0" smtClean="0"/>
              <a:t>ize </a:t>
            </a:r>
            <a:r>
              <a:rPr lang="en-US" sz="1450" dirty="0" smtClean="0"/>
              <a:t>of </a:t>
            </a:r>
            <a:r>
              <a:rPr lang="en-US" sz="1450" dirty="0" err="1" smtClean="0"/>
              <a:t>a</a:t>
            </a:r>
            <a:r>
              <a:rPr lang="en-US" sz="1450" dirty="0" err="1" smtClean="0"/>
              <a:t>sian</a:t>
            </a:r>
            <a:r>
              <a:rPr lang="en-US" sz="1450" dirty="0" smtClean="0"/>
              <a:t> </a:t>
            </a:r>
            <a:r>
              <a:rPr lang="en-US" sz="1450" dirty="0" smtClean="0"/>
              <a:t>d</a:t>
            </a:r>
            <a:r>
              <a:rPr lang="en-US" sz="1450" dirty="0" smtClean="0"/>
              <a:t>ust </a:t>
            </a:r>
            <a:r>
              <a:rPr lang="en-US" sz="1450" dirty="0" smtClean="0"/>
              <a:t>p</a:t>
            </a:r>
            <a:r>
              <a:rPr lang="en-US" sz="1450" dirty="0" smtClean="0"/>
              <a:t>articles </a:t>
            </a:r>
            <a:r>
              <a:rPr lang="en-US" sz="1450" dirty="0" smtClean="0"/>
              <a:t>c</a:t>
            </a:r>
            <a:r>
              <a:rPr lang="en-US" sz="1450" dirty="0" smtClean="0"/>
              <a:t>ollected </a:t>
            </a:r>
            <a:r>
              <a:rPr lang="en-US" sz="1450" dirty="0" smtClean="0"/>
              <a:t>at </a:t>
            </a:r>
            <a:r>
              <a:rPr lang="en-US" sz="1450" dirty="0" smtClean="0"/>
              <a:t>s</a:t>
            </a:r>
            <a:r>
              <a:rPr lang="en-US" sz="1450" dirty="0" smtClean="0"/>
              <a:t>outhwestern </a:t>
            </a:r>
            <a:r>
              <a:rPr lang="en-US" sz="1450" dirty="0" smtClean="0"/>
              <a:t>J</a:t>
            </a:r>
            <a:r>
              <a:rPr lang="en-US" sz="1450" dirty="0" smtClean="0"/>
              <a:t>apan </a:t>
            </a:r>
            <a:r>
              <a:rPr lang="en-US" sz="1450" dirty="0" smtClean="0"/>
              <a:t>in </a:t>
            </a:r>
            <a:r>
              <a:rPr lang="en-US" sz="1450" dirty="0" smtClean="0"/>
              <a:t>s</a:t>
            </a:r>
            <a:r>
              <a:rPr lang="en-US" sz="1450" dirty="0" smtClean="0"/>
              <a:t>pring </a:t>
            </a:r>
            <a:r>
              <a:rPr lang="en-US" sz="1450" dirty="0" smtClean="0"/>
              <a:t>2000, </a:t>
            </a:r>
            <a:r>
              <a:rPr lang="en-US" sz="1450" i="1" dirty="0" smtClean="0"/>
              <a:t>J. </a:t>
            </a:r>
            <a:r>
              <a:rPr lang="en-US" sz="1450" i="1" dirty="0" err="1" smtClean="0"/>
              <a:t>Geophys</a:t>
            </a:r>
            <a:r>
              <a:rPr lang="en-US" sz="1450" i="1" dirty="0" smtClean="0"/>
              <a:t>. Res., 108(D24), 4760.</a:t>
            </a:r>
          </a:p>
          <a:p>
            <a:pPr>
              <a:lnSpc>
                <a:spcPts val="1800"/>
              </a:lnSpc>
            </a:pPr>
            <a:r>
              <a:rPr lang="en-US" sz="1450" dirty="0" smtClean="0"/>
              <a:t>4. Attwood, A. R., and M. E. Greenslade (2011), Optical Properties and Associated Hygroscopicity of Clay Aerosols, </a:t>
            </a:r>
            <a:r>
              <a:rPr lang="en-US" sz="1450" i="1" dirty="0" smtClean="0"/>
              <a:t>Aerosol Sci. Technol., 45(11), 1350-1359.</a:t>
            </a:r>
            <a:endParaRPr lang="en-US" sz="1450" dirty="0" smtClean="0"/>
          </a:p>
          <a:p>
            <a:pPr>
              <a:lnSpc>
                <a:spcPts val="1800"/>
              </a:lnSpc>
            </a:pPr>
            <a:r>
              <a:rPr lang="en-US" sz="1450" dirty="0" smtClean="0"/>
              <a:t>5. </a:t>
            </a:r>
            <a:r>
              <a:rPr lang="en-US" sz="1450" dirty="0" smtClean="0"/>
              <a:t>Martin, S. T., et al. (2004), Effects of the physical state of </a:t>
            </a:r>
            <a:r>
              <a:rPr lang="en-US" sz="1450" dirty="0" err="1" smtClean="0"/>
              <a:t>tropospheric</a:t>
            </a:r>
            <a:r>
              <a:rPr lang="en-US" sz="1450" dirty="0" smtClean="0"/>
              <a:t> ammonium-sulfate-nitrate particles on global aerosol direct radiative forcing, </a:t>
            </a:r>
            <a:r>
              <a:rPr lang="en-US" sz="1450" i="1" dirty="0" smtClean="0"/>
              <a:t>Atmos. Chem. Phys., 4(1), </a:t>
            </a:r>
            <a:r>
              <a:rPr lang="en-US" sz="1450" i="1" dirty="0" smtClean="0"/>
              <a:t>183-214.</a:t>
            </a:r>
            <a:endParaRPr lang="en-US" sz="1450" dirty="0" smtClean="0"/>
          </a:p>
          <a:p>
            <a:pPr>
              <a:lnSpc>
                <a:spcPts val="1800"/>
              </a:lnSpc>
            </a:pPr>
            <a:r>
              <a:rPr lang="en-US" sz="1450" dirty="0" smtClean="0"/>
              <a:t>6. </a:t>
            </a:r>
            <a:r>
              <a:rPr lang="en-US" sz="1450" dirty="0" err="1" smtClean="0"/>
              <a:t>Carrico</a:t>
            </a:r>
            <a:r>
              <a:rPr lang="en-US" sz="1450" dirty="0" smtClean="0"/>
              <a:t>, C. M., et al. (2003), Mixtures of </a:t>
            </a:r>
            <a:r>
              <a:rPr lang="en-US" sz="1450" dirty="0" smtClean="0"/>
              <a:t>p</a:t>
            </a:r>
            <a:r>
              <a:rPr lang="en-US" sz="1450" dirty="0" smtClean="0"/>
              <a:t>ollution</a:t>
            </a:r>
            <a:r>
              <a:rPr lang="en-US" sz="1450" dirty="0" smtClean="0"/>
              <a:t>, </a:t>
            </a:r>
            <a:r>
              <a:rPr lang="en-US" sz="1450" dirty="0" smtClean="0"/>
              <a:t>d</a:t>
            </a:r>
            <a:r>
              <a:rPr lang="en-US" sz="1450" dirty="0" smtClean="0"/>
              <a:t>ust</a:t>
            </a:r>
            <a:r>
              <a:rPr lang="en-US" sz="1450" dirty="0" smtClean="0"/>
              <a:t>, </a:t>
            </a:r>
            <a:r>
              <a:rPr lang="en-US" sz="1450" dirty="0" smtClean="0"/>
              <a:t>s</a:t>
            </a:r>
            <a:r>
              <a:rPr lang="en-US" sz="1450" dirty="0" smtClean="0"/>
              <a:t>ea </a:t>
            </a:r>
            <a:r>
              <a:rPr lang="en-US" sz="1450" dirty="0" smtClean="0"/>
              <a:t>s</a:t>
            </a:r>
            <a:r>
              <a:rPr lang="en-US" sz="1450" dirty="0" smtClean="0"/>
              <a:t>alt</a:t>
            </a:r>
            <a:r>
              <a:rPr lang="en-US" sz="1450" dirty="0" smtClean="0"/>
              <a:t>, and </a:t>
            </a:r>
            <a:r>
              <a:rPr lang="en-US" sz="1450" dirty="0" smtClean="0"/>
              <a:t>volcanic </a:t>
            </a:r>
            <a:r>
              <a:rPr lang="en-US" sz="1450" dirty="0" smtClean="0"/>
              <a:t>a</a:t>
            </a:r>
            <a:r>
              <a:rPr lang="en-US" sz="1450" dirty="0" smtClean="0"/>
              <a:t>erosol </a:t>
            </a:r>
            <a:r>
              <a:rPr lang="en-US" sz="1450" dirty="0" smtClean="0"/>
              <a:t>d</a:t>
            </a:r>
            <a:r>
              <a:rPr lang="en-US" sz="1450" dirty="0" smtClean="0"/>
              <a:t>uring </a:t>
            </a:r>
            <a:r>
              <a:rPr lang="en-US" sz="1450" dirty="0" smtClean="0"/>
              <a:t>ACE-Asia: </a:t>
            </a:r>
            <a:r>
              <a:rPr lang="en-US" sz="1450" dirty="0" smtClean="0"/>
              <a:t>radiative </a:t>
            </a:r>
            <a:r>
              <a:rPr lang="en-US" sz="1450" dirty="0" smtClean="0"/>
              <a:t>p</a:t>
            </a:r>
            <a:r>
              <a:rPr lang="en-US" sz="1450" dirty="0" smtClean="0"/>
              <a:t>roperties </a:t>
            </a:r>
            <a:r>
              <a:rPr lang="en-US" sz="1450" dirty="0" smtClean="0"/>
              <a:t>as a </a:t>
            </a:r>
            <a:r>
              <a:rPr lang="en-US" sz="1450" dirty="0" smtClean="0"/>
              <a:t>f</a:t>
            </a:r>
            <a:r>
              <a:rPr lang="en-US" sz="1450" dirty="0" smtClean="0"/>
              <a:t>unction </a:t>
            </a:r>
            <a:r>
              <a:rPr lang="en-US" sz="1450" dirty="0" smtClean="0"/>
              <a:t>of </a:t>
            </a:r>
            <a:r>
              <a:rPr lang="en-US" sz="1450" dirty="0" smtClean="0"/>
              <a:t>r</a:t>
            </a:r>
            <a:r>
              <a:rPr lang="en-US" sz="1450" dirty="0" smtClean="0"/>
              <a:t>elative </a:t>
            </a:r>
            <a:r>
              <a:rPr lang="en-US" sz="1450" dirty="0" smtClean="0"/>
              <a:t>h</a:t>
            </a:r>
            <a:r>
              <a:rPr lang="en-US" sz="1450" dirty="0" smtClean="0"/>
              <a:t>umidity</a:t>
            </a:r>
            <a:r>
              <a:rPr lang="en-US" sz="1450" dirty="0" smtClean="0"/>
              <a:t>, </a:t>
            </a:r>
            <a:r>
              <a:rPr lang="en-US" sz="1450" i="1" dirty="0" smtClean="0"/>
              <a:t>J. </a:t>
            </a:r>
            <a:r>
              <a:rPr lang="en-US" sz="1450" i="1" dirty="0" err="1" smtClean="0"/>
              <a:t>Geophys</a:t>
            </a:r>
            <a:r>
              <a:rPr lang="en-US" sz="1450" i="1" dirty="0" smtClean="0"/>
              <a:t>. Res., 108(D23), 8650.</a:t>
            </a:r>
            <a:endParaRPr lang="en-US" sz="1450" dirty="0" smtClean="0"/>
          </a:p>
          <a:p>
            <a:pPr>
              <a:lnSpc>
                <a:spcPts val="1800"/>
              </a:lnSpc>
            </a:pPr>
            <a:r>
              <a:rPr lang="en-US" sz="1450" dirty="0" smtClean="0"/>
              <a:t>7. </a:t>
            </a:r>
            <a:r>
              <a:rPr lang="en-US" sz="1450" dirty="0" err="1" smtClean="0"/>
              <a:t>Semeniuk</a:t>
            </a:r>
            <a:r>
              <a:rPr lang="en-US" sz="1450" dirty="0" smtClean="0"/>
              <a:t>, T. A., et al. (2007), Water uptake characteristics of individual atmospheric particles having coatings, </a:t>
            </a:r>
            <a:r>
              <a:rPr lang="en-US" sz="1450" i="1" dirty="0" smtClean="0"/>
              <a:t>Atmos. Environ., 41(29), 6225-6235.</a:t>
            </a:r>
            <a:endParaRPr lang="en-US" sz="1450" dirty="0" smtClean="0"/>
          </a:p>
          <a:p>
            <a:pPr>
              <a:lnSpc>
                <a:spcPts val="1800"/>
              </a:lnSpc>
            </a:pPr>
            <a:r>
              <a:rPr lang="en-US" sz="1450" dirty="0" smtClean="0"/>
              <a:t>8. Bauer, S. E., et al. (2007), Do </a:t>
            </a:r>
            <a:r>
              <a:rPr lang="en-US" sz="1450" dirty="0" smtClean="0"/>
              <a:t>s</a:t>
            </a:r>
            <a:r>
              <a:rPr lang="en-US" sz="1450" dirty="0" smtClean="0"/>
              <a:t>ulfate </a:t>
            </a:r>
            <a:r>
              <a:rPr lang="en-US" sz="1450" dirty="0" smtClean="0"/>
              <a:t>and </a:t>
            </a:r>
            <a:r>
              <a:rPr lang="en-US" sz="1450" dirty="0" smtClean="0"/>
              <a:t>n</a:t>
            </a:r>
            <a:r>
              <a:rPr lang="en-US" sz="1450" dirty="0" smtClean="0"/>
              <a:t>itrate </a:t>
            </a:r>
            <a:r>
              <a:rPr lang="en-US" sz="1450" dirty="0" smtClean="0"/>
              <a:t>c</a:t>
            </a:r>
            <a:r>
              <a:rPr lang="en-US" sz="1450" dirty="0" smtClean="0"/>
              <a:t>oatings </a:t>
            </a:r>
            <a:r>
              <a:rPr lang="en-US" sz="1450" dirty="0" smtClean="0"/>
              <a:t>on </a:t>
            </a:r>
            <a:r>
              <a:rPr lang="en-US" sz="1450" dirty="0" smtClean="0"/>
              <a:t>m</a:t>
            </a:r>
            <a:r>
              <a:rPr lang="en-US" sz="1450" dirty="0" smtClean="0"/>
              <a:t>ineral </a:t>
            </a:r>
            <a:r>
              <a:rPr lang="en-US" sz="1450" dirty="0" smtClean="0"/>
              <a:t>d</a:t>
            </a:r>
            <a:r>
              <a:rPr lang="en-US" sz="1450" dirty="0" smtClean="0"/>
              <a:t>ust have </a:t>
            </a:r>
            <a:r>
              <a:rPr lang="en-US" sz="1450" dirty="0" smtClean="0"/>
              <a:t>i</a:t>
            </a:r>
            <a:r>
              <a:rPr lang="en-US" sz="1450" dirty="0" smtClean="0"/>
              <a:t>mportant </a:t>
            </a:r>
            <a:r>
              <a:rPr lang="en-US" sz="1450" dirty="0" smtClean="0"/>
              <a:t>e</a:t>
            </a:r>
            <a:r>
              <a:rPr lang="en-US" sz="1450" dirty="0" smtClean="0"/>
              <a:t>ffects </a:t>
            </a:r>
            <a:r>
              <a:rPr lang="en-US" sz="1450" dirty="0" smtClean="0"/>
              <a:t>on </a:t>
            </a:r>
            <a:r>
              <a:rPr lang="en-US" sz="1450" dirty="0" smtClean="0"/>
              <a:t>r</a:t>
            </a:r>
            <a:r>
              <a:rPr lang="en-US" sz="1450" dirty="0" smtClean="0"/>
              <a:t>adiative </a:t>
            </a:r>
            <a:r>
              <a:rPr lang="en-US" sz="1450" dirty="0" smtClean="0"/>
              <a:t>p</a:t>
            </a:r>
            <a:r>
              <a:rPr lang="en-US" sz="1450" dirty="0" smtClean="0"/>
              <a:t>roperties </a:t>
            </a:r>
            <a:r>
              <a:rPr lang="en-US" sz="1450" dirty="0" smtClean="0"/>
              <a:t>and </a:t>
            </a:r>
            <a:r>
              <a:rPr lang="en-US" sz="1450" dirty="0" smtClean="0"/>
              <a:t>c</a:t>
            </a:r>
            <a:r>
              <a:rPr lang="en-US" sz="1450" dirty="0" smtClean="0"/>
              <a:t>limate </a:t>
            </a:r>
            <a:r>
              <a:rPr lang="en-US" sz="1450" dirty="0" smtClean="0"/>
              <a:t>m</a:t>
            </a:r>
            <a:r>
              <a:rPr lang="en-US" sz="1450" dirty="0" smtClean="0"/>
              <a:t>odeling</a:t>
            </a:r>
            <a:r>
              <a:rPr lang="en-US" sz="1450" dirty="0" smtClean="0"/>
              <a:t>?, </a:t>
            </a:r>
            <a:r>
              <a:rPr lang="en-US" sz="1450" i="1" dirty="0" smtClean="0"/>
              <a:t>J. </a:t>
            </a:r>
            <a:r>
              <a:rPr lang="en-US" sz="1450" i="1" dirty="0" err="1" smtClean="0"/>
              <a:t>Geophys</a:t>
            </a:r>
            <a:r>
              <a:rPr lang="en-US" sz="1450" i="1" dirty="0" smtClean="0"/>
              <a:t>. Res., 112(D6), </a:t>
            </a:r>
            <a:r>
              <a:rPr lang="en-US" sz="1450" i="1" dirty="0" smtClean="0"/>
              <a:t>D06307.</a:t>
            </a:r>
            <a:endParaRPr lang="en-US" sz="1450" dirty="0" smtClean="0"/>
          </a:p>
          <a:p>
            <a:pPr>
              <a:lnSpc>
                <a:spcPts val="1800"/>
              </a:lnSpc>
            </a:pPr>
            <a:r>
              <a:rPr lang="en-US" sz="1450" dirty="0" smtClean="0"/>
              <a:t>9. Tang, I. N. (1976), Phase transformation and growth of aerosol particles composed of mixed salts, </a:t>
            </a:r>
            <a:r>
              <a:rPr lang="en-US" sz="1450" i="1" dirty="0" smtClean="0"/>
              <a:t>J. Aerosol Sci., 7(5), 361-371.</a:t>
            </a:r>
            <a:endParaRPr lang="en-US" sz="1450" dirty="0" smtClean="0"/>
          </a:p>
          <a:p>
            <a:r>
              <a:rPr lang="en-US" sz="1450" dirty="0" smtClean="0"/>
              <a:t>10. </a:t>
            </a:r>
            <a:r>
              <a:rPr lang="en-US" sz="1450" dirty="0" err="1" smtClean="0"/>
              <a:t>Miñambres</a:t>
            </a:r>
            <a:r>
              <a:rPr lang="en-US" sz="1450" dirty="0" smtClean="0"/>
              <a:t>, L., et al. (2010), Hygroscopic Properties of Internally Mixed Particles of Ammonium Sulfate and </a:t>
            </a:r>
            <a:r>
              <a:rPr lang="en-US" sz="1450" dirty="0" err="1" smtClean="0"/>
              <a:t>Succinic</a:t>
            </a:r>
            <a:r>
              <a:rPr lang="en-US" sz="1450" dirty="0" smtClean="0"/>
              <a:t> Acid Studied by Infrared Spectroscopy, </a:t>
            </a:r>
            <a:r>
              <a:rPr lang="en-US" sz="1450" i="1" dirty="0" smtClean="0"/>
              <a:t>J. Phys. Chem. A, 114(20), 6124-6130.</a:t>
            </a:r>
          </a:p>
          <a:p>
            <a:pPr>
              <a:lnSpc>
                <a:spcPts val="1800"/>
              </a:lnSpc>
            </a:pPr>
            <a:endParaRPr lang="en-US" sz="1600" dirty="0" smtClean="0"/>
          </a:p>
          <a:p>
            <a:pPr>
              <a:lnSpc>
                <a:spcPts val="1800"/>
              </a:lnSpc>
            </a:pPr>
            <a:endParaRPr lang="en-US" sz="1600" dirty="0" smtClean="0"/>
          </a:p>
          <a:p>
            <a:r>
              <a:rPr lang="en-US" sz="1800" dirty="0" smtClean="0"/>
              <a:t> </a:t>
            </a:r>
          </a:p>
          <a:p>
            <a:endParaRPr lang="en-US" sz="1800" dirty="0" smtClean="0"/>
          </a:p>
          <a:p>
            <a:r>
              <a:rPr lang="en-US" sz="1800" dirty="0" smtClean="0"/>
              <a:t> </a:t>
            </a:r>
          </a:p>
          <a:p>
            <a:r>
              <a:rPr lang="en-US" sz="1800" dirty="0" smtClean="0"/>
              <a:t> </a:t>
            </a:r>
          </a:p>
          <a:p>
            <a:endParaRPr lang="en-US" sz="2600" dirty="0" smtClean="0"/>
          </a:p>
          <a:p>
            <a:endParaRPr lang="en-US" sz="2600" dirty="0" smtClean="0"/>
          </a:p>
          <a:p>
            <a:endParaRPr lang="en-US" sz="2600" i="1" dirty="0" smtClean="0"/>
          </a:p>
          <a:p>
            <a:r>
              <a:rPr lang="en-US" sz="2600" i="1" dirty="0" smtClean="0"/>
              <a:t>     </a:t>
            </a:r>
            <a:endParaRPr lang="en-US" sz="2600" dirty="0"/>
          </a:p>
        </p:txBody>
      </p:sp>
      <p:sp>
        <p:nvSpPr>
          <p:cNvPr id="47" name="TextBox 46"/>
          <p:cNvSpPr txBox="1"/>
          <p:nvPr/>
        </p:nvSpPr>
        <p:spPr>
          <a:xfrm>
            <a:off x="6858000" y="9817471"/>
            <a:ext cx="4745736" cy="317129"/>
          </a:xfrm>
          <a:prstGeom prst="rect">
            <a:avLst/>
          </a:prstGeom>
          <a:noFill/>
        </p:spPr>
        <p:txBody>
          <a:bodyPr wrap="square" lIns="100703" tIns="50351" rIns="100703" bIns="50351" rtlCol="0">
            <a:spAutoFit/>
          </a:bodyPr>
          <a:lstStyle/>
          <a:p>
            <a:r>
              <a:rPr lang="en-US" sz="1400" dirty="0" smtClean="0"/>
              <a:t>http://earthobservatory.nasa.gov</a:t>
            </a:r>
            <a:endParaRPr lang="en-US" sz="1400" dirty="0"/>
          </a:p>
        </p:txBody>
      </p:sp>
      <p:sp>
        <p:nvSpPr>
          <p:cNvPr id="63" name="TextBox 62"/>
          <p:cNvSpPr txBox="1"/>
          <p:nvPr/>
        </p:nvSpPr>
        <p:spPr>
          <a:xfrm>
            <a:off x="27486864" y="29510595"/>
            <a:ext cx="11512296" cy="1579013"/>
          </a:xfrm>
          <a:prstGeom prst="rect">
            <a:avLst/>
          </a:prstGeom>
          <a:noFill/>
        </p:spPr>
        <p:txBody>
          <a:bodyPr wrap="square" lIns="100703" tIns="50351" rIns="100703" bIns="50351" rtlCol="0">
            <a:spAutoFit/>
          </a:bodyPr>
          <a:lstStyle/>
          <a:p>
            <a:pPr>
              <a:buFont typeface="Arial" pitchFamily="34" charset="0"/>
              <a:buChar char="•"/>
            </a:pPr>
            <a:r>
              <a:rPr lang="en-US" sz="2400" dirty="0" smtClean="0"/>
              <a:t>Dr. Greenslade and the Greenslade Group</a:t>
            </a:r>
          </a:p>
          <a:p>
            <a:pPr>
              <a:buFont typeface="Arial" pitchFamily="34" charset="0"/>
              <a:buChar char="•"/>
            </a:pPr>
            <a:r>
              <a:rPr lang="en-US" sz="2400" dirty="0" smtClean="0"/>
              <a:t>Funding provided by </a:t>
            </a:r>
            <a:r>
              <a:rPr lang="en-US" sz="2400" dirty="0" smtClean="0"/>
              <a:t>the UNH Graduate </a:t>
            </a:r>
            <a:r>
              <a:rPr lang="en-US" sz="2400" dirty="0" smtClean="0"/>
              <a:t>School, </a:t>
            </a:r>
            <a:r>
              <a:rPr lang="en-US" sz="2400" dirty="0" smtClean="0"/>
              <a:t>UNH College of Engineering and Physical Sciences (CEPS</a:t>
            </a:r>
            <a:r>
              <a:rPr lang="en-US" sz="2400" dirty="0" smtClean="0"/>
              <a:t>) and </a:t>
            </a:r>
            <a:r>
              <a:rPr lang="en-US" sz="2400" dirty="0" smtClean="0"/>
              <a:t>the Dean’s Office for start-up</a:t>
            </a:r>
          </a:p>
          <a:p>
            <a:pPr>
              <a:buFont typeface="Arial" pitchFamily="34" charset="0"/>
              <a:buChar char="•"/>
            </a:pPr>
            <a:r>
              <a:rPr lang="en-US" sz="2400" dirty="0" smtClean="0"/>
              <a:t>Travel paid in part by UNH Graduate School and UNH </a:t>
            </a:r>
            <a:r>
              <a:rPr lang="en-US" sz="2400" dirty="0" smtClean="0"/>
              <a:t>Chemistry Department</a:t>
            </a:r>
            <a:endParaRPr lang="en-US" sz="2400" dirty="0" smtClean="0"/>
          </a:p>
        </p:txBody>
      </p:sp>
      <p:sp>
        <p:nvSpPr>
          <p:cNvPr id="71" name="TextBox 70"/>
          <p:cNvSpPr txBox="1"/>
          <p:nvPr/>
        </p:nvSpPr>
        <p:spPr>
          <a:xfrm>
            <a:off x="27933018" y="23164800"/>
            <a:ext cx="11386186" cy="255574"/>
          </a:xfrm>
          <a:prstGeom prst="rect">
            <a:avLst/>
          </a:prstGeom>
          <a:noFill/>
        </p:spPr>
        <p:txBody>
          <a:bodyPr wrap="square" lIns="100703" tIns="50351" rIns="100703" bIns="50351" rtlCol="0">
            <a:spAutoFit/>
          </a:bodyPr>
          <a:lstStyle/>
          <a:p>
            <a:pPr>
              <a:lnSpc>
                <a:spcPts val="1200"/>
              </a:lnSpc>
            </a:pPr>
            <a:endParaRPr lang="en-US" sz="2400" dirty="0" smtClean="0"/>
          </a:p>
        </p:txBody>
      </p:sp>
      <p:sp>
        <p:nvSpPr>
          <p:cNvPr id="40" name="Rectangle 39"/>
          <p:cNvSpPr/>
          <p:nvPr/>
        </p:nvSpPr>
        <p:spPr>
          <a:xfrm>
            <a:off x="1345672" y="457200"/>
            <a:ext cx="4873752" cy="35814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3" name="Picture 4"/>
          <p:cNvPicPr>
            <a:picLocks noChangeAspect="1" noChangeArrowheads="1"/>
          </p:cNvPicPr>
          <p:nvPr/>
        </p:nvPicPr>
        <p:blipFill>
          <a:blip r:embed="rId5" cstate="print"/>
          <a:srcRect l="-1555" t="-1984" r="-9264" b="-1984"/>
          <a:stretch>
            <a:fillRect/>
          </a:stretch>
        </p:blipFill>
        <p:spPr bwMode="auto">
          <a:xfrm>
            <a:off x="1641750" y="685801"/>
            <a:ext cx="4690872" cy="3014255"/>
          </a:xfrm>
          <a:prstGeom prst="rect">
            <a:avLst/>
          </a:prstGeom>
          <a:ln>
            <a:noFill/>
          </a:ln>
          <a:effectLst/>
        </p:spPr>
      </p:pic>
      <p:sp>
        <p:nvSpPr>
          <p:cNvPr id="57" name="TextBox 56"/>
          <p:cNvSpPr txBox="1"/>
          <p:nvPr/>
        </p:nvSpPr>
        <p:spPr>
          <a:xfrm>
            <a:off x="640080" y="22586739"/>
            <a:ext cx="11045952" cy="9273427"/>
          </a:xfrm>
          <a:prstGeom prst="rect">
            <a:avLst/>
          </a:prstGeom>
          <a:noFill/>
        </p:spPr>
        <p:txBody>
          <a:bodyPr wrap="square" lIns="100703" tIns="50351" rIns="100703" bIns="50351" rtlCol="0">
            <a:spAutoFit/>
          </a:bodyPr>
          <a:lstStyle/>
          <a:p>
            <a:pPr>
              <a:buFont typeface="Arial" pitchFamily="34" charset="0"/>
              <a:buChar char="•"/>
            </a:pPr>
            <a:r>
              <a:rPr lang="en-US" sz="2500" dirty="0" smtClean="0"/>
              <a:t>Aerosols were atomized using 10 wt% suspension of montmorillonite, and a 1 wt% solution of either AS or </a:t>
            </a:r>
            <a:r>
              <a:rPr lang="en-US" sz="2500" dirty="0" err="1" smtClean="0"/>
              <a:t>NaCl</a:t>
            </a:r>
            <a:r>
              <a:rPr lang="en-US" sz="2500" dirty="0" smtClean="0"/>
              <a:t> for single component measurements. </a:t>
            </a:r>
          </a:p>
          <a:p>
            <a:pPr>
              <a:lnSpc>
                <a:spcPts val="1800"/>
              </a:lnSpc>
              <a:buFont typeface="Arial" pitchFamily="34" charset="0"/>
              <a:buChar char="•"/>
            </a:pPr>
            <a:endParaRPr lang="en-US" sz="2500" dirty="0" smtClean="0"/>
          </a:p>
          <a:p>
            <a:pPr>
              <a:buFont typeface="Arial" pitchFamily="34" charset="0"/>
              <a:buChar char="•"/>
            </a:pPr>
            <a:r>
              <a:rPr lang="en-US" sz="2500" dirty="0" smtClean="0"/>
              <a:t>For mixed aerosol measurements, a suspension of 10 wt% montmorillonite with either AS or </a:t>
            </a:r>
            <a:r>
              <a:rPr lang="en-US" sz="2500" dirty="0" err="1" smtClean="0"/>
              <a:t>NaCl</a:t>
            </a:r>
            <a:r>
              <a:rPr lang="en-US" sz="2500" dirty="0" smtClean="0"/>
              <a:t> at 0.1-40 wt% was used.</a:t>
            </a:r>
            <a:endParaRPr lang="en-US" sz="2500" dirty="0" smtClean="0">
              <a:cs typeface="Tahoma" pitchFamily="34" charset="0"/>
            </a:endParaRPr>
          </a:p>
          <a:p>
            <a:pPr>
              <a:lnSpc>
                <a:spcPts val="1800"/>
              </a:lnSpc>
              <a:buFont typeface="Arial" pitchFamily="34" charset="0"/>
              <a:buChar char="•"/>
            </a:pPr>
            <a:endParaRPr lang="en-US" sz="2500" dirty="0" smtClean="0">
              <a:cs typeface="Tahoma" pitchFamily="34" charset="0"/>
            </a:endParaRPr>
          </a:p>
          <a:p>
            <a:pPr>
              <a:buFont typeface="Arial" pitchFamily="34" charset="0"/>
              <a:buChar char="•"/>
            </a:pPr>
            <a:r>
              <a:rPr lang="en-US" sz="2500" dirty="0" smtClean="0">
                <a:cs typeface="Tahoma" pitchFamily="34" charset="0"/>
              </a:rPr>
              <a:t>CRD spectroscopy is employed to </a:t>
            </a:r>
          </a:p>
          <a:p>
            <a:r>
              <a:rPr lang="en-US" sz="2500" dirty="0" smtClean="0">
                <a:cs typeface="Tahoma" pitchFamily="34" charset="0"/>
              </a:rPr>
              <a:t>measure the extinction of light by </a:t>
            </a:r>
          </a:p>
          <a:p>
            <a:r>
              <a:rPr lang="en-US" sz="2500" dirty="0" smtClean="0">
                <a:cs typeface="Tahoma" pitchFamily="34" charset="0"/>
              </a:rPr>
              <a:t>particles.</a:t>
            </a:r>
          </a:p>
          <a:p>
            <a:pPr>
              <a:lnSpc>
                <a:spcPts val="1800"/>
              </a:lnSpc>
            </a:pPr>
            <a:endParaRPr lang="en-US" sz="2500" dirty="0" smtClean="0"/>
          </a:p>
          <a:p>
            <a:pPr>
              <a:buFont typeface="Arial" pitchFamily="34" charset="0"/>
              <a:buChar char="•"/>
            </a:pPr>
            <a:r>
              <a:rPr lang="en-US" sz="2500" dirty="0" smtClean="0">
                <a:cs typeface="Tahoma" pitchFamily="34" charset="0"/>
              </a:rPr>
              <a:t>Laser source is a solid state </a:t>
            </a:r>
            <a:r>
              <a:rPr lang="en-US" sz="2500" dirty="0" smtClean="0">
                <a:cs typeface="Tahoma" pitchFamily="34" charset="0"/>
              </a:rPr>
              <a:t>20 Hz </a:t>
            </a:r>
            <a:r>
              <a:rPr lang="en-US" sz="2500" dirty="0" smtClean="0">
                <a:cs typeface="Tahoma" pitchFamily="34" charset="0"/>
              </a:rPr>
              <a:t>pulsed </a:t>
            </a:r>
          </a:p>
          <a:p>
            <a:r>
              <a:rPr lang="en-US" sz="2500" dirty="0" smtClean="0">
                <a:cs typeface="Tahoma" pitchFamily="34" charset="0"/>
              </a:rPr>
              <a:t> </a:t>
            </a:r>
            <a:r>
              <a:rPr lang="en-US" sz="2500" dirty="0" err="1" smtClean="0">
                <a:cs typeface="Tahoma" pitchFamily="34" charset="0"/>
              </a:rPr>
              <a:t>Nd:YAG</a:t>
            </a:r>
            <a:r>
              <a:rPr lang="en-US" sz="2500" dirty="0" smtClean="0">
                <a:cs typeface="Tahoma" pitchFamily="34" charset="0"/>
              </a:rPr>
              <a:t> laser.</a:t>
            </a:r>
          </a:p>
          <a:p>
            <a:pPr>
              <a:lnSpc>
                <a:spcPts val="1800"/>
              </a:lnSpc>
            </a:pPr>
            <a:r>
              <a:rPr lang="en-US" sz="2500" dirty="0" smtClean="0">
                <a:cs typeface="Tahoma" pitchFamily="34" charset="0"/>
              </a:rPr>
              <a:t> </a:t>
            </a:r>
          </a:p>
          <a:p>
            <a:pPr>
              <a:buFont typeface="Arial" pitchFamily="34" charset="0"/>
              <a:buChar char="•"/>
            </a:pPr>
            <a:r>
              <a:rPr lang="en-US" sz="2500" dirty="0" smtClean="0">
                <a:cs typeface="Tahoma" pitchFamily="34" charset="0"/>
              </a:rPr>
              <a:t>CRD uses the frequency doubled output wavelength at </a:t>
            </a:r>
            <a:r>
              <a:rPr lang="en-US" sz="2500" dirty="0" smtClean="0">
                <a:cs typeface="Tahoma" pitchFamily="34" charset="0"/>
              </a:rPr>
              <a:t>532 nm</a:t>
            </a:r>
            <a:r>
              <a:rPr lang="en-US" sz="2500" dirty="0" smtClean="0">
                <a:cs typeface="Tahoma" pitchFamily="34" charset="0"/>
              </a:rPr>
              <a:t>. </a:t>
            </a:r>
          </a:p>
          <a:p>
            <a:pPr>
              <a:lnSpc>
                <a:spcPts val="1800"/>
              </a:lnSpc>
            </a:pPr>
            <a:endParaRPr lang="en-US" sz="2500" dirty="0" smtClean="0">
              <a:cs typeface="Tahoma" pitchFamily="34" charset="0"/>
            </a:endParaRPr>
          </a:p>
          <a:p>
            <a:pPr>
              <a:buFont typeface="Arial" pitchFamily="34" charset="0"/>
              <a:buChar char="•"/>
            </a:pPr>
            <a:r>
              <a:rPr lang="en-US" sz="2500" dirty="0" smtClean="0">
                <a:cs typeface="Tahoma" pitchFamily="34" charset="0"/>
              </a:rPr>
              <a:t>This wavelength is close </a:t>
            </a:r>
            <a:r>
              <a:rPr lang="en-US" sz="2500" dirty="0">
                <a:cs typeface="Tahoma" pitchFamily="34" charset="0"/>
              </a:rPr>
              <a:t>to the </a:t>
            </a:r>
            <a:r>
              <a:rPr lang="en-US" sz="2500" dirty="0" smtClean="0">
                <a:cs typeface="Tahoma" pitchFamily="34" charset="0"/>
              </a:rPr>
              <a:t>maximum </a:t>
            </a:r>
            <a:r>
              <a:rPr lang="en-US" sz="2500" dirty="0">
                <a:cs typeface="Tahoma" pitchFamily="34" charset="0"/>
              </a:rPr>
              <a:t>of the solar spectrum </a:t>
            </a:r>
            <a:r>
              <a:rPr lang="en-US" sz="2500" dirty="0" smtClean="0">
                <a:cs typeface="Tahoma" pitchFamily="34" charset="0"/>
              </a:rPr>
              <a:t>and a good choice </a:t>
            </a:r>
            <a:r>
              <a:rPr lang="en-US" sz="2500" dirty="0">
                <a:cs typeface="Tahoma" pitchFamily="34" charset="0"/>
              </a:rPr>
              <a:t>for studying </a:t>
            </a:r>
            <a:r>
              <a:rPr lang="en-US" sz="2500" dirty="0" smtClean="0">
                <a:cs typeface="Tahoma" pitchFamily="34" charset="0"/>
              </a:rPr>
              <a:t>aerosol </a:t>
            </a:r>
            <a:r>
              <a:rPr lang="en-US" sz="2500" dirty="0">
                <a:cs typeface="Tahoma" pitchFamily="34" charset="0"/>
              </a:rPr>
              <a:t>optical </a:t>
            </a:r>
            <a:r>
              <a:rPr lang="en-US" sz="2500" dirty="0" smtClean="0">
                <a:cs typeface="Tahoma" pitchFamily="34" charset="0"/>
              </a:rPr>
              <a:t>properties.</a:t>
            </a:r>
          </a:p>
          <a:p>
            <a:pPr>
              <a:lnSpc>
                <a:spcPts val="1800"/>
              </a:lnSpc>
              <a:buFont typeface="Arial" pitchFamily="34" charset="0"/>
              <a:buChar char="•"/>
            </a:pPr>
            <a:endParaRPr lang="en-US" sz="2500" dirty="0" smtClean="0">
              <a:cs typeface="Tahoma" pitchFamily="34" charset="0"/>
            </a:endParaRPr>
          </a:p>
          <a:p>
            <a:pPr>
              <a:buFont typeface="Arial" pitchFamily="34" charset="0"/>
              <a:buChar char="•"/>
            </a:pPr>
            <a:r>
              <a:rPr lang="en-US" sz="2500" dirty="0" smtClean="0">
                <a:cs typeface="Tahoma" pitchFamily="34" charset="0"/>
              </a:rPr>
              <a:t>CRD in conjunction with particle concentration measurements are used to determine </a:t>
            </a:r>
            <a:r>
              <a:rPr lang="en-US" sz="2500" dirty="0" smtClean="0"/>
              <a:t>the extinction cross section (σ</a:t>
            </a:r>
            <a:r>
              <a:rPr lang="en-US" sz="2500" baseline="-25000" dirty="0" smtClean="0"/>
              <a:t>ext</a:t>
            </a:r>
            <a:r>
              <a:rPr lang="en-US" sz="2500" dirty="0" smtClean="0"/>
              <a:t>) of </a:t>
            </a:r>
            <a:r>
              <a:rPr lang="en-US" sz="2500" dirty="0" smtClean="0"/>
              <a:t>250 nm aerosols </a:t>
            </a:r>
            <a:r>
              <a:rPr lang="en-US" sz="2500" dirty="0" smtClean="0"/>
              <a:t>as a function of relative humidity, fRH</a:t>
            </a:r>
            <a:r>
              <a:rPr lang="en-US" sz="2500" baseline="-25000" dirty="0" smtClean="0"/>
              <a:t>ext</a:t>
            </a:r>
            <a:r>
              <a:rPr lang="en-US" sz="2500" dirty="0" smtClean="0"/>
              <a:t>(RH, Dry), where fRH</a:t>
            </a:r>
            <a:r>
              <a:rPr lang="en-US" sz="2500" baseline="-25000" dirty="0" smtClean="0"/>
              <a:t>ext</a:t>
            </a:r>
            <a:r>
              <a:rPr lang="en-US" sz="2500" dirty="0" smtClean="0"/>
              <a:t> is:</a:t>
            </a:r>
          </a:p>
          <a:p>
            <a:r>
              <a:rPr lang="en-US" sz="2800" dirty="0" smtClean="0"/>
              <a:t>	          		</a:t>
            </a:r>
            <a:endParaRPr lang="en-US" sz="2500" dirty="0" smtClean="0">
              <a:cs typeface="Tahoma" pitchFamily="34" charset="0"/>
            </a:endParaRPr>
          </a:p>
          <a:p>
            <a:endParaRPr lang="en-US" sz="2500" dirty="0" smtClean="0">
              <a:cs typeface="Tahoma" pitchFamily="34" charset="0"/>
            </a:endParaRPr>
          </a:p>
          <a:p>
            <a:endParaRPr lang="en-US" sz="2500" dirty="0" smtClean="0">
              <a:cs typeface="Tahoma" pitchFamily="34" charset="0"/>
            </a:endParaRPr>
          </a:p>
          <a:p>
            <a:endParaRPr lang="en-US" sz="2500" dirty="0">
              <a:cs typeface="Tahoma" pitchFamily="34" charset="0"/>
            </a:endParaRPr>
          </a:p>
        </p:txBody>
      </p:sp>
      <p:sp>
        <p:nvSpPr>
          <p:cNvPr id="1026" name="Rectangle 2"/>
          <p:cNvSpPr>
            <a:spLocks noChangeArrowheads="1"/>
          </p:cNvSpPr>
          <p:nvPr/>
        </p:nvSpPr>
        <p:spPr bwMode="auto">
          <a:xfrm>
            <a:off x="3" y="-692497"/>
            <a:ext cx="184731" cy="138499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028" name="Rectangle 4"/>
          <p:cNvSpPr>
            <a:spLocks noChangeArrowheads="1"/>
          </p:cNvSpPr>
          <p:nvPr/>
        </p:nvSpPr>
        <p:spPr bwMode="auto">
          <a:xfrm>
            <a:off x="3" y="-692497"/>
            <a:ext cx="184731" cy="138499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 name="Rectangle 6"/>
          <p:cNvSpPr>
            <a:spLocks noChangeArrowheads="1"/>
          </p:cNvSpPr>
          <p:nvPr/>
        </p:nvSpPr>
        <p:spPr bwMode="auto">
          <a:xfrm>
            <a:off x="3" y="-692497"/>
            <a:ext cx="184731" cy="138499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031" name="Object 7"/>
          <p:cNvGraphicFramePr>
            <a:graphicFrameLocks noChangeAspect="1"/>
          </p:cNvGraphicFramePr>
          <p:nvPr/>
        </p:nvGraphicFramePr>
        <p:xfrm>
          <a:off x="3279660" y="29870400"/>
          <a:ext cx="4645140" cy="1098550"/>
        </p:xfrm>
        <a:graphic>
          <a:graphicData uri="http://schemas.openxmlformats.org/presentationml/2006/ole">
            <p:oleObj spid="_x0000_s1031" name="Equation" r:id="rId6" imgW="1777680" imgH="431640" progId="Equation.3">
              <p:embed/>
            </p:oleObj>
          </a:graphicData>
        </a:graphic>
      </p:graphicFrame>
      <p:sp>
        <p:nvSpPr>
          <p:cNvPr id="84" name="TextBox 83"/>
          <p:cNvSpPr txBox="1"/>
          <p:nvPr/>
        </p:nvSpPr>
        <p:spPr>
          <a:xfrm>
            <a:off x="1026406" y="11430000"/>
            <a:ext cx="5132024" cy="369332"/>
          </a:xfrm>
          <a:prstGeom prst="rect">
            <a:avLst/>
          </a:prstGeom>
          <a:noFill/>
        </p:spPr>
        <p:txBody>
          <a:bodyPr wrap="square" rtlCol="0">
            <a:spAutoFit/>
          </a:bodyPr>
          <a:lstStyle/>
          <a:p>
            <a:pPr algn="ctr"/>
            <a:r>
              <a:rPr lang="en-US" sz="1800" b="1" dirty="0" smtClean="0"/>
              <a:t>Pure Montmorillonite</a:t>
            </a:r>
            <a:endParaRPr lang="en-US" sz="1800" b="1" dirty="0"/>
          </a:p>
        </p:txBody>
      </p:sp>
      <p:sp>
        <p:nvSpPr>
          <p:cNvPr id="89" name="TextBox 88"/>
          <p:cNvSpPr txBox="1"/>
          <p:nvPr/>
        </p:nvSpPr>
        <p:spPr>
          <a:xfrm>
            <a:off x="27486864" y="6071391"/>
            <a:ext cx="11128248" cy="14151685"/>
          </a:xfrm>
          <a:prstGeom prst="rect">
            <a:avLst/>
          </a:prstGeom>
          <a:noFill/>
        </p:spPr>
        <p:txBody>
          <a:bodyPr wrap="square" lIns="100703" tIns="50351" rIns="100703" bIns="50351" rtlCol="0">
            <a:spAutoFit/>
          </a:bodyPr>
          <a:lstStyle/>
          <a:p>
            <a:pPr>
              <a:buFont typeface="Arial" pitchFamily="34" charset="0"/>
              <a:buChar char="•"/>
            </a:pPr>
            <a:r>
              <a:rPr lang="en-US" sz="2500" dirty="0" smtClean="0"/>
              <a:t>The abrupt increase in extinction for pure salts is due to an increase in size as the particle transitions from solid to liquid, signifying the deliquescence relative humidity (DRH). </a:t>
            </a:r>
          </a:p>
          <a:p>
            <a:pPr>
              <a:lnSpc>
                <a:spcPts val="1800"/>
              </a:lnSpc>
              <a:buFont typeface="Arial" pitchFamily="34" charset="0"/>
              <a:buChar char="•"/>
            </a:pPr>
            <a:endParaRPr lang="en-US" sz="2500" dirty="0" smtClean="0"/>
          </a:p>
          <a:p>
            <a:pPr>
              <a:buFont typeface="Arial" pitchFamily="34" charset="0"/>
              <a:buChar char="•"/>
            </a:pPr>
            <a:r>
              <a:rPr lang="en-US" sz="2500" dirty="0" smtClean="0"/>
              <a:t>Our results are consistent with other studies, which report the DRH of AS at 78-81% RH and the DRH of </a:t>
            </a:r>
            <a:r>
              <a:rPr lang="en-US" sz="2500" dirty="0" err="1" smtClean="0"/>
              <a:t>NaCl</a:t>
            </a:r>
            <a:r>
              <a:rPr lang="en-US" sz="2500" dirty="0" smtClean="0"/>
              <a:t> at 70-75% RH.</a:t>
            </a:r>
            <a:r>
              <a:rPr lang="en-US" sz="2500" baseline="30000" dirty="0" smtClean="0"/>
              <a:t>9</a:t>
            </a:r>
            <a:endParaRPr lang="en-US" sz="2500" dirty="0" smtClean="0"/>
          </a:p>
          <a:p>
            <a:pPr>
              <a:lnSpc>
                <a:spcPts val="1800"/>
              </a:lnSpc>
              <a:buFont typeface="Arial" pitchFamily="34" charset="0"/>
              <a:buChar char="•"/>
            </a:pPr>
            <a:endParaRPr lang="en-US" sz="2500" dirty="0" smtClean="0"/>
          </a:p>
          <a:p>
            <a:pPr>
              <a:buFont typeface="Arial" pitchFamily="34" charset="0"/>
              <a:buChar char="•"/>
            </a:pPr>
            <a:r>
              <a:rPr lang="en-US" sz="2500" dirty="0" smtClean="0"/>
              <a:t>For mixtures with low wt% salt, particles do not have a DRH but continually take up water similar to pure montmorillonite.</a:t>
            </a:r>
            <a:r>
              <a:rPr lang="en-US" sz="2800" dirty="0" smtClean="0"/>
              <a:t> </a:t>
            </a:r>
            <a:r>
              <a:rPr lang="en-US" sz="2500" dirty="0" smtClean="0"/>
              <a:t>However, the fRH</a:t>
            </a:r>
            <a:r>
              <a:rPr lang="en-US" sz="2500" baseline="-25000" dirty="0" smtClean="0"/>
              <a:t>ext</a:t>
            </a:r>
            <a:r>
              <a:rPr lang="en-US" sz="2500" dirty="0" smtClean="0"/>
              <a:t> indicates that more water is absorbed onto the surface at high RH in comparison to montmorillonite alone.</a:t>
            </a:r>
          </a:p>
          <a:p>
            <a:pPr>
              <a:lnSpc>
                <a:spcPts val="1800"/>
              </a:lnSpc>
              <a:buFont typeface="Arial" pitchFamily="34" charset="0"/>
              <a:buChar char="•"/>
            </a:pPr>
            <a:endParaRPr lang="en-US" sz="2500" dirty="0" smtClean="0"/>
          </a:p>
          <a:p>
            <a:pPr>
              <a:buFont typeface="Arial" pitchFamily="34" charset="0"/>
              <a:buChar char="•"/>
            </a:pPr>
            <a:r>
              <a:rPr lang="en-US" sz="2500" dirty="0" smtClean="0"/>
              <a:t>For mixtures with high wt% salt, particles show little enhancement in extinction until an abrupt increase signifying the DRH. However, the DRH for these internal mixtures occurs at a lower RH than the pure salt. </a:t>
            </a:r>
          </a:p>
          <a:p>
            <a:pPr>
              <a:lnSpc>
                <a:spcPts val="1800"/>
              </a:lnSpc>
            </a:pPr>
            <a:endParaRPr lang="en-US" sz="2500" dirty="0" smtClean="0"/>
          </a:p>
          <a:p>
            <a:pPr>
              <a:buFont typeface="Arial" pitchFamily="34" charset="0"/>
              <a:buChar char="•"/>
            </a:pPr>
            <a:r>
              <a:rPr lang="en-US" sz="2500" dirty="0" smtClean="0"/>
              <a:t>DRH lowering is a well known phenomena that has been observed for both AS and </a:t>
            </a:r>
            <a:r>
              <a:rPr lang="en-US" sz="2500" dirty="0" err="1" smtClean="0"/>
              <a:t>NaCl</a:t>
            </a:r>
            <a:r>
              <a:rPr lang="en-US" sz="2500" dirty="0" smtClean="0"/>
              <a:t> when mixed with another electrolyte or a weakly dissociating organic compound,</a:t>
            </a:r>
            <a:r>
              <a:rPr lang="en-US" sz="2500" baseline="30000" dirty="0" smtClean="0"/>
              <a:t>9</a:t>
            </a:r>
            <a:r>
              <a:rPr lang="en-US" sz="2500" dirty="0" smtClean="0"/>
              <a:t> but this is the first time to our knowledge that it has been observed in mixtures with insoluble species.</a:t>
            </a:r>
          </a:p>
          <a:p>
            <a:pPr>
              <a:lnSpc>
                <a:spcPts val="1800"/>
              </a:lnSpc>
              <a:buFont typeface="Arial" pitchFamily="34" charset="0"/>
              <a:buChar char="•"/>
            </a:pPr>
            <a:endParaRPr lang="en-US" sz="2500" dirty="0" smtClean="0"/>
          </a:p>
          <a:p>
            <a:pPr>
              <a:buFont typeface="Arial" pitchFamily="34" charset="0"/>
              <a:buChar char="•"/>
            </a:pPr>
            <a:r>
              <a:rPr lang="en-US" sz="2500" dirty="0" smtClean="0"/>
              <a:t>The extent to which the DRH decreases is independent of the relative proportions of the salt and montmorillonite in the sample.</a:t>
            </a:r>
          </a:p>
          <a:p>
            <a:pPr>
              <a:lnSpc>
                <a:spcPts val="1800"/>
              </a:lnSpc>
            </a:pPr>
            <a:endParaRPr lang="en-US" sz="2500" dirty="0" smtClean="0"/>
          </a:p>
          <a:p>
            <a:pPr>
              <a:buFont typeface="Arial" pitchFamily="34" charset="0"/>
              <a:buChar char="•"/>
            </a:pPr>
            <a:r>
              <a:rPr lang="en-US" sz="2500" dirty="0" smtClean="0"/>
              <a:t>Montmorillonite has the ability to reduce the Coulomb attractive forces between the cation and anion in the salt while causing disorder of the lattice structure of the salt, slightly increasing the Gibbs free energy of the system.</a:t>
            </a:r>
            <a:r>
              <a:rPr lang="en-US" sz="2500" baseline="30000" dirty="0" smtClean="0"/>
              <a:t>10</a:t>
            </a:r>
            <a:r>
              <a:rPr lang="en-US" sz="2500" dirty="0" smtClean="0"/>
              <a:t> </a:t>
            </a:r>
          </a:p>
          <a:p>
            <a:pPr>
              <a:lnSpc>
                <a:spcPts val="1800"/>
              </a:lnSpc>
              <a:buFont typeface="Arial" pitchFamily="34" charset="0"/>
              <a:buChar char="•"/>
            </a:pPr>
            <a:endParaRPr lang="en-US" sz="2500" dirty="0" smtClean="0"/>
          </a:p>
          <a:p>
            <a:pPr>
              <a:buFont typeface="Arial" pitchFamily="34" charset="0"/>
              <a:buChar char="•"/>
            </a:pPr>
            <a:r>
              <a:rPr lang="en-US" sz="2500" dirty="0" smtClean="0"/>
              <a:t>The increase in energy </a:t>
            </a:r>
            <a:r>
              <a:rPr lang="en-US" sz="2500" dirty="0" smtClean="0"/>
              <a:t>causes the </a:t>
            </a:r>
            <a:r>
              <a:rPr lang="en-US" sz="2500" dirty="0" smtClean="0"/>
              <a:t>particles to incorporate water at a lower RH </a:t>
            </a:r>
            <a:r>
              <a:rPr lang="en-US" sz="2500" dirty="0" smtClean="0"/>
              <a:t>than </a:t>
            </a:r>
            <a:r>
              <a:rPr lang="en-US" sz="2500" dirty="0" smtClean="0"/>
              <a:t>the DRH of the pure substance </a:t>
            </a:r>
            <a:r>
              <a:rPr lang="en-US" sz="2500" dirty="0" smtClean="0"/>
              <a:t>so the </a:t>
            </a:r>
            <a:r>
              <a:rPr lang="en-US" sz="2500" dirty="0" smtClean="0"/>
              <a:t>overall Gibbs free energy of the </a:t>
            </a:r>
            <a:r>
              <a:rPr lang="en-US" sz="2500" dirty="0" smtClean="0"/>
              <a:t>system can decrease.</a:t>
            </a:r>
            <a:endParaRPr lang="en-US" sz="2500" dirty="0" smtClean="0"/>
          </a:p>
          <a:p>
            <a:pPr>
              <a:lnSpc>
                <a:spcPts val="1800"/>
              </a:lnSpc>
              <a:buFont typeface="Arial" pitchFamily="34" charset="0"/>
              <a:buChar char="•"/>
            </a:pPr>
            <a:endParaRPr lang="en-US" sz="2500" dirty="0" smtClean="0"/>
          </a:p>
          <a:p>
            <a:pPr>
              <a:buFont typeface="Arial" pitchFamily="34" charset="0"/>
              <a:buChar char="•"/>
            </a:pPr>
            <a:r>
              <a:rPr lang="en-US" sz="2500" dirty="0" smtClean="0"/>
              <a:t>Optical property predictions based on volume weighted mixing rules </a:t>
            </a:r>
            <a:r>
              <a:rPr lang="en-US" sz="2500" dirty="0" smtClean="0"/>
              <a:t>(theory, at left) are </a:t>
            </a:r>
            <a:r>
              <a:rPr lang="en-US" sz="2500" dirty="0" smtClean="0"/>
              <a:t>a good first approximation of these mixtures at high and low RH, but fail to capture the changes to the DRH. </a:t>
            </a:r>
          </a:p>
          <a:p>
            <a:pPr>
              <a:lnSpc>
                <a:spcPts val="1800"/>
              </a:lnSpc>
              <a:buFont typeface="Arial" pitchFamily="34" charset="0"/>
              <a:buChar char="•"/>
            </a:pPr>
            <a:endParaRPr lang="en-US" sz="2500" dirty="0" smtClean="0"/>
          </a:p>
          <a:p>
            <a:pPr>
              <a:buFont typeface="Arial" pitchFamily="34" charset="0"/>
              <a:buChar char="•"/>
            </a:pPr>
            <a:r>
              <a:rPr lang="en-US" sz="2500" dirty="0" smtClean="0"/>
              <a:t>The difference in accuracy of the theoretical predictions between the two salts seen in the small figures to the left, could be due to the differences in the volume weighted fractions at each mass fraction which are larger for AS.   </a:t>
            </a:r>
          </a:p>
          <a:p>
            <a:pPr>
              <a:buFont typeface="Arial" pitchFamily="34" charset="0"/>
              <a:buChar char="•"/>
            </a:pPr>
            <a:endParaRPr lang="en-US" sz="2500" dirty="0"/>
          </a:p>
        </p:txBody>
      </p:sp>
      <p:sp>
        <p:nvSpPr>
          <p:cNvPr id="56" name="TextBox 55"/>
          <p:cNvSpPr txBox="1"/>
          <p:nvPr/>
        </p:nvSpPr>
        <p:spPr>
          <a:xfrm>
            <a:off x="6784848" y="11038975"/>
            <a:ext cx="4873752" cy="3400931"/>
          </a:xfrm>
          <a:prstGeom prst="rect">
            <a:avLst/>
          </a:prstGeom>
          <a:noFill/>
        </p:spPr>
        <p:txBody>
          <a:bodyPr wrap="square" rtlCol="0">
            <a:spAutoFit/>
          </a:bodyPr>
          <a:lstStyle/>
          <a:p>
            <a:pPr>
              <a:buFont typeface="Arial" pitchFamily="34" charset="0"/>
              <a:buChar char="•"/>
            </a:pPr>
            <a:r>
              <a:rPr lang="en-US" sz="2500" dirty="0" smtClean="0"/>
              <a:t>Our group has recently shown</a:t>
            </a:r>
          </a:p>
          <a:p>
            <a:r>
              <a:rPr lang="en-US" sz="2500" dirty="0" smtClean="0"/>
              <a:t>that the optical properties of montmorillonite, a clay </a:t>
            </a:r>
          </a:p>
          <a:p>
            <a:r>
              <a:rPr lang="en-US" sz="2500" dirty="0" smtClean="0"/>
              <a:t>component of mineral dust, changed at high relative humidities due to significant water uptake.</a:t>
            </a:r>
            <a:r>
              <a:rPr lang="en-US" sz="2500" baseline="30000" dirty="0" smtClean="0"/>
              <a:t>4</a:t>
            </a:r>
            <a:endParaRPr lang="en-US" sz="2500" dirty="0" smtClean="0"/>
          </a:p>
          <a:p>
            <a:pPr>
              <a:lnSpc>
                <a:spcPts val="1800"/>
              </a:lnSpc>
              <a:buFont typeface="Arial" pitchFamily="34" charset="0"/>
              <a:buChar char="•"/>
            </a:pPr>
            <a:endParaRPr lang="en-US" sz="2500" dirty="0" smtClean="0"/>
          </a:p>
          <a:p>
            <a:pPr>
              <a:buFont typeface="Arial" pitchFamily="34" charset="0"/>
              <a:buChar char="•"/>
            </a:pPr>
            <a:r>
              <a:rPr lang="en-US" sz="2500" dirty="0" smtClean="0"/>
              <a:t>Water uptake affects particle</a:t>
            </a:r>
          </a:p>
        </p:txBody>
      </p:sp>
      <p:sp>
        <p:nvSpPr>
          <p:cNvPr id="66" name="TextBox 65"/>
          <p:cNvSpPr txBox="1"/>
          <p:nvPr/>
        </p:nvSpPr>
        <p:spPr>
          <a:xfrm>
            <a:off x="27486864" y="23463730"/>
            <a:ext cx="11119104" cy="122507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2700000" scaled="1"/>
            <a:tileRect/>
          </a:gradFill>
          <a:ln>
            <a:solidFill>
              <a:schemeClr val="tx1"/>
            </a:solidFill>
          </a:ln>
        </p:spPr>
        <p:txBody>
          <a:bodyPr wrap="square" lIns="100703" tIns="50351" rIns="100703" bIns="50351" rtlCol="0">
            <a:spAutoFit/>
          </a:bodyPr>
          <a:lstStyle/>
          <a:p>
            <a:pPr algn="ctr"/>
            <a:r>
              <a:rPr lang="en-US" sz="7300" dirty="0" smtClean="0">
                <a:solidFill>
                  <a:schemeClr val="bg1"/>
                </a:solidFill>
              </a:rPr>
              <a:t>Atmospheric Implications</a:t>
            </a:r>
            <a:endParaRPr lang="en-US" sz="7300" dirty="0">
              <a:solidFill>
                <a:schemeClr val="bg1"/>
              </a:solidFill>
            </a:endParaRPr>
          </a:p>
        </p:txBody>
      </p:sp>
      <p:sp>
        <p:nvSpPr>
          <p:cNvPr id="68" name="TextBox 67"/>
          <p:cNvSpPr txBox="1"/>
          <p:nvPr/>
        </p:nvSpPr>
        <p:spPr>
          <a:xfrm>
            <a:off x="16261722" y="6248400"/>
            <a:ext cx="6702552" cy="707886"/>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sz="4000" dirty="0" smtClean="0">
                <a:solidFill>
                  <a:schemeClr val="tx1"/>
                </a:solidFill>
              </a:rPr>
              <a:t>Ammonium Sulfate</a:t>
            </a:r>
            <a:endParaRPr lang="en-US" sz="4000" dirty="0">
              <a:solidFill>
                <a:schemeClr val="tx1"/>
              </a:solidFill>
            </a:endParaRPr>
          </a:p>
        </p:txBody>
      </p:sp>
      <p:sp>
        <p:nvSpPr>
          <p:cNvPr id="69" name="TextBox 68"/>
          <p:cNvSpPr txBox="1"/>
          <p:nvPr/>
        </p:nvSpPr>
        <p:spPr>
          <a:xfrm>
            <a:off x="16264770" y="17678400"/>
            <a:ext cx="6702552" cy="707886"/>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sz="4000" dirty="0" smtClean="0">
                <a:solidFill>
                  <a:schemeClr val="tx1"/>
                </a:solidFill>
              </a:rPr>
              <a:t>Sodium Chloride</a:t>
            </a:r>
            <a:endParaRPr lang="en-US" sz="4000" dirty="0">
              <a:solidFill>
                <a:schemeClr val="tx1"/>
              </a:solidFill>
            </a:endParaRPr>
          </a:p>
        </p:txBody>
      </p:sp>
      <p:pic>
        <p:nvPicPr>
          <p:cNvPr id="1032" name="Picture 8"/>
          <p:cNvPicPr>
            <a:picLocks noChangeAspect="1" noChangeArrowheads="1"/>
          </p:cNvPicPr>
          <p:nvPr/>
        </p:nvPicPr>
        <p:blipFill>
          <a:blip r:embed="rId7" cstate="print"/>
          <a:srcRect/>
          <a:stretch>
            <a:fillRect/>
          </a:stretch>
        </p:blipFill>
        <p:spPr bwMode="auto">
          <a:xfrm>
            <a:off x="15163800" y="7038993"/>
            <a:ext cx="8915400" cy="4543407"/>
          </a:xfrm>
          <a:prstGeom prst="rect">
            <a:avLst/>
          </a:prstGeom>
          <a:noFill/>
          <a:ln w="9525">
            <a:noFill/>
            <a:miter lim="800000"/>
            <a:headEnd/>
            <a:tailEnd/>
          </a:ln>
          <a:effectLst/>
        </p:spPr>
      </p:pic>
      <p:pic>
        <p:nvPicPr>
          <p:cNvPr id="1033" name="Picture 9"/>
          <p:cNvPicPr>
            <a:picLocks noChangeAspect="1" noChangeArrowheads="1"/>
          </p:cNvPicPr>
          <p:nvPr/>
        </p:nvPicPr>
        <p:blipFill>
          <a:blip r:embed="rId8" cstate="print"/>
          <a:srcRect/>
          <a:stretch>
            <a:fillRect/>
          </a:stretch>
        </p:blipFill>
        <p:spPr bwMode="auto">
          <a:xfrm>
            <a:off x="15112626" y="18468993"/>
            <a:ext cx="8915400" cy="4543407"/>
          </a:xfrm>
          <a:prstGeom prst="rect">
            <a:avLst/>
          </a:prstGeom>
          <a:noFill/>
          <a:ln w="9525">
            <a:noFill/>
            <a:miter lim="800000"/>
            <a:headEnd/>
            <a:tailEnd/>
          </a:ln>
          <a:effectLst/>
        </p:spPr>
      </p:pic>
      <p:sp>
        <p:nvSpPr>
          <p:cNvPr id="70" name="TextBox 69"/>
          <p:cNvSpPr txBox="1"/>
          <p:nvPr/>
        </p:nvSpPr>
        <p:spPr>
          <a:xfrm>
            <a:off x="27486864" y="24733094"/>
            <a:ext cx="11128248" cy="3641116"/>
          </a:xfrm>
          <a:prstGeom prst="rect">
            <a:avLst/>
          </a:prstGeom>
          <a:noFill/>
        </p:spPr>
        <p:txBody>
          <a:bodyPr wrap="square" lIns="100703" tIns="50351" rIns="100703" bIns="50351" rtlCol="0">
            <a:spAutoFit/>
          </a:bodyPr>
          <a:lstStyle/>
          <a:p>
            <a:pPr>
              <a:buFont typeface="Arial" pitchFamily="34" charset="0"/>
              <a:buChar char="•"/>
            </a:pPr>
            <a:r>
              <a:rPr lang="en-US" sz="2500" dirty="0" smtClean="0"/>
              <a:t>Contrary to previous studies, we have shown that insoluble mineral dust does affect the hygroscopic properties of salt particles. </a:t>
            </a:r>
          </a:p>
          <a:p>
            <a:pPr>
              <a:lnSpc>
                <a:spcPts val="1800"/>
              </a:lnSpc>
              <a:buFont typeface="Arial" pitchFamily="34" charset="0"/>
              <a:buChar char="•"/>
            </a:pPr>
            <a:endParaRPr lang="en-US" sz="2500" dirty="0" smtClean="0"/>
          </a:p>
          <a:p>
            <a:pPr>
              <a:buFont typeface="Arial" pitchFamily="34" charset="0"/>
              <a:buChar char="•"/>
            </a:pPr>
            <a:r>
              <a:rPr lang="en-US" sz="2500" dirty="0" smtClean="0"/>
              <a:t>If </a:t>
            </a:r>
            <a:r>
              <a:rPr lang="en-US" sz="2500" dirty="0" smtClean="0"/>
              <a:t>the DRH lowering is </a:t>
            </a:r>
            <a:r>
              <a:rPr lang="en-US" sz="2500" dirty="0" smtClean="0"/>
              <a:t>not accounted for when assessing the optical properties of the mixed particles, the predicted extinction has the potential to be underestimated.</a:t>
            </a:r>
          </a:p>
          <a:p>
            <a:pPr>
              <a:lnSpc>
                <a:spcPts val="1800"/>
              </a:lnSpc>
              <a:buFont typeface="Arial" pitchFamily="34" charset="0"/>
              <a:buChar char="•"/>
            </a:pPr>
            <a:endParaRPr lang="en-US" sz="2500" dirty="0" smtClean="0"/>
          </a:p>
          <a:p>
            <a:pPr>
              <a:buFont typeface="Arial" pitchFamily="34" charset="0"/>
              <a:buChar char="•"/>
            </a:pPr>
            <a:r>
              <a:rPr lang="en-US" sz="2500" dirty="0" smtClean="0"/>
              <a:t>The lowered DRH will not only </a:t>
            </a:r>
            <a:r>
              <a:rPr lang="en-US" sz="2500" dirty="0" smtClean="0"/>
              <a:t>affect </a:t>
            </a:r>
            <a:r>
              <a:rPr lang="en-US" sz="2500" dirty="0" smtClean="0"/>
              <a:t>physical but chemical properties as some heterogeneous reaction rates on particle surfaces are influenced by particle phase and water content.</a:t>
            </a:r>
          </a:p>
        </p:txBody>
      </p:sp>
      <p:pic>
        <p:nvPicPr>
          <p:cNvPr id="128" name="Picture 2"/>
          <p:cNvPicPr>
            <a:picLocks noChangeAspect="1" noChangeArrowheads="1"/>
          </p:cNvPicPr>
          <p:nvPr/>
        </p:nvPicPr>
        <p:blipFill>
          <a:blip r:embed="rId9" cstate="print"/>
          <a:stretch>
            <a:fillRect/>
          </a:stretch>
        </p:blipFill>
        <p:spPr bwMode="auto">
          <a:xfrm>
            <a:off x="6781800" y="24304159"/>
            <a:ext cx="5020056" cy="2665670"/>
          </a:xfrm>
          <a:prstGeom prst="rect">
            <a:avLst/>
          </a:prstGeom>
          <a:noFill/>
          <a:ln w="9525">
            <a:noFill/>
            <a:miter lim="800000"/>
            <a:headEnd/>
            <a:tailEnd/>
          </a:ln>
        </p:spPr>
      </p:pic>
      <p:pic>
        <p:nvPicPr>
          <p:cNvPr id="1034" name="Picture 10"/>
          <p:cNvPicPr>
            <a:picLocks noChangeAspect="1" noChangeArrowheads="1"/>
          </p:cNvPicPr>
          <p:nvPr/>
        </p:nvPicPr>
        <p:blipFill>
          <a:blip r:embed="rId10" cstate="print"/>
          <a:srcRect/>
          <a:stretch>
            <a:fillRect/>
          </a:stretch>
        </p:blipFill>
        <p:spPr bwMode="auto">
          <a:xfrm>
            <a:off x="640080" y="11249528"/>
            <a:ext cx="6327648" cy="3069901"/>
          </a:xfrm>
          <a:prstGeom prst="rect">
            <a:avLst/>
          </a:prstGeom>
          <a:noFill/>
          <a:ln w="9525">
            <a:noFill/>
            <a:miter lim="800000"/>
            <a:headEnd/>
            <a:tailEnd/>
          </a:ln>
          <a:effectLst/>
        </p:spPr>
      </p:pic>
      <p:graphicFrame>
        <p:nvGraphicFramePr>
          <p:cNvPr id="58" name="Table 57"/>
          <p:cNvGraphicFramePr>
            <a:graphicFrameLocks noGrp="1"/>
          </p:cNvGraphicFramePr>
          <p:nvPr/>
        </p:nvGraphicFramePr>
        <p:xfrm>
          <a:off x="28145874" y="19936334"/>
          <a:ext cx="9372600" cy="3217771"/>
        </p:xfrm>
        <a:graphic>
          <a:graphicData uri="http://schemas.openxmlformats.org/drawingml/2006/table">
            <a:tbl>
              <a:tblPr firstRow="1" bandRow="1">
                <a:tableStyleId>{5940675A-B579-460E-94D1-54222C63F5DA}</a:tableStyleId>
              </a:tblPr>
              <a:tblGrid>
                <a:gridCol w="4165600"/>
                <a:gridCol w="2082800"/>
                <a:gridCol w="3124200"/>
              </a:tblGrid>
              <a:tr h="381000">
                <a:tc>
                  <a:txBody>
                    <a:bodyPr/>
                    <a:lstStyle/>
                    <a:p>
                      <a:pPr algn="ctr"/>
                      <a:endParaRPr lang="en-US" sz="1600" dirty="0"/>
                    </a:p>
                  </a:txBody>
                  <a:tcPr marL="94745" marR="94745">
                    <a:lnR w="12700" cap="flat" cmpd="sng" algn="ctr">
                      <a:solidFill>
                        <a:schemeClr val="tx2">
                          <a:lumMod val="40000"/>
                          <a:lumOff val="60000"/>
                        </a:schemeClr>
                      </a:solidFill>
                      <a:prstDash val="solid"/>
                      <a:round/>
                      <a:headEnd type="none" w="med" len="med"/>
                      <a:tailEnd type="none" w="med" len="med"/>
                    </a:lnR>
                    <a:solidFill>
                      <a:schemeClr val="tx2">
                        <a:lumMod val="40000"/>
                        <a:lumOff val="60000"/>
                      </a:schemeClr>
                    </a:solidFill>
                  </a:tcPr>
                </a:tc>
                <a:tc>
                  <a:txBody>
                    <a:bodyPr/>
                    <a:lstStyle/>
                    <a:p>
                      <a:pPr algn="ctr"/>
                      <a:r>
                        <a:rPr lang="en-US" sz="1600" dirty="0" smtClean="0"/>
                        <a:t>wt%</a:t>
                      </a:r>
                      <a:r>
                        <a:rPr lang="en-US" sz="1600" baseline="0" dirty="0" smtClean="0"/>
                        <a:t> salt</a:t>
                      </a:r>
                      <a:endParaRPr lang="en-US" sz="1600" dirty="0"/>
                    </a:p>
                  </a:txBody>
                  <a:tcPr marL="94745" marR="94745">
                    <a:lnL w="12700" cap="flat" cmpd="sng" algn="ctr">
                      <a:solidFill>
                        <a:schemeClr val="tx2">
                          <a:lumMod val="40000"/>
                          <a:lumOff val="60000"/>
                        </a:schemeClr>
                      </a:solidFill>
                      <a:prstDash val="solid"/>
                      <a:round/>
                      <a:headEnd type="none" w="med" len="med"/>
                      <a:tailEnd type="none" w="med" len="med"/>
                    </a:lnL>
                    <a:lnR w="12700" cap="flat" cmpd="sng" algn="ctr">
                      <a:solidFill>
                        <a:schemeClr val="tx2">
                          <a:lumMod val="40000"/>
                          <a:lumOff val="60000"/>
                        </a:schemeClr>
                      </a:solidFill>
                      <a:prstDash val="solid"/>
                      <a:round/>
                      <a:headEnd type="none" w="med" len="med"/>
                      <a:tailEnd type="none" w="med" len="med"/>
                    </a:lnR>
                    <a:solidFill>
                      <a:schemeClr val="tx2">
                        <a:lumMod val="40000"/>
                        <a:lumOff val="60000"/>
                      </a:schemeClr>
                    </a:solidFill>
                  </a:tcPr>
                </a:tc>
                <a:tc>
                  <a:txBody>
                    <a:bodyPr/>
                    <a:lstStyle/>
                    <a:p>
                      <a:pPr algn="ctr"/>
                      <a:r>
                        <a:rPr lang="en-US" sz="1600" dirty="0" err="1" smtClean="0"/>
                        <a:t>vol</a:t>
                      </a:r>
                      <a:r>
                        <a:rPr lang="en-US" sz="1600" dirty="0" smtClean="0"/>
                        <a:t>% salt</a:t>
                      </a:r>
                      <a:endParaRPr lang="en-US" sz="1600" dirty="0"/>
                    </a:p>
                  </a:txBody>
                  <a:tcPr marL="94745" marR="94745">
                    <a:lnL w="12700" cap="flat" cmpd="sng" algn="ctr">
                      <a:solidFill>
                        <a:schemeClr val="tx2">
                          <a:lumMod val="40000"/>
                          <a:lumOff val="60000"/>
                        </a:schemeClr>
                      </a:solidFill>
                      <a:prstDash val="solid"/>
                      <a:round/>
                      <a:headEnd type="none" w="med" len="med"/>
                      <a:tailEnd type="none" w="med" len="med"/>
                    </a:lnL>
                    <a:solidFill>
                      <a:schemeClr val="tx2">
                        <a:lumMod val="40000"/>
                        <a:lumOff val="60000"/>
                      </a:schemeClr>
                    </a:solidFill>
                  </a:tcPr>
                </a:tc>
              </a:tr>
              <a:tr h="1582655">
                <a:tc>
                  <a:txBody>
                    <a:bodyPr/>
                    <a:lstStyle/>
                    <a:p>
                      <a:pPr algn="ctr">
                        <a:lnSpc>
                          <a:spcPct val="100000"/>
                        </a:lnSpc>
                      </a:pPr>
                      <a:r>
                        <a:rPr lang="en-US" sz="2000" dirty="0" smtClean="0"/>
                        <a:t>Ammonium Sulfate</a:t>
                      </a:r>
                    </a:p>
                    <a:p>
                      <a:pPr algn="ctr">
                        <a:lnSpc>
                          <a:spcPct val="100000"/>
                        </a:lnSpc>
                      </a:pPr>
                      <a:r>
                        <a:rPr lang="en-US" sz="2000" dirty="0" smtClean="0"/>
                        <a:t>1.769 g/cm</a:t>
                      </a:r>
                      <a:r>
                        <a:rPr lang="en-US" sz="2000" baseline="30000" dirty="0" smtClean="0"/>
                        <a:t>3</a:t>
                      </a:r>
                      <a:endParaRPr lang="en-US" sz="2000" dirty="0"/>
                    </a:p>
                  </a:txBody>
                  <a:tcPr marL="94745" marR="94745" marT="0" marB="0">
                    <a:lnR w="12700" cap="flat" cmpd="sng" algn="ctr">
                      <a:solidFill>
                        <a:schemeClr val="bg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a:lnSpc>
                          <a:spcPct val="100000"/>
                        </a:lnSpc>
                      </a:pPr>
                      <a:r>
                        <a:rPr lang="en-US" sz="2000" dirty="0" smtClean="0"/>
                        <a:t>0.1</a:t>
                      </a:r>
                    </a:p>
                    <a:p>
                      <a:pPr algn="ctr">
                        <a:lnSpc>
                          <a:spcPct val="100000"/>
                        </a:lnSpc>
                      </a:pPr>
                      <a:r>
                        <a:rPr lang="en-US" sz="2000" dirty="0" smtClean="0"/>
                        <a:t>1.0</a:t>
                      </a:r>
                      <a:endParaRPr lang="en-US" sz="2000" dirty="0"/>
                    </a:p>
                    <a:p>
                      <a:pPr algn="ctr">
                        <a:lnSpc>
                          <a:spcPct val="100000"/>
                        </a:lnSpc>
                      </a:pPr>
                      <a:r>
                        <a:rPr lang="en-US" sz="2000" dirty="0" smtClean="0"/>
                        <a:t>3.0</a:t>
                      </a:r>
                      <a:endParaRPr lang="en-US" sz="2000" dirty="0"/>
                    </a:p>
                    <a:p>
                      <a:pPr algn="ctr">
                        <a:lnSpc>
                          <a:spcPct val="100000"/>
                        </a:lnSpc>
                      </a:pPr>
                      <a:r>
                        <a:rPr lang="en-US" sz="2000" dirty="0" smtClean="0"/>
                        <a:t>15</a:t>
                      </a:r>
                      <a:endParaRPr lang="en-US" sz="2000" dirty="0"/>
                    </a:p>
                    <a:p>
                      <a:pPr algn="ctr">
                        <a:lnSpc>
                          <a:spcPct val="100000"/>
                        </a:lnSpc>
                      </a:pPr>
                      <a:r>
                        <a:rPr lang="en-US" sz="2000" dirty="0" smtClean="0"/>
                        <a:t>40</a:t>
                      </a:r>
                      <a:endParaRPr lang="en-US" sz="2000" dirty="0"/>
                    </a:p>
                  </a:txBody>
                  <a:tcPr marL="94745" marR="94745"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a:lnSpc>
                          <a:spcPct val="100000"/>
                        </a:lnSpc>
                      </a:pPr>
                      <a:r>
                        <a:rPr lang="en-US" sz="2000" dirty="0" smtClean="0"/>
                        <a:t>1.3</a:t>
                      </a:r>
                      <a:endParaRPr lang="en-US" sz="2000" dirty="0"/>
                    </a:p>
                    <a:p>
                      <a:pPr algn="ctr">
                        <a:lnSpc>
                          <a:spcPct val="100000"/>
                        </a:lnSpc>
                      </a:pPr>
                      <a:r>
                        <a:rPr lang="en-US" sz="2000" dirty="0" smtClean="0"/>
                        <a:t>12</a:t>
                      </a:r>
                    </a:p>
                    <a:p>
                      <a:pPr algn="ctr">
                        <a:lnSpc>
                          <a:spcPct val="100000"/>
                        </a:lnSpc>
                      </a:pPr>
                      <a:r>
                        <a:rPr lang="en-US" sz="2000" dirty="0" smtClean="0"/>
                        <a:t>28</a:t>
                      </a:r>
                      <a:endParaRPr lang="en-US" sz="2000" dirty="0"/>
                    </a:p>
                    <a:p>
                      <a:pPr algn="ctr">
                        <a:lnSpc>
                          <a:spcPct val="100000"/>
                        </a:lnSpc>
                      </a:pPr>
                      <a:r>
                        <a:rPr lang="en-US" sz="2000" dirty="0" smtClean="0"/>
                        <a:t>66</a:t>
                      </a:r>
                      <a:endParaRPr lang="en-US" sz="2000" dirty="0"/>
                    </a:p>
                    <a:p>
                      <a:pPr algn="ctr">
                        <a:lnSpc>
                          <a:spcPct val="100000"/>
                        </a:lnSpc>
                      </a:pPr>
                      <a:r>
                        <a:rPr lang="en-US" sz="2000" dirty="0" smtClean="0"/>
                        <a:t>84</a:t>
                      </a:r>
                      <a:endParaRPr lang="en-US" sz="2000" dirty="0"/>
                    </a:p>
                  </a:txBody>
                  <a:tcPr marL="94745" marR="94745" marT="0" marB="0">
                    <a:lnL w="12700" cap="flat" cmpd="sng" algn="ctr">
                      <a:solidFill>
                        <a:schemeClr val="bg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r>
              <a:tr h="1254116">
                <a:tc>
                  <a:txBody>
                    <a:bodyPr/>
                    <a:lstStyle/>
                    <a:p>
                      <a:pPr algn="ctr">
                        <a:lnSpc>
                          <a:spcPct val="100000"/>
                        </a:lnSpc>
                      </a:pPr>
                      <a:r>
                        <a:rPr lang="en-US" sz="2000" dirty="0" smtClean="0"/>
                        <a:t>Sodium Chloride</a:t>
                      </a:r>
                      <a:endParaRPr lang="en-US" sz="2000" dirty="0"/>
                    </a:p>
                    <a:p>
                      <a:pPr algn="ctr">
                        <a:lnSpc>
                          <a:spcPct val="100000"/>
                        </a:lnSpc>
                      </a:pPr>
                      <a:r>
                        <a:rPr lang="en-US" sz="2000" dirty="0" smtClean="0"/>
                        <a:t>2.165 g/cm</a:t>
                      </a:r>
                      <a:r>
                        <a:rPr lang="en-US" sz="2000" baseline="30000" dirty="0" smtClean="0"/>
                        <a:t>3</a:t>
                      </a:r>
                      <a:endParaRPr lang="en-US" sz="2000" dirty="0"/>
                    </a:p>
                  </a:txBody>
                  <a:tcPr marL="94745" marR="94745" marT="0" marB="0">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a:lnSpc>
                          <a:spcPct val="100000"/>
                        </a:lnSpc>
                      </a:pPr>
                      <a:r>
                        <a:rPr lang="en-US" sz="2000" dirty="0" smtClean="0"/>
                        <a:t>0.1</a:t>
                      </a:r>
                      <a:endParaRPr lang="en-US" sz="2000" dirty="0"/>
                    </a:p>
                    <a:p>
                      <a:pPr algn="ctr">
                        <a:lnSpc>
                          <a:spcPct val="100000"/>
                        </a:lnSpc>
                      </a:pPr>
                      <a:r>
                        <a:rPr lang="en-US" sz="2000" dirty="0" smtClean="0"/>
                        <a:t>1.0</a:t>
                      </a:r>
                      <a:endParaRPr lang="en-US" sz="2000" dirty="0"/>
                    </a:p>
                    <a:p>
                      <a:pPr algn="ctr">
                        <a:lnSpc>
                          <a:spcPct val="100000"/>
                        </a:lnSpc>
                      </a:pPr>
                      <a:r>
                        <a:rPr lang="en-US" sz="2000" dirty="0" smtClean="0"/>
                        <a:t>3.0</a:t>
                      </a:r>
                      <a:endParaRPr lang="en-US" sz="2000" dirty="0"/>
                    </a:p>
                    <a:p>
                      <a:pPr algn="ctr">
                        <a:lnSpc>
                          <a:spcPct val="100000"/>
                        </a:lnSpc>
                      </a:pPr>
                      <a:r>
                        <a:rPr lang="en-US" sz="2000" dirty="0" smtClean="0"/>
                        <a:t>15</a:t>
                      </a:r>
                      <a:endParaRPr lang="en-US" sz="2000" dirty="0"/>
                    </a:p>
                  </a:txBody>
                  <a:tcPr marL="94745" marR="94745"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a:lnSpc>
                          <a:spcPct val="100000"/>
                        </a:lnSpc>
                      </a:pPr>
                      <a:r>
                        <a:rPr lang="en-US" sz="2000" dirty="0" smtClean="0"/>
                        <a:t>1.1</a:t>
                      </a:r>
                      <a:endParaRPr lang="en-US" sz="2000" dirty="0"/>
                    </a:p>
                    <a:p>
                      <a:pPr algn="ctr">
                        <a:lnSpc>
                          <a:spcPct val="100000"/>
                        </a:lnSpc>
                      </a:pPr>
                      <a:r>
                        <a:rPr lang="en-US" sz="2000" dirty="0" smtClean="0"/>
                        <a:t>9.8</a:t>
                      </a:r>
                      <a:endParaRPr lang="en-US" sz="2000" dirty="0"/>
                    </a:p>
                    <a:p>
                      <a:pPr algn="ctr">
                        <a:lnSpc>
                          <a:spcPct val="100000"/>
                        </a:lnSpc>
                      </a:pPr>
                      <a:r>
                        <a:rPr lang="en-US" sz="2000" dirty="0" smtClean="0"/>
                        <a:t>25</a:t>
                      </a:r>
                    </a:p>
                    <a:p>
                      <a:pPr algn="ctr">
                        <a:lnSpc>
                          <a:spcPct val="100000"/>
                        </a:lnSpc>
                      </a:pPr>
                      <a:r>
                        <a:rPr lang="en-US" sz="2000" dirty="0" smtClean="0"/>
                        <a:t>62</a:t>
                      </a:r>
                      <a:endParaRPr lang="en-US" sz="2000" dirty="0"/>
                    </a:p>
                  </a:txBody>
                  <a:tcPr marL="94745" marR="94745" marT="0" marB="0">
                    <a:lnL w="12700" cap="flat" cmpd="sng" algn="ctr">
                      <a:solidFill>
                        <a:schemeClr val="bg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r>
            </a:tbl>
          </a:graphicData>
        </a:graphic>
      </p:graphicFrame>
      <p:sp>
        <p:nvSpPr>
          <p:cNvPr id="46" name="Rectangle 45"/>
          <p:cNvSpPr/>
          <p:nvPr/>
        </p:nvSpPr>
        <p:spPr>
          <a:xfrm flipV="1">
            <a:off x="13106401" y="23561566"/>
            <a:ext cx="157909" cy="152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47"/>
          <p:cNvSpPr/>
          <p:nvPr/>
        </p:nvSpPr>
        <p:spPr>
          <a:xfrm flipV="1">
            <a:off x="16501431" y="23545800"/>
            <a:ext cx="157909" cy="152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Rectangle 48"/>
          <p:cNvSpPr/>
          <p:nvPr/>
        </p:nvSpPr>
        <p:spPr>
          <a:xfrm flipV="1">
            <a:off x="20003560" y="23545800"/>
            <a:ext cx="157909" cy="152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49"/>
          <p:cNvSpPr/>
          <p:nvPr/>
        </p:nvSpPr>
        <p:spPr>
          <a:xfrm flipV="1">
            <a:off x="23449402" y="23561566"/>
            <a:ext cx="157909" cy="152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p:cNvSpPr/>
          <p:nvPr/>
        </p:nvSpPr>
        <p:spPr>
          <a:xfrm flipV="1">
            <a:off x="21302756" y="14509532"/>
            <a:ext cx="157909" cy="152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Rectangle 51"/>
          <p:cNvSpPr/>
          <p:nvPr/>
        </p:nvSpPr>
        <p:spPr>
          <a:xfrm flipV="1">
            <a:off x="16660791" y="14478000"/>
            <a:ext cx="157909" cy="152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Rectangle 52"/>
          <p:cNvSpPr/>
          <p:nvPr/>
        </p:nvSpPr>
        <p:spPr>
          <a:xfrm flipV="1">
            <a:off x="14371121" y="11902966"/>
            <a:ext cx="157909" cy="152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Rectangle 53"/>
          <p:cNvSpPr/>
          <p:nvPr/>
        </p:nvSpPr>
        <p:spPr>
          <a:xfrm flipV="1">
            <a:off x="19029418" y="11902966"/>
            <a:ext cx="157909" cy="152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Rectangle 54"/>
          <p:cNvSpPr/>
          <p:nvPr/>
        </p:nvSpPr>
        <p:spPr>
          <a:xfrm flipV="1">
            <a:off x="23578817" y="11871434"/>
            <a:ext cx="157909" cy="152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2" name="Picture 8"/>
          <p:cNvPicPr>
            <a:picLocks noChangeAspect="1" noChangeArrowheads="1"/>
          </p:cNvPicPr>
          <p:nvPr/>
        </p:nvPicPr>
        <p:blipFill>
          <a:blip r:embed="rId11" cstate="print"/>
          <a:srcRect l="49761" t="-941" b="67059"/>
          <a:stretch>
            <a:fillRect/>
          </a:stretch>
        </p:blipFill>
        <p:spPr bwMode="auto">
          <a:xfrm>
            <a:off x="20453350" y="14241852"/>
            <a:ext cx="3000375" cy="2743200"/>
          </a:xfrm>
          <a:prstGeom prst="rect">
            <a:avLst/>
          </a:prstGeom>
          <a:noFill/>
          <a:ln w="9525">
            <a:noFill/>
            <a:miter lim="800000"/>
            <a:headEnd/>
            <a:tailEnd/>
          </a:ln>
          <a:effectLst/>
        </p:spPr>
      </p:pic>
      <p:pic>
        <p:nvPicPr>
          <p:cNvPr id="64" name="Picture 9"/>
          <p:cNvPicPr>
            <a:picLocks noChangeAspect="1" noChangeArrowheads="1"/>
          </p:cNvPicPr>
          <p:nvPr/>
        </p:nvPicPr>
        <p:blipFill>
          <a:blip r:embed="rId11" cstate="print"/>
          <a:srcRect t="32745" r="50292" b="33373"/>
          <a:stretch>
            <a:fillRect/>
          </a:stretch>
        </p:blipFill>
        <p:spPr bwMode="auto">
          <a:xfrm>
            <a:off x="15957548" y="14249400"/>
            <a:ext cx="2968625" cy="2743200"/>
          </a:xfrm>
          <a:prstGeom prst="rect">
            <a:avLst/>
          </a:prstGeom>
          <a:noFill/>
          <a:ln w="9525">
            <a:noFill/>
            <a:miter lim="800000"/>
            <a:headEnd/>
            <a:tailEnd/>
          </a:ln>
          <a:effectLst/>
        </p:spPr>
      </p:pic>
      <p:pic>
        <p:nvPicPr>
          <p:cNvPr id="65" name="Picture 10"/>
          <p:cNvPicPr>
            <a:picLocks noChangeAspect="1" noChangeArrowheads="1"/>
          </p:cNvPicPr>
          <p:nvPr/>
        </p:nvPicPr>
        <p:blipFill>
          <a:blip r:embed="rId11" cstate="print"/>
          <a:srcRect l="49761" t="32745" b="32431"/>
          <a:stretch>
            <a:fillRect/>
          </a:stretch>
        </p:blipFill>
        <p:spPr bwMode="auto">
          <a:xfrm>
            <a:off x="22663148" y="11620500"/>
            <a:ext cx="3000375" cy="2819400"/>
          </a:xfrm>
          <a:prstGeom prst="rect">
            <a:avLst/>
          </a:prstGeom>
          <a:noFill/>
          <a:ln w="9525">
            <a:noFill/>
            <a:miter lim="800000"/>
            <a:headEnd/>
            <a:tailEnd/>
          </a:ln>
          <a:effectLst/>
        </p:spPr>
      </p:pic>
      <p:pic>
        <p:nvPicPr>
          <p:cNvPr id="67" name="Picture 11"/>
          <p:cNvPicPr>
            <a:picLocks noChangeAspect="1" noChangeArrowheads="1"/>
          </p:cNvPicPr>
          <p:nvPr/>
        </p:nvPicPr>
        <p:blipFill>
          <a:blip r:embed="rId11" cstate="print"/>
          <a:srcRect t="66627" r="50292"/>
          <a:stretch>
            <a:fillRect/>
          </a:stretch>
        </p:blipFill>
        <p:spPr bwMode="auto">
          <a:xfrm>
            <a:off x="18243550" y="11658604"/>
            <a:ext cx="2968625" cy="2701925"/>
          </a:xfrm>
          <a:prstGeom prst="rect">
            <a:avLst/>
          </a:prstGeom>
          <a:noFill/>
          <a:ln w="9525">
            <a:noFill/>
            <a:miter lim="800000"/>
            <a:headEnd/>
            <a:tailEnd/>
          </a:ln>
          <a:effectLst/>
        </p:spPr>
      </p:pic>
      <p:pic>
        <p:nvPicPr>
          <p:cNvPr id="72" name="Picture 12"/>
          <p:cNvPicPr>
            <a:picLocks noChangeAspect="1" noChangeArrowheads="1"/>
          </p:cNvPicPr>
          <p:nvPr/>
        </p:nvPicPr>
        <p:blipFill>
          <a:blip r:embed="rId11" cstate="print"/>
          <a:srcRect l="49708" t="66627"/>
          <a:stretch>
            <a:fillRect/>
          </a:stretch>
        </p:blipFill>
        <p:spPr bwMode="auto">
          <a:xfrm>
            <a:off x="13792200" y="11661779"/>
            <a:ext cx="3003550" cy="2701925"/>
          </a:xfrm>
          <a:prstGeom prst="rect">
            <a:avLst/>
          </a:prstGeom>
          <a:noFill/>
          <a:ln w="9525">
            <a:noFill/>
            <a:miter lim="800000"/>
            <a:headEnd/>
            <a:tailEnd/>
          </a:ln>
          <a:effectLst/>
        </p:spPr>
      </p:pic>
      <p:sp>
        <p:nvSpPr>
          <p:cNvPr id="74" name="Rectangle 73"/>
          <p:cNvSpPr/>
          <p:nvPr/>
        </p:nvSpPr>
        <p:spPr>
          <a:xfrm flipV="1">
            <a:off x="20574000" y="14509532"/>
            <a:ext cx="152400" cy="152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p:cNvSpPr/>
          <p:nvPr/>
        </p:nvSpPr>
        <p:spPr>
          <a:xfrm flipV="1">
            <a:off x="16109948" y="14478000"/>
            <a:ext cx="152400" cy="152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flipV="1">
            <a:off x="13900148" y="11902966"/>
            <a:ext cx="152400" cy="152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flipV="1">
            <a:off x="18395948" y="11902966"/>
            <a:ext cx="152400" cy="152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Rectangle 77"/>
          <p:cNvSpPr/>
          <p:nvPr/>
        </p:nvSpPr>
        <p:spPr>
          <a:xfrm flipV="1">
            <a:off x="22786646" y="11871434"/>
            <a:ext cx="152400" cy="152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9" name="Picture 14"/>
          <p:cNvPicPr>
            <a:picLocks noChangeAspect="1" noChangeArrowheads="1"/>
          </p:cNvPicPr>
          <p:nvPr/>
        </p:nvPicPr>
        <p:blipFill>
          <a:blip r:embed="rId12" cstate="print"/>
          <a:srcRect l="50265" b="66820"/>
          <a:stretch>
            <a:fillRect/>
          </a:stretch>
        </p:blipFill>
        <p:spPr bwMode="auto">
          <a:xfrm>
            <a:off x="23360284" y="23218089"/>
            <a:ext cx="3025288" cy="2715768"/>
          </a:xfrm>
          <a:prstGeom prst="rect">
            <a:avLst/>
          </a:prstGeom>
          <a:noFill/>
          <a:ln w="9525">
            <a:noFill/>
            <a:miter lim="800000"/>
            <a:headEnd/>
            <a:tailEnd/>
          </a:ln>
          <a:effectLst/>
        </p:spPr>
      </p:pic>
      <p:pic>
        <p:nvPicPr>
          <p:cNvPr id="80" name="Picture 15"/>
          <p:cNvPicPr>
            <a:picLocks noChangeAspect="1" noChangeArrowheads="1"/>
          </p:cNvPicPr>
          <p:nvPr/>
        </p:nvPicPr>
        <p:blipFill>
          <a:blip r:embed="rId12" cstate="print"/>
          <a:srcRect t="33254" r="49735" b="33610"/>
          <a:stretch>
            <a:fillRect/>
          </a:stretch>
        </p:blipFill>
        <p:spPr bwMode="auto">
          <a:xfrm>
            <a:off x="19974588" y="23241000"/>
            <a:ext cx="3006725" cy="2667000"/>
          </a:xfrm>
          <a:prstGeom prst="rect">
            <a:avLst/>
          </a:prstGeom>
          <a:noFill/>
          <a:ln w="9525">
            <a:noFill/>
            <a:miter lim="800000"/>
            <a:headEnd/>
            <a:tailEnd/>
          </a:ln>
          <a:effectLst/>
        </p:spPr>
      </p:pic>
      <p:pic>
        <p:nvPicPr>
          <p:cNvPr id="81" name="Picture 16"/>
          <p:cNvPicPr>
            <a:picLocks noChangeAspect="1" noChangeArrowheads="1"/>
          </p:cNvPicPr>
          <p:nvPr/>
        </p:nvPicPr>
        <p:blipFill>
          <a:blip r:embed="rId12" cstate="print"/>
          <a:srcRect l="50000" t="32959" b="32958"/>
          <a:stretch>
            <a:fillRect/>
          </a:stretch>
        </p:blipFill>
        <p:spPr bwMode="auto">
          <a:xfrm>
            <a:off x="16621786" y="23241000"/>
            <a:ext cx="2990850" cy="2743200"/>
          </a:xfrm>
          <a:prstGeom prst="rect">
            <a:avLst/>
          </a:prstGeom>
          <a:noFill/>
          <a:ln w="9525">
            <a:noFill/>
            <a:miter lim="800000"/>
            <a:headEnd/>
            <a:tailEnd/>
          </a:ln>
          <a:effectLst/>
        </p:spPr>
      </p:pic>
      <p:pic>
        <p:nvPicPr>
          <p:cNvPr id="82" name="Picture 17"/>
          <p:cNvPicPr>
            <a:picLocks noChangeAspect="1" noChangeArrowheads="1"/>
          </p:cNvPicPr>
          <p:nvPr/>
        </p:nvPicPr>
        <p:blipFill>
          <a:blip r:embed="rId12" cstate="print"/>
          <a:srcRect l="20701" t="67041" r="24522"/>
          <a:stretch>
            <a:fillRect/>
          </a:stretch>
        </p:blipFill>
        <p:spPr bwMode="auto">
          <a:xfrm>
            <a:off x="13116586" y="23331487"/>
            <a:ext cx="3276600" cy="2652713"/>
          </a:xfrm>
          <a:prstGeom prst="rect">
            <a:avLst/>
          </a:prstGeom>
          <a:noFill/>
          <a:ln w="9525">
            <a:noFill/>
            <a:miter lim="800000"/>
            <a:headEnd/>
            <a:tailEnd/>
          </a:ln>
          <a:effectLst/>
        </p:spPr>
      </p:pic>
      <p:sp>
        <p:nvSpPr>
          <p:cNvPr id="83" name="Rectangle 82"/>
          <p:cNvSpPr/>
          <p:nvPr/>
        </p:nvSpPr>
        <p:spPr>
          <a:xfrm flipV="1">
            <a:off x="13497586" y="23561566"/>
            <a:ext cx="152400" cy="152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p:cNvSpPr/>
          <p:nvPr/>
        </p:nvSpPr>
        <p:spPr>
          <a:xfrm flipV="1">
            <a:off x="16774186" y="23545800"/>
            <a:ext cx="152400" cy="152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flipV="1">
            <a:off x="20050786" y="23469600"/>
            <a:ext cx="152400" cy="152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 name="Rectangle 86"/>
          <p:cNvSpPr/>
          <p:nvPr/>
        </p:nvSpPr>
        <p:spPr>
          <a:xfrm flipV="1">
            <a:off x="23479786" y="23561566"/>
            <a:ext cx="152400" cy="152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1">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6410</TotalTime>
  <Words>1356</Words>
  <Application>Microsoft Office PowerPoint</Application>
  <PresentationFormat>Custom</PresentationFormat>
  <Paragraphs>143</Paragraphs>
  <Slides>1</Slides>
  <Notes>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3" baseType="lpstr">
      <vt:lpstr>Office Theme</vt:lpstr>
      <vt:lpstr>Equation</vt:lpstr>
      <vt:lpstr>Slide 1</vt:lpstr>
    </vt:vector>
  </TitlesOfParts>
  <Company>University of New Hampshire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Margaret Greenslade</dc:creator>
  <cp:lastModifiedBy>Margaret Greenslade</cp:lastModifiedBy>
  <cp:revision>528</cp:revision>
  <dcterms:created xsi:type="dcterms:W3CDTF">2009-10-09T14:20:30Z</dcterms:created>
  <dcterms:modified xsi:type="dcterms:W3CDTF">2011-11-28T22:01:05Z</dcterms:modified>
</cp:coreProperties>
</file>