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36576000" cy="292608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 xmlns:p15="http://schemas.microsoft.com/office/powerpoint/2012/main">
        <p15:guide id="1" orient="horz" pos="10368">
          <p15:clr>
            <a:srgbClr val="A4A3A4"/>
          </p15:clr>
        </p15:guide>
        <p15:guide id="2" pos="15552">
          <p15:clr>
            <a:srgbClr val="A4A3A4"/>
          </p15:clr>
        </p15:guide>
        <p15:guide id="3" orient="horz" pos="9216">
          <p15:clr>
            <a:srgbClr val="A4A3A4"/>
          </p15:clr>
        </p15:guide>
        <p15:guide id="4"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1380"/>
    <a:srgbClr val="022864"/>
    <a:srgbClr val="00126A"/>
    <a:srgbClr val="000066"/>
    <a:srgbClr val="CCCCCC"/>
    <a:srgbClr val="999999"/>
    <a:srgbClr val="FF9900"/>
    <a:srgbClr val="990000"/>
    <a:srgbClr val="000050"/>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3658" autoAdjust="0"/>
    <p:restoredTop sz="94575" autoAdjust="0"/>
  </p:normalViewPr>
  <p:slideViewPr>
    <p:cSldViewPr>
      <p:cViewPr>
        <p:scale>
          <a:sx n="28" d="100"/>
          <a:sy n="28" d="100"/>
        </p:scale>
        <p:origin x="-768" y="-232"/>
      </p:cViewPr>
      <p:guideLst>
        <p:guide orient="horz" pos="10368"/>
        <p:guide orient="horz" pos="9216"/>
        <p:guide pos="15552"/>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732" y="9090377"/>
            <a:ext cx="31088541" cy="6270978"/>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137" y="16580556"/>
            <a:ext cx="25603729" cy="747888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3061"/>
            <a:ext cx="31089865" cy="581095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2256"/>
            <a:ext cx="31089865"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273" y="6826957"/>
            <a:ext cx="16396229" cy="1931246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51503" y="6826957"/>
            <a:ext cx="16396229" cy="1931246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272" y="6550381"/>
            <a:ext cx="16160751" cy="272908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272" y="9279468"/>
            <a:ext cx="16160751" cy="1685854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367" y="6550381"/>
            <a:ext cx="16167364" cy="272908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367" y="9279468"/>
            <a:ext cx="16167364" cy="1685854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271" y="1165577"/>
            <a:ext cx="12033251" cy="4957234"/>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729" y="1165577"/>
            <a:ext cx="20447000" cy="249724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271" y="6122811"/>
            <a:ext cx="12033251"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8889" y="20482283"/>
            <a:ext cx="21945864" cy="241864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8889" y="2614790"/>
            <a:ext cx="21945864" cy="1755563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8889" y="22900928"/>
            <a:ext cx="21945864" cy="34332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868" y="1171222"/>
            <a:ext cx="8229864" cy="24968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272" y="1171222"/>
            <a:ext cx="24562594" cy="2496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828273" y="1171222"/>
            <a:ext cx="32919459" cy="48768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1828273" y="6826957"/>
            <a:ext cx="16396229" cy="95885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18351503" y="6826957"/>
            <a:ext cx="16396229" cy="95885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1828273" y="16550923"/>
            <a:ext cx="16396229" cy="95884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18351503" y="16550923"/>
            <a:ext cx="16396229" cy="95884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828567" y="1171222"/>
            <a:ext cx="32918871"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828567" y="6826957"/>
            <a:ext cx="32918871" cy="19312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1828567" y="26647422"/>
            <a:ext cx="8534871"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2496567" y="26647422"/>
            <a:ext cx="11582871"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26212567" y="26647422"/>
            <a:ext cx="8534871"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2"/>
            <a:ext cx="36576000" cy="4876799"/>
          </a:xfrm>
          <a:solidFill>
            <a:schemeClr val="bg1"/>
          </a:solidFill>
          <a:ln w="254000">
            <a:solidFill>
              <a:srgbClr val="0F1380"/>
            </a:solidFill>
            <a:miter lim="800000"/>
            <a:headEnd/>
            <a:tailEnd/>
          </a:ln>
        </p:spPr>
        <p:txBody>
          <a:bodyPr>
            <a:normAutofit fontScale="90000"/>
          </a:bodyPr>
          <a:lstStyle/>
          <a:p>
            <a:pPr indent="-457200" algn="l" eaLnBrk="1" hangingPunct="1">
              <a:spcBef>
                <a:spcPts val="0"/>
              </a:spcBef>
              <a:spcAft>
                <a:spcPts val="0"/>
              </a:spcAft>
            </a:pPr>
            <a:r>
              <a:rPr lang="en-US" sz="8000" b="1" dirty="0" smtClean="0">
                <a:solidFill>
                  <a:srgbClr val="0F1380"/>
                </a:solidFill>
                <a:latin typeface="Trebuchet MS Bold"/>
                <a:cs typeface="Trebuchet MS Bold"/>
              </a:rPr>
              <a:t>SPORTS CELEBRITY INFLUENCE</a:t>
            </a:r>
            <a:r>
              <a:rPr lang="en-US" sz="8000" b="1" dirty="0">
                <a:solidFill>
                  <a:srgbClr val="0F1380"/>
                </a:solidFill>
                <a:latin typeface="Trebuchet MS Bold"/>
                <a:cs typeface="Trebuchet MS Bold"/>
              </a:rPr>
              <a:t> </a:t>
            </a:r>
            <a:r>
              <a:rPr lang="en-US" sz="8000" b="1" dirty="0" smtClean="0">
                <a:solidFill>
                  <a:srgbClr val="0F1380"/>
                </a:solidFill>
                <a:latin typeface="Trebuchet MS Bold"/>
                <a:cs typeface="Trebuchet MS Bold"/>
              </a:rPr>
              <a:t>ON THE </a:t>
            </a:r>
            <a:br>
              <a:rPr lang="en-US" sz="8000" b="1" dirty="0" smtClean="0">
                <a:solidFill>
                  <a:srgbClr val="0F1380"/>
                </a:solidFill>
                <a:latin typeface="Trebuchet MS Bold"/>
                <a:cs typeface="Trebuchet MS Bold"/>
              </a:rPr>
            </a:br>
            <a:r>
              <a:rPr lang="en-US" sz="8000" b="1" dirty="0" smtClean="0">
                <a:solidFill>
                  <a:srgbClr val="0F1380"/>
                </a:solidFill>
                <a:latin typeface="Trebuchet MS Bold"/>
                <a:cs typeface="Trebuchet MS Bold"/>
              </a:rPr>
              <a:t>BEHAVIORAL INTENTIONS OF GENERATION Z</a:t>
            </a:r>
            <a:r>
              <a:rPr lang="en-US" sz="8000" dirty="0" smtClean="0">
                <a:solidFill>
                  <a:srgbClr val="0F1380"/>
                </a:solidFill>
                <a:latin typeface="Seravek Medium"/>
                <a:cs typeface="Seravek Medium"/>
              </a:rPr>
              <a:t/>
            </a:r>
            <a:br>
              <a:rPr lang="en-US" sz="8000" dirty="0" smtClean="0">
                <a:solidFill>
                  <a:srgbClr val="0F1380"/>
                </a:solidFill>
                <a:latin typeface="Seravek Medium"/>
                <a:cs typeface="Seravek Medium"/>
              </a:rPr>
            </a:br>
            <a:r>
              <a:rPr lang="en-US" sz="5400" i="1" dirty="0" smtClean="0">
                <a:solidFill>
                  <a:srgbClr val="0F1380"/>
                </a:solidFill>
                <a:latin typeface="Trebuchet MS"/>
                <a:cs typeface="Trebuchet MS"/>
              </a:rPr>
              <a:t>Kayla Farren  </a:t>
            </a:r>
            <a:r>
              <a:rPr lang="en-US" sz="5400" i="1" dirty="0">
                <a:solidFill>
                  <a:srgbClr val="0F1380"/>
                </a:solidFill>
                <a:latin typeface="Trebuchet MS"/>
                <a:cs typeface="Trebuchet MS"/>
              </a:rPr>
              <a:t/>
            </a:r>
            <a:br>
              <a:rPr lang="en-US" sz="5400" i="1" dirty="0">
                <a:solidFill>
                  <a:srgbClr val="0F1380"/>
                </a:solidFill>
                <a:latin typeface="Trebuchet MS"/>
                <a:cs typeface="Trebuchet MS"/>
              </a:rPr>
            </a:br>
            <a:r>
              <a:rPr lang="en-US" sz="5400" i="1" dirty="0" smtClean="0">
                <a:solidFill>
                  <a:srgbClr val="0F1380"/>
                </a:solidFill>
                <a:latin typeface="Trebuchet MS"/>
                <a:cs typeface="Trebuchet MS"/>
              </a:rPr>
              <a:t>Department of Marketing, University </a:t>
            </a:r>
            <a:r>
              <a:rPr lang="en-US" sz="5400" i="1" dirty="0">
                <a:solidFill>
                  <a:srgbClr val="0F1380"/>
                </a:solidFill>
                <a:latin typeface="Trebuchet MS"/>
                <a:cs typeface="Trebuchet MS"/>
              </a:rPr>
              <a:t>of New </a:t>
            </a:r>
            <a:r>
              <a:rPr lang="en-US" sz="5400" i="1" dirty="0" smtClean="0">
                <a:solidFill>
                  <a:srgbClr val="0F1380"/>
                </a:solidFill>
                <a:latin typeface="Trebuchet MS"/>
                <a:cs typeface="Trebuchet MS"/>
              </a:rPr>
              <a:t>Hampshire</a:t>
            </a:r>
            <a:br>
              <a:rPr lang="en-US" sz="5400" i="1" dirty="0" smtClean="0">
                <a:solidFill>
                  <a:srgbClr val="0F1380"/>
                </a:solidFill>
                <a:latin typeface="Trebuchet MS"/>
                <a:cs typeface="Trebuchet MS"/>
              </a:rPr>
            </a:br>
            <a:r>
              <a:rPr lang="en-US" sz="5400" i="1" dirty="0" smtClean="0">
                <a:solidFill>
                  <a:srgbClr val="0F1380"/>
                </a:solidFill>
                <a:latin typeface="Trebuchet MS"/>
                <a:cs typeface="Trebuchet MS"/>
              </a:rPr>
              <a:t>Faculty Advisor Dr. Nelson Barber</a:t>
            </a:r>
          </a:p>
        </p:txBody>
      </p:sp>
      <p:sp>
        <p:nvSpPr>
          <p:cNvPr id="2150" name="Text Box 161"/>
          <p:cNvSpPr txBox="1">
            <a:spLocks noChangeArrowheads="1"/>
          </p:cNvSpPr>
          <p:nvPr/>
        </p:nvSpPr>
        <p:spPr bwMode="auto">
          <a:xfrm>
            <a:off x="33223200" y="10744200"/>
            <a:ext cx="25400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609600" y="20878800"/>
            <a:ext cx="10668000" cy="1219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rebuchet MS"/>
                <a:cs typeface="Trebuchet MS"/>
              </a:rPr>
              <a:t>Research Questions</a:t>
            </a:r>
            <a:endParaRPr lang="en-US" sz="6000" dirty="0">
              <a:solidFill>
                <a:schemeClr val="bg1">
                  <a:lumMod val="85000"/>
                </a:schemeClr>
              </a:solidFill>
              <a:latin typeface="Trebuchet MS"/>
              <a:cs typeface="Trebuchet MS"/>
            </a:endParaRPr>
          </a:p>
        </p:txBody>
      </p:sp>
      <p:sp>
        <p:nvSpPr>
          <p:cNvPr id="2154" name="Rectangle 166"/>
          <p:cNvSpPr>
            <a:spLocks noChangeArrowheads="1"/>
          </p:cNvSpPr>
          <p:nvPr/>
        </p:nvSpPr>
        <p:spPr bwMode="auto">
          <a:xfrm>
            <a:off x="12313140" y="5410200"/>
            <a:ext cx="10442223" cy="1219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rebuchet MS"/>
                <a:cs typeface="Trebuchet MS"/>
              </a:rPr>
              <a:t>Methods</a:t>
            </a:r>
            <a:endParaRPr lang="en-US" sz="6000" dirty="0">
              <a:solidFill>
                <a:srgbClr val="CCCCCC"/>
              </a:solidFill>
              <a:latin typeface="Trebuchet MS"/>
              <a:cs typeface="Trebuchet MS"/>
            </a:endParaRPr>
          </a:p>
        </p:txBody>
      </p:sp>
      <p:sp>
        <p:nvSpPr>
          <p:cNvPr id="2155" name="Rectangle 167"/>
          <p:cNvSpPr>
            <a:spLocks noChangeArrowheads="1"/>
          </p:cNvSpPr>
          <p:nvPr/>
        </p:nvSpPr>
        <p:spPr bwMode="auto">
          <a:xfrm>
            <a:off x="457200" y="5410200"/>
            <a:ext cx="10337634" cy="1219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rebuchet MS"/>
                <a:cs typeface="Trebuchet MS"/>
              </a:rPr>
              <a:t>Introduction</a:t>
            </a:r>
            <a:endParaRPr lang="en-US" dirty="0">
              <a:solidFill>
                <a:srgbClr val="999999"/>
              </a:solidFill>
              <a:latin typeface="Trebuchet MS"/>
              <a:cs typeface="Trebuchet MS"/>
            </a:endParaRPr>
          </a:p>
        </p:txBody>
      </p:sp>
      <p:sp>
        <p:nvSpPr>
          <p:cNvPr id="19" name="Rectangle 165"/>
          <p:cNvSpPr>
            <a:spLocks noChangeArrowheads="1"/>
          </p:cNvSpPr>
          <p:nvPr/>
        </p:nvSpPr>
        <p:spPr bwMode="auto">
          <a:xfrm>
            <a:off x="25437880" y="23595860"/>
            <a:ext cx="10886723" cy="1219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rebuchet MS"/>
                <a:cs typeface="Trebuchet MS"/>
              </a:rPr>
              <a:t>References</a:t>
            </a:r>
            <a:endParaRPr lang="en-US" dirty="0">
              <a:solidFill>
                <a:schemeClr val="accent1"/>
              </a:solidFill>
              <a:latin typeface="Trebuchet MS"/>
              <a:cs typeface="Trebuchet MS"/>
            </a:endParaRPr>
          </a:p>
        </p:txBody>
      </p:sp>
      <p:sp>
        <p:nvSpPr>
          <p:cNvPr id="74" name="TextBox 29"/>
          <p:cNvSpPr txBox="1">
            <a:spLocks noChangeArrowheads="1"/>
          </p:cNvSpPr>
          <p:nvPr/>
        </p:nvSpPr>
        <p:spPr bwMode="auto">
          <a:xfrm>
            <a:off x="25069800" y="25229883"/>
            <a:ext cx="12700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4100">
                <a:solidFill>
                  <a:schemeClr val="tx1"/>
                </a:solidFill>
                <a:latin typeface="Arial" charset="0"/>
                <a:ea typeface="ＭＳ Ｐゴシック" pitchFamily="-105" charset="-128"/>
              </a:defRPr>
            </a:lvl1pPr>
            <a:lvl2pPr marL="742950" indent="-285750">
              <a:defRPr sz="4100">
                <a:solidFill>
                  <a:schemeClr val="tx1"/>
                </a:solidFill>
                <a:latin typeface="Arial" charset="0"/>
                <a:ea typeface="ＭＳ Ｐゴシック" pitchFamily="-105" charset="-128"/>
              </a:defRPr>
            </a:lvl2pPr>
            <a:lvl3pPr marL="1143000" indent="-228600">
              <a:defRPr sz="4100">
                <a:solidFill>
                  <a:schemeClr val="tx1"/>
                </a:solidFill>
                <a:latin typeface="Arial" charset="0"/>
                <a:ea typeface="ＭＳ Ｐゴシック" pitchFamily="-105" charset="-128"/>
              </a:defRPr>
            </a:lvl3pPr>
            <a:lvl4pPr marL="1600200" indent="-228600">
              <a:defRPr sz="4100">
                <a:solidFill>
                  <a:schemeClr val="tx1"/>
                </a:solidFill>
                <a:latin typeface="Arial" charset="0"/>
                <a:ea typeface="ＭＳ Ｐゴシック" pitchFamily="-105" charset="-128"/>
              </a:defRPr>
            </a:lvl4pPr>
            <a:lvl5pPr marL="2057400" indent="-228600">
              <a:defRPr sz="4100">
                <a:solidFill>
                  <a:schemeClr val="tx1"/>
                </a:solidFill>
                <a:latin typeface="Arial" charset="0"/>
                <a:ea typeface="ＭＳ Ｐゴシック" pitchFamily="-105" charset="-128"/>
              </a:defRPr>
            </a:lvl5pPr>
            <a:lvl6pPr marL="2514600" indent="-228600" eaLnBrk="0" fontAlgn="base" hangingPunct="0">
              <a:spcBef>
                <a:spcPct val="0"/>
              </a:spcBef>
              <a:spcAft>
                <a:spcPct val="0"/>
              </a:spcAft>
              <a:defRPr sz="4100">
                <a:solidFill>
                  <a:schemeClr val="tx1"/>
                </a:solidFill>
                <a:latin typeface="Arial" charset="0"/>
                <a:ea typeface="ＭＳ Ｐゴシック" pitchFamily="-105" charset="-128"/>
              </a:defRPr>
            </a:lvl6pPr>
            <a:lvl7pPr marL="2971800" indent="-228600" eaLnBrk="0" fontAlgn="base" hangingPunct="0">
              <a:spcBef>
                <a:spcPct val="0"/>
              </a:spcBef>
              <a:spcAft>
                <a:spcPct val="0"/>
              </a:spcAft>
              <a:defRPr sz="4100">
                <a:solidFill>
                  <a:schemeClr val="tx1"/>
                </a:solidFill>
                <a:latin typeface="Arial" charset="0"/>
                <a:ea typeface="ＭＳ Ｐゴシック" pitchFamily="-105" charset="-128"/>
              </a:defRPr>
            </a:lvl7pPr>
            <a:lvl8pPr marL="3429000" indent="-228600" eaLnBrk="0" fontAlgn="base" hangingPunct="0">
              <a:spcBef>
                <a:spcPct val="0"/>
              </a:spcBef>
              <a:spcAft>
                <a:spcPct val="0"/>
              </a:spcAft>
              <a:defRPr sz="4100">
                <a:solidFill>
                  <a:schemeClr val="tx1"/>
                </a:solidFill>
                <a:latin typeface="Arial" charset="0"/>
                <a:ea typeface="ＭＳ Ｐゴシック" pitchFamily="-105" charset="-128"/>
              </a:defRPr>
            </a:lvl8pPr>
            <a:lvl9pPr marL="3886200" indent="-228600" eaLnBrk="0" fontAlgn="base" hangingPunct="0">
              <a:spcBef>
                <a:spcPct val="0"/>
              </a:spcBef>
              <a:spcAft>
                <a:spcPct val="0"/>
              </a:spcAft>
              <a:defRPr sz="4100">
                <a:solidFill>
                  <a:schemeClr val="tx1"/>
                </a:solidFill>
                <a:latin typeface="Arial" charset="0"/>
                <a:ea typeface="ＭＳ Ｐゴシック" pitchFamily="-105" charset="-128"/>
              </a:defRPr>
            </a:lvl9pPr>
          </a:lstStyle>
          <a:p>
            <a:pPr lvl="3" algn="l">
              <a:lnSpc>
                <a:spcPct val="150000"/>
              </a:lnSpc>
            </a:pPr>
            <a:r>
              <a:rPr lang="en-US" sz="4800" b="0" dirty="0" smtClean="0">
                <a:latin typeface="Times New Roman" pitchFamily="18" charset="0"/>
                <a:cs typeface="Times New Roman" pitchFamily="18" charset="0"/>
              </a:rPr>
              <a:t>References available upon request</a:t>
            </a:r>
            <a:endParaRPr lang="en-US" sz="4800" b="0" dirty="0">
              <a:latin typeface="Times New Roman" pitchFamily="18" charset="0"/>
              <a:cs typeface="Times New Roman" pitchFamily="18" charset="0"/>
            </a:endParaRPr>
          </a:p>
        </p:txBody>
      </p:sp>
      <p:sp>
        <p:nvSpPr>
          <p:cNvPr id="36" name="Rectangle 164"/>
          <p:cNvSpPr>
            <a:spLocks noChangeArrowheads="1"/>
          </p:cNvSpPr>
          <p:nvPr/>
        </p:nvSpPr>
        <p:spPr bwMode="auto">
          <a:xfrm>
            <a:off x="12313140" y="16569222"/>
            <a:ext cx="10724444" cy="1219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rebuchet MS"/>
                <a:cs typeface="Trebuchet MS"/>
              </a:rPr>
              <a:t>Survey</a:t>
            </a:r>
            <a:endParaRPr lang="en-US" sz="5400" dirty="0">
              <a:solidFill>
                <a:schemeClr val="bg1">
                  <a:lumMod val="85000"/>
                </a:schemeClr>
              </a:solidFill>
              <a:latin typeface="Trebuchet MS"/>
              <a:cs typeface="Trebuchet MS"/>
            </a:endParaRPr>
          </a:p>
        </p:txBody>
      </p:sp>
      <p:sp>
        <p:nvSpPr>
          <p:cNvPr id="20" name="Text Box 2546"/>
          <p:cNvSpPr txBox="1">
            <a:spLocks noChangeArrowheads="1"/>
          </p:cNvSpPr>
          <p:nvPr/>
        </p:nvSpPr>
        <p:spPr bwMode="auto">
          <a:xfrm>
            <a:off x="609600" y="6934200"/>
            <a:ext cx="10611556" cy="14742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200"/>
              </a:spcBef>
              <a:buFont typeface="Wingdings" charset="2"/>
              <a:buChar char="q"/>
            </a:pPr>
            <a:r>
              <a:rPr lang="en-US" sz="4800" b="0" dirty="0">
                <a:latin typeface="Times New Roman"/>
                <a:cs typeface="Times New Roman"/>
              </a:rPr>
              <a:t> </a:t>
            </a:r>
            <a:r>
              <a:rPr lang="en-US" sz="4800" b="0" dirty="0" smtClean="0">
                <a:latin typeface="Times New Roman"/>
                <a:cs typeface="Times New Roman"/>
              </a:rPr>
              <a:t>There is a lack of published research that investigates the influence professional athletes have on a target market, specifically generation Z. </a:t>
            </a:r>
          </a:p>
          <a:p>
            <a:pPr marL="685800" indent="-685800" algn="l" eaLnBrk="1" hangingPunct="1">
              <a:spcBef>
                <a:spcPts val="1200"/>
              </a:spcBef>
              <a:buFont typeface="Wingdings" charset="2"/>
              <a:buChar char="q"/>
            </a:pPr>
            <a:r>
              <a:rPr lang="en-US" sz="4800" b="0" dirty="0" smtClean="0">
                <a:latin typeface="Times New Roman"/>
                <a:cs typeface="Times New Roman"/>
              </a:rPr>
              <a:t>This study explores whether or not sports celebrity role models influence generation Z’s behavior or intentions.</a:t>
            </a:r>
          </a:p>
          <a:p>
            <a:pPr algn="l" eaLnBrk="1" hangingPunct="1">
              <a:spcBef>
                <a:spcPts val="1200"/>
              </a:spcBef>
              <a:buFont typeface="Wingdings" charset="0"/>
              <a:buChar char="q"/>
            </a:pPr>
            <a:r>
              <a:rPr lang="en-US" sz="4800" b="0" dirty="0" smtClean="0">
                <a:latin typeface="Times New Roman"/>
                <a:cs typeface="Times New Roman"/>
              </a:rPr>
              <a:t>Serious </a:t>
            </a:r>
            <a:r>
              <a:rPr lang="en-US" sz="4800" b="0" dirty="0">
                <a:latin typeface="Times New Roman"/>
                <a:cs typeface="Times New Roman"/>
              </a:rPr>
              <a:t>analysis of generations began in the nineteenth century. Generation Z, Baby Boomers, and Generation Y have been studied heavily. The youngest generation right now known as Generation Z, has been relatively unstudied especially during their teenage years. </a:t>
            </a:r>
          </a:p>
          <a:p>
            <a:pPr algn="l" eaLnBrk="1" hangingPunct="1">
              <a:spcBef>
                <a:spcPts val="1200"/>
              </a:spcBef>
              <a:buFont typeface="Wingdings" charset="0"/>
              <a:buChar char="q"/>
            </a:pPr>
            <a:r>
              <a:rPr lang="en-US" sz="4800" b="0" dirty="0" smtClean="0">
                <a:latin typeface="Times New Roman"/>
                <a:cs typeface="Times New Roman"/>
              </a:rPr>
              <a:t>The </a:t>
            </a:r>
            <a:r>
              <a:rPr lang="en-US" sz="4800" b="0" dirty="0">
                <a:latin typeface="Times New Roman"/>
                <a:cs typeface="Times New Roman"/>
              </a:rPr>
              <a:t>widespread use of the Internet from a young age is a critical aspect of this generation. </a:t>
            </a:r>
            <a:endParaRPr lang="en-US" sz="4800" b="0" dirty="0" smtClean="0">
              <a:latin typeface="Times New Roman"/>
              <a:cs typeface="Times New Roman"/>
            </a:endParaRPr>
          </a:p>
          <a:p>
            <a:pPr marL="0" indent="0" algn="l" eaLnBrk="1" hangingPunct="1">
              <a:spcBef>
                <a:spcPts val="1200"/>
              </a:spcBef>
            </a:pPr>
            <a:endParaRPr lang="en-US" sz="4800" b="0" dirty="0" smtClean="0">
              <a:latin typeface="Times New Roman"/>
              <a:cs typeface="Times New Roman"/>
            </a:endParaRPr>
          </a:p>
        </p:txBody>
      </p:sp>
      <p:sp>
        <p:nvSpPr>
          <p:cNvPr id="9" name="Rectangle 8"/>
          <p:cNvSpPr/>
          <p:nvPr/>
        </p:nvSpPr>
        <p:spPr>
          <a:xfrm>
            <a:off x="12395125" y="6611838"/>
            <a:ext cx="11063111" cy="9694962"/>
          </a:xfrm>
          <a:prstGeom prst="rect">
            <a:avLst/>
          </a:prstGeom>
        </p:spPr>
        <p:txBody>
          <a:bodyPr wrap="square">
            <a:spAutoFit/>
          </a:bodyPr>
          <a:lstStyle/>
          <a:p>
            <a:pPr algn="l"/>
            <a:r>
              <a:rPr lang="en-US" sz="4800" b="0" dirty="0">
                <a:solidFill>
                  <a:srgbClr val="000000"/>
                </a:solidFill>
                <a:latin typeface="Times New Roman" panose="02020603050405020304" pitchFamily="18" charset="0"/>
                <a:cs typeface="Times New Roman" panose="02020603050405020304" pitchFamily="18" charset="0"/>
              </a:rPr>
              <a:t>After receiving IRB approval, a </a:t>
            </a:r>
            <a:r>
              <a:rPr lang="en-US" sz="4800" b="0" dirty="0" err="1" smtClean="0">
                <a:solidFill>
                  <a:srgbClr val="000000"/>
                </a:solidFill>
                <a:latin typeface="Times New Roman" panose="02020603050405020304" pitchFamily="18" charset="0"/>
                <a:cs typeface="Times New Roman" panose="02020603050405020304" pitchFamily="18" charset="0"/>
              </a:rPr>
              <a:t>Qualtrics</a:t>
            </a:r>
            <a:r>
              <a:rPr lang="en-US" sz="4800" b="0" dirty="0" smtClean="0">
                <a:solidFill>
                  <a:srgbClr val="000000"/>
                </a:solidFill>
                <a:latin typeface="Times New Roman" panose="02020603050405020304" pitchFamily="18" charset="0"/>
                <a:cs typeface="Times New Roman" panose="02020603050405020304" pitchFamily="18" charset="0"/>
              </a:rPr>
              <a:t> survey was </a:t>
            </a:r>
            <a:r>
              <a:rPr lang="en-US" sz="4800" b="0" dirty="0">
                <a:solidFill>
                  <a:srgbClr val="000000"/>
                </a:solidFill>
                <a:latin typeface="Times New Roman" panose="02020603050405020304" pitchFamily="18" charset="0"/>
                <a:cs typeface="Times New Roman" panose="02020603050405020304" pitchFamily="18" charset="0"/>
              </a:rPr>
              <a:t>sent to students of UNH, Milford High School in Massachusetts and Lakes Region Community College. Data will also be collected from UNH freshmen. </a:t>
            </a:r>
            <a:endParaRPr lang="en-US" sz="4800" b="0" dirty="0" smtClean="0">
              <a:solidFill>
                <a:srgbClr val="000000"/>
              </a:solidFill>
              <a:latin typeface="Times New Roman" panose="02020603050405020304" pitchFamily="18" charset="0"/>
              <a:cs typeface="Times New Roman" panose="02020603050405020304" pitchFamily="18" charset="0"/>
            </a:endParaRPr>
          </a:p>
          <a:p>
            <a:pPr algn="l"/>
            <a:endParaRPr lang="en-US" sz="4800" b="0" dirty="0">
              <a:solidFill>
                <a:srgbClr val="000000"/>
              </a:solidFill>
              <a:latin typeface="Times New Roman" panose="02020603050405020304" pitchFamily="18" charset="0"/>
              <a:cs typeface="Times New Roman" panose="02020603050405020304" pitchFamily="18" charset="0"/>
            </a:endParaRPr>
          </a:p>
          <a:p>
            <a:pPr algn="l"/>
            <a:r>
              <a:rPr lang="en-US" sz="4800" b="0" dirty="0" smtClean="0">
                <a:solidFill>
                  <a:srgbClr val="000000"/>
                </a:solidFill>
                <a:latin typeface="Times New Roman" panose="02020603050405020304" pitchFamily="18" charset="0"/>
                <a:cs typeface="Times New Roman" panose="02020603050405020304" pitchFamily="18" charset="0"/>
              </a:rPr>
              <a:t>The </a:t>
            </a:r>
            <a:r>
              <a:rPr lang="en-US" sz="4800" b="0" dirty="0">
                <a:solidFill>
                  <a:srgbClr val="000000"/>
                </a:solidFill>
                <a:latin typeface="Times New Roman" panose="02020603050405020304" pitchFamily="18" charset="0"/>
                <a:cs typeface="Times New Roman" panose="02020603050405020304" pitchFamily="18" charset="0"/>
              </a:rPr>
              <a:t>goal is to collect at least 100 usable responses. The survey is currently being distributed and has collected about 30 responses at this time. Using SPSS the data will be analyzed via descriptive statistics, analysis for variance, and possibly regression analysis.</a:t>
            </a:r>
            <a:endParaRPr lang="en-US" sz="4800" b="0" dirty="0" smtClean="0">
              <a:solidFill>
                <a:srgbClr val="000000"/>
              </a:solidFill>
              <a:latin typeface="Times New Roman" panose="02020603050405020304" pitchFamily="18" charset="0"/>
              <a:cs typeface="Times New Roman" panose="02020603050405020304" pitchFamily="18" charset="0"/>
            </a:endParaRPr>
          </a:p>
        </p:txBody>
      </p:sp>
      <p:sp>
        <p:nvSpPr>
          <p:cNvPr id="24" name="Rectangle 166"/>
          <p:cNvSpPr>
            <a:spLocks noChangeArrowheads="1"/>
          </p:cNvSpPr>
          <p:nvPr/>
        </p:nvSpPr>
        <p:spPr bwMode="auto">
          <a:xfrm>
            <a:off x="11957754" y="22713362"/>
            <a:ext cx="10442223" cy="1219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rebuchet MS"/>
                <a:cs typeface="Trebuchet MS"/>
              </a:rPr>
              <a:t>Expected Outcome</a:t>
            </a:r>
            <a:endParaRPr lang="en-US" sz="6000" dirty="0">
              <a:solidFill>
                <a:srgbClr val="CCCCCC"/>
              </a:solidFill>
              <a:latin typeface="Trebuchet MS"/>
              <a:cs typeface="Trebuchet MS"/>
            </a:endParaRPr>
          </a:p>
        </p:txBody>
      </p:sp>
      <p:sp>
        <p:nvSpPr>
          <p:cNvPr id="29" name="Rectangle 28"/>
          <p:cNvSpPr/>
          <p:nvPr/>
        </p:nvSpPr>
        <p:spPr>
          <a:xfrm>
            <a:off x="533400" y="22502525"/>
            <a:ext cx="11063111" cy="6740307"/>
          </a:xfrm>
          <a:prstGeom prst="rect">
            <a:avLst/>
          </a:prstGeom>
        </p:spPr>
        <p:txBody>
          <a:bodyPr wrap="square">
            <a:spAutoFit/>
          </a:bodyPr>
          <a:lstStyle/>
          <a:p>
            <a:pPr marL="914400" indent="-914400" algn="l">
              <a:buFont typeface="+mj-lt"/>
              <a:buAutoNum type="arabicPeriod"/>
            </a:pPr>
            <a:r>
              <a:rPr lang="en-US" sz="4800" b="0" i="1" dirty="0" smtClean="0">
                <a:solidFill>
                  <a:srgbClr val="000000"/>
                </a:solidFill>
                <a:latin typeface="Times New Roman" panose="02020603050405020304" pitchFamily="18" charset="0"/>
                <a:cs typeface="Times New Roman" panose="02020603050405020304" pitchFamily="18" charset="0"/>
              </a:rPr>
              <a:t>Do sports celebrity spokespersons and or endorsers act as vicarious role models to members of Generation Z?</a:t>
            </a:r>
          </a:p>
          <a:p>
            <a:pPr marL="914400" indent="-914400" algn="l">
              <a:buFont typeface="+mj-lt"/>
              <a:buAutoNum type="arabicPeriod"/>
            </a:pPr>
            <a:r>
              <a:rPr lang="en-US" sz="4800" b="0" i="1" dirty="0" smtClean="0">
                <a:solidFill>
                  <a:srgbClr val="000000"/>
                </a:solidFill>
                <a:latin typeface="Times New Roman" panose="02020603050405020304" pitchFamily="18" charset="0"/>
                <a:cs typeface="Times New Roman" panose="02020603050405020304" pitchFamily="18" charset="0"/>
              </a:rPr>
              <a:t>Do sports celebrity spokespersons and or endorsers influence Generation Z’s behavioral intentions?</a:t>
            </a:r>
          </a:p>
          <a:p>
            <a:pPr marL="914400" indent="-914400" algn="l">
              <a:buFont typeface="+mj-lt"/>
              <a:buAutoNum type="arabicPeriod"/>
            </a:pPr>
            <a:r>
              <a:rPr lang="en-US" sz="4800" b="0" i="1" dirty="0" smtClean="0">
                <a:solidFill>
                  <a:srgbClr val="000000"/>
                </a:solidFill>
                <a:latin typeface="Times New Roman" panose="02020603050405020304" pitchFamily="18" charset="0"/>
                <a:cs typeface="Times New Roman" panose="02020603050405020304" pitchFamily="18" charset="0"/>
              </a:rPr>
              <a:t>What is the influence of sports celebrity spokespersons or endorsers on female members of Generation </a:t>
            </a:r>
            <a:r>
              <a:rPr lang="en-US" sz="4800" b="0" i="1" dirty="0">
                <a:solidFill>
                  <a:srgbClr val="000000"/>
                </a:solidFill>
                <a:latin typeface="Times New Roman" panose="02020603050405020304" pitchFamily="18" charset="0"/>
                <a:cs typeface="Times New Roman" panose="02020603050405020304" pitchFamily="18" charset="0"/>
              </a:rPr>
              <a:t>Z</a:t>
            </a:r>
            <a:r>
              <a:rPr lang="en-US" sz="4800" b="0" i="1" dirty="0" smtClean="0">
                <a:solidFill>
                  <a:srgbClr val="000000"/>
                </a:solidFill>
                <a:latin typeface="Times New Roman" panose="02020603050405020304" pitchFamily="18" charset="0"/>
                <a:cs typeface="Times New Roman" panose="02020603050405020304" pitchFamily="18" charset="0"/>
              </a:rPr>
              <a:t>?  </a:t>
            </a:r>
            <a:endParaRPr lang="en-US" sz="4800" b="0" i="1" dirty="0">
              <a:solidFill>
                <a:srgbClr val="000000"/>
              </a:solidFill>
              <a:latin typeface="Times New Roman" panose="02020603050405020304" pitchFamily="18" charset="0"/>
              <a:cs typeface="Times New Roman" panose="02020603050405020304" pitchFamily="18" charset="0"/>
            </a:endParaRPr>
          </a:p>
        </p:txBody>
      </p:sp>
      <p:sp>
        <p:nvSpPr>
          <p:cNvPr id="30" name="Rectangle 29"/>
          <p:cNvSpPr/>
          <p:nvPr/>
        </p:nvSpPr>
        <p:spPr>
          <a:xfrm>
            <a:off x="12223118" y="18139550"/>
            <a:ext cx="11063111" cy="4524315"/>
          </a:xfrm>
          <a:prstGeom prst="rect">
            <a:avLst/>
          </a:prstGeom>
        </p:spPr>
        <p:txBody>
          <a:bodyPr wrap="square">
            <a:spAutoFit/>
          </a:bodyPr>
          <a:lstStyle/>
          <a:p>
            <a:pPr marL="685800" indent="-685800" algn="l">
              <a:buFont typeface="Wingdings" charset="2"/>
              <a:buChar char="q"/>
            </a:pPr>
            <a:r>
              <a:rPr lang="en-US" sz="4800" b="0" dirty="0" smtClean="0">
                <a:solidFill>
                  <a:srgbClr val="000000"/>
                </a:solidFill>
                <a:latin typeface="Times New Roman" panose="02020603050405020304" pitchFamily="18" charset="0"/>
                <a:cs typeface="Times New Roman" panose="02020603050405020304" pitchFamily="18" charset="0"/>
              </a:rPr>
              <a:t>20 Question survey consisting multiple choice, ranking, </a:t>
            </a:r>
            <a:r>
              <a:rPr lang="en-US" sz="4800" b="0" dirty="0" err="1" smtClean="0">
                <a:solidFill>
                  <a:srgbClr val="000000"/>
                </a:solidFill>
                <a:latin typeface="Times New Roman" panose="02020603050405020304" pitchFamily="18" charset="0"/>
                <a:cs typeface="Times New Roman" panose="02020603050405020304" pitchFamily="18" charset="0"/>
              </a:rPr>
              <a:t>likert</a:t>
            </a:r>
            <a:r>
              <a:rPr lang="en-US" sz="4800" b="0" dirty="0" smtClean="0">
                <a:solidFill>
                  <a:srgbClr val="000000"/>
                </a:solidFill>
                <a:latin typeface="Times New Roman" panose="02020603050405020304" pitchFamily="18" charset="0"/>
                <a:cs typeface="Times New Roman" panose="02020603050405020304" pitchFamily="18" charset="0"/>
              </a:rPr>
              <a:t> scale, rating scale, dichotomous, and some demographic questions. </a:t>
            </a:r>
          </a:p>
          <a:p>
            <a:pPr marL="685800" indent="-685800" algn="l">
              <a:buFont typeface="Wingdings" charset="2"/>
              <a:buChar char="q"/>
            </a:pPr>
            <a:r>
              <a:rPr lang="en-US" sz="4800" b="0" dirty="0" smtClean="0">
                <a:solidFill>
                  <a:srgbClr val="000000"/>
                </a:solidFill>
                <a:latin typeface="Times New Roman" panose="02020603050405020304" pitchFamily="18" charset="0"/>
                <a:cs typeface="Times New Roman" panose="02020603050405020304" pitchFamily="18" charset="0"/>
              </a:rPr>
              <a:t>  Survey question example-</a:t>
            </a:r>
          </a:p>
          <a:p>
            <a:pPr algn="l"/>
            <a:r>
              <a:rPr lang="en-US" sz="4800" b="0" dirty="0" smtClean="0">
                <a:solidFill>
                  <a:srgbClr val="000000"/>
                </a:solidFill>
                <a:latin typeface="Times New Roman" panose="02020603050405020304" pitchFamily="18" charset="0"/>
                <a:cs typeface="Times New Roman" panose="02020603050405020304" pitchFamily="18" charset="0"/>
              </a:rPr>
              <a:t> </a:t>
            </a:r>
            <a:r>
              <a:rPr lang="en-US" sz="4800" b="0" i="1" dirty="0" smtClean="0">
                <a:solidFill>
                  <a:srgbClr val="000000"/>
                </a:solidFill>
                <a:latin typeface="Times New Roman" panose="02020603050405020304" pitchFamily="18" charset="0"/>
                <a:cs typeface="Times New Roman" panose="02020603050405020304" pitchFamily="18" charset="0"/>
              </a:rPr>
              <a:t>How likely are you to buy this product?</a:t>
            </a:r>
            <a:endParaRPr lang="en-US" sz="4800" b="0" dirty="0">
              <a:solidFill>
                <a:srgbClr val="000000"/>
              </a:solidFill>
              <a:latin typeface="Times New Roman" panose="02020603050405020304" pitchFamily="18" charset="0"/>
              <a:cs typeface="Times New Roman" panose="02020603050405020304" pitchFamily="18" charset="0"/>
            </a:endParaRPr>
          </a:p>
        </p:txBody>
      </p:sp>
      <p:sp>
        <p:nvSpPr>
          <p:cNvPr id="22" name="Pentagon 21"/>
          <p:cNvSpPr/>
          <p:nvPr/>
        </p:nvSpPr>
        <p:spPr>
          <a:xfrm rot="5400000">
            <a:off x="25852043" y="1292231"/>
            <a:ext cx="10058399" cy="7473939"/>
          </a:xfrm>
          <a:prstGeom prst="homePlate">
            <a:avLst/>
          </a:prstGeom>
          <a:solidFill>
            <a:schemeClr val="accent2">
              <a:lumMod val="20000"/>
              <a:lumOff val="80000"/>
            </a:schemeClr>
          </a:solidFill>
          <a:ln w="254000" cmpd="sng">
            <a:solidFill>
              <a:srgbClr val="0F1380"/>
            </a:solidFill>
            <a:prstDash val="solid"/>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endParaRPr>
          </a:p>
        </p:txBody>
      </p:sp>
      <p:pic>
        <p:nvPicPr>
          <p:cNvPr id="25" name="Picture 24" descr="UNH-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441400" y="-838200"/>
            <a:ext cx="8991600" cy="8991600"/>
          </a:xfrm>
          <a:prstGeom prst="rect">
            <a:avLst/>
          </a:prstGeom>
        </p:spPr>
      </p:pic>
      <p:sp>
        <p:nvSpPr>
          <p:cNvPr id="32" name="Rectangle 31"/>
          <p:cNvSpPr/>
          <p:nvPr/>
        </p:nvSpPr>
        <p:spPr>
          <a:xfrm>
            <a:off x="11957754" y="23979853"/>
            <a:ext cx="11373557" cy="5262979"/>
          </a:xfrm>
          <a:prstGeom prst="rect">
            <a:avLst/>
          </a:prstGeom>
        </p:spPr>
        <p:txBody>
          <a:bodyPr wrap="square">
            <a:spAutoFit/>
          </a:bodyPr>
          <a:lstStyle/>
          <a:p>
            <a:pPr algn="l"/>
            <a:r>
              <a:rPr lang="en-US" sz="4800" b="0" dirty="0" smtClean="0">
                <a:solidFill>
                  <a:srgbClr val="000000"/>
                </a:solidFill>
                <a:latin typeface="Times New Roman" panose="02020603050405020304" pitchFamily="18" charset="0"/>
                <a:cs typeface="Times New Roman" panose="02020603050405020304" pitchFamily="18" charset="0"/>
              </a:rPr>
              <a:t>I expect to find drastic change in this topic area when comparing generation Y to Z. I believe that sports celebrities represented positively on social media will have a greater influence on teenagers today. Celebrities that are speaking on television or radio will not influence generation Z as much. </a:t>
            </a:r>
            <a:endParaRPr lang="en-US" sz="4800" b="0" dirty="0">
              <a:solidFill>
                <a:srgbClr val="000000"/>
              </a:solidFill>
              <a:latin typeface="Times New Roman" panose="02020603050405020304" pitchFamily="18" charset="0"/>
              <a:cs typeface="Times New Roman" panose="02020603050405020304" pitchFamily="18" charset="0"/>
            </a:endParaRPr>
          </a:p>
        </p:txBody>
      </p:sp>
      <p:pic>
        <p:nvPicPr>
          <p:cNvPr id="2" name="Picture 1" descr="Usain-Bolt-partners-with-Nissan.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26999" y="16078200"/>
            <a:ext cx="10638810" cy="7315200"/>
          </a:xfrm>
          <a:prstGeom prst="rect">
            <a:avLst/>
          </a:prstGeom>
        </p:spPr>
      </p:pic>
      <p:pic>
        <p:nvPicPr>
          <p:cNvPr id="3" name="Picture 2" descr="felix.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27000" y="10210800"/>
            <a:ext cx="10515600" cy="5809549"/>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10363</TotalTime>
  <Words>339</Words>
  <Application>Microsoft Macintosh PowerPoint</Application>
  <PresentationFormat>Custom</PresentationFormat>
  <Paragraphs>22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SPORTS CELEBRITY INFLUENCE ON THE  BEHAVIORAL INTENTIONS OF GENERATION Z Kayla Farren   Department of Marketing, University of New Hampshire Faculty Advisor Dr. Nelson Barber</vt:lpstr>
    </vt:vector>
  </TitlesOfParts>
  <Company>Graphicsland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Kayla Farren</cp:lastModifiedBy>
  <cp:revision>303</cp:revision>
  <cp:lastPrinted>2014-02-24T14:53:09Z</cp:lastPrinted>
  <dcterms:created xsi:type="dcterms:W3CDTF">2004-07-26T21:45:23Z</dcterms:created>
  <dcterms:modified xsi:type="dcterms:W3CDTF">2018-04-13T00:33:59Z</dcterms:modified>
  <cp:category>science research poster</cp:category>
</cp:coreProperties>
</file>