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804"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02A6"/>
    <a:srgbClr val="01244F"/>
    <a:srgbClr val="024C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varScale="1">
        <p:scale>
          <a:sx n="20" d="100"/>
          <a:sy n="20" d="100"/>
        </p:scale>
        <p:origin x="1674" y="12"/>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smtClean="0"/>
              <a:t>Click to edit Master title style</a:t>
            </a:r>
            <a:endParaRPr lang="en-US"/>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02767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172168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smtClean="0"/>
              <a:t>Click to edit Master title style</a:t>
            </a:r>
            <a:endParaRPr lang="en-US"/>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4/13/2018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71234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4/13/2018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2549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4/13/2018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054945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4/13/2018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070010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4/13/2018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56950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1071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8532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56169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692812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FBF82037-4B70-4EA4-A413-A03073B84B9E}" type="datetimeFigureOut">
              <a:rPr lang="en-US" smtClean="0"/>
              <a:pPr/>
              <a:t>4/13/2018</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39732539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emf"/><Relationship Id="rId13" Type="http://schemas.openxmlformats.org/officeDocument/2006/relationships/oleObject" Target="../embeddings/oleObject2.bin"/><Relationship Id="rId3" Type="http://schemas.openxmlformats.org/officeDocument/2006/relationships/image" Target="../media/image4.jpeg"/><Relationship Id="rId7" Type="http://schemas.microsoft.com/office/2007/relationships/hdphoto" Target="../media/hdphoto1.wdp"/><Relationship Id="rId12" Type="http://schemas.openxmlformats.org/officeDocument/2006/relationships/image" Target="../media/image1.emf"/><Relationship Id="rId2" Type="http://schemas.openxmlformats.org/officeDocument/2006/relationships/slideLayout" Target="../slideLayouts/slideLayout1.xml"/><Relationship Id="rId16" Type="http://schemas.openxmlformats.org/officeDocument/2006/relationships/image" Target="../media/image3.emf"/><Relationship Id="rId1" Type="http://schemas.openxmlformats.org/officeDocument/2006/relationships/vmlDrawing" Target="../drawings/vmlDrawing1.vml"/><Relationship Id="rId6" Type="http://schemas.openxmlformats.org/officeDocument/2006/relationships/image" Target="../media/image7.png"/><Relationship Id="rId11" Type="http://schemas.openxmlformats.org/officeDocument/2006/relationships/oleObject" Target="../embeddings/oleObject1.bin"/><Relationship Id="rId5" Type="http://schemas.openxmlformats.org/officeDocument/2006/relationships/image" Target="../media/image6.png"/><Relationship Id="rId15" Type="http://schemas.openxmlformats.org/officeDocument/2006/relationships/oleObject" Target="../embeddings/oleObject3.bin"/><Relationship Id="rId10" Type="http://schemas.openxmlformats.org/officeDocument/2006/relationships/image" Target="../media/image10.emf"/><Relationship Id="rId4" Type="http://schemas.openxmlformats.org/officeDocument/2006/relationships/image" Target="../media/image5.png"/><Relationship Id="rId9" Type="http://schemas.openxmlformats.org/officeDocument/2006/relationships/image" Target="../media/image9.png"/><Relationship Id="rId1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A02A6">
                <a:lumMod val="0"/>
                <a:lumOff val="100000"/>
                <a:alpha val="60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TextBox 4"/>
          <p:cNvSpPr txBox="1"/>
          <p:nvPr/>
        </p:nvSpPr>
        <p:spPr>
          <a:xfrm>
            <a:off x="4370204" y="714298"/>
            <a:ext cx="33909000" cy="3662541"/>
          </a:xfrm>
          <a:prstGeom prst="rect">
            <a:avLst/>
          </a:prstGeom>
          <a:noFill/>
        </p:spPr>
        <p:txBody>
          <a:bodyPr wrap="square" rtlCol="0">
            <a:spAutoFit/>
          </a:bodyPr>
          <a:lstStyle/>
          <a:p>
            <a:pPr algn="ctr"/>
            <a:r>
              <a:rPr lang="en-US" sz="7200" b="1" dirty="0" smtClean="0">
                <a:latin typeface="Arial" panose="020B0604020202020204" pitchFamily="34" charset="0"/>
                <a:cs typeface="Arial" panose="020B0604020202020204" pitchFamily="34" charset="0"/>
              </a:rPr>
              <a:t>Development of New Fluorescent Materials: Putting Carbon Dots to Work</a:t>
            </a:r>
          </a:p>
          <a:p>
            <a:pPr algn="ctr"/>
            <a:endParaRPr lang="en-US" sz="4000" i="1" u="sng" dirty="0" smtClean="0">
              <a:latin typeface="Arial" panose="020B0604020202020204" pitchFamily="34" charset="0"/>
              <a:cs typeface="Arial" panose="020B0604020202020204" pitchFamily="34" charset="0"/>
            </a:endParaRPr>
          </a:p>
          <a:p>
            <a:pPr algn="ctr"/>
            <a:r>
              <a:rPr lang="en-US" sz="4000" i="1" u="sng" dirty="0" smtClean="0">
                <a:latin typeface="Arial" panose="020B0604020202020204" pitchFamily="34" charset="0"/>
                <a:cs typeface="Arial" panose="020B0604020202020204" pitchFamily="34" charset="0"/>
              </a:rPr>
              <a:t>Ian Smith</a:t>
            </a:r>
            <a:r>
              <a:rPr lang="en-US" sz="4000" i="1" dirty="0" smtClean="0">
                <a:latin typeface="Arial" panose="020B0604020202020204" pitchFamily="34" charset="0"/>
                <a:cs typeface="Arial" panose="020B0604020202020204" pitchFamily="34" charset="0"/>
              </a:rPr>
              <a:t>, Miriam Velasquez Hernandez, Anthony Lemieux, Christine Caputo</a:t>
            </a:r>
          </a:p>
          <a:p>
            <a:pPr algn="ctr"/>
            <a:r>
              <a:rPr lang="en-US" sz="4000" i="1" dirty="0" smtClean="0">
                <a:latin typeface="Arial" panose="020B0604020202020204" pitchFamily="34" charset="0"/>
                <a:cs typeface="Arial" panose="020B0604020202020204" pitchFamily="34" charset="0"/>
              </a:rPr>
              <a:t>imw8@wildcats.unh.edu, Department of Chemistry, University of New Hampshire, Durham, NH</a:t>
            </a:r>
          </a:p>
          <a:p>
            <a:pPr algn="ctr"/>
            <a:r>
              <a:rPr lang="en-US" sz="4000" i="1" dirty="0" smtClean="0">
                <a:latin typeface="Arial" panose="020B0604020202020204" pitchFamily="34" charset="0"/>
                <a:cs typeface="Arial" panose="020B0604020202020204" pitchFamily="34" charset="0"/>
              </a:rPr>
              <a:t>4/18/2018</a:t>
            </a:r>
            <a:endParaRPr lang="en-US" sz="4000" i="1" dirty="0">
              <a:latin typeface="Arial" panose="020B0604020202020204" pitchFamily="34" charset="0"/>
              <a:cs typeface="Arial" panose="020B0604020202020204" pitchFamily="34" charset="0"/>
            </a:endParaRPr>
          </a:p>
        </p:txBody>
      </p:sp>
      <p:sp>
        <p:nvSpPr>
          <p:cNvPr id="6" name="TextBox 5"/>
          <p:cNvSpPr txBox="1"/>
          <p:nvPr/>
        </p:nvSpPr>
        <p:spPr>
          <a:xfrm>
            <a:off x="1311442" y="5133474"/>
            <a:ext cx="12909756" cy="28397518"/>
          </a:xfrm>
          <a:prstGeom prst="rect">
            <a:avLst/>
          </a:prstGeom>
          <a:noFill/>
        </p:spPr>
        <p:txBody>
          <a:bodyPr wrap="square" rtlCol="0">
            <a:spAutoFit/>
          </a:bodyPr>
          <a:lstStyle/>
          <a:p>
            <a:pPr algn="just" defTabSz="914400"/>
            <a:endParaRPr lang="en-US" sz="3800" dirty="0"/>
          </a:p>
          <a:p>
            <a:pPr algn="just" defTabSz="914400"/>
            <a:endParaRPr lang="en-US" sz="3800" dirty="0" smtClean="0"/>
          </a:p>
          <a:p>
            <a:pPr algn="just"/>
            <a:r>
              <a:rPr lang="en-US" sz="3600" dirty="0" smtClean="0"/>
              <a:t>Since the accidental discovery in 2004 by Xu and coworkers carbon dots (CD) have been a hot topic in the chemistry community. Due </a:t>
            </a:r>
            <a:r>
              <a:rPr lang="en-US" sz="3600" dirty="0"/>
              <a:t>to </a:t>
            </a:r>
            <a:r>
              <a:rPr lang="en-US" sz="3600" dirty="0" smtClean="0"/>
              <a:t>CDs </a:t>
            </a:r>
            <a:r>
              <a:rPr lang="en-US" sz="3600" dirty="0"/>
              <a:t>straightforward synthesis and relative low toxicity, </a:t>
            </a:r>
            <a:r>
              <a:rPr lang="en-US" sz="3600" dirty="0" smtClean="0"/>
              <a:t>they </a:t>
            </a:r>
            <a:r>
              <a:rPr lang="en-US" sz="3600" dirty="0"/>
              <a:t>have replaced many conventional semiconductor </a:t>
            </a:r>
            <a:r>
              <a:rPr lang="en-US" sz="3600" dirty="0" smtClean="0"/>
              <a:t>nanoparticles </a:t>
            </a:r>
            <a:r>
              <a:rPr lang="en-US" sz="3600" dirty="0"/>
              <a:t>in multiple scientific fields such as medicine, biology, and </a:t>
            </a:r>
            <a:r>
              <a:rPr lang="en-US" sz="3600" dirty="0" smtClean="0"/>
              <a:t>chemistry.</a:t>
            </a:r>
            <a:r>
              <a:rPr lang="en-US" sz="3600" baseline="30000" dirty="0" smtClean="0"/>
              <a:t>3,5</a:t>
            </a:r>
            <a:r>
              <a:rPr lang="en-US" sz="3600" dirty="0" smtClean="0"/>
              <a:t> This has led them into many labs focused on green energy research, and advanced material research. This </a:t>
            </a:r>
            <a:r>
              <a:rPr lang="en-US" sz="3600" dirty="0"/>
              <a:t>project’s goal is to synthesize </a:t>
            </a:r>
            <a:r>
              <a:rPr lang="en-US" sz="3600" dirty="0" smtClean="0"/>
              <a:t>CD </a:t>
            </a:r>
            <a:r>
              <a:rPr lang="en-US" sz="3600" dirty="0"/>
              <a:t>and embed them within </a:t>
            </a:r>
            <a:r>
              <a:rPr lang="en-US" sz="3600" dirty="0" err="1" smtClean="0"/>
              <a:t>polysilioxane</a:t>
            </a:r>
            <a:r>
              <a:rPr lang="en-US" sz="3600" dirty="0" smtClean="0"/>
              <a:t> </a:t>
            </a:r>
            <a:r>
              <a:rPr lang="en-US" sz="3600" dirty="0"/>
              <a:t>(PS) </a:t>
            </a:r>
            <a:r>
              <a:rPr lang="en-US" sz="3600" dirty="0" smtClean="0"/>
              <a:t>creating </a:t>
            </a:r>
            <a:r>
              <a:rPr lang="en-US" sz="3600" dirty="0"/>
              <a:t>a hybrid material with viscoelastic and fluorescent properties useable as a photosensitizer in catalytic redox chemistry. </a:t>
            </a:r>
            <a:r>
              <a:rPr lang="en-US" sz="3600" dirty="0" smtClean="0"/>
              <a:t>Surface functionalization of CDs consist of carboxylic acids and alcohol groups, which allow for bonding interactions with PDMS. A hybrid material has multiple applications in photosensitive redox chemistry. Viscoelastic properties of this hybrid compound allow for additional flexibility in possible working conditions, and spreading on surfaces. Progress towards this novel compound is presented here.</a:t>
            </a:r>
            <a:endParaRPr lang="en-US" sz="3600" dirty="0"/>
          </a:p>
          <a:p>
            <a:pPr algn="just"/>
            <a:endParaRPr lang="en-US" sz="3600" dirty="0" smtClean="0"/>
          </a:p>
          <a:p>
            <a:pPr algn="just"/>
            <a:endParaRPr lang="en-US" sz="3600" baseline="30000" dirty="0"/>
          </a:p>
          <a:p>
            <a:pPr algn="just"/>
            <a:r>
              <a:rPr lang="en-US" sz="3600" dirty="0" smtClean="0"/>
              <a:t>The </a:t>
            </a:r>
            <a:r>
              <a:rPr lang="en-US" sz="3600" dirty="0"/>
              <a:t>synthesis of carbon quantum dots is performed by </a:t>
            </a:r>
            <a:r>
              <a:rPr lang="en-US" sz="3600" dirty="0" err="1"/>
              <a:t>thermolysis</a:t>
            </a:r>
            <a:r>
              <a:rPr lang="en-US" sz="3600" dirty="0"/>
              <a:t> of citric acid.  The citric acid is placed into a furnace/oven and left for up to 40 </a:t>
            </a:r>
            <a:r>
              <a:rPr lang="en-US" sz="3600" dirty="0" err="1"/>
              <a:t>hrs</a:t>
            </a:r>
            <a:r>
              <a:rPr lang="en-US" sz="3600" dirty="0"/>
              <a:t> at 180°C.  This allows for the creation of acidic </a:t>
            </a:r>
            <a:r>
              <a:rPr lang="en-US" sz="3600" dirty="0" smtClean="0"/>
              <a:t>CDs </a:t>
            </a:r>
            <a:r>
              <a:rPr lang="en-US" sz="3600" dirty="0"/>
              <a:t>at pH </a:t>
            </a:r>
            <a:r>
              <a:rPr lang="en-US" sz="3600" dirty="0" smtClean="0"/>
              <a:t>3-4.</a:t>
            </a:r>
            <a:r>
              <a:rPr lang="en-US" sz="3600" baseline="30000" dirty="0" smtClean="0"/>
              <a:t>4</a:t>
            </a:r>
            <a:r>
              <a:rPr lang="en-US" sz="3600" dirty="0" smtClean="0"/>
              <a:t>  </a:t>
            </a:r>
            <a:endParaRPr lang="en-US" sz="3600" dirty="0"/>
          </a:p>
          <a:p>
            <a:pPr algn="just"/>
            <a:endParaRPr lang="en-US" sz="4000" baseline="30000" dirty="0"/>
          </a:p>
          <a:p>
            <a:pPr algn="just"/>
            <a:endParaRPr lang="en-US" sz="4000" baseline="30000" dirty="0" smtClean="0"/>
          </a:p>
          <a:p>
            <a:pPr algn="just"/>
            <a:endParaRPr lang="en-US" sz="4000" baseline="30000" dirty="0" smtClean="0"/>
          </a:p>
          <a:p>
            <a:pPr algn="just"/>
            <a:endParaRPr lang="en-US" sz="4000" baseline="30000" dirty="0"/>
          </a:p>
          <a:p>
            <a:pPr algn="just"/>
            <a:endParaRPr lang="en-US" sz="4000" baseline="30000" dirty="0" smtClean="0"/>
          </a:p>
          <a:p>
            <a:pPr algn="just"/>
            <a:endParaRPr lang="en-US" sz="4400" dirty="0"/>
          </a:p>
          <a:p>
            <a:pPr algn="just"/>
            <a:r>
              <a:rPr lang="en-US" sz="4000" b="1" dirty="0"/>
              <a:t> </a:t>
            </a:r>
            <a:r>
              <a:rPr lang="en-US" sz="4000" b="1" dirty="0" smtClean="0"/>
              <a:t>            </a:t>
            </a:r>
            <a:r>
              <a:rPr lang="en-US" sz="4000" b="1" dirty="0"/>
              <a:t> </a:t>
            </a:r>
            <a:r>
              <a:rPr lang="en-US" sz="4000" b="1" dirty="0" smtClean="0"/>
              <a:t>            (1)           	   (2)</a:t>
            </a:r>
            <a:endParaRPr lang="en-US" sz="3600" b="1" dirty="0"/>
          </a:p>
          <a:p>
            <a:pPr algn="just"/>
            <a:r>
              <a:rPr lang="en-US" sz="3600" b="1" dirty="0" smtClean="0"/>
              <a:t>Scheme </a:t>
            </a:r>
            <a:r>
              <a:rPr lang="en-US" sz="3600" b="1" dirty="0"/>
              <a:t>1</a:t>
            </a:r>
            <a:r>
              <a:rPr lang="en-US" sz="3600" b="1" dirty="0" smtClean="0"/>
              <a:t>. </a:t>
            </a:r>
            <a:r>
              <a:rPr lang="en-US" sz="3600" dirty="0" smtClean="0"/>
              <a:t>Synthesis of CDs </a:t>
            </a:r>
            <a:r>
              <a:rPr lang="en-US" sz="3600" b="1" dirty="0" smtClean="0"/>
              <a:t>(2) </a:t>
            </a:r>
            <a:r>
              <a:rPr lang="en-US" sz="3600" dirty="0" smtClean="0"/>
              <a:t>from Citric Acid </a:t>
            </a:r>
            <a:r>
              <a:rPr lang="en-US" sz="3600" b="1" dirty="0" smtClean="0"/>
              <a:t>(1)</a:t>
            </a:r>
          </a:p>
          <a:p>
            <a:pPr algn="just"/>
            <a:endParaRPr lang="en-US" sz="3600" dirty="0" smtClean="0"/>
          </a:p>
          <a:p>
            <a:pPr algn="just"/>
            <a:r>
              <a:rPr lang="en-US" sz="3600" dirty="0"/>
              <a:t>The synthesis </a:t>
            </a:r>
            <a:r>
              <a:rPr lang="en-US" sz="3600" dirty="0" smtClean="0"/>
              <a:t>and characterization of the CD has been carried out by Anthony Lemieux</a:t>
            </a:r>
            <a:r>
              <a:rPr lang="en-US" sz="3600" dirty="0"/>
              <a:t> </a:t>
            </a:r>
            <a:r>
              <a:rPr lang="en-US" sz="3600" dirty="0" smtClean="0"/>
              <a:t>in a previous experiment.</a:t>
            </a:r>
          </a:p>
          <a:p>
            <a:pPr algn="just"/>
            <a:endParaRPr lang="en-US" sz="3600" dirty="0"/>
          </a:p>
          <a:p>
            <a:pPr algn="just"/>
            <a:r>
              <a:rPr lang="en-US" sz="3600" dirty="0" smtClean="0"/>
              <a:t>PDMS </a:t>
            </a:r>
            <a:r>
              <a:rPr lang="en-US" sz="3600" b="1" dirty="0" smtClean="0"/>
              <a:t>(3) </a:t>
            </a:r>
            <a:r>
              <a:rPr lang="en-US" sz="3600" dirty="0" smtClean="0"/>
              <a:t>used in a similar method with boric acid (B(OH)</a:t>
            </a:r>
            <a:r>
              <a:rPr lang="en-US" sz="3600" baseline="-25000" dirty="0" smtClean="0"/>
              <a:t>3</a:t>
            </a:r>
            <a:r>
              <a:rPr lang="en-US" sz="3600" dirty="0" smtClean="0"/>
              <a:t>) </a:t>
            </a:r>
            <a:r>
              <a:rPr lang="en-US" sz="3600" b="1" dirty="0" smtClean="0"/>
              <a:t>(4)</a:t>
            </a:r>
            <a:r>
              <a:rPr lang="en-US" sz="3600" dirty="0" smtClean="0"/>
              <a:t> can create a silicon polymer, which will be used as a control. B(OH)</a:t>
            </a:r>
            <a:r>
              <a:rPr lang="en-US" sz="3600" baseline="-25000" dirty="0" smtClean="0"/>
              <a:t>3</a:t>
            </a:r>
            <a:r>
              <a:rPr lang="en-US" sz="3600" dirty="0" smtClean="0"/>
              <a:t> acts as a cross-linker to strands of PDMS in a reaction setting of 5% w/w of to 750mg respectively, then manually stirred while heating at ~180°C for 1hr. Dehydrogenation occurs between the reactants to allow the cross-linking to occur.</a:t>
            </a:r>
            <a:r>
              <a:rPr lang="en-US" sz="3600" baseline="30000" dirty="0"/>
              <a:t>2</a:t>
            </a:r>
            <a:endParaRPr lang="en-US" sz="3600" dirty="0" smtClean="0"/>
          </a:p>
          <a:p>
            <a:pPr algn="just"/>
            <a:endParaRPr lang="en-US" sz="3800" dirty="0" smtClean="0"/>
          </a:p>
          <a:p>
            <a:pPr algn="just"/>
            <a:endParaRPr lang="en-US" sz="3800" dirty="0"/>
          </a:p>
          <a:p>
            <a:pPr algn="just"/>
            <a:endParaRPr lang="en-US" sz="3800" dirty="0" smtClean="0"/>
          </a:p>
          <a:p>
            <a:pPr algn="just"/>
            <a:endParaRPr lang="en-US" sz="3800" dirty="0"/>
          </a:p>
          <a:p>
            <a:pPr algn="just"/>
            <a:r>
              <a:rPr lang="en-US" sz="3600" dirty="0" smtClean="0"/>
              <a:t>           </a:t>
            </a:r>
            <a:r>
              <a:rPr lang="en-US" sz="3600" b="1" dirty="0" smtClean="0"/>
              <a:t> (3)                       (4)	                </a:t>
            </a:r>
          </a:p>
          <a:p>
            <a:pPr algn="just"/>
            <a:r>
              <a:rPr lang="en-US" sz="3600" b="1" dirty="0" smtClean="0"/>
              <a:t>Scheme 2</a:t>
            </a:r>
            <a:r>
              <a:rPr lang="en-US" sz="3600" dirty="0" smtClean="0"/>
              <a:t>. Synthesis of PS polymers controls.</a:t>
            </a:r>
            <a:endParaRPr lang="en-US" sz="3600" dirty="0"/>
          </a:p>
        </p:txBody>
      </p:sp>
      <p:sp>
        <p:nvSpPr>
          <p:cNvPr id="12" name="TextBox 11"/>
          <p:cNvSpPr txBox="1"/>
          <p:nvPr/>
        </p:nvSpPr>
        <p:spPr>
          <a:xfrm>
            <a:off x="29565600" y="5133474"/>
            <a:ext cx="13411201" cy="28027353"/>
          </a:xfrm>
          <a:prstGeom prst="rect">
            <a:avLst/>
          </a:prstGeom>
          <a:noFill/>
        </p:spPr>
        <p:txBody>
          <a:bodyPr wrap="square" rtlCol="0">
            <a:spAutoFit/>
          </a:bodyPr>
          <a:lstStyle/>
          <a:p>
            <a:endParaRPr lang="en-US" sz="3800" b="1" dirty="0">
              <a:effectLst>
                <a:outerShdw blurRad="50800" dist="38100" dir="2700000" algn="tl" rotWithShape="0">
                  <a:prstClr val="black">
                    <a:alpha val="40000"/>
                  </a:prstClr>
                </a:outerShdw>
              </a:effectLst>
              <a:cs typeface="Times New Roman" panose="02020603050405020304" pitchFamily="18" charset="0"/>
            </a:endParaRPr>
          </a:p>
          <a:p>
            <a:endParaRPr lang="en-US" sz="3800" dirty="0">
              <a:cs typeface="Times New Roman" panose="02020603050405020304" pitchFamily="18" charset="0"/>
            </a:endParaRPr>
          </a:p>
          <a:p>
            <a:endParaRPr lang="en-US" sz="3600" b="1" dirty="0" smtClean="0">
              <a:solidFill>
                <a:srgbClr val="FF0000"/>
              </a:solidFill>
              <a:cs typeface="Times New Roman" panose="02020603050405020304" pitchFamily="18" charset="0"/>
            </a:endParaRPr>
          </a:p>
          <a:p>
            <a:endParaRPr lang="en-US" sz="3600" b="1" dirty="0">
              <a:solidFill>
                <a:srgbClr val="FF0000"/>
              </a:solidFill>
              <a:cs typeface="Times New Roman" panose="02020603050405020304" pitchFamily="18" charset="0"/>
            </a:endParaRPr>
          </a:p>
          <a:p>
            <a:endParaRPr lang="en-US" sz="3600" b="1" dirty="0" smtClean="0">
              <a:solidFill>
                <a:srgbClr val="FF0000"/>
              </a:solidFill>
              <a:cs typeface="Times New Roman" panose="02020603050405020304" pitchFamily="18" charset="0"/>
            </a:endParaRPr>
          </a:p>
          <a:p>
            <a:endParaRPr lang="en-US" sz="3600" dirty="0" smtClean="0"/>
          </a:p>
          <a:p>
            <a:endParaRPr lang="en-US" sz="3600" dirty="0"/>
          </a:p>
          <a:p>
            <a:endParaRPr lang="en-US" sz="3600" dirty="0" smtClean="0"/>
          </a:p>
          <a:p>
            <a:endParaRPr lang="en-US" sz="3600" dirty="0"/>
          </a:p>
          <a:p>
            <a:endParaRPr lang="en-US" sz="3600" dirty="0" smtClean="0"/>
          </a:p>
          <a:p>
            <a:endParaRPr lang="en-US" sz="3600" dirty="0" smtClean="0"/>
          </a:p>
          <a:p>
            <a:endParaRPr lang="en-US" sz="3600" dirty="0"/>
          </a:p>
          <a:p>
            <a:r>
              <a:rPr lang="en-US" sz="3600" b="1" dirty="0" smtClean="0"/>
              <a:t>Figure 2-3</a:t>
            </a:r>
            <a:r>
              <a:rPr lang="en-US" sz="3600" dirty="0" smtClean="0"/>
              <a:t>. Fluorescent Microscopy Images of CD-PS hybrid polymer.</a:t>
            </a:r>
          </a:p>
          <a:p>
            <a:endParaRPr lang="en-US" sz="3600" dirty="0"/>
          </a:p>
          <a:p>
            <a:pPr algn="just"/>
            <a:r>
              <a:rPr lang="en-US" sz="3600" dirty="0" smtClean="0"/>
              <a:t>Analysis of the CD-PS hybrid material is done through IR, rheology, </a:t>
            </a:r>
            <a:r>
              <a:rPr lang="en-US" sz="3600" dirty="0" err="1" smtClean="0"/>
              <a:t>fluorimetry</a:t>
            </a:r>
            <a:r>
              <a:rPr lang="en-US" sz="3600" dirty="0" smtClean="0"/>
              <a:t>, and fluorescence microscopy.</a:t>
            </a:r>
            <a:r>
              <a:rPr lang="en-US" sz="3600" baseline="30000" dirty="0" smtClean="0"/>
              <a:t>1</a:t>
            </a:r>
            <a:r>
              <a:rPr lang="en-US" sz="3600" dirty="0" smtClean="0"/>
              <a:t> Solubility tests were also conducted to determine the covalence or non-covalence of the CD in the polymer. Fluorescence microscopy under 405nm light shows higher intensity of fluorescence by the compound. (</a:t>
            </a:r>
            <a:r>
              <a:rPr lang="en-US" sz="3600" b="1" dirty="0" smtClean="0"/>
              <a:t>Figures 2-3</a:t>
            </a:r>
            <a:r>
              <a:rPr lang="en-US" sz="3600" dirty="0" smtClean="0"/>
              <a:t>) Spectroscopy results show CD with an absorbance of 0.1 at ~400nm, which would mean that any fluorescence from CD would be limited.</a:t>
            </a:r>
            <a:endParaRPr lang="en-US" sz="3600" b="1" dirty="0" smtClean="0">
              <a:cs typeface="Times New Roman" panose="02020603050405020304" pitchFamily="18" charset="0"/>
            </a:endParaRPr>
          </a:p>
          <a:p>
            <a:endParaRPr lang="en-US" sz="3600" b="1" dirty="0" smtClean="0">
              <a:cs typeface="Times New Roman" panose="02020603050405020304" pitchFamily="18" charset="0"/>
            </a:endParaRPr>
          </a:p>
          <a:p>
            <a:pPr algn="just"/>
            <a:r>
              <a:rPr lang="en-US" sz="3600" dirty="0" smtClean="0">
                <a:cs typeface="Times New Roman" panose="02020603050405020304" pitchFamily="18" charset="0"/>
              </a:rPr>
              <a:t>The next step in characterization of the hybrid polymer would be infrared identification of the surface functionalization of the CD and the suggested covalent bonding of the PS in the polymer. The final step would be to use the CD-PS hybrid material as a photosensitizer for redox catalysis in hybrid photochemical systems.  </a:t>
            </a:r>
          </a:p>
          <a:p>
            <a:pPr algn="just"/>
            <a:endParaRPr lang="en-US" sz="3600" b="1" dirty="0" smtClean="0">
              <a:cs typeface="Times New Roman" panose="02020603050405020304" pitchFamily="18" charset="0"/>
            </a:endParaRPr>
          </a:p>
          <a:p>
            <a:pPr algn="just"/>
            <a:endParaRPr lang="en-US" sz="3600" b="1" dirty="0">
              <a:cs typeface="Times New Roman" panose="02020603050405020304" pitchFamily="18" charset="0"/>
            </a:endParaRPr>
          </a:p>
          <a:p>
            <a:pPr algn="just" defTabSz="914400"/>
            <a:r>
              <a:rPr lang="en-US" sz="3600" dirty="0" smtClean="0">
                <a:solidFill>
                  <a:prstClr val="black"/>
                </a:solidFill>
                <a:cs typeface="Times New Roman" panose="02020603050405020304" pitchFamily="18" charset="0"/>
              </a:rPr>
              <a:t>A large thanks to Prof. Christine Caputo, Miriam Velasquez Hernandez, Anthony Lemieux, and the rest of my research group. I would also like to thank the UNH chemistry Department.</a:t>
            </a:r>
          </a:p>
          <a:p>
            <a:pPr algn="just" defTabSz="914400"/>
            <a:endParaRPr lang="en-US" sz="3600" b="1" dirty="0" smtClean="0">
              <a:solidFill>
                <a:prstClr val="black"/>
              </a:solidFill>
              <a:latin typeface="Times New Roman" panose="02020603050405020304" pitchFamily="18" charset="0"/>
              <a:cs typeface="Times New Roman" panose="02020603050405020304" pitchFamily="18" charset="0"/>
            </a:endParaRPr>
          </a:p>
          <a:p>
            <a:pPr algn="just" defTabSz="914400"/>
            <a:endParaRPr lang="en-US" sz="3600" b="1" dirty="0" smtClean="0">
              <a:solidFill>
                <a:prstClr val="black"/>
              </a:solidFill>
              <a:latin typeface="Times New Roman" panose="02020603050405020304" pitchFamily="18" charset="0"/>
              <a:cs typeface="Times New Roman" panose="02020603050405020304" pitchFamily="18" charset="0"/>
            </a:endParaRPr>
          </a:p>
          <a:p>
            <a:pPr marL="342900" marR="0" lvl="0" indent="-342900" algn="just">
              <a:lnSpc>
                <a:spcPct val="107000"/>
              </a:lnSpc>
              <a:spcBef>
                <a:spcPts val="0"/>
              </a:spcBef>
              <a:spcAft>
                <a:spcPts val="800"/>
              </a:spcAft>
              <a:buFont typeface="+mj-lt"/>
              <a:buAutoNum type="arabicParenBoth"/>
              <a:tabLst>
                <a:tab pos="457200" algn="l"/>
              </a:tabLst>
            </a:pPr>
            <a:r>
              <a:rPr lang="en-US" sz="3500" dirty="0">
                <a:latin typeface="Arial" panose="020B0604020202020204" pitchFamily="34" charset="0"/>
                <a:ea typeface="Calibri" panose="020F0502020204030204" pitchFamily="34" charset="0"/>
                <a:cs typeface="Times New Roman" panose="02020603050405020304" pitchFamily="18" charset="0"/>
              </a:rPr>
              <a:t> </a:t>
            </a:r>
            <a:r>
              <a:rPr lang="en-US" sz="3500" dirty="0" smtClean="0">
                <a:latin typeface="Arial" panose="020B0604020202020204" pitchFamily="34" charset="0"/>
                <a:ea typeface="Calibri" panose="020F0502020204030204" pitchFamily="34" charset="0"/>
                <a:cs typeface="Times New Roman" panose="02020603050405020304" pitchFamily="18" charset="0"/>
              </a:rPr>
              <a:t>Barman, M. K.; Jana, B.; Bhattacharyya, S.; Patra, A. </a:t>
            </a:r>
            <a:r>
              <a:rPr lang="en-US" sz="3500" i="1" dirty="0" smtClean="0">
                <a:latin typeface="Arial" panose="020B0604020202020204" pitchFamily="34" charset="0"/>
                <a:ea typeface="Calibri" panose="020F0502020204030204" pitchFamily="34" charset="0"/>
                <a:cs typeface="Times New Roman" panose="02020603050405020304" pitchFamily="18" charset="0"/>
              </a:rPr>
              <a:t>J. Phys. Chem. C</a:t>
            </a:r>
            <a:r>
              <a:rPr lang="en-US" sz="3500" dirty="0">
                <a:latin typeface="Arial" panose="020B0604020202020204" pitchFamily="34" charset="0"/>
                <a:ea typeface="Calibri" panose="020F0502020204030204" pitchFamily="34" charset="0"/>
                <a:cs typeface="Times New Roman" panose="02020603050405020304" pitchFamily="18" charset="0"/>
              </a:rPr>
              <a:t>.</a:t>
            </a:r>
            <a:r>
              <a:rPr lang="en-US" sz="3500" dirty="0" smtClean="0">
                <a:latin typeface="Arial" panose="020B0604020202020204" pitchFamily="34" charset="0"/>
                <a:ea typeface="Calibri" panose="020F0502020204030204" pitchFamily="34" charset="0"/>
                <a:cs typeface="Times New Roman" panose="02020603050405020304" pitchFamily="18" charset="0"/>
              </a:rPr>
              <a:t> </a:t>
            </a:r>
            <a:r>
              <a:rPr lang="en-US" sz="3500" b="1" dirty="0" smtClean="0">
                <a:latin typeface="Arial" panose="020B0604020202020204" pitchFamily="34" charset="0"/>
                <a:ea typeface="Calibri" panose="020F0502020204030204" pitchFamily="34" charset="0"/>
                <a:cs typeface="Times New Roman" panose="02020603050405020304" pitchFamily="18" charset="0"/>
              </a:rPr>
              <a:t>2014</a:t>
            </a:r>
            <a:r>
              <a:rPr lang="en-US" sz="3500" dirty="0" smtClean="0">
                <a:latin typeface="Arial" panose="020B0604020202020204" pitchFamily="34" charset="0"/>
                <a:ea typeface="Calibri" panose="020F0502020204030204" pitchFamily="34" charset="0"/>
                <a:cs typeface="Times New Roman" panose="02020603050405020304" pitchFamily="18" charset="0"/>
              </a:rPr>
              <a:t>, </a:t>
            </a:r>
            <a:r>
              <a:rPr lang="en-US" sz="3500" i="1" dirty="0" smtClean="0">
                <a:latin typeface="Arial" panose="020B0604020202020204" pitchFamily="34" charset="0"/>
                <a:ea typeface="Calibri" panose="020F0502020204030204" pitchFamily="34" charset="0"/>
                <a:cs typeface="Times New Roman" panose="02020603050405020304" pitchFamily="18" charset="0"/>
              </a:rPr>
              <a:t>118</a:t>
            </a:r>
            <a:r>
              <a:rPr lang="en-US" sz="3500" dirty="0" smtClean="0">
                <a:latin typeface="Arial" panose="020B0604020202020204" pitchFamily="34" charset="0"/>
                <a:ea typeface="Calibri" panose="020F0502020204030204" pitchFamily="34" charset="0"/>
                <a:cs typeface="Times New Roman" panose="02020603050405020304" pitchFamily="18" charset="0"/>
              </a:rPr>
              <a:t>, 20034–20041.</a:t>
            </a:r>
          </a:p>
          <a:p>
            <a:pPr marL="342900" marR="0" lvl="0" indent="-342900" algn="just">
              <a:lnSpc>
                <a:spcPct val="107000"/>
              </a:lnSpc>
              <a:spcBef>
                <a:spcPts val="0"/>
              </a:spcBef>
              <a:spcAft>
                <a:spcPts val="800"/>
              </a:spcAft>
              <a:buFont typeface="+mj-lt"/>
              <a:buAutoNum type="arabicParenBoth"/>
              <a:tabLst>
                <a:tab pos="457200" algn="l"/>
              </a:tabLst>
            </a:pPr>
            <a:r>
              <a:rPr lang="en-US" sz="3500" dirty="0" smtClean="0">
                <a:latin typeface="Arial" panose="020B0604020202020204" pitchFamily="34" charset="0"/>
                <a:ea typeface="Calibri" panose="020F0502020204030204" pitchFamily="34" charset="0"/>
                <a:cs typeface="Times New Roman" panose="02020603050405020304" pitchFamily="18" charset="0"/>
              </a:rPr>
              <a:t> Boland, C. S.; Khan, U.; Ryan, G.; </a:t>
            </a:r>
            <a:r>
              <a:rPr lang="en-US" sz="3500" dirty="0" err="1" smtClean="0">
                <a:latin typeface="Arial" panose="020B0604020202020204" pitchFamily="34" charset="0"/>
                <a:ea typeface="Calibri" panose="020F0502020204030204" pitchFamily="34" charset="0"/>
                <a:cs typeface="Times New Roman" panose="02020603050405020304" pitchFamily="18" charset="0"/>
              </a:rPr>
              <a:t>Barwich</a:t>
            </a:r>
            <a:r>
              <a:rPr lang="en-US" sz="3500" dirty="0" smtClean="0">
                <a:latin typeface="Arial" panose="020B0604020202020204" pitchFamily="34" charset="0"/>
                <a:ea typeface="Calibri" panose="020F0502020204030204" pitchFamily="34" charset="0"/>
                <a:cs typeface="Times New Roman" panose="02020603050405020304" pitchFamily="18" charset="0"/>
              </a:rPr>
              <a:t>, S.; </a:t>
            </a:r>
            <a:r>
              <a:rPr lang="en-US" sz="3500" dirty="0" err="1" smtClean="0">
                <a:latin typeface="Arial" panose="020B0604020202020204" pitchFamily="34" charset="0"/>
                <a:ea typeface="Calibri" panose="020F0502020204030204" pitchFamily="34" charset="0"/>
                <a:cs typeface="Times New Roman" panose="02020603050405020304" pitchFamily="18" charset="0"/>
              </a:rPr>
              <a:t>Charifou</a:t>
            </a:r>
            <a:r>
              <a:rPr lang="en-US" sz="3500" dirty="0" smtClean="0">
                <a:latin typeface="Arial" panose="020B0604020202020204" pitchFamily="34" charset="0"/>
                <a:ea typeface="Calibri" panose="020F0502020204030204" pitchFamily="34" charset="0"/>
                <a:cs typeface="Times New Roman" panose="02020603050405020304" pitchFamily="18" charset="0"/>
              </a:rPr>
              <a:t>, R.; Harvey, A.; </a:t>
            </a:r>
            <a:r>
              <a:rPr lang="en-US" sz="3500" dirty="0" err="1" smtClean="0">
                <a:latin typeface="Arial" panose="020B0604020202020204" pitchFamily="34" charset="0"/>
                <a:ea typeface="Calibri" panose="020F0502020204030204" pitchFamily="34" charset="0"/>
                <a:cs typeface="Times New Roman" panose="02020603050405020304" pitchFamily="18" charset="0"/>
              </a:rPr>
              <a:t>Backes</a:t>
            </a:r>
            <a:r>
              <a:rPr lang="en-US" sz="3500" dirty="0" smtClean="0">
                <a:latin typeface="Arial" panose="020B0604020202020204" pitchFamily="34" charset="0"/>
                <a:ea typeface="Calibri" panose="020F0502020204030204" pitchFamily="34" charset="0"/>
                <a:cs typeface="Times New Roman" panose="02020603050405020304" pitchFamily="18" charset="0"/>
              </a:rPr>
              <a:t>, C.; Li, Z.; Ferreira, M. S.; Mobius, M. E.; Young, R. J.; Coleman, J. N. </a:t>
            </a:r>
            <a:r>
              <a:rPr lang="en-US" sz="3500" i="1" dirty="0" smtClean="0">
                <a:latin typeface="Arial" panose="020B0604020202020204" pitchFamily="34" charset="0"/>
                <a:ea typeface="Calibri" panose="020F0502020204030204" pitchFamily="34" charset="0"/>
                <a:cs typeface="Times New Roman" panose="02020603050405020304" pitchFamily="18" charset="0"/>
              </a:rPr>
              <a:t>Science</a:t>
            </a:r>
            <a:r>
              <a:rPr lang="en-US" sz="3500" dirty="0" smtClean="0">
                <a:latin typeface="Arial" panose="020B0604020202020204" pitchFamily="34" charset="0"/>
                <a:ea typeface="Calibri" panose="020F0502020204030204" pitchFamily="34" charset="0"/>
                <a:cs typeface="Times New Roman" panose="02020603050405020304" pitchFamily="18" charset="0"/>
              </a:rPr>
              <a:t> </a:t>
            </a:r>
            <a:r>
              <a:rPr lang="en-US" sz="3500" b="1" dirty="0" smtClean="0">
                <a:latin typeface="Arial" panose="020B0604020202020204" pitchFamily="34" charset="0"/>
                <a:ea typeface="Calibri" panose="020F0502020204030204" pitchFamily="34" charset="0"/>
                <a:cs typeface="Times New Roman" panose="02020603050405020304" pitchFamily="18" charset="0"/>
              </a:rPr>
              <a:t>2016</a:t>
            </a:r>
            <a:r>
              <a:rPr lang="en-US" sz="3500" dirty="0" smtClean="0">
                <a:latin typeface="Arial" panose="020B0604020202020204" pitchFamily="34" charset="0"/>
                <a:ea typeface="Calibri" panose="020F0502020204030204" pitchFamily="34" charset="0"/>
                <a:cs typeface="Times New Roman" panose="02020603050405020304" pitchFamily="18" charset="0"/>
              </a:rPr>
              <a:t>, </a:t>
            </a:r>
            <a:r>
              <a:rPr lang="en-US" sz="3500" i="1" dirty="0" smtClean="0">
                <a:latin typeface="Arial" panose="020B0604020202020204" pitchFamily="34" charset="0"/>
                <a:ea typeface="Calibri" panose="020F0502020204030204" pitchFamily="34" charset="0"/>
                <a:cs typeface="Times New Roman" panose="02020603050405020304" pitchFamily="18" charset="0"/>
              </a:rPr>
              <a:t>354</a:t>
            </a:r>
            <a:r>
              <a:rPr lang="en-US" sz="3500" dirty="0" smtClean="0">
                <a:latin typeface="Arial" panose="020B0604020202020204" pitchFamily="34" charset="0"/>
                <a:ea typeface="Calibri" panose="020F0502020204030204" pitchFamily="34" charset="0"/>
                <a:cs typeface="Times New Roman" panose="02020603050405020304" pitchFamily="18" charset="0"/>
              </a:rPr>
              <a:t>, 1257–1260.</a:t>
            </a:r>
          </a:p>
          <a:p>
            <a:pPr marL="342900" marR="0" lvl="0" indent="-342900" algn="just">
              <a:lnSpc>
                <a:spcPct val="107000"/>
              </a:lnSpc>
              <a:spcBef>
                <a:spcPts val="0"/>
              </a:spcBef>
              <a:spcAft>
                <a:spcPts val="800"/>
              </a:spcAft>
              <a:buFont typeface="+mj-lt"/>
              <a:buAutoNum type="arabicParenBoth"/>
              <a:tabLst>
                <a:tab pos="457200" algn="l"/>
              </a:tabLst>
            </a:pPr>
            <a:r>
              <a:rPr lang="en-US" sz="3500" dirty="0" smtClean="0">
                <a:latin typeface="Arial" panose="020B0604020202020204" pitchFamily="34" charset="0"/>
                <a:ea typeface="Calibri" panose="020F0502020204030204" pitchFamily="34" charset="0"/>
                <a:cs typeface="Times New Roman" panose="02020603050405020304" pitchFamily="18" charset="0"/>
              </a:rPr>
              <a:t> Ma, Y.; Li, Y.; Ma, S.; </a:t>
            </a:r>
            <a:r>
              <a:rPr lang="en-US" sz="3500" dirty="0" err="1" smtClean="0">
                <a:latin typeface="Arial" panose="020B0604020202020204" pitchFamily="34" charset="0"/>
                <a:ea typeface="Calibri" panose="020F0502020204030204" pitchFamily="34" charset="0"/>
                <a:cs typeface="Times New Roman" panose="02020603050405020304" pitchFamily="18" charset="0"/>
              </a:rPr>
              <a:t>Zhong</a:t>
            </a:r>
            <a:r>
              <a:rPr lang="en-US" sz="3500" dirty="0" smtClean="0">
                <a:latin typeface="Arial" panose="020B0604020202020204" pitchFamily="34" charset="0"/>
                <a:ea typeface="Calibri" panose="020F0502020204030204" pitchFamily="34" charset="0"/>
                <a:cs typeface="Times New Roman" panose="02020603050405020304" pitchFamily="18" charset="0"/>
              </a:rPr>
              <a:t>, X. </a:t>
            </a:r>
            <a:r>
              <a:rPr lang="en-US" sz="3500" i="1" dirty="0" smtClean="0">
                <a:latin typeface="Arial" panose="020B0604020202020204" pitchFamily="34" charset="0"/>
                <a:ea typeface="Calibri" panose="020F0502020204030204" pitchFamily="34" charset="0"/>
                <a:cs typeface="Times New Roman" panose="02020603050405020304" pitchFamily="18" charset="0"/>
              </a:rPr>
              <a:t>J. Mater. Chem. B </a:t>
            </a:r>
            <a:r>
              <a:rPr lang="en-US" sz="3500" b="1" dirty="0" smtClean="0">
                <a:latin typeface="Arial" panose="020B0604020202020204" pitchFamily="34" charset="0"/>
                <a:ea typeface="Calibri" panose="020F0502020204030204" pitchFamily="34" charset="0"/>
                <a:cs typeface="Times New Roman" panose="02020603050405020304" pitchFamily="18" charset="0"/>
              </a:rPr>
              <a:t>2014</a:t>
            </a:r>
            <a:r>
              <a:rPr lang="en-US" sz="3500" dirty="0" smtClean="0">
                <a:latin typeface="Arial" panose="020B0604020202020204" pitchFamily="34" charset="0"/>
                <a:ea typeface="Calibri" panose="020F0502020204030204" pitchFamily="34" charset="0"/>
                <a:cs typeface="Times New Roman" panose="02020603050405020304" pitchFamily="18" charset="0"/>
              </a:rPr>
              <a:t>, </a:t>
            </a:r>
            <a:r>
              <a:rPr lang="en-US" sz="3500" i="1" dirty="0" smtClean="0">
                <a:latin typeface="Arial" panose="020B0604020202020204" pitchFamily="34" charset="0"/>
                <a:ea typeface="Calibri" panose="020F0502020204030204" pitchFamily="34" charset="0"/>
                <a:cs typeface="Times New Roman" panose="02020603050405020304" pitchFamily="18" charset="0"/>
              </a:rPr>
              <a:t>2</a:t>
            </a:r>
            <a:r>
              <a:rPr lang="en-US" sz="3500" dirty="0" smtClean="0">
                <a:latin typeface="Arial" panose="020B0604020202020204" pitchFamily="34" charset="0"/>
                <a:ea typeface="Calibri" panose="020F0502020204030204" pitchFamily="34" charset="0"/>
                <a:cs typeface="Times New Roman" panose="02020603050405020304" pitchFamily="18" charset="0"/>
              </a:rPr>
              <a:t>, 5043.</a:t>
            </a:r>
          </a:p>
          <a:p>
            <a:pPr marL="342900" marR="0" lvl="0" indent="-342900" algn="just">
              <a:lnSpc>
                <a:spcPct val="107000"/>
              </a:lnSpc>
              <a:spcBef>
                <a:spcPts val="0"/>
              </a:spcBef>
              <a:spcAft>
                <a:spcPts val="800"/>
              </a:spcAft>
              <a:buFont typeface="+mj-lt"/>
              <a:buAutoNum type="arabicParenBoth"/>
              <a:tabLst>
                <a:tab pos="457200" algn="l"/>
              </a:tabLst>
            </a:pPr>
            <a:r>
              <a:rPr lang="en-US" sz="3500" dirty="0" smtClean="0">
                <a:latin typeface="Arial" panose="020B0604020202020204" pitchFamily="34" charset="0"/>
                <a:ea typeface="Calibri" panose="020F0502020204030204" pitchFamily="34" charset="0"/>
                <a:cs typeface="Times New Roman" panose="02020603050405020304" pitchFamily="18" charset="0"/>
              </a:rPr>
              <a:t> Martindale, B. C. M.; Hutton, G. A. M.; Caputo, C. A.; </a:t>
            </a:r>
            <a:r>
              <a:rPr lang="en-US" sz="3500" dirty="0" err="1" smtClean="0">
                <a:latin typeface="Arial" panose="020B0604020202020204" pitchFamily="34" charset="0"/>
                <a:ea typeface="Calibri" panose="020F0502020204030204" pitchFamily="34" charset="0"/>
                <a:cs typeface="Times New Roman" panose="02020603050405020304" pitchFamily="18" charset="0"/>
              </a:rPr>
              <a:t>Reisner</a:t>
            </a:r>
            <a:r>
              <a:rPr lang="en-US" sz="3500" dirty="0" smtClean="0">
                <a:latin typeface="Arial" panose="020B0604020202020204" pitchFamily="34" charset="0"/>
                <a:ea typeface="Calibri" panose="020F0502020204030204" pitchFamily="34" charset="0"/>
                <a:cs typeface="Times New Roman" panose="02020603050405020304" pitchFamily="18" charset="0"/>
              </a:rPr>
              <a:t>, E. </a:t>
            </a:r>
            <a:r>
              <a:rPr lang="en-US" sz="3500" i="1" dirty="0" smtClean="0">
                <a:latin typeface="Arial" panose="020B0604020202020204" pitchFamily="34" charset="0"/>
                <a:ea typeface="Calibri" panose="020F0502020204030204" pitchFamily="34" charset="0"/>
                <a:cs typeface="Times New Roman" panose="02020603050405020304" pitchFamily="18" charset="0"/>
              </a:rPr>
              <a:t>J. Am. Chem. Soc</a:t>
            </a:r>
            <a:r>
              <a:rPr lang="en-US" sz="3500" dirty="0" smtClean="0">
                <a:latin typeface="Arial" panose="020B0604020202020204" pitchFamily="34" charset="0"/>
                <a:ea typeface="Calibri" panose="020F0502020204030204" pitchFamily="34" charset="0"/>
                <a:cs typeface="Times New Roman" panose="02020603050405020304" pitchFamily="18" charset="0"/>
              </a:rPr>
              <a:t>. </a:t>
            </a:r>
            <a:r>
              <a:rPr lang="en-US" sz="3500" b="1" dirty="0" smtClean="0">
                <a:latin typeface="Arial" panose="020B0604020202020204" pitchFamily="34" charset="0"/>
                <a:ea typeface="Calibri" panose="020F0502020204030204" pitchFamily="34" charset="0"/>
                <a:cs typeface="Times New Roman" panose="02020603050405020304" pitchFamily="18" charset="0"/>
              </a:rPr>
              <a:t>2015</a:t>
            </a:r>
            <a:r>
              <a:rPr lang="en-US" sz="3500" dirty="0" smtClean="0">
                <a:latin typeface="Arial" panose="020B0604020202020204" pitchFamily="34" charset="0"/>
                <a:ea typeface="Calibri" panose="020F0502020204030204" pitchFamily="34" charset="0"/>
                <a:cs typeface="Times New Roman" panose="02020603050405020304" pitchFamily="18" charset="0"/>
              </a:rPr>
              <a:t>, </a:t>
            </a:r>
            <a:r>
              <a:rPr lang="en-US" sz="3500" i="1" dirty="0" smtClean="0">
                <a:latin typeface="Arial" panose="020B0604020202020204" pitchFamily="34" charset="0"/>
                <a:ea typeface="Calibri" panose="020F0502020204030204" pitchFamily="34" charset="0"/>
                <a:cs typeface="Times New Roman" panose="02020603050405020304" pitchFamily="18" charset="0"/>
              </a:rPr>
              <a:t>137</a:t>
            </a:r>
            <a:r>
              <a:rPr lang="en-US" sz="3500" dirty="0" smtClean="0">
                <a:latin typeface="Arial" panose="020B0604020202020204" pitchFamily="34" charset="0"/>
                <a:ea typeface="Calibri" panose="020F0502020204030204" pitchFamily="34" charset="0"/>
                <a:cs typeface="Times New Roman" panose="02020603050405020304" pitchFamily="18" charset="0"/>
              </a:rPr>
              <a:t>, 6018–6025.</a:t>
            </a:r>
          </a:p>
          <a:p>
            <a:pPr marL="342900" indent="-342900" algn="just">
              <a:lnSpc>
                <a:spcPct val="107000"/>
              </a:lnSpc>
              <a:spcAft>
                <a:spcPts val="800"/>
              </a:spcAft>
              <a:buFont typeface="+mj-lt"/>
              <a:buAutoNum type="arabicParenBoth"/>
              <a:tabLst>
                <a:tab pos="457200" algn="l"/>
              </a:tabLst>
            </a:pPr>
            <a:r>
              <a:rPr lang="en-US" sz="3600" dirty="0" smtClean="0"/>
              <a:t> </a:t>
            </a:r>
            <a:r>
              <a:rPr lang="en-US" sz="3600" dirty="0"/>
              <a:t> Xu, X.; Ray, R.; </a:t>
            </a:r>
            <a:r>
              <a:rPr lang="en-US" sz="3600" dirty="0" err="1"/>
              <a:t>Gu</a:t>
            </a:r>
            <a:r>
              <a:rPr lang="en-US" sz="3600" dirty="0"/>
              <a:t>, Y.; </a:t>
            </a:r>
            <a:r>
              <a:rPr lang="en-US" sz="3600" dirty="0" err="1"/>
              <a:t>Ploehn</a:t>
            </a:r>
            <a:r>
              <a:rPr lang="en-US" sz="3600" dirty="0"/>
              <a:t>, H. J.; </a:t>
            </a:r>
            <a:r>
              <a:rPr lang="en-US" sz="3600" dirty="0" err="1"/>
              <a:t>Gearheart</a:t>
            </a:r>
            <a:r>
              <a:rPr lang="en-US" sz="3600" dirty="0"/>
              <a:t>, L.; </a:t>
            </a:r>
            <a:r>
              <a:rPr lang="en-US" sz="3600" dirty="0" err="1"/>
              <a:t>Raker</a:t>
            </a:r>
            <a:r>
              <a:rPr lang="en-US" sz="3600" dirty="0"/>
              <a:t>, K.; </a:t>
            </a:r>
            <a:r>
              <a:rPr lang="en-US" sz="3600" dirty="0" err="1"/>
              <a:t>Scrivens</a:t>
            </a:r>
            <a:r>
              <a:rPr lang="en-US" sz="3600" dirty="0"/>
              <a:t>, W. A. </a:t>
            </a:r>
            <a:r>
              <a:rPr lang="en-US" sz="3600" i="1" dirty="0"/>
              <a:t>J. Am. Chem. Soc</a:t>
            </a:r>
            <a:r>
              <a:rPr lang="en-US" sz="3600" i="1" dirty="0" smtClean="0"/>
              <a:t>.</a:t>
            </a:r>
            <a:r>
              <a:rPr lang="en-US" sz="3600" dirty="0" smtClean="0"/>
              <a:t> </a:t>
            </a:r>
            <a:r>
              <a:rPr lang="en-US" sz="3600" b="1" dirty="0"/>
              <a:t>2004</a:t>
            </a:r>
            <a:r>
              <a:rPr lang="en-US" sz="3600" dirty="0"/>
              <a:t>, </a:t>
            </a:r>
            <a:r>
              <a:rPr lang="en-US" sz="3600" dirty="0" smtClean="0"/>
              <a:t>126, </a:t>
            </a:r>
            <a:r>
              <a:rPr lang="en-US" sz="3600" dirty="0"/>
              <a:t>12736–12737</a:t>
            </a:r>
            <a:endParaRPr lang="en-US" sz="35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p:cNvSpPr txBox="1"/>
          <p:nvPr/>
        </p:nvSpPr>
        <p:spPr>
          <a:xfrm>
            <a:off x="14610552" y="4674796"/>
            <a:ext cx="14020800" cy="28777109"/>
          </a:xfrm>
          <a:prstGeom prst="rect">
            <a:avLst/>
          </a:prstGeom>
          <a:noFill/>
        </p:spPr>
        <p:txBody>
          <a:bodyPr wrap="square" rtlCol="0">
            <a:spAutoFit/>
          </a:bodyPr>
          <a:lstStyle/>
          <a:p>
            <a:pPr defTabSz="914400"/>
            <a:r>
              <a:rPr lang="en-US" sz="3600" dirty="0"/>
              <a:t>	</a:t>
            </a:r>
            <a:endParaRPr lang="en-US" sz="3800" dirty="0" smtClean="0"/>
          </a:p>
          <a:p>
            <a:pPr defTabSz="914400"/>
            <a:r>
              <a:rPr lang="en-US" sz="3800" dirty="0" smtClean="0"/>
              <a:t>	</a:t>
            </a:r>
            <a:endParaRPr lang="en-US" sz="3800" dirty="0"/>
          </a:p>
          <a:p>
            <a:pPr defTabSz="914400"/>
            <a:endParaRPr lang="en-US" sz="3800" b="1" dirty="0">
              <a:solidFill>
                <a:srgbClr val="FF0000"/>
              </a:solidFill>
            </a:endParaRPr>
          </a:p>
          <a:p>
            <a:pPr defTabSz="914400"/>
            <a:endParaRPr lang="en-US" sz="3800" dirty="0">
              <a:solidFill>
                <a:srgbClr val="FF0000"/>
              </a:solidFill>
            </a:endParaRPr>
          </a:p>
          <a:p>
            <a:pPr defTabSz="914400"/>
            <a:endParaRPr lang="en-US" sz="3800" dirty="0" smtClean="0">
              <a:solidFill>
                <a:srgbClr val="FF0000"/>
              </a:solidFill>
            </a:endParaRPr>
          </a:p>
          <a:p>
            <a:pPr defTabSz="914400"/>
            <a:endParaRPr lang="en-US" sz="3800" dirty="0">
              <a:solidFill>
                <a:srgbClr val="FF0000"/>
              </a:solidFill>
            </a:endParaRPr>
          </a:p>
          <a:p>
            <a:pPr defTabSz="914400"/>
            <a:endParaRPr lang="en-US" sz="3800" dirty="0" smtClean="0">
              <a:solidFill>
                <a:srgbClr val="FF0000"/>
              </a:solidFill>
            </a:endParaRPr>
          </a:p>
          <a:p>
            <a:pPr defTabSz="914400"/>
            <a:endParaRPr lang="en-US" sz="3800" dirty="0">
              <a:solidFill>
                <a:srgbClr val="FF0000"/>
              </a:solidFill>
            </a:endParaRPr>
          </a:p>
          <a:p>
            <a:pPr defTabSz="914400"/>
            <a:endParaRPr lang="en-US" sz="3800" dirty="0" smtClean="0">
              <a:solidFill>
                <a:srgbClr val="FF0000"/>
              </a:solidFill>
            </a:endParaRPr>
          </a:p>
          <a:p>
            <a:pPr defTabSz="914400"/>
            <a:endParaRPr lang="en-US" sz="3800" dirty="0">
              <a:solidFill>
                <a:srgbClr val="FF0000"/>
              </a:solidFill>
            </a:endParaRPr>
          </a:p>
          <a:p>
            <a:pPr defTabSz="914400"/>
            <a:endParaRPr lang="en-US" sz="3800" dirty="0" smtClean="0">
              <a:solidFill>
                <a:srgbClr val="FF0000"/>
              </a:solidFill>
            </a:endParaRPr>
          </a:p>
          <a:p>
            <a:pPr algn="just"/>
            <a:endParaRPr lang="en-US" sz="3800" dirty="0">
              <a:solidFill>
                <a:srgbClr val="FF0000"/>
              </a:solidFill>
            </a:endParaRPr>
          </a:p>
          <a:p>
            <a:pPr algn="just"/>
            <a:endParaRPr lang="en-US" sz="3800" b="1" dirty="0" smtClean="0"/>
          </a:p>
          <a:p>
            <a:pPr algn="just"/>
            <a:endParaRPr lang="en-US" sz="3800" b="1" dirty="0" smtClean="0"/>
          </a:p>
          <a:p>
            <a:pPr algn="just"/>
            <a:r>
              <a:rPr lang="en-US" sz="3600" b="1" dirty="0" smtClean="0"/>
              <a:t>Figure 1. </a:t>
            </a:r>
            <a:r>
              <a:rPr lang="en-US" sz="3600" dirty="0" smtClean="0"/>
              <a:t>Fluorescence </a:t>
            </a:r>
            <a:r>
              <a:rPr lang="en-US" sz="3600" dirty="0"/>
              <a:t>of </a:t>
            </a:r>
            <a:r>
              <a:rPr lang="en-US" sz="3600" dirty="0" smtClean="0"/>
              <a:t>CD-PS Hybrid material under UV light irradiation.</a:t>
            </a:r>
            <a:endParaRPr lang="en-US" sz="3600" dirty="0"/>
          </a:p>
          <a:p>
            <a:endParaRPr lang="en-US" sz="3800" dirty="0" smtClean="0"/>
          </a:p>
          <a:p>
            <a:pPr algn="just"/>
            <a:r>
              <a:rPr lang="en-US" sz="3600" dirty="0" smtClean="0"/>
              <a:t>Synthesis of the CD-PS hybrid material adds CD into </a:t>
            </a:r>
            <a:r>
              <a:rPr lang="en-US" sz="3600" b="1" dirty="0" smtClean="0"/>
              <a:t>Scheme 2</a:t>
            </a:r>
            <a:r>
              <a:rPr lang="en-US" sz="3600" dirty="0" smtClean="0"/>
              <a:t>. </a:t>
            </a:r>
            <a:r>
              <a:rPr lang="en-US" sz="3600" dirty="0"/>
              <a:t>Combining CD with PDMS </a:t>
            </a:r>
            <a:r>
              <a:rPr lang="en-US" sz="3600" dirty="0" smtClean="0"/>
              <a:t>at </a:t>
            </a:r>
            <a:r>
              <a:rPr lang="en-US" sz="3600" dirty="0"/>
              <a:t>a 1:30 ratio, with the 5% w/w of </a:t>
            </a:r>
            <a:r>
              <a:rPr lang="en-US" sz="3600" dirty="0" smtClean="0"/>
              <a:t>B(OH)</a:t>
            </a:r>
            <a:r>
              <a:rPr lang="en-US" sz="3600" baseline="-25000" dirty="0" smtClean="0"/>
              <a:t>3</a:t>
            </a:r>
            <a:r>
              <a:rPr lang="en-US" sz="3600" dirty="0" smtClean="0"/>
              <a:t>, the reaction vial runs </a:t>
            </a:r>
            <a:r>
              <a:rPr lang="en-US" sz="3600" dirty="0"/>
              <a:t>at ~160°C for </a:t>
            </a:r>
            <a:r>
              <a:rPr lang="en-US" sz="3600" dirty="0" smtClean="0"/>
              <a:t>1hr. Samples show ~75-70% yield of sample material yield by weight.  Under a UV handheld 325nm, the hybrid polymers show fluorescence of a similar wavelength to the CD solutions. The intensity is lowered though due light blocking from the polymer chains, which was expected. </a:t>
            </a:r>
            <a:endParaRPr lang="en-US" sz="3600" b="1" dirty="0">
              <a:effectLst>
                <a:outerShdw blurRad="50800" dist="38100" dir="2700000" algn="tl" rotWithShape="0">
                  <a:prstClr val="black">
                    <a:alpha val="40000"/>
                  </a:prstClr>
                </a:outerShdw>
              </a:effectLst>
              <a:cs typeface="Times New Roman" panose="02020603050405020304" pitchFamily="18" charset="0"/>
            </a:endParaRPr>
          </a:p>
          <a:p>
            <a:endParaRPr lang="en-US" sz="3600" b="1" dirty="0">
              <a:effectLst>
                <a:outerShdw blurRad="50800" dist="38100" dir="2700000" algn="tl" rotWithShape="0">
                  <a:prstClr val="black">
                    <a:alpha val="40000"/>
                  </a:prstClr>
                </a:outerShdw>
              </a:effectLst>
              <a:cs typeface="Times New Roman" panose="02020603050405020304" pitchFamily="18" charset="0"/>
            </a:endParaRPr>
          </a:p>
          <a:p>
            <a:r>
              <a:rPr lang="en-US" sz="3600" b="1" dirty="0" smtClean="0">
                <a:effectLst>
                  <a:outerShdw blurRad="50800" dist="38100" dir="2700000" algn="tl" rotWithShape="0">
                    <a:prstClr val="black">
                      <a:alpha val="40000"/>
                    </a:prstClr>
                  </a:outerShdw>
                </a:effectLst>
                <a:cs typeface="Times New Roman" panose="02020603050405020304" pitchFamily="18" charset="0"/>
              </a:rPr>
              <a:t>A)</a:t>
            </a:r>
            <a:endParaRPr lang="en-US" sz="3600" b="1" dirty="0">
              <a:effectLst>
                <a:outerShdw blurRad="50800" dist="38100" dir="2700000" algn="tl" rotWithShape="0">
                  <a:prstClr val="black">
                    <a:alpha val="40000"/>
                  </a:prstClr>
                </a:outerShdw>
              </a:effectLst>
              <a:cs typeface="Times New Roman" panose="02020603050405020304" pitchFamily="18" charset="0"/>
            </a:endParaRPr>
          </a:p>
          <a:p>
            <a:endParaRPr lang="en-US" sz="3600" dirty="0" smtClean="0">
              <a:cs typeface="Times New Roman" panose="02020603050405020304" pitchFamily="18" charset="0"/>
            </a:endParaRPr>
          </a:p>
          <a:p>
            <a:r>
              <a:rPr lang="en-US" sz="3600" dirty="0" smtClean="0">
                <a:cs typeface="Times New Roman" panose="02020603050405020304" pitchFamily="18" charset="0"/>
              </a:rPr>
              <a:t>                </a:t>
            </a:r>
            <a:endParaRPr lang="en-US" sz="3600" dirty="0">
              <a:cs typeface="Times New Roman" panose="02020603050405020304" pitchFamily="18" charset="0"/>
            </a:endParaRPr>
          </a:p>
          <a:p>
            <a:endParaRPr lang="en-US" sz="3600" dirty="0" smtClean="0">
              <a:cs typeface="Times New Roman" panose="02020603050405020304" pitchFamily="18" charset="0"/>
            </a:endParaRPr>
          </a:p>
          <a:p>
            <a:r>
              <a:rPr lang="en-US" sz="3600" dirty="0" smtClean="0">
                <a:cs typeface="Times New Roman" panose="02020603050405020304" pitchFamily="18" charset="0"/>
              </a:rPr>
              <a:t>     </a:t>
            </a:r>
            <a:endParaRPr lang="en-US" sz="3600" dirty="0">
              <a:cs typeface="Times New Roman" panose="02020603050405020304" pitchFamily="18" charset="0"/>
            </a:endParaRPr>
          </a:p>
          <a:p>
            <a:r>
              <a:rPr lang="en-US" sz="3600" b="1" dirty="0" smtClean="0">
                <a:cs typeface="Times New Roman" panose="02020603050405020304" pitchFamily="18" charset="0"/>
              </a:rPr>
              <a:t>      (2)                         (3)     	                    (5)</a:t>
            </a:r>
          </a:p>
          <a:p>
            <a:endParaRPr lang="en-US" sz="3600" dirty="0">
              <a:cs typeface="Times New Roman" panose="02020603050405020304" pitchFamily="18" charset="0"/>
            </a:endParaRPr>
          </a:p>
          <a:p>
            <a:r>
              <a:rPr lang="en-US" sz="3600" b="1" dirty="0" smtClean="0">
                <a:cs typeface="Times New Roman" panose="02020603050405020304" pitchFamily="18" charset="0"/>
              </a:rPr>
              <a:t>B)</a:t>
            </a:r>
          </a:p>
          <a:p>
            <a:endParaRPr lang="en-US" sz="3600" dirty="0">
              <a:cs typeface="Times New Roman" panose="02020603050405020304" pitchFamily="18" charset="0"/>
            </a:endParaRPr>
          </a:p>
          <a:p>
            <a:endParaRPr lang="en-US" sz="3600" dirty="0" smtClean="0">
              <a:cs typeface="Times New Roman" panose="02020603050405020304" pitchFamily="18" charset="0"/>
            </a:endParaRPr>
          </a:p>
          <a:p>
            <a:endParaRPr lang="en-US" sz="3600" dirty="0">
              <a:cs typeface="Times New Roman" panose="02020603050405020304" pitchFamily="18" charset="0"/>
            </a:endParaRPr>
          </a:p>
          <a:p>
            <a:r>
              <a:rPr lang="en-US" sz="3600" b="1" dirty="0" smtClean="0">
                <a:cs typeface="Times New Roman" panose="02020603050405020304" pitchFamily="18" charset="0"/>
              </a:rPr>
              <a:t>                  (3)                            (4)                    (2)</a:t>
            </a:r>
            <a:endParaRPr lang="en-US" sz="3600" b="1" dirty="0">
              <a:cs typeface="Times New Roman" panose="02020603050405020304" pitchFamily="18" charset="0"/>
            </a:endParaRPr>
          </a:p>
          <a:p>
            <a:endParaRPr lang="en-US" sz="3600" b="1" dirty="0" smtClean="0">
              <a:solidFill>
                <a:srgbClr val="FF0000"/>
              </a:solidFill>
              <a:cs typeface="Times New Roman" panose="02020603050405020304" pitchFamily="18" charset="0"/>
            </a:endParaRPr>
          </a:p>
          <a:p>
            <a:r>
              <a:rPr lang="en-US" sz="3600" b="1" dirty="0" smtClean="0">
                <a:solidFill>
                  <a:srgbClr val="FF0000"/>
                </a:solidFill>
                <a:cs typeface="Times New Roman" panose="02020603050405020304" pitchFamily="18" charset="0"/>
              </a:rPr>
              <a:t>	</a:t>
            </a:r>
          </a:p>
          <a:p>
            <a:endParaRPr lang="en-US" sz="3600" b="1" dirty="0">
              <a:solidFill>
                <a:srgbClr val="FF0000"/>
              </a:solidFill>
              <a:cs typeface="Times New Roman" panose="02020603050405020304" pitchFamily="18" charset="0"/>
            </a:endParaRPr>
          </a:p>
          <a:p>
            <a:endParaRPr lang="en-US" sz="3600" b="1" dirty="0" smtClean="0">
              <a:solidFill>
                <a:srgbClr val="FF0000"/>
              </a:solidFill>
              <a:cs typeface="Times New Roman" panose="02020603050405020304" pitchFamily="18" charset="0"/>
            </a:endParaRPr>
          </a:p>
          <a:p>
            <a:endParaRPr lang="en-US" sz="3600" b="1" dirty="0" smtClean="0">
              <a:solidFill>
                <a:srgbClr val="FF0000"/>
              </a:solidFill>
              <a:cs typeface="Times New Roman" panose="02020603050405020304" pitchFamily="18" charset="0"/>
            </a:endParaRPr>
          </a:p>
          <a:p>
            <a:endParaRPr lang="en-US" sz="3600" b="1" dirty="0">
              <a:solidFill>
                <a:srgbClr val="FF0000"/>
              </a:solidFill>
              <a:cs typeface="Times New Roman" panose="02020603050405020304" pitchFamily="18" charset="0"/>
            </a:endParaRPr>
          </a:p>
          <a:p>
            <a:r>
              <a:rPr lang="en-US" sz="3600" b="1" dirty="0" smtClean="0">
                <a:solidFill>
                  <a:srgbClr val="FF0000"/>
                </a:solidFill>
                <a:cs typeface="Times New Roman" panose="02020603050405020304" pitchFamily="18" charset="0"/>
              </a:rPr>
              <a:t>	</a:t>
            </a:r>
            <a:r>
              <a:rPr lang="en-US" sz="3600" b="1" dirty="0" smtClean="0">
                <a:cs typeface="Times New Roman" panose="02020603050405020304" pitchFamily="18" charset="0"/>
              </a:rPr>
              <a:t>             (6)</a:t>
            </a:r>
            <a:endParaRPr lang="en-US" sz="3600" b="1" dirty="0">
              <a:cs typeface="Times New Roman" panose="02020603050405020304" pitchFamily="18" charset="0"/>
            </a:endParaRPr>
          </a:p>
          <a:p>
            <a:pPr algn="just"/>
            <a:r>
              <a:rPr lang="en-US" sz="3600" b="1" dirty="0">
                <a:cs typeface="Times New Roman" panose="02020603050405020304" pitchFamily="18" charset="0"/>
              </a:rPr>
              <a:t>Scheme </a:t>
            </a:r>
            <a:r>
              <a:rPr lang="en-US" sz="3600" b="1" dirty="0" smtClean="0">
                <a:cs typeface="Times New Roman" panose="02020603050405020304" pitchFamily="18" charset="0"/>
              </a:rPr>
              <a:t>2A) </a:t>
            </a:r>
            <a:r>
              <a:rPr lang="en-US" sz="3600" dirty="0" smtClean="0">
                <a:cs typeface="Times New Roman" panose="02020603050405020304" pitchFamily="18" charset="0"/>
              </a:rPr>
              <a:t>Method for synthesizing covalent CD-PS hybrid material, without the need for B(OH)</a:t>
            </a:r>
            <a:r>
              <a:rPr lang="en-US" sz="3600" baseline="-25000" dirty="0" smtClean="0">
                <a:cs typeface="Times New Roman" panose="02020603050405020304" pitchFamily="18" charset="0"/>
              </a:rPr>
              <a:t>3</a:t>
            </a:r>
            <a:r>
              <a:rPr lang="en-US" sz="3600" dirty="0" smtClean="0">
                <a:cs typeface="Times New Roman" panose="02020603050405020304" pitchFamily="18" charset="0"/>
              </a:rPr>
              <a:t>.</a:t>
            </a:r>
          </a:p>
          <a:p>
            <a:endParaRPr lang="en-US" sz="3600" b="1" dirty="0" smtClean="0">
              <a:cs typeface="Times New Roman" panose="02020603050405020304" pitchFamily="18" charset="0"/>
            </a:endParaRPr>
          </a:p>
          <a:p>
            <a:pPr algn="just"/>
            <a:r>
              <a:rPr lang="en-US" sz="3600" b="1" dirty="0" smtClean="0">
                <a:cs typeface="Times New Roman" panose="02020603050405020304" pitchFamily="18" charset="0"/>
              </a:rPr>
              <a:t>Scheme 2B) </a:t>
            </a:r>
            <a:r>
              <a:rPr lang="en-US" sz="3600" dirty="0" smtClean="0">
                <a:cs typeface="Times New Roman" panose="02020603050405020304" pitchFamily="18" charset="0"/>
              </a:rPr>
              <a:t>Method for synthesizing covalent CD-PS hybrid material, with B(OH)</a:t>
            </a:r>
            <a:r>
              <a:rPr lang="en-US" sz="3600" baseline="-25000" dirty="0" smtClean="0">
                <a:cs typeface="Times New Roman" panose="02020603050405020304" pitchFamily="18" charset="0"/>
              </a:rPr>
              <a:t>3</a:t>
            </a:r>
            <a:r>
              <a:rPr lang="en-US" sz="3600" dirty="0" smtClean="0">
                <a:cs typeface="Times New Roman" panose="02020603050405020304" pitchFamily="18" charset="0"/>
              </a:rPr>
              <a:t>. </a:t>
            </a:r>
            <a:r>
              <a:rPr lang="en-US" sz="3600" b="1" dirty="0" smtClean="0">
                <a:cs typeface="Times New Roman" panose="02020603050405020304" pitchFamily="18" charset="0"/>
              </a:rPr>
              <a:t>(6) </a:t>
            </a:r>
            <a:r>
              <a:rPr lang="en-US" sz="3600" dirty="0" smtClean="0">
                <a:cs typeface="Times New Roman" panose="02020603050405020304" pitchFamily="18" charset="0"/>
              </a:rPr>
              <a:t>is a possibility of different structures, not resonance structures.</a:t>
            </a:r>
          </a:p>
        </p:txBody>
      </p:sp>
      <p:sp>
        <p:nvSpPr>
          <p:cNvPr id="11" name="Rectangle 10"/>
          <p:cNvSpPr/>
          <p:nvPr/>
        </p:nvSpPr>
        <p:spPr>
          <a:xfrm>
            <a:off x="29565600" y="17750111"/>
            <a:ext cx="448103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Future Work</a:t>
            </a:r>
            <a:r>
              <a:rPr lang="en-US" sz="5400" b="1" cap="none" spc="0" dirty="0" smtClean="0">
                <a:ln w="22225">
                  <a:solidFill>
                    <a:schemeClr val="accent2"/>
                  </a:solidFill>
                  <a:prstDash val="solid"/>
                </a:ln>
                <a:effectLst/>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3" name="Rectangle 12"/>
          <p:cNvSpPr/>
          <p:nvPr/>
        </p:nvSpPr>
        <p:spPr>
          <a:xfrm>
            <a:off x="52234372" y="28687025"/>
            <a:ext cx="4570482"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cs typeface="Times New Roman" panose="02020603050405020304" pitchFamily="18" charset="0"/>
              </a:rPr>
              <a:t>Conclusions:</a:t>
            </a:r>
            <a:endParaRPr lang="en-US" sz="5400" b="1" cap="none" spc="0" dirty="0">
              <a:ln w="22225">
                <a:solidFill>
                  <a:schemeClr val="accent2"/>
                </a:solidFill>
                <a:prstDash val="solid"/>
              </a:ln>
              <a:effectLst/>
            </a:endParaRPr>
          </a:p>
        </p:txBody>
      </p:sp>
      <p:sp>
        <p:nvSpPr>
          <p:cNvPr id="15" name="Rectangle 14"/>
          <p:cNvSpPr/>
          <p:nvPr/>
        </p:nvSpPr>
        <p:spPr>
          <a:xfrm>
            <a:off x="29565600" y="21957409"/>
            <a:ext cx="6917278"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Acknowledgements</a:t>
            </a:r>
            <a:r>
              <a:rPr lang="en-US" sz="5400" b="1" cap="none" spc="0" dirty="0" smtClean="0">
                <a:ln w="22225">
                  <a:solidFill>
                    <a:schemeClr val="accent2"/>
                  </a:solidFill>
                  <a:prstDash val="solid"/>
                </a:ln>
                <a:effectLst/>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6" name="Rectangle 15"/>
          <p:cNvSpPr/>
          <p:nvPr/>
        </p:nvSpPr>
        <p:spPr>
          <a:xfrm>
            <a:off x="29565600" y="24543313"/>
            <a:ext cx="4147290"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References</a:t>
            </a:r>
            <a:r>
              <a:rPr lang="en-US" sz="5400" b="1" cap="none" spc="0" dirty="0" smtClean="0">
                <a:ln w="22225">
                  <a:solidFill>
                    <a:schemeClr val="accent2"/>
                  </a:solidFill>
                  <a:prstDash val="solid"/>
                </a:ln>
                <a:effectLst/>
                <a:latin typeface="Times New Roman" panose="02020603050405020304" pitchFamily="18" charset="0"/>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7" name="Rectangle 16"/>
          <p:cNvSpPr/>
          <p:nvPr/>
        </p:nvSpPr>
        <p:spPr>
          <a:xfrm>
            <a:off x="14694117" y="5403021"/>
            <a:ext cx="8225329"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Results and Discussion:</a:t>
            </a:r>
            <a:endParaRPr lang="en-US" sz="5400" b="1" cap="none" spc="0" dirty="0">
              <a:ln w="22225">
                <a:solidFill>
                  <a:schemeClr val="accent2"/>
                </a:solidFill>
                <a:prstDash val="solid"/>
              </a:ln>
              <a:effectLst/>
            </a:endParaRPr>
          </a:p>
        </p:txBody>
      </p:sp>
      <p:sp>
        <p:nvSpPr>
          <p:cNvPr id="20" name="Rectangle 19"/>
          <p:cNvSpPr/>
          <p:nvPr/>
        </p:nvSpPr>
        <p:spPr>
          <a:xfrm>
            <a:off x="1311442" y="5403021"/>
            <a:ext cx="4455066"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Introduction:</a:t>
            </a:r>
            <a:endParaRPr lang="en-US" sz="5400" b="1" cap="none" spc="0" dirty="0">
              <a:ln w="22225">
                <a:solidFill>
                  <a:schemeClr val="accent2"/>
                </a:solidFill>
                <a:prstDash val="solid"/>
              </a:ln>
              <a:effectLst/>
            </a:endParaRPr>
          </a:p>
        </p:txBody>
      </p:sp>
      <p:sp>
        <p:nvSpPr>
          <p:cNvPr id="21" name="Rectangle 20"/>
          <p:cNvSpPr/>
          <p:nvPr/>
        </p:nvSpPr>
        <p:spPr>
          <a:xfrm>
            <a:off x="1299410" y="16293802"/>
            <a:ext cx="6673943"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Experimental Work:</a:t>
            </a:r>
            <a:endParaRPr lang="en-US" sz="5400" b="1" cap="none" spc="0" dirty="0">
              <a:ln w="22225">
                <a:solidFill>
                  <a:schemeClr val="accent2"/>
                </a:solidFill>
                <a:prstDash val="solid"/>
              </a:ln>
              <a:effectLst/>
            </a:endParaRPr>
          </a:p>
        </p:txBody>
      </p:sp>
      <p:pic>
        <p:nvPicPr>
          <p:cNvPr id="1026" name="Picture 2" descr="http://smartbuildings.unh.edu/wp-content/uploads/2013/09/vie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61336" y="0"/>
            <a:ext cx="4597780" cy="467479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0" y="11102"/>
            <a:ext cx="4670366" cy="4670366"/>
          </a:xfrm>
          <a:prstGeom prst="rect">
            <a:avLst/>
          </a:prstGeom>
        </p:spPr>
      </p:pic>
      <p:pic>
        <p:nvPicPr>
          <p:cNvPr id="27" name="Picture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482878" y="5615346"/>
            <a:ext cx="6061975" cy="6061975"/>
          </a:xfrm>
          <a:prstGeom prst="rect">
            <a:avLst/>
          </a:prstGeom>
        </p:spPr>
      </p:pic>
      <p:pic>
        <p:nvPicPr>
          <p:cNvPr id="28" name="Picture 27"/>
          <p:cNvPicPr>
            <a:picLocks noChangeAspect="1"/>
          </p:cNvPicPr>
          <p:nvPr/>
        </p:nvPicPr>
        <p:blipFill>
          <a:blip r:embed="rId6">
            <a:extLst>
              <a:ext uri="{BEBA8EAE-BF5A-486C-A8C5-ECC9F3942E4B}">
                <a14:imgProps xmlns:a14="http://schemas.microsoft.com/office/drawing/2010/main">
                  <a14:imgLayer r:embed="rId7">
                    <a14:imgEffect>
                      <a14:brightnessContrast bright="20000" contrast="20000"/>
                    </a14:imgEffect>
                  </a14:imgLayer>
                </a14:imgProps>
              </a:ext>
            </a:extLst>
          </a:blip>
          <a:stretch>
            <a:fillRect/>
          </a:stretch>
        </p:blipFill>
        <p:spPr>
          <a:xfrm>
            <a:off x="29946960" y="5573300"/>
            <a:ext cx="6104021" cy="6104021"/>
          </a:xfrm>
          <a:prstGeom prst="rect">
            <a:avLst/>
          </a:prstGeom>
        </p:spPr>
      </p:pic>
      <p:pic>
        <p:nvPicPr>
          <p:cNvPr id="3" name="Picture 2"/>
          <p:cNvPicPr>
            <a:picLocks noChangeAspect="1"/>
          </p:cNvPicPr>
          <p:nvPr/>
        </p:nvPicPr>
        <p:blipFill>
          <a:blip r:embed="rId8"/>
          <a:stretch>
            <a:fillRect/>
          </a:stretch>
        </p:blipFill>
        <p:spPr>
          <a:xfrm>
            <a:off x="2895346" y="19332233"/>
            <a:ext cx="9432197" cy="2690568"/>
          </a:xfrm>
          <a:prstGeom prst="rect">
            <a:avLst/>
          </a:prstGeom>
        </p:spPr>
      </p:pic>
      <p:pic>
        <p:nvPicPr>
          <p:cNvPr id="7" name="Picture 6"/>
          <p:cNvPicPr>
            <a:picLocks noChangeAspect="1"/>
          </p:cNvPicPr>
          <p:nvPr/>
        </p:nvPicPr>
        <p:blipFill>
          <a:blip r:embed="rId9"/>
          <a:stretch>
            <a:fillRect/>
          </a:stretch>
        </p:blipFill>
        <p:spPr>
          <a:xfrm>
            <a:off x="15986766" y="6326351"/>
            <a:ext cx="11268371" cy="6338193"/>
          </a:xfrm>
          <a:prstGeom prst="rect">
            <a:avLst/>
          </a:prstGeom>
        </p:spPr>
      </p:pic>
      <p:pic>
        <p:nvPicPr>
          <p:cNvPr id="19" name="Picture 18"/>
          <p:cNvPicPr>
            <a:picLocks noChangeAspect="1"/>
          </p:cNvPicPr>
          <p:nvPr/>
        </p:nvPicPr>
        <p:blipFill>
          <a:blip r:embed="rId10"/>
          <a:stretch>
            <a:fillRect/>
          </a:stretch>
        </p:blipFill>
        <p:spPr>
          <a:xfrm>
            <a:off x="1109958" y="28872603"/>
            <a:ext cx="13033470" cy="3305671"/>
          </a:xfrm>
          <a:prstGeom prst="rect">
            <a:avLst/>
          </a:prstGeom>
        </p:spPr>
      </p:pic>
      <p:graphicFrame>
        <p:nvGraphicFramePr>
          <p:cNvPr id="22" name="Object 21"/>
          <p:cNvGraphicFramePr>
            <a:graphicFrameLocks noChangeAspect="1"/>
          </p:cNvGraphicFramePr>
          <p:nvPr>
            <p:extLst>
              <p:ext uri="{D42A27DB-BD31-4B8C-83A1-F6EECF244321}">
                <p14:modId xmlns:p14="http://schemas.microsoft.com/office/powerpoint/2010/main" val="2126454388"/>
              </p:ext>
            </p:extLst>
          </p:nvPr>
        </p:nvGraphicFramePr>
        <p:xfrm>
          <a:off x="14627192" y="22419720"/>
          <a:ext cx="13987518" cy="2496234"/>
        </p:xfrm>
        <a:graphic>
          <a:graphicData uri="http://schemas.openxmlformats.org/presentationml/2006/ole">
            <mc:AlternateContent xmlns:mc="http://schemas.openxmlformats.org/markup-compatibility/2006">
              <mc:Choice xmlns:v="urn:schemas-microsoft-com:vml" Requires="v">
                <p:oleObj spid="_x0000_s1256" name="CS ChemDraw Drawing" r:id="rId11" imgW="3096273" imgH="552627" progId="ChemDraw.Document.6.0">
                  <p:embed/>
                </p:oleObj>
              </mc:Choice>
              <mc:Fallback>
                <p:oleObj name="CS ChemDraw Drawing" r:id="rId11" imgW="3096273" imgH="552627" progId="ChemDraw.Document.6.0">
                  <p:embed/>
                  <p:pic>
                    <p:nvPicPr>
                      <p:cNvPr id="0" name=""/>
                      <p:cNvPicPr/>
                      <p:nvPr/>
                    </p:nvPicPr>
                    <p:blipFill>
                      <a:blip r:embed="rId12"/>
                      <a:stretch>
                        <a:fillRect/>
                      </a:stretch>
                    </p:blipFill>
                    <p:spPr>
                      <a:xfrm>
                        <a:off x="14627192" y="22419720"/>
                        <a:ext cx="13987518" cy="2496234"/>
                      </a:xfrm>
                      <a:prstGeom prst="rect">
                        <a:avLst/>
                      </a:prstGeom>
                    </p:spPr>
                  </p:pic>
                </p:oleObj>
              </mc:Fallback>
            </mc:AlternateContent>
          </a:graphicData>
        </a:graphic>
      </p:graphicFrame>
      <p:graphicFrame>
        <p:nvGraphicFramePr>
          <p:cNvPr id="23" name="Object 22"/>
          <p:cNvGraphicFramePr>
            <a:graphicFrameLocks noChangeAspect="1"/>
          </p:cNvGraphicFramePr>
          <p:nvPr>
            <p:extLst>
              <p:ext uri="{D42A27DB-BD31-4B8C-83A1-F6EECF244321}">
                <p14:modId xmlns:p14="http://schemas.microsoft.com/office/powerpoint/2010/main" val="998154743"/>
              </p:ext>
            </p:extLst>
          </p:nvPr>
        </p:nvGraphicFramePr>
        <p:xfrm>
          <a:off x="14768624" y="25865988"/>
          <a:ext cx="13371742" cy="2896271"/>
        </p:xfrm>
        <a:graphic>
          <a:graphicData uri="http://schemas.openxmlformats.org/presentationml/2006/ole">
            <mc:AlternateContent xmlns:mc="http://schemas.openxmlformats.org/markup-compatibility/2006">
              <mc:Choice xmlns:v="urn:schemas-microsoft-com:vml" Requires="v">
                <p:oleObj spid="_x0000_s1257" name="CS ChemDraw Drawing" r:id="rId13" imgW="3385913" imgH="732849" progId="ChemDraw.Document.6.0">
                  <p:embed/>
                </p:oleObj>
              </mc:Choice>
              <mc:Fallback>
                <p:oleObj name="CS ChemDraw Drawing" r:id="rId13" imgW="3385913" imgH="732849" progId="ChemDraw.Document.6.0">
                  <p:embed/>
                  <p:pic>
                    <p:nvPicPr>
                      <p:cNvPr id="0" name=""/>
                      <p:cNvPicPr/>
                      <p:nvPr/>
                    </p:nvPicPr>
                    <p:blipFill>
                      <a:blip r:embed="rId14"/>
                      <a:stretch>
                        <a:fillRect/>
                      </a:stretch>
                    </p:blipFill>
                    <p:spPr>
                      <a:xfrm>
                        <a:off x="14768624" y="25865988"/>
                        <a:ext cx="13371742" cy="2896271"/>
                      </a:xfrm>
                      <a:prstGeom prst="rect">
                        <a:avLst/>
                      </a:prstGeom>
                    </p:spPr>
                  </p:pic>
                </p:oleObj>
              </mc:Fallback>
            </mc:AlternateContent>
          </a:graphicData>
        </a:graphic>
      </p:graphicFrame>
      <p:graphicFrame>
        <p:nvGraphicFramePr>
          <p:cNvPr id="24" name="Object 23"/>
          <p:cNvGraphicFramePr>
            <a:graphicFrameLocks noChangeAspect="1"/>
          </p:cNvGraphicFramePr>
          <p:nvPr>
            <p:extLst>
              <p:ext uri="{D42A27DB-BD31-4B8C-83A1-F6EECF244321}">
                <p14:modId xmlns:p14="http://schemas.microsoft.com/office/powerpoint/2010/main" val="1217230830"/>
              </p:ext>
            </p:extLst>
          </p:nvPr>
        </p:nvGraphicFramePr>
        <p:xfrm>
          <a:off x="14483310" y="19284287"/>
          <a:ext cx="13942370" cy="2185399"/>
        </p:xfrm>
        <a:graphic>
          <a:graphicData uri="http://schemas.openxmlformats.org/presentationml/2006/ole">
            <mc:AlternateContent xmlns:mc="http://schemas.openxmlformats.org/markup-compatibility/2006">
              <mc:Choice xmlns:v="urn:schemas-microsoft-com:vml" Requires="v">
                <p:oleObj spid="_x0000_s1258" name="CS ChemDraw Drawing" r:id="rId15" imgW="3707469" imgH="581734" progId="ChemDraw.Document.6.0">
                  <p:embed/>
                </p:oleObj>
              </mc:Choice>
              <mc:Fallback>
                <p:oleObj name="CS ChemDraw Drawing" r:id="rId15" imgW="3707469" imgH="581734" progId="ChemDraw.Document.6.0">
                  <p:embed/>
                  <p:pic>
                    <p:nvPicPr>
                      <p:cNvPr id="0" name=""/>
                      <p:cNvPicPr/>
                      <p:nvPr/>
                    </p:nvPicPr>
                    <p:blipFill>
                      <a:blip r:embed="rId16"/>
                      <a:stretch>
                        <a:fillRect/>
                      </a:stretch>
                    </p:blipFill>
                    <p:spPr>
                      <a:xfrm>
                        <a:off x="14483310" y="19284287"/>
                        <a:ext cx="13942370" cy="2185399"/>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6240</TotalTime>
  <Words>447</Words>
  <Application>Microsoft Office PowerPoint</Application>
  <PresentationFormat>Custom</PresentationFormat>
  <Paragraphs>103</Paragraphs>
  <Slides>1</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vt:lpstr>
      <vt:lpstr>Times New Roman</vt:lpstr>
      <vt:lpstr>Office Theme</vt:lpstr>
      <vt:lpstr>CS ChemDraw Drawing</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Ian Smith</cp:lastModifiedBy>
  <cp:revision>248</cp:revision>
  <dcterms:created xsi:type="dcterms:W3CDTF">2012-04-23T20:12:21Z</dcterms:created>
  <dcterms:modified xsi:type="dcterms:W3CDTF">2018-04-14T00:43:56Z</dcterms:modified>
</cp:coreProperties>
</file>