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4"/>
  </p:notesMasterIdLst>
  <p:handoutMasterIdLst>
    <p:handoutMasterId r:id="rId5"/>
  </p:handoutMasterIdLst>
  <p:sldIdLst>
    <p:sldId id="258" r:id="rId3"/>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571CB0-3DDC-4FDE-966F-5FBA8C63B089}" v="452" dt="2018-04-12T17:45:08.043"/>
  </p1510:revLst>
</p1510:revInfo>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4" d="100"/>
          <a:sy n="14" d="100"/>
        </p:scale>
        <p:origin x="1284" y="8"/>
      </p:cViewPr>
      <p:guideLst/>
    </p:cSldViewPr>
  </p:slideViewPr>
  <p:notesTextViewPr>
    <p:cViewPr>
      <p:scale>
        <a:sx n="1" d="1"/>
        <a:sy n="1" d="1"/>
      </p:scale>
      <p:origin x="0" y="0"/>
    </p:cViewPr>
  </p:notesTextViewPr>
  <p:notesViewPr>
    <p:cSldViewPr snapToGrid="0" showGuides="1">
      <p:cViewPr varScale="1">
        <p:scale>
          <a:sx n="65" d="100"/>
          <a:sy n="65" d="100"/>
        </p:scale>
        <p:origin x="2796" y="6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handoutMaster" Target="handoutMasters/handoutMaster1.xml"/><Relationship Id="rId10" Type="http://schemas.microsoft.com/office/2015/10/relationships/revisionInfo" Target="revisionInfo.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4/12/2018</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4/12/2018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6400800" y="990600"/>
            <a:ext cx="31089600" cy="2514540"/>
          </a:xfrm>
        </p:spPr>
        <p:txBody>
          <a:bodyPr/>
          <a:lstStyle/>
          <a:p>
            <a:r>
              <a:rPr lang="en-US"/>
              <a:t>Click to edit Master title style</a:t>
            </a:r>
          </a:p>
        </p:txBody>
      </p:sp>
      <p:sp>
        <p:nvSpPr>
          <p:cNvPr id="31" name="Text Placeholder 6"/>
          <p:cNvSpPr>
            <a:spLocks noGrp="1"/>
          </p:cNvSpPr>
          <p:nvPr>
            <p:ph type="body" sz="quarter" idx="36"/>
          </p:nvPr>
        </p:nvSpPr>
        <p:spPr bwMode="auto">
          <a:xfrm>
            <a:off x="6400800" y="3588603"/>
            <a:ext cx="31089600" cy="830997"/>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4/12/2018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7" name="Text Placeholder 6"/>
          <p:cNvSpPr>
            <a:spLocks noGrp="1"/>
          </p:cNvSpPr>
          <p:nvPr>
            <p:ph type="body" sz="quarter" idx="13" hasCustomPrompt="1"/>
          </p:nvPr>
        </p:nvSpPr>
        <p:spPr>
          <a:xfrm>
            <a:off x="1143000" y="5852160"/>
            <a:ext cx="12801600" cy="1219200"/>
          </a:xfrm>
          <a:prstGeom prst="round1Rect">
            <a:avLst/>
          </a:prstGeom>
          <a:solidFill>
            <a:schemeClr val="accent2"/>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19" name="Content Placeholder 17"/>
          <p:cNvSpPr>
            <a:spLocks noGrp="1"/>
          </p:cNvSpPr>
          <p:nvPr>
            <p:ph sz="quarter" idx="24" hasCustomPrompt="1"/>
          </p:nvPr>
        </p:nvSpPr>
        <p:spPr>
          <a:xfrm>
            <a:off x="1143000" y="7071360"/>
            <a:ext cx="12801600" cy="6858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1" name="Text Placeholder 6"/>
          <p:cNvSpPr>
            <a:spLocks noGrp="1"/>
          </p:cNvSpPr>
          <p:nvPr>
            <p:ph type="body" sz="quarter" idx="17" hasCustomPrompt="1"/>
          </p:nvPr>
        </p:nvSpPr>
        <p:spPr>
          <a:xfrm>
            <a:off x="1143000" y="15032736"/>
            <a:ext cx="12801600" cy="1219200"/>
          </a:xfrm>
          <a:prstGeom prst="round1Rect">
            <a:avLst/>
          </a:prstGeom>
          <a:solidFill>
            <a:schemeClr val="accent3"/>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1143000" y="16251936"/>
            <a:ext cx="12801600" cy="9088165"/>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1143000" y="25831800"/>
            <a:ext cx="12801600" cy="1219200"/>
          </a:xfrm>
          <a:prstGeom prst="round1Rect">
            <a:avLst/>
          </a:prstGeom>
          <a:solidFill>
            <a:schemeClr val="accent4"/>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11430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5544800" y="5852160"/>
            <a:ext cx="12801600" cy="1219200"/>
          </a:xfrm>
          <a:prstGeom prst="round1Rect">
            <a:avLst/>
          </a:prstGeom>
          <a:solidFill>
            <a:schemeClr val="accent5"/>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5544800" y="7071360"/>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8" name="Content Placeholder 17"/>
          <p:cNvSpPr>
            <a:spLocks noGrp="1"/>
          </p:cNvSpPr>
          <p:nvPr>
            <p:ph sz="quarter" idx="23" hasCustomPrompt="1"/>
          </p:nvPr>
        </p:nvSpPr>
        <p:spPr>
          <a:xfrm>
            <a:off x="15544800" y="11948160"/>
            <a:ext cx="12801600" cy="6172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3" name="Content Placeholder 17"/>
          <p:cNvSpPr>
            <a:spLocks noGrp="1"/>
          </p:cNvSpPr>
          <p:nvPr>
            <p:ph sz="quarter" idx="28" hasCustomPrompt="1"/>
          </p:nvPr>
        </p:nvSpPr>
        <p:spPr>
          <a:xfrm>
            <a:off x="15544800" y="23469600"/>
            <a:ext cx="12801600" cy="1752600"/>
          </a:xfrm>
        </p:spPr>
        <p:txBody>
          <a:bodyPr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p:txBody>
      </p:sp>
      <p:sp>
        <p:nvSpPr>
          <p:cNvPr id="24" name="Text Placeholder 6"/>
          <p:cNvSpPr>
            <a:spLocks noGrp="1"/>
          </p:cNvSpPr>
          <p:nvPr>
            <p:ph type="body" sz="quarter" idx="29" hasCustomPrompt="1"/>
          </p:nvPr>
        </p:nvSpPr>
        <p:spPr>
          <a:xfrm>
            <a:off x="15544800" y="2583180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55448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9900880" y="585216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9900880" y="7071360"/>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9900880" y="15837408"/>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9" name="Text Placeholder 6"/>
          <p:cNvSpPr>
            <a:spLocks noGrp="1"/>
          </p:cNvSpPr>
          <p:nvPr>
            <p:ph type="body" sz="quarter" idx="34" hasCustomPrompt="1"/>
          </p:nvPr>
        </p:nvSpPr>
        <p:spPr>
          <a:xfrm>
            <a:off x="29900880" y="25831800"/>
            <a:ext cx="12801600" cy="1219200"/>
          </a:xfrm>
          <a:prstGeom prst="round1Rect">
            <a:avLst/>
          </a:prstGeom>
          <a:solidFill>
            <a:schemeClr val="accent1"/>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990088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32" name="Instructions"/>
          <p:cNvSpPr/>
          <p:nvPr userDrawn="1"/>
        </p:nvSpPr>
        <p:spPr>
          <a:xfrm>
            <a:off x="43891200" y="2552699"/>
            <a:ext cx="12447270" cy="3291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0" rIns="274320" rtlCol="0" anchor="t"/>
          <a:lstStyle/>
          <a:p>
            <a:pPr lvl="0">
              <a:spcBef>
                <a:spcPts val="1200"/>
              </a:spcBef>
            </a:pPr>
            <a:r>
              <a:rPr sz="9600" dirty="0">
                <a:solidFill>
                  <a:prstClr val="white">
                    <a:lumMod val="50000"/>
                  </a:prstClr>
                </a:solidFill>
                <a:latin typeface="Calibri Light" panose="020F0302020204030204" pitchFamily="34" charset="0"/>
                <a:cs typeface="Calibri" panose="020F0502020204030204" pitchFamily="34" charset="0"/>
              </a:rPr>
              <a:t>Printing:</a:t>
            </a:r>
          </a:p>
          <a:p>
            <a:pPr lvl="0">
              <a:spcBef>
                <a:spcPts val="1200"/>
              </a:spcBef>
            </a:pPr>
            <a:r>
              <a:rPr lang="en-US" sz="6600" dirty="0">
                <a:solidFill>
                  <a:prstClr val="white">
                    <a:lumMod val="50000"/>
                  </a:prstClr>
                </a:solidFill>
                <a:latin typeface="Calibri Light" panose="020F0302020204030204" pitchFamily="34" charset="0"/>
                <a:cs typeface="Calibri" panose="020F0502020204030204" pitchFamily="34" charset="0"/>
              </a:rPr>
              <a:t>This poster is 48” wide by 36” high. It’s designed to be printed on a large-format printer.</a:t>
            </a:r>
          </a:p>
          <a:p>
            <a:pPr lvl="0">
              <a:spcBef>
                <a:spcPts val="300"/>
              </a:spcBef>
            </a:pPr>
            <a:endParaRPr sz="6000" dirty="0">
              <a:solidFill>
                <a:prstClr val="white">
                  <a:lumMod val="50000"/>
                </a:prstClr>
              </a:solidFill>
              <a:latin typeface="Calibri Light" panose="020F0302020204030204" pitchFamily="34" charset="0"/>
              <a:cs typeface="Calibri" panose="020F0502020204030204" pitchFamily="34" charset="0"/>
            </a:endParaRPr>
          </a:p>
          <a:p>
            <a:pPr lvl="0">
              <a:spcBef>
                <a:spcPts val="1200"/>
              </a:spcBef>
            </a:pPr>
            <a:r>
              <a:rPr sz="8800" dirty="0">
                <a:solidFill>
                  <a:prstClr val="white">
                    <a:lumMod val="50000"/>
                  </a:prstClr>
                </a:solidFill>
                <a:latin typeface="Calibri Light" panose="020F0302020204030204" pitchFamily="34" charset="0"/>
                <a:cs typeface="Calibri" panose="020F0502020204030204" pitchFamily="34" charset="0"/>
              </a:rPr>
              <a:t>Customizing the Content:</a:t>
            </a:r>
          </a:p>
          <a:p>
            <a:pPr lvl="0">
              <a:spcBef>
                <a:spcPts val="1200"/>
              </a:spcBef>
            </a:pPr>
            <a:r>
              <a:rPr sz="6600" dirty="0">
                <a:solidFill>
                  <a:prstClr val="white">
                    <a:lumMod val="50000"/>
                  </a:prstClr>
                </a:solidFill>
                <a:latin typeface="Calibri Light" panose="020F0302020204030204" pitchFamily="34" charset="0"/>
                <a:cs typeface="Calibri" panose="020F0502020204030204" pitchFamily="34" charset="0"/>
              </a:rPr>
              <a:t>The placeholders in this </a:t>
            </a:r>
            <a:r>
              <a:rPr lang="en-US" sz="6600" dirty="0">
                <a:solidFill>
                  <a:prstClr val="white">
                    <a:lumMod val="50000"/>
                  </a:prstClr>
                </a:solidFill>
                <a:latin typeface="Calibri Light" panose="020F0302020204030204" pitchFamily="34" charset="0"/>
                <a:cs typeface="Calibri" panose="020F0502020204030204" pitchFamily="34" charset="0"/>
              </a:rPr>
              <a:t>poster </a:t>
            </a:r>
            <a:r>
              <a:rPr sz="6600" dirty="0">
                <a:solidFill>
                  <a:prstClr val="white">
                    <a:lumMod val="50000"/>
                  </a:prstClr>
                </a:solidFill>
                <a:latin typeface="Calibri Light" panose="020F0302020204030204" pitchFamily="34" charset="0"/>
                <a:cs typeface="Calibri" panose="020F0502020204030204" pitchFamily="34" charset="0"/>
              </a:rPr>
              <a:t>are formatted for you. </a:t>
            </a:r>
            <a:r>
              <a:rPr lang="en-US" sz="6600" dirty="0">
                <a:solidFill>
                  <a:prstClr val="white">
                    <a:lumMod val="50000"/>
                  </a:prstClr>
                </a:solidFill>
                <a:latin typeface="Calibri Light" panose="020F0302020204030204" pitchFamily="34" charset="0"/>
                <a:cs typeface="Calibri" panose="020F0502020204030204" pitchFamily="34" charset="0"/>
              </a:rPr>
              <a:t>Type</a:t>
            </a:r>
            <a:r>
              <a:rPr lang="en-US" sz="6600" baseline="0" dirty="0">
                <a:solidFill>
                  <a:prstClr val="white">
                    <a:lumMod val="50000"/>
                  </a:prstClr>
                </a:solidFill>
                <a:latin typeface="Calibri Light" panose="020F0302020204030204" pitchFamily="34" charset="0"/>
                <a:cs typeface="Calibri" panose="020F0502020204030204" pitchFamily="34" charset="0"/>
              </a:rPr>
              <a:t> in the placeholders </a:t>
            </a:r>
            <a:r>
              <a:rPr lang="en-US" sz="6600" dirty="0">
                <a:solidFill>
                  <a:prstClr val="white">
                    <a:lumMod val="50000"/>
                  </a:prstClr>
                </a:solidFill>
                <a:latin typeface="Calibri Light" panose="020F0302020204030204" pitchFamily="34" charset="0"/>
                <a:cs typeface="Calibri" panose="020F0502020204030204" pitchFamily="34" charset="0"/>
              </a:rPr>
              <a:t>to add text, or c</a:t>
            </a:r>
            <a:r>
              <a:rPr lang="en-US" sz="6600" baseline="0" dirty="0">
                <a:solidFill>
                  <a:prstClr val="white">
                    <a:lumMod val="50000"/>
                  </a:prstClr>
                </a:solidFill>
                <a:latin typeface="Calibri Light" panose="020F0302020204030204" pitchFamily="34" charset="0"/>
                <a:cs typeface="Calibri" panose="020F0502020204030204" pitchFamily="34" charset="0"/>
              </a:rPr>
              <a:t>lick an icon to add a table, chart, SmartArt graphic, picture or multimedia file.</a:t>
            </a:r>
          </a:p>
          <a:p>
            <a:pPr lvl="0">
              <a:spcBef>
                <a:spcPts val="2400"/>
              </a:spcBef>
            </a:pPr>
            <a:r>
              <a:rPr lang="en-US" sz="6600" dirty="0">
                <a:solidFill>
                  <a:prstClr val="white">
                    <a:lumMod val="50000"/>
                  </a:prstClr>
                </a:solidFill>
                <a:latin typeface="Calibri Light" panose="020F0302020204030204" pitchFamily="34" charset="0"/>
                <a:cs typeface="Calibri" panose="020F0502020204030204" pitchFamily="34" charset="0"/>
              </a:rPr>
              <a:t>T</a:t>
            </a:r>
            <a:r>
              <a:rPr sz="6600" dirty="0">
                <a:solidFill>
                  <a:prstClr val="white">
                    <a:lumMod val="50000"/>
                  </a:prstClr>
                </a:solidFill>
                <a:latin typeface="Calibri Light" panose="020F0302020204030204" pitchFamily="34" charset="0"/>
                <a:cs typeface="Calibri" panose="020F0502020204030204" pitchFamily="34" charset="0"/>
              </a:rPr>
              <a:t>o add or remove bullet points from text, just click the Bullets button on the Home tab.</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If you need more placeholders for titles, </a:t>
            </a:r>
            <a:r>
              <a:rPr lang="en-US" sz="6600" dirty="0">
                <a:solidFill>
                  <a:prstClr val="white">
                    <a:lumMod val="50000"/>
                  </a:prstClr>
                </a:solidFill>
                <a:latin typeface="Calibri Light" panose="020F0302020204030204" pitchFamily="34" charset="0"/>
                <a:cs typeface="Calibri" panose="020F0502020204030204" pitchFamily="34" charset="0"/>
              </a:rPr>
              <a:t>content</a:t>
            </a:r>
            <a:r>
              <a:rPr sz="6600" dirty="0">
                <a:solidFill>
                  <a:prstClr val="white">
                    <a:lumMod val="50000"/>
                  </a:prstClr>
                </a:solidFill>
                <a:latin typeface="Calibri Light" panose="020F0302020204030204" pitchFamily="34" charset="0"/>
                <a:cs typeface="Calibri" panose="020F0502020204030204" pitchFamily="34" charset="0"/>
              </a:rPr>
              <a:t> or body text, just make a copy of what you need and drag it into place. PowerPoint’s Smart Guides will help you align it with everything else.</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Want to use your own pictures instead of ours? No problem! Just </a:t>
            </a:r>
            <a:r>
              <a:rPr lang="en-US" sz="6600" dirty="0">
                <a:solidFill>
                  <a:prstClr val="white">
                    <a:lumMod val="50000"/>
                  </a:prstClr>
                </a:solidFill>
                <a:latin typeface="Calibri Light" panose="020F0302020204030204" pitchFamily="34" charset="0"/>
                <a:cs typeface="Calibri" panose="020F0502020204030204" pitchFamily="34" charset="0"/>
              </a:rPr>
              <a:t>right-</a:t>
            </a:r>
            <a:r>
              <a:rPr sz="6600" dirty="0">
                <a:solidFill>
                  <a:prstClr val="white">
                    <a:lumMod val="50000"/>
                  </a:prstClr>
                </a:solidFill>
                <a:latin typeface="Calibri Light" panose="020F0302020204030204" pitchFamily="34" charset="0"/>
                <a:cs typeface="Calibri" panose="020F0502020204030204" pitchFamily="34" charset="0"/>
              </a:rPr>
              <a:t>click a picture</a:t>
            </a:r>
            <a:r>
              <a:rPr lang="en-US" sz="6600" dirty="0">
                <a:solidFill>
                  <a:prstClr val="white">
                    <a:lumMod val="50000"/>
                  </a:prstClr>
                </a:solidFill>
                <a:latin typeface="Calibri Light" panose="020F0302020204030204" pitchFamily="34" charset="0"/>
                <a:cs typeface="Calibri" panose="020F0502020204030204" pitchFamily="34" charset="0"/>
              </a:rPr>
              <a:t> and choose Change Picture. Maintain the</a:t>
            </a:r>
            <a:r>
              <a:rPr lang="en-US" sz="6600" baseline="0" dirty="0">
                <a:solidFill>
                  <a:prstClr val="white">
                    <a:lumMod val="50000"/>
                  </a:prstClr>
                </a:solidFill>
                <a:latin typeface="Calibri Light" panose="020F0302020204030204" pitchFamily="34" charset="0"/>
                <a:cs typeface="Calibri" panose="020F0502020204030204" pitchFamily="34" charset="0"/>
              </a:rPr>
              <a:t> proportion of pictures as you r</a:t>
            </a:r>
            <a:r>
              <a:rPr lang="en-US" sz="6600" dirty="0">
                <a:solidFill>
                  <a:prstClr val="white">
                    <a:lumMod val="50000"/>
                  </a:prstClr>
                </a:solidFill>
                <a:latin typeface="Calibri Light" panose="020F0302020204030204" pitchFamily="34" charset="0"/>
                <a:cs typeface="Calibri" panose="020F0502020204030204" pitchFamily="34" charset="0"/>
              </a:rPr>
              <a:t>esize</a:t>
            </a:r>
            <a:r>
              <a:rPr lang="en-US" sz="6600" baseline="0" dirty="0">
                <a:solidFill>
                  <a:prstClr val="white">
                    <a:lumMod val="50000"/>
                  </a:prstClr>
                </a:solidFill>
                <a:latin typeface="Calibri Light" panose="020F0302020204030204" pitchFamily="34" charset="0"/>
                <a:cs typeface="Calibri" panose="020F0502020204030204" pitchFamily="34" charset="0"/>
              </a:rPr>
              <a:t> by dragging a corner.</a:t>
            </a:r>
            <a:endParaRPr sz="6600" dirty="0">
              <a:solidFill>
                <a:prstClr val="white">
                  <a:lumMod val="50000"/>
                </a:prstClr>
              </a:solidFill>
              <a:latin typeface="Calibri Light" panose="020F0302020204030204" pitchFamily="34" charset="0"/>
              <a:cs typeface="Calibri" panose="020F0502020204030204" pitchFamily="34" charset="0"/>
            </a:endParaRPr>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invGray">
          <a:xfrm>
            <a:off x="0" y="0"/>
            <a:ext cx="43891200" cy="5029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bwMode="auto">
          <a:xfrm>
            <a:off x="6400800" y="990600"/>
            <a:ext cx="31089600" cy="251454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6400800" y="6019800"/>
            <a:ext cx="31089600" cy="236296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4/12/2018</a:t>
            </a:fld>
            <a:endParaRPr lang="en-US"/>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8800" b="1" kern="1200">
          <a:solidFill>
            <a:schemeClr val="bg1"/>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8000" dirty="0"/>
              <a:t>Implementing  a System for Intentional Concurrency in </a:t>
            </a:r>
            <a:r>
              <a:rPr lang="en-US" sz="8000" dirty="0" err="1"/>
              <a:t>Jikes</a:t>
            </a:r>
            <a:r>
              <a:rPr lang="en-US" sz="8000" dirty="0"/>
              <a:t> RVM</a:t>
            </a:r>
          </a:p>
        </p:txBody>
      </p:sp>
      <p:sp>
        <p:nvSpPr>
          <p:cNvPr id="23" name="Text Placeholder 22"/>
          <p:cNvSpPr>
            <a:spLocks noGrp="1"/>
          </p:cNvSpPr>
          <p:nvPr>
            <p:ph type="body" sz="quarter" idx="36"/>
          </p:nvPr>
        </p:nvSpPr>
        <p:spPr/>
        <p:txBody>
          <a:bodyPr/>
          <a:lstStyle/>
          <a:p>
            <a:r>
              <a:rPr lang="en-US" sz="3200" dirty="0"/>
              <a:t>Sponsor: Dr. Philip Hatcher</a:t>
            </a:r>
          </a:p>
          <a:p>
            <a:r>
              <a:rPr lang="en-US" sz="3200" dirty="0"/>
              <a:t>Student Authors: Thomas Sorrell, Adam Seavey</a:t>
            </a:r>
          </a:p>
        </p:txBody>
      </p:sp>
      <p:sp>
        <p:nvSpPr>
          <p:cNvPr id="5" name="Text Placeholder 4"/>
          <p:cNvSpPr>
            <a:spLocks noGrp="1"/>
          </p:cNvSpPr>
          <p:nvPr>
            <p:ph type="body" sz="quarter" idx="13"/>
          </p:nvPr>
        </p:nvSpPr>
        <p:spPr>
          <a:xfrm>
            <a:off x="808050" y="5322754"/>
            <a:ext cx="12801600" cy="1219200"/>
          </a:xfrm>
        </p:spPr>
        <p:txBody>
          <a:bodyPr/>
          <a:lstStyle/>
          <a:p>
            <a:r>
              <a:rPr lang="en-US" dirty="0"/>
              <a:t>Background</a:t>
            </a:r>
          </a:p>
        </p:txBody>
      </p:sp>
      <p:sp>
        <p:nvSpPr>
          <p:cNvPr id="11" name="Content Placeholder 10"/>
          <p:cNvSpPr>
            <a:spLocks noGrp="1"/>
          </p:cNvSpPr>
          <p:nvPr>
            <p:ph sz="quarter" idx="24"/>
          </p:nvPr>
        </p:nvSpPr>
        <p:spPr>
          <a:xfrm>
            <a:off x="784808" y="6616165"/>
            <a:ext cx="12801600" cy="7906860"/>
          </a:xfrm>
        </p:spPr>
        <p:txBody>
          <a:bodyPr vert="horz" lIns="365760" tIns="182880" rIns="91440" bIns="45720" rtlCol="0" anchor="t">
            <a:normAutofit/>
          </a:bodyPr>
          <a:lstStyle/>
          <a:p>
            <a:pPr marL="0" indent="0">
              <a:lnSpc>
                <a:spcPct val="125000"/>
              </a:lnSpc>
              <a:buNone/>
            </a:pPr>
            <a:r>
              <a:rPr lang="en-US" sz="3600" dirty="0"/>
              <a:t>When trying to improve program execution speed, one potential optimization is to make the program concurrent, splitting operations into multiple pieces that can be run simultaneously. However, this can cause numerous issues, as when data is shared among different simultaneous tasks the programmer must be careful how the data is shared. This is because the different tasks do not update shared data in a deterministic manner. This can often lead to scenarios where two tasks attempt to edit data at the same time, or one task reads the data before the other task has finished editing it, etc. Preventing these sorts of issues makes concurrent programming difficult.</a:t>
            </a:r>
            <a:endParaRPr lang="en-US">
              <a:cs typeface="Calibri"/>
            </a:endParaRPr>
          </a:p>
        </p:txBody>
      </p:sp>
      <p:sp>
        <p:nvSpPr>
          <p:cNvPr id="7" name="Text Placeholder 6"/>
          <p:cNvSpPr>
            <a:spLocks noGrp="1"/>
          </p:cNvSpPr>
          <p:nvPr>
            <p:ph type="body" sz="quarter" idx="17"/>
          </p:nvPr>
        </p:nvSpPr>
        <p:spPr>
          <a:xfrm>
            <a:off x="15343035" y="5396966"/>
            <a:ext cx="12801600" cy="1219200"/>
          </a:xfrm>
        </p:spPr>
        <p:txBody>
          <a:bodyPr/>
          <a:lstStyle/>
          <a:p>
            <a:r>
              <a:rPr lang="en-US" dirty="0"/>
              <a:t>Implementation</a:t>
            </a:r>
          </a:p>
        </p:txBody>
      </p:sp>
      <p:sp>
        <p:nvSpPr>
          <p:cNvPr id="12" name="Content Placeholder 11"/>
          <p:cNvSpPr>
            <a:spLocks noGrp="1"/>
          </p:cNvSpPr>
          <p:nvPr>
            <p:ph sz="quarter" idx="25"/>
          </p:nvPr>
        </p:nvSpPr>
        <p:spPr>
          <a:xfrm>
            <a:off x="15343034" y="6616165"/>
            <a:ext cx="12801601" cy="25785399"/>
          </a:xfrm>
        </p:spPr>
        <p:txBody>
          <a:bodyPr vert="horz" lIns="365760" tIns="182880" rIns="91440" bIns="45720" rtlCol="0" anchor="t">
            <a:normAutofit/>
          </a:bodyPr>
          <a:lstStyle/>
          <a:p>
            <a:pPr marL="0" indent="0">
              <a:lnSpc>
                <a:spcPct val="120000"/>
              </a:lnSpc>
              <a:buNone/>
            </a:pPr>
            <a:r>
              <a:rPr lang="en-US" sz="3600" dirty="0"/>
              <a:t>Our implementation of intentional concurrency focused on Java and the </a:t>
            </a:r>
            <a:r>
              <a:rPr lang="en-US" sz="3600" dirty="0" err="1"/>
              <a:t>Jikes</a:t>
            </a:r>
            <a:r>
              <a:rPr lang="en-US" sz="3600" dirty="0"/>
              <a:t> Research Virtual Machine.  Implementing our system inside the virtual machine itself means that all code participates in the system without requiring any special libraries. Our implementation had three main parts:</a:t>
            </a:r>
          </a:p>
          <a:p>
            <a:pPr marL="0" indent="0">
              <a:lnSpc>
                <a:spcPct val="120000"/>
              </a:lnSpc>
              <a:buNone/>
            </a:pPr>
            <a:r>
              <a:rPr lang="en-US" sz="3600" b="1" dirty="0"/>
              <a:t>Storing Concurrency Information in the Object Header</a:t>
            </a:r>
          </a:p>
          <a:p>
            <a:pPr marL="0" indent="0">
              <a:spcBef>
                <a:spcPts val="0"/>
              </a:spcBef>
              <a:buNone/>
            </a:pPr>
            <a:r>
              <a:rPr lang="en-US" dirty="0">
                <a:solidFill>
                  <a:srgbClr val="292934"/>
                </a:solidFill>
                <a:latin typeface="Consolas" panose="020B0609020204030204" pitchFamily="49" charset="0"/>
              </a:rPr>
              <a:t>---------------------------------------------------------------</a:t>
            </a:r>
          </a:p>
          <a:p>
            <a:pPr marL="0" indent="0">
              <a:spcBef>
                <a:spcPts val="0"/>
              </a:spcBef>
              <a:buNone/>
            </a:pPr>
            <a:r>
              <a:rPr lang="en-US" dirty="0">
                <a:solidFill>
                  <a:srgbClr val="292934"/>
                </a:solidFill>
                <a:latin typeface="Consolas" panose="020B0609020204030204" pitchFamily="49" charset="0"/>
              </a:rPr>
              <a:t>|</a:t>
            </a:r>
            <a:r>
              <a:rPr lang="en-US" dirty="0" err="1">
                <a:solidFill>
                  <a:srgbClr val="292934"/>
                </a:solidFill>
                <a:latin typeface="Consolas" panose="020B0609020204030204" pitchFamily="49" charset="0"/>
              </a:rPr>
              <a:t>GCHeader</a:t>
            </a:r>
            <a:r>
              <a:rPr lang="en-US" dirty="0">
                <a:solidFill>
                  <a:srgbClr val="292934"/>
                </a:solidFill>
                <a:latin typeface="Consolas" panose="020B0609020204030204" pitchFamily="49" charset="0"/>
              </a:rPr>
              <a:t>| </a:t>
            </a:r>
            <a:r>
              <a:rPr lang="en-US" b="1" dirty="0" err="1">
                <a:solidFill>
                  <a:srgbClr val="292934"/>
                </a:solidFill>
                <a:latin typeface="Consolas" panose="020B0609020204030204" pitchFamily="49" charset="0"/>
              </a:rPr>
              <a:t>MiscHeader</a:t>
            </a:r>
            <a:r>
              <a:rPr lang="en-US" dirty="0">
                <a:solidFill>
                  <a:srgbClr val="292934"/>
                </a:solidFill>
                <a:latin typeface="Consolas" panose="020B0609020204030204" pitchFamily="49" charset="0"/>
              </a:rPr>
              <a:t> | </a:t>
            </a:r>
            <a:r>
              <a:rPr lang="en-US" dirty="0" err="1">
                <a:solidFill>
                  <a:srgbClr val="292934"/>
                </a:solidFill>
                <a:latin typeface="Consolas" panose="020B0609020204030204" pitchFamily="49" charset="0"/>
              </a:rPr>
              <a:t>JavaHeader</a:t>
            </a:r>
            <a:r>
              <a:rPr lang="en-US" dirty="0">
                <a:solidFill>
                  <a:srgbClr val="292934"/>
                </a:solidFill>
                <a:latin typeface="Consolas" panose="020B0609020204030204" pitchFamily="49" charset="0"/>
              </a:rPr>
              <a:t> | fld0 | fld1 | … |</a:t>
            </a:r>
            <a:r>
              <a:rPr lang="en-US" dirty="0" err="1">
                <a:solidFill>
                  <a:srgbClr val="292934"/>
                </a:solidFill>
                <a:latin typeface="Consolas" panose="020B0609020204030204" pitchFamily="49" charset="0"/>
              </a:rPr>
              <a:t>fldN</a:t>
            </a:r>
            <a:r>
              <a:rPr lang="en-US" dirty="0">
                <a:solidFill>
                  <a:srgbClr val="292934"/>
                </a:solidFill>
                <a:latin typeface="Consolas" panose="020B0609020204030204" pitchFamily="49" charset="0"/>
              </a:rPr>
              <a:t> – 1|</a:t>
            </a:r>
          </a:p>
          <a:p>
            <a:pPr marL="0" indent="0">
              <a:spcBef>
                <a:spcPts val="0"/>
              </a:spcBef>
              <a:buNone/>
            </a:pPr>
            <a:r>
              <a:rPr lang="en-US" dirty="0">
                <a:solidFill>
                  <a:srgbClr val="292934"/>
                </a:solidFill>
                <a:latin typeface="Consolas" panose="020B0609020204030204" pitchFamily="49" charset="0"/>
              </a:rPr>
              <a:t>---------------------------------------------------------------</a:t>
            </a:r>
          </a:p>
          <a:p>
            <a:pPr marL="0" indent="0">
              <a:buNone/>
            </a:pPr>
            <a:endParaRPr lang="en-US" sz="3600" dirty="0">
              <a:cs typeface="Calibri"/>
            </a:endParaRPr>
          </a:p>
          <a:p>
            <a:r>
              <a:rPr lang="en-US" sz="3600" dirty="0">
                <a:cs typeface="Calibri"/>
              </a:rPr>
              <a:t>We were able to add our own fields to the object header (in </a:t>
            </a:r>
            <a:r>
              <a:rPr lang="en-US" sz="3600" dirty="0" err="1">
                <a:cs typeface="Calibri"/>
              </a:rPr>
              <a:t>MiscHeader</a:t>
            </a:r>
            <a:r>
              <a:rPr lang="en-US" sz="3600" dirty="0">
                <a:cs typeface="Calibri"/>
              </a:rPr>
              <a:t>) to track which thread owned an object, and what permission state an object had</a:t>
            </a:r>
            <a:endParaRPr lang="en-US" dirty="0">
              <a:cs typeface="Calibri"/>
            </a:endParaRPr>
          </a:p>
          <a:p>
            <a:pPr marL="0" indent="0">
              <a:buNone/>
            </a:pPr>
            <a:r>
              <a:rPr lang="en-US" sz="3600" b="1" dirty="0"/>
              <a:t>Inserting Permission Checks Before Data Accesses</a:t>
            </a:r>
            <a:endParaRPr lang="en-US" dirty="0">
              <a:cs typeface="Calibri"/>
            </a:endParaRPr>
          </a:p>
          <a:p>
            <a:r>
              <a:rPr lang="en-US" sz="3600" dirty="0"/>
              <a:t>We inserted our own machine code when data is accessed to check the fields in the object header. This code effectively added our check before any</a:t>
            </a:r>
            <a:r>
              <a:rPr lang="en-US" sz="3600" dirty="0">
                <a:cs typeface="Calibri"/>
              </a:rPr>
              <a:t> data is accessed in any object</a:t>
            </a:r>
            <a:endParaRPr lang="en-US" dirty="0">
              <a:cs typeface="Calibri"/>
            </a:endParaRPr>
          </a:p>
          <a:p>
            <a:pPr marL="0" indent="0">
              <a:buNone/>
            </a:pPr>
            <a:endParaRPr lang="en-US" sz="3600" dirty="0">
              <a:cs typeface="Calibri"/>
            </a:endParaRPr>
          </a:p>
          <a:p>
            <a:pPr marL="0" indent="0">
              <a:buNone/>
            </a:pPr>
            <a:endParaRPr lang="en-US" sz="3600" dirty="0"/>
          </a:p>
          <a:p>
            <a:pPr marL="0" indent="0">
              <a:buNone/>
            </a:pPr>
            <a:endParaRPr lang="en-US" sz="3600" dirty="0">
              <a:cs typeface="Calibri"/>
            </a:endParaRPr>
          </a:p>
          <a:p>
            <a:pPr marL="0" indent="0">
              <a:buNone/>
            </a:pPr>
            <a:endParaRPr lang="en-US" sz="3600" dirty="0"/>
          </a:p>
          <a:p>
            <a:pPr marL="0" indent="0">
              <a:buNone/>
            </a:pPr>
            <a:endParaRPr lang="en-US" sz="3600" dirty="0">
              <a:cs typeface="Calibri"/>
            </a:endParaRPr>
          </a:p>
          <a:p>
            <a:pPr marL="0" indent="0">
              <a:buNone/>
            </a:pPr>
            <a:endParaRPr lang="en-US" sz="3600" dirty="0"/>
          </a:p>
          <a:p>
            <a:pPr marL="0" indent="0">
              <a:buNone/>
            </a:pPr>
            <a:endParaRPr lang="en-US" sz="3600" dirty="0"/>
          </a:p>
          <a:p>
            <a:pPr marL="0" indent="0">
              <a:buNone/>
            </a:pPr>
            <a:endParaRPr lang="en-US" sz="3600" dirty="0"/>
          </a:p>
          <a:p>
            <a:pPr marL="0" indent="0">
              <a:lnSpc>
                <a:spcPct val="120000"/>
              </a:lnSpc>
              <a:buNone/>
            </a:pPr>
            <a:endParaRPr lang="en-US" sz="3600" b="1" dirty="0"/>
          </a:p>
          <a:p>
            <a:pPr marL="0" indent="0">
              <a:lnSpc>
                <a:spcPct val="120000"/>
              </a:lnSpc>
              <a:buNone/>
            </a:pPr>
            <a:r>
              <a:rPr lang="en-US" sz="3600" b="1" dirty="0"/>
              <a:t>A User Interface</a:t>
            </a:r>
          </a:p>
          <a:p>
            <a:pPr marL="0" indent="0">
              <a:lnSpc>
                <a:spcPct val="120000"/>
              </a:lnSpc>
              <a:buNone/>
            </a:pPr>
            <a:endParaRPr lang="en-US" sz="3600" b="1" dirty="0"/>
          </a:p>
          <a:p>
            <a:pPr marL="0" indent="0">
              <a:lnSpc>
                <a:spcPct val="120000"/>
              </a:lnSpc>
              <a:buNone/>
            </a:pPr>
            <a:endParaRPr lang="en-US" sz="3600" b="1" dirty="0"/>
          </a:p>
          <a:p>
            <a:pPr marL="0" indent="0">
              <a:lnSpc>
                <a:spcPct val="120000"/>
              </a:lnSpc>
              <a:buNone/>
            </a:pPr>
            <a:endParaRPr lang="en-US" sz="3600" b="1" dirty="0"/>
          </a:p>
          <a:p>
            <a:pPr marL="0" indent="0">
              <a:lnSpc>
                <a:spcPct val="120000"/>
              </a:lnSpc>
              <a:buNone/>
            </a:pPr>
            <a:endParaRPr lang="en-US" sz="3600" b="1" dirty="0"/>
          </a:p>
          <a:p>
            <a:pPr marL="0" indent="0">
              <a:lnSpc>
                <a:spcPct val="120000"/>
              </a:lnSpc>
              <a:buNone/>
            </a:pPr>
            <a:endParaRPr lang="en-US" sz="3600" b="1" dirty="0"/>
          </a:p>
          <a:p>
            <a:pPr marL="0" indent="0">
              <a:lnSpc>
                <a:spcPct val="120000"/>
              </a:lnSpc>
              <a:buNone/>
            </a:pPr>
            <a:endParaRPr lang="en-US" sz="3600" b="1" dirty="0"/>
          </a:p>
          <a:p>
            <a:pPr>
              <a:lnSpc>
                <a:spcPct val="120000"/>
              </a:lnSpc>
            </a:pPr>
            <a:r>
              <a:rPr lang="en-US" sz="3600" dirty="0"/>
              <a:t>We found an existing interface between </a:t>
            </a:r>
            <a:r>
              <a:rPr lang="en-US" sz="3600" dirty="0" err="1"/>
              <a:t>Jikes</a:t>
            </a:r>
            <a:r>
              <a:rPr lang="en-US" sz="3600" dirty="0"/>
              <a:t> RVM and Object.java. We were able to use this interface to add methods that allowed the user to access the object header from their own code</a:t>
            </a:r>
            <a:r>
              <a:rPr lang="en-US" sz="3600" dirty="0">
                <a:cs typeface="Calibri"/>
              </a:rPr>
              <a:t> in order to manage permissions themselves.</a:t>
            </a:r>
          </a:p>
          <a:p>
            <a:pPr marL="0" indent="0">
              <a:lnSpc>
                <a:spcPct val="120000"/>
              </a:lnSpc>
              <a:buNone/>
            </a:pPr>
            <a:endParaRPr lang="en-US" sz="3600" b="1" dirty="0"/>
          </a:p>
        </p:txBody>
      </p:sp>
      <p:sp>
        <p:nvSpPr>
          <p:cNvPr id="9" name="Text Placeholder 8"/>
          <p:cNvSpPr>
            <a:spLocks noGrp="1"/>
          </p:cNvSpPr>
          <p:nvPr>
            <p:ph type="body" sz="quarter" idx="21"/>
          </p:nvPr>
        </p:nvSpPr>
        <p:spPr>
          <a:xfrm>
            <a:off x="827578" y="14805858"/>
            <a:ext cx="12801600" cy="1219200"/>
          </a:xfrm>
        </p:spPr>
        <p:txBody>
          <a:bodyPr/>
          <a:lstStyle/>
          <a:p>
            <a:r>
              <a:rPr lang="en-US" dirty="0"/>
              <a:t>Intentional Concurrency</a:t>
            </a:r>
          </a:p>
        </p:txBody>
      </p:sp>
      <p:sp>
        <p:nvSpPr>
          <p:cNvPr id="14" name="Content Placeholder 13"/>
          <p:cNvSpPr>
            <a:spLocks noGrp="1"/>
          </p:cNvSpPr>
          <p:nvPr>
            <p:ph sz="quarter" idx="27"/>
          </p:nvPr>
        </p:nvSpPr>
        <p:spPr>
          <a:xfrm>
            <a:off x="689554" y="16249917"/>
            <a:ext cx="12801600" cy="9497285"/>
          </a:xfrm>
        </p:spPr>
        <p:txBody>
          <a:bodyPr vert="horz" lIns="365760" tIns="182880" rIns="91440" bIns="45720" rtlCol="0" anchor="t">
            <a:noAutofit/>
          </a:bodyPr>
          <a:lstStyle/>
          <a:p>
            <a:pPr marL="0" indent="0">
              <a:lnSpc>
                <a:spcPct val="125000"/>
              </a:lnSpc>
              <a:buNone/>
            </a:pPr>
            <a:r>
              <a:rPr lang="en-US" sz="3600" dirty="0"/>
              <a:t>Our project aims to help prevent concurrency issues by adding the concept of intent to concurrent programming. The concept of intent forces the programmer to think explicitly about which data should be shared among tasks, and which should not. This is accomplished by adding a set of permission states for data within the program. The hope is that if the programmer is forced to think about how their data is accessed, and the system enforces restrictions on data accesses, they will take steps to ensure that data is accessed appropriately.</a:t>
            </a:r>
            <a:endParaRPr lang="en-US">
              <a:cs typeface="Calibri"/>
            </a:endParaRPr>
          </a:p>
        </p:txBody>
      </p:sp>
      <p:sp>
        <p:nvSpPr>
          <p:cNvPr id="18" name="Text Placeholder 17"/>
          <p:cNvSpPr>
            <a:spLocks noGrp="1"/>
          </p:cNvSpPr>
          <p:nvPr>
            <p:ph type="body" sz="quarter" idx="31"/>
          </p:nvPr>
        </p:nvSpPr>
        <p:spPr>
          <a:xfrm>
            <a:off x="29605645" y="5440819"/>
            <a:ext cx="12801600" cy="1219200"/>
          </a:xfrm>
        </p:spPr>
        <p:txBody>
          <a:bodyPr/>
          <a:lstStyle/>
          <a:p>
            <a:r>
              <a:rPr lang="en-US" dirty="0"/>
              <a:t>results</a:t>
            </a:r>
          </a:p>
        </p:txBody>
      </p:sp>
      <p:sp>
        <p:nvSpPr>
          <p:cNvPr id="21" name="Text Placeholder 20"/>
          <p:cNvSpPr>
            <a:spLocks noGrp="1"/>
          </p:cNvSpPr>
          <p:nvPr>
            <p:ph type="body" sz="quarter" idx="34"/>
          </p:nvPr>
        </p:nvSpPr>
        <p:spPr>
          <a:xfrm>
            <a:off x="30150394" y="25334518"/>
            <a:ext cx="12801600" cy="1219200"/>
          </a:xfrm>
        </p:spPr>
        <p:txBody>
          <a:bodyPr/>
          <a:lstStyle/>
          <a:p>
            <a:r>
              <a:rPr lang="en-US" dirty="0"/>
              <a:t>FUTURE WORK</a:t>
            </a:r>
          </a:p>
        </p:txBody>
      </p:sp>
      <p:sp>
        <p:nvSpPr>
          <p:cNvPr id="22" name="Content Placeholder 21"/>
          <p:cNvSpPr>
            <a:spLocks noGrp="1"/>
          </p:cNvSpPr>
          <p:nvPr>
            <p:ph sz="quarter" idx="35"/>
          </p:nvPr>
        </p:nvSpPr>
        <p:spPr>
          <a:xfrm>
            <a:off x="29842620" y="26553718"/>
            <a:ext cx="12801600" cy="9092825"/>
          </a:xfrm>
        </p:spPr>
        <p:txBody>
          <a:bodyPr>
            <a:normAutofit/>
          </a:bodyPr>
          <a:lstStyle/>
          <a:p>
            <a:pPr marL="0" indent="0">
              <a:lnSpc>
                <a:spcPct val="125000"/>
              </a:lnSpc>
              <a:buNone/>
            </a:pPr>
            <a:r>
              <a:rPr lang="en-US" sz="3600" dirty="0"/>
              <a:t>Future work would be focused on completing the implementation of the remaining permissions </a:t>
            </a:r>
            <a:r>
              <a:rPr lang="en-US" sz="3600" i="1" dirty="0"/>
              <a:t>Loan</a:t>
            </a:r>
            <a:r>
              <a:rPr lang="en-US" sz="3600" dirty="0"/>
              <a:t> and </a:t>
            </a:r>
            <a:r>
              <a:rPr lang="en-US" sz="3600" i="1" dirty="0" err="1"/>
              <a:t>SameAsLeader</a:t>
            </a:r>
            <a:r>
              <a:rPr lang="en-US" sz="3600" i="1" dirty="0"/>
              <a:t>.</a:t>
            </a:r>
            <a:r>
              <a:rPr lang="en-US" sz="3600" dirty="0"/>
              <a:t> In addition, a new concurrency library is needed, similar to the existing </a:t>
            </a:r>
            <a:r>
              <a:rPr lang="en-US" sz="3600" i="1" dirty="0" err="1"/>
              <a:t>java.util.concurrent</a:t>
            </a:r>
            <a:r>
              <a:rPr lang="en-US" sz="3600" i="1" dirty="0"/>
              <a:t> </a:t>
            </a:r>
            <a:r>
              <a:rPr lang="en-US" sz="3600" dirty="0"/>
              <a:t>library. This library would be focused on adding internal support for intentional concurrency, so that the user can take advantage of useful concurrency objects, such as semaphores and latches, without having to explicitly worry about the permission state of these objects.</a:t>
            </a:r>
          </a:p>
        </p:txBody>
      </p:sp>
      <p:graphicFrame>
        <p:nvGraphicFramePr>
          <p:cNvPr id="17" name="Content Placeholder 16">
            <a:extLst>
              <a:ext uri="{FF2B5EF4-FFF2-40B4-BE49-F238E27FC236}">
                <a16:creationId xmlns:a16="http://schemas.microsoft.com/office/drawing/2014/main" id="{D9BF2B8C-6DD1-4256-9E1D-EA5BCF7B6E9C}"/>
              </a:ext>
            </a:extLst>
          </p:cNvPr>
          <p:cNvGraphicFramePr>
            <a:graphicFrameLocks noGrp="1"/>
          </p:cNvGraphicFramePr>
          <p:nvPr>
            <p:ph sz="quarter" idx="23"/>
            <p:extLst>
              <p:ext uri="{D42A27DB-BD31-4B8C-83A1-F6EECF244321}">
                <p14:modId xmlns:p14="http://schemas.microsoft.com/office/powerpoint/2010/main" val="988246077"/>
              </p:ext>
            </p:extLst>
          </p:nvPr>
        </p:nvGraphicFramePr>
        <p:xfrm>
          <a:off x="583490" y="23031441"/>
          <a:ext cx="14421882" cy="5987802"/>
        </p:xfrm>
        <a:graphic>
          <a:graphicData uri="http://schemas.openxmlformats.org/drawingml/2006/table">
            <a:tbl>
              <a:tblPr firstRow="1" bandRow="1">
                <a:tableStyleId>{3B4B98B0-60AC-42C2-AFA5-B58CD77FA1E5}</a:tableStyleId>
              </a:tblPr>
              <a:tblGrid>
                <a:gridCol w="3405371">
                  <a:extLst>
                    <a:ext uri="{9D8B030D-6E8A-4147-A177-3AD203B41FA5}">
                      <a16:colId xmlns:a16="http://schemas.microsoft.com/office/drawing/2014/main" val="3055020738"/>
                    </a:ext>
                  </a:extLst>
                </a:gridCol>
                <a:gridCol w="2048029">
                  <a:extLst>
                    <a:ext uri="{9D8B030D-6E8A-4147-A177-3AD203B41FA5}">
                      <a16:colId xmlns:a16="http://schemas.microsoft.com/office/drawing/2014/main" val="1357305104"/>
                    </a:ext>
                  </a:extLst>
                </a:gridCol>
                <a:gridCol w="1713655">
                  <a:extLst>
                    <a:ext uri="{9D8B030D-6E8A-4147-A177-3AD203B41FA5}">
                      <a16:colId xmlns:a16="http://schemas.microsoft.com/office/drawing/2014/main" val="3575230493"/>
                    </a:ext>
                  </a:extLst>
                </a:gridCol>
                <a:gridCol w="1839045">
                  <a:extLst>
                    <a:ext uri="{9D8B030D-6E8A-4147-A177-3AD203B41FA5}">
                      <a16:colId xmlns:a16="http://schemas.microsoft.com/office/drawing/2014/main" val="3865798649"/>
                    </a:ext>
                  </a:extLst>
                </a:gridCol>
                <a:gridCol w="1671860">
                  <a:extLst>
                    <a:ext uri="{9D8B030D-6E8A-4147-A177-3AD203B41FA5}">
                      <a16:colId xmlns:a16="http://schemas.microsoft.com/office/drawing/2014/main" val="1589307519"/>
                    </a:ext>
                  </a:extLst>
                </a:gridCol>
                <a:gridCol w="1922638">
                  <a:extLst>
                    <a:ext uri="{9D8B030D-6E8A-4147-A177-3AD203B41FA5}">
                      <a16:colId xmlns:a16="http://schemas.microsoft.com/office/drawing/2014/main" val="1111846792"/>
                    </a:ext>
                  </a:extLst>
                </a:gridCol>
                <a:gridCol w="1821284">
                  <a:extLst>
                    <a:ext uri="{9D8B030D-6E8A-4147-A177-3AD203B41FA5}">
                      <a16:colId xmlns:a16="http://schemas.microsoft.com/office/drawing/2014/main" val="2458016254"/>
                    </a:ext>
                  </a:extLst>
                </a:gridCol>
              </a:tblGrid>
              <a:tr h="1438274">
                <a:tc>
                  <a:txBody>
                    <a:bodyPr/>
                    <a:lstStyle/>
                    <a:p>
                      <a:r>
                        <a:rPr lang="en-US" sz="4400" b="1" dirty="0"/>
                        <a:t>Permission</a:t>
                      </a:r>
                    </a:p>
                  </a:txBody>
                  <a:tcPr/>
                </a:tc>
                <a:tc gridSpan="2">
                  <a:txBody>
                    <a:bodyPr/>
                    <a:lstStyle/>
                    <a:p>
                      <a:r>
                        <a:rPr lang="en-US" sz="4400" dirty="0"/>
                        <a:t>Read Access</a:t>
                      </a:r>
                    </a:p>
                  </a:txBody>
                  <a:tcPr/>
                </a:tc>
                <a:tc hMerge="1">
                  <a:txBody>
                    <a:bodyPr/>
                    <a:lstStyle/>
                    <a:p>
                      <a:endParaRPr lang="en-US"/>
                    </a:p>
                  </a:txBody>
                  <a:tcPr/>
                </a:tc>
                <a:tc gridSpan="2">
                  <a:txBody>
                    <a:bodyPr/>
                    <a:lstStyle/>
                    <a:p>
                      <a:r>
                        <a:rPr lang="en-US" sz="4400" dirty="0"/>
                        <a:t>Write Access</a:t>
                      </a:r>
                    </a:p>
                  </a:txBody>
                  <a:tcPr/>
                </a:tc>
                <a:tc hMerge="1">
                  <a:txBody>
                    <a:bodyPr/>
                    <a:lstStyle/>
                    <a:p>
                      <a:endParaRPr lang="en-US"/>
                    </a:p>
                  </a:txBody>
                  <a:tcPr/>
                </a:tc>
                <a:tc gridSpan="2">
                  <a:txBody>
                    <a:bodyPr/>
                    <a:lstStyle/>
                    <a:p>
                      <a:r>
                        <a:rPr lang="en-US" sz="4400" dirty="0"/>
                        <a:t>Change Permission</a:t>
                      </a:r>
                    </a:p>
                  </a:txBody>
                  <a:tcPr/>
                </a:tc>
                <a:tc hMerge="1">
                  <a:txBody>
                    <a:bodyPr/>
                    <a:lstStyle/>
                    <a:p>
                      <a:endParaRPr lang="en-US"/>
                    </a:p>
                  </a:txBody>
                  <a:tcPr/>
                </a:tc>
                <a:extLst>
                  <a:ext uri="{0D108BD9-81ED-4DB2-BD59-A6C34878D82A}">
                    <a16:rowId xmlns:a16="http://schemas.microsoft.com/office/drawing/2014/main" val="1319832084"/>
                  </a:ext>
                </a:extLst>
              </a:tr>
              <a:tr h="457200">
                <a:tc>
                  <a:txBody>
                    <a:bodyPr/>
                    <a:lstStyle/>
                    <a:p>
                      <a:r>
                        <a:rPr lang="en-US" sz="4400" i="1" dirty="0"/>
                        <a:t>Task</a:t>
                      </a:r>
                    </a:p>
                  </a:txBody>
                  <a:tcPr/>
                </a:tc>
                <a:tc>
                  <a:txBody>
                    <a:bodyPr/>
                    <a:lstStyle/>
                    <a:p>
                      <a:r>
                        <a:rPr lang="en-US" sz="4400" i="1" dirty="0"/>
                        <a:t>Owner</a:t>
                      </a:r>
                    </a:p>
                  </a:txBody>
                  <a:tcPr/>
                </a:tc>
                <a:tc>
                  <a:txBody>
                    <a:bodyPr/>
                    <a:lstStyle/>
                    <a:p>
                      <a:r>
                        <a:rPr lang="en-US" sz="4400" i="1" dirty="0"/>
                        <a:t>Other</a:t>
                      </a:r>
                    </a:p>
                  </a:txBody>
                  <a:tcPr/>
                </a:tc>
                <a:tc>
                  <a:txBody>
                    <a:bodyPr/>
                    <a:lstStyle/>
                    <a:p>
                      <a:r>
                        <a:rPr lang="en-US" sz="4400" i="1" dirty="0"/>
                        <a:t>Owner</a:t>
                      </a:r>
                    </a:p>
                  </a:txBody>
                  <a:tcPr/>
                </a:tc>
                <a:tc>
                  <a:txBody>
                    <a:bodyPr/>
                    <a:lstStyle/>
                    <a:p>
                      <a:r>
                        <a:rPr lang="en-US" sz="4400" i="1" dirty="0"/>
                        <a:t>Other</a:t>
                      </a:r>
                    </a:p>
                  </a:txBody>
                  <a:tcPr/>
                </a:tc>
                <a:tc>
                  <a:txBody>
                    <a:bodyPr/>
                    <a:lstStyle/>
                    <a:p>
                      <a:r>
                        <a:rPr lang="en-US" sz="4400" i="1" dirty="0"/>
                        <a:t>Owner</a:t>
                      </a:r>
                    </a:p>
                  </a:txBody>
                  <a:tcPr/>
                </a:tc>
                <a:tc>
                  <a:txBody>
                    <a:bodyPr/>
                    <a:lstStyle/>
                    <a:p>
                      <a:r>
                        <a:rPr lang="en-US" sz="4400" i="1" dirty="0"/>
                        <a:t>Other</a:t>
                      </a:r>
                    </a:p>
                  </a:txBody>
                  <a:tcPr/>
                </a:tc>
                <a:extLst>
                  <a:ext uri="{0D108BD9-81ED-4DB2-BD59-A6C34878D82A}">
                    <a16:rowId xmlns:a16="http://schemas.microsoft.com/office/drawing/2014/main" val="90455548"/>
                  </a:ext>
                </a:extLst>
              </a:tr>
              <a:tr h="715539">
                <a:tc>
                  <a:txBody>
                    <a:bodyPr/>
                    <a:lstStyle/>
                    <a:p>
                      <a:pPr marL="0" marR="0" lvl="0" indent="0" algn="l" defTabSz="4389120" rtl="0" eaLnBrk="1" fontAlgn="auto" latinLnBrk="0" hangingPunct="1">
                        <a:lnSpc>
                          <a:spcPct val="100000"/>
                        </a:lnSpc>
                        <a:spcBef>
                          <a:spcPts val="0"/>
                        </a:spcBef>
                        <a:spcAft>
                          <a:spcPts val="0"/>
                        </a:spcAft>
                        <a:buClrTx/>
                        <a:buSzTx/>
                        <a:buFontTx/>
                        <a:buNone/>
                        <a:tabLst/>
                        <a:defRPr/>
                      </a:pPr>
                      <a:r>
                        <a:rPr lang="en-US" sz="4400" dirty="0"/>
                        <a:t>Private</a:t>
                      </a:r>
                    </a:p>
                  </a:txBody>
                  <a:tcPr/>
                </a:tc>
                <a:tc>
                  <a:txBody>
                    <a:bodyPr/>
                    <a:lstStyle/>
                    <a:p>
                      <a:pPr algn="ctr"/>
                      <a:r>
                        <a:rPr lang="en-US" sz="4400" b="0" i="0" kern="1200" dirty="0">
                          <a:solidFill>
                            <a:schemeClr val="tx1"/>
                          </a:solidFill>
                          <a:effectLst/>
                          <a:latin typeface="+mn-lt"/>
                          <a:ea typeface="+mn-ea"/>
                          <a:cs typeface="+mn-cs"/>
                        </a:rPr>
                        <a:t> </a:t>
                      </a:r>
                      <a:r>
                        <a:rPr lang="en-US" sz="4400" b="0" i="0" kern="1200" dirty="0">
                          <a:solidFill>
                            <a:srgbClr val="00B050"/>
                          </a:solidFill>
                          <a:effectLst/>
                          <a:latin typeface="+mn-lt"/>
                          <a:ea typeface="+mn-ea"/>
                          <a:cs typeface="+mn-cs"/>
                        </a:rPr>
                        <a:t>✔</a:t>
                      </a:r>
                      <a:endParaRPr lang="en-US" sz="4400" dirty="0">
                        <a:solidFill>
                          <a:srgbClr val="00B050"/>
                        </a:solidFill>
                      </a:endParaRPr>
                    </a:p>
                  </a:txBody>
                  <a:tcPr/>
                </a:tc>
                <a:tc>
                  <a:txBody>
                    <a:bodyPr/>
                    <a:lstStyle/>
                    <a:p>
                      <a:pPr algn="ctr"/>
                      <a:r>
                        <a:rPr lang="en-US" sz="4400" b="0" i="0" kern="1200" dirty="0">
                          <a:solidFill>
                            <a:schemeClr val="tx2"/>
                          </a:solidFill>
                          <a:effectLst/>
                          <a:latin typeface="+mn-lt"/>
                          <a:ea typeface="+mn-ea"/>
                          <a:cs typeface="+mn-cs"/>
                        </a:rPr>
                        <a:t>✘</a:t>
                      </a:r>
                      <a:endParaRPr lang="en-US" sz="4400" dirty="0">
                        <a:solidFill>
                          <a:schemeClr val="tx2"/>
                        </a:solidFill>
                      </a:endParaRPr>
                    </a:p>
                  </a:txBody>
                  <a:tcPr/>
                </a:tc>
                <a:tc>
                  <a:txBody>
                    <a:bodyPr/>
                    <a:lstStyle/>
                    <a:p>
                      <a:pPr algn="ctr"/>
                      <a:r>
                        <a:rPr lang="en-US" sz="4400" b="0" i="0" kern="1200" dirty="0">
                          <a:solidFill>
                            <a:schemeClr val="tx1"/>
                          </a:solidFill>
                          <a:effectLst/>
                          <a:latin typeface="+mn-lt"/>
                          <a:ea typeface="+mn-ea"/>
                          <a:cs typeface="+mn-cs"/>
                        </a:rPr>
                        <a:t> </a:t>
                      </a:r>
                      <a:r>
                        <a:rPr lang="en-US" sz="4400" b="0" i="0" kern="1200" dirty="0">
                          <a:solidFill>
                            <a:srgbClr val="00B050"/>
                          </a:solidFill>
                          <a:effectLst/>
                          <a:latin typeface="+mn-lt"/>
                          <a:ea typeface="+mn-ea"/>
                          <a:cs typeface="+mn-cs"/>
                        </a:rPr>
                        <a:t>✔</a:t>
                      </a:r>
                      <a:endParaRPr lang="en-US" sz="4400" dirty="0"/>
                    </a:p>
                  </a:txBody>
                  <a:tcPr/>
                </a:tc>
                <a:tc>
                  <a:txBody>
                    <a:bodyPr/>
                    <a:lstStyle/>
                    <a:p>
                      <a:pPr algn="ctr"/>
                      <a:r>
                        <a:rPr lang="en-US" sz="4400" b="0" i="0" kern="1200" dirty="0">
                          <a:solidFill>
                            <a:schemeClr val="tx2"/>
                          </a:solidFill>
                          <a:effectLst/>
                          <a:latin typeface="+mn-lt"/>
                          <a:ea typeface="+mn-ea"/>
                          <a:cs typeface="+mn-cs"/>
                        </a:rPr>
                        <a:t>✘</a:t>
                      </a:r>
                      <a:endParaRPr lang="en-US" sz="4400" dirty="0">
                        <a:solidFill>
                          <a:schemeClr val="tx2"/>
                        </a:solidFill>
                      </a:endParaRPr>
                    </a:p>
                  </a:txBody>
                  <a:tcPr/>
                </a:tc>
                <a:tc>
                  <a:txBody>
                    <a:bodyPr/>
                    <a:lstStyle/>
                    <a:p>
                      <a:pPr algn="ctr"/>
                      <a:r>
                        <a:rPr lang="en-US" sz="4400" b="0" i="0" kern="1200" dirty="0">
                          <a:solidFill>
                            <a:schemeClr val="tx1"/>
                          </a:solidFill>
                          <a:effectLst/>
                          <a:latin typeface="+mn-lt"/>
                          <a:ea typeface="+mn-ea"/>
                          <a:cs typeface="+mn-cs"/>
                        </a:rPr>
                        <a:t> </a:t>
                      </a:r>
                      <a:r>
                        <a:rPr lang="en-US" sz="4400" b="0" i="0" kern="1200" dirty="0">
                          <a:solidFill>
                            <a:srgbClr val="00B050"/>
                          </a:solidFill>
                          <a:effectLst/>
                          <a:latin typeface="+mn-lt"/>
                          <a:ea typeface="+mn-ea"/>
                          <a:cs typeface="+mn-cs"/>
                        </a:rPr>
                        <a:t>✔</a:t>
                      </a:r>
                      <a:endParaRPr lang="en-US" sz="4400" dirty="0"/>
                    </a:p>
                  </a:txBody>
                  <a:tcPr/>
                </a:tc>
                <a:tc>
                  <a:txBody>
                    <a:bodyPr/>
                    <a:lstStyle/>
                    <a:p>
                      <a:pPr algn="ctr"/>
                      <a:r>
                        <a:rPr lang="en-US" sz="4400" b="0" i="0" kern="1200" dirty="0">
                          <a:solidFill>
                            <a:schemeClr val="tx2"/>
                          </a:solidFill>
                          <a:effectLst/>
                          <a:latin typeface="+mn-lt"/>
                          <a:ea typeface="+mn-ea"/>
                          <a:cs typeface="+mn-cs"/>
                        </a:rPr>
                        <a:t>✘</a:t>
                      </a:r>
                      <a:endParaRPr lang="en-US" sz="4400" dirty="0">
                        <a:solidFill>
                          <a:schemeClr val="tx2"/>
                        </a:solidFill>
                      </a:endParaRPr>
                    </a:p>
                  </a:txBody>
                  <a:tcPr/>
                </a:tc>
                <a:extLst>
                  <a:ext uri="{0D108BD9-81ED-4DB2-BD59-A6C34878D82A}">
                    <a16:rowId xmlns:a16="http://schemas.microsoft.com/office/drawing/2014/main" val="880406347"/>
                  </a:ext>
                </a:extLst>
              </a:tr>
              <a:tr h="796484">
                <a:tc>
                  <a:txBody>
                    <a:bodyPr/>
                    <a:lstStyle/>
                    <a:p>
                      <a:r>
                        <a:rPr lang="en-US" sz="4400" dirty="0"/>
                        <a:t>Frozen</a:t>
                      </a:r>
                    </a:p>
                  </a:txBody>
                  <a:tcPr/>
                </a:tc>
                <a:tc>
                  <a:txBody>
                    <a:bodyPr/>
                    <a:lstStyle/>
                    <a:p>
                      <a:pPr marL="0" marR="0" lvl="0" indent="0" algn="ctr" defTabSz="4389120" rtl="0" eaLnBrk="1" fontAlgn="auto" latinLnBrk="0" hangingPunct="1">
                        <a:lnSpc>
                          <a:spcPct val="100000"/>
                        </a:lnSpc>
                        <a:spcBef>
                          <a:spcPts val="0"/>
                        </a:spcBef>
                        <a:spcAft>
                          <a:spcPts val="0"/>
                        </a:spcAft>
                        <a:buClrTx/>
                        <a:buSzTx/>
                        <a:buFontTx/>
                        <a:buNone/>
                        <a:tabLst/>
                        <a:defRPr/>
                      </a:pPr>
                      <a:r>
                        <a:rPr lang="en-US" sz="4400" b="0" i="0" kern="1200" dirty="0">
                          <a:solidFill>
                            <a:srgbClr val="00B050"/>
                          </a:solidFill>
                          <a:effectLst/>
                          <a:latin typeface="+mn-lt"/>
                          <a:ea typeface="+mn-ea"/>
                          <a:cs typeface="+mn-cs"/>
                        </a:rPr>
                        <a:t>✔</a:t>
                      </a:r>
                      <a:endParaRPr lang="en-US" sz="4400" dirty="0"/>
                    </a:p>
                  </a:txBody>
                  <a:tcPr/>
                </a:tc>
                <a:tc>
                  <a:txBody>
                    <a:bodyPr/>
                    <a:lstStyle/>
                    <a:p>
                      <a:pPr marL="0" marR="0" lvl="0" indent="0" algn="ctr" defTabSz="4389120" rtl="0" eaLnBrk="1" fontAlgn="auto" latinLnBrk="0" hangingPunct="1">
                        <a:lnSpc>
                          <a:spcPct val="100000"/>
                        </a:lnSpc>
                        <a:spcBef>
                          <a:spcPts val="0"/>
                        </a:spcBef>
                        <a:spcAft>
                          <a:spcPts val="0"/>
                        </a:spcAft>
                        <a:buClrTx/>
                        <a:buSzTx/>
                        <a:buFontTx/>
                        <a:buNone/>
                        <a:tabLst/>
                        <a:defRPr/>
                      </a:pPr>
                      <a:r>
                        <a:rPr lang="en-US" sz="4400" b="0" i="0" kern="1200" dirty="0">
                          <a:solidFill>
                            <a:srgbClr val="00B050"/>
                          </a:solidFill>
                          <a:effectLst/>
                          <a:latin typeface="+mn-lt"/>
                          <a:ea typeface="+mn-ea"/>
                          <a:cs typeface="+mn-cs"/>
                        </a:rPr>
                        <a:t>✔</a:t>
                      </a:r>
                      <a:endParaRPr lang="en-US" sz="4400" dirty="0"/>
                    </a:p>
                  </a:txBody>
                  <a:tcPr/>
                </a:tc>
                <a:tc>
                  <a:txBody>
                    <a:bodyPr/>
                    <a:lstStyle/>
                    <a:p>
                      <a:pPr algn="ctr"/>
                      <a:r>
                        <a:rPr lang="en-US" sz="4400" b="0" i="0" kern="1200" dirty="0">
                          <a:solidFill>
                            <a:schemeClr val="tx2"/>
                          </a:solidFill>
                          <a:effectLst/>
                          <a:latin typeface="+mn-lt"/>
                          <a:ea typeface="+mn-ea"/>
                          <a:cs typeface="+mn-cs"/>
                        </a:rPr>
                        <a:t>✘</a:t>
                      </a:r>
                      <a:endParaRPr lang="en-US" sz="4400" dirty="0">
                        <a:solidFill>
                          <a:schemeClr val="tx2"/>
                        </a:solidFill>
                      </a:endParaRPr>
                    </a:p>
                  </a:txBody>
                  <a:tcPr/>
                </a:tc>
                <a:tc>
                  <a:txBody>
                    <a:bodyPr/>
                    <a:lstStyle/>
                    <a:p>
                      <a:pPr algn="ctr"/>
                      <a:r>
                        <a:rPr lang="en-US" sz="4400" b="0" i="0" kern="1200" dirty="0">
                          <a:solidFill>
                            <a:schemeClr val="tx2"/>
                          </a:solidFill>
                          <a:effectLst/>
                          <a:latin typeface="+mn-lt"/>
                          <a:ea typeface="+mn-ea"/>
                          <a:cs typeface="+mn-cs"/>
                        </a:rPr>
                        <a:t>✘</a:t>
                      </a:r>
                      <a:endParaRPr lang="en-US" sz="4400" dirty="0">
                        <a:solidFill>
                          <a:schemeClr val="tx2"/>
                        </a:solidFill>
                      </a:endParaRPr>
                    </a:p>
                  </a:txBody>
                  <a:tcPr/>
                </a:tc>
                <a:tc>
                  <a:txBody>
                    <a:bodyPr/>
                    <a:lstStyle/>
                    <a:p>
                      <a:pPr algn="ctr"/>
                      <a:r>
                        <a:rPr lang="en-US" sz="4400" b="0" i="0" kern="1200" dirty="0">
                          <a:solidFill>
                            <a:schemeClr val="tx2"/>
                          </a:solidFill>
                          <a:effectLst/>
                          <a:latin typeface="+mn-lt"/>
                          <a:ea typeface="+mn-ea"/>
                          <a:cs typeface="+mn-cs"/>
                        </a:rPr>
                        <a:t>✘</a:t>
                      </a:r>
                      <a:endParaRPr lang="en-US" sz="4400" dirty="0">
                        <a:solidFill>
                          <a:schemeClr val="tx2"/>
                        </a:solidFill>
                      </a:endParaRPr>
                    </a:p>
                  </a:txBody>
                  <a:tcPr/>
                </a:tc>
                <a:tc>
                  <a:txBody>
                    <a:bodyPr/>
                    <a:lstStyle/>
                    <a:p>
                      <a:pPr algn="ctr"/>
                      <a:r>
                        <a:rPr lang="en-US" sz="4400" b="0" i="0" kern="1200" dirty="0">
                          <a:solidFill>
                            <a:schemeClr val="tx2"/>
                          </a:solidFill>
                          <a:effectLst/>
                          <a:latin typeface="+mn-lt"/>
                          <a:ea typeface="+mn-ea"/>
                          <a:cs typeface="+mn-cs"/>
                        </a:rPr>
                        <a:t>✘</a:t>
                      </a:r>
                      <a:endParaRPr lang="en-US" sz="4400" dirty="0">
                        <a:solidFill>
                          <a:schemeClr val="tx2"/>
                        </a:solidFill>
                      </a:endParaRPr>
                    </a:p>
                  </a:txBody>
                  <a:tcPr/>
                </a:tc>
                <a:extLst>
                  <a:ext uri="{0D108BD9-81ED-4DB2-BD59-A6C34878D82A}">
                    <a16:rowId xmlns:a16="http://schemas.microsoft.com/office/drawing/2014/main" val="431878397"/>
                  </a:ext>
                </a:extLst>
              </a:tr>
              <a:tr h="796484">
                <a:tc>
                  <a:txBody>
                    <a:bodyPr/>
                    <a:lstStyle/>
                    <a:p>
                      <a:r>
                        <a:rPr lang="en-US" sz="4400" dirty="0"/>
                        <a:t>Permanently Thread Safe</a:t>
                      </a:r>
                    </a:p>
                  </a:txBody>
                  <a:tcPr/>
                </a:tc>
                <a:tc>
                  <a:txBody>
                    <a:bodyPr/>
                    <a:lstStyle/>
                    <a:p>
                      <a:pPr marL="0" marR="0" lvl="0" indent="0" algn="ctr" defTabSz="4389120" rtl="0" eaLnBrk="1" fontAlgn="auto" latinLnBrk="0" hangingPunct="1">
                        <a:lnSpc>
                          <a:spcPct val="100000"/>
                        </a:lnSpc>
                        <a:spcBef>
                          <a:spcPts val="0"/>
                        </a:spcBef>
                        <a:spcAft>
                          <a:spcPts val="0"/>
                        </a:spcAft>
                        <a:buClrTx/>
                        <a:buSzTx/>
                        <a:buFontTx/>
                        <a:buNone/>
                        <a:tabLst/>
                        <a:defRPr/>
                      </a:pPr>
                      <a:r>
                        <a:rPr lang="en-US" sz="4400" b="0" i="0" kern="1200" dirty="0">
                          <a:solidFill>
                            <a:srgbClr val="00B050"/>
                          </a:solidFill>
                          <a:effectLst/>
                          <a:latin typeface="+mn-lt"/>
                          <a:ea typeface="+mn-ea"/>
                          <a:cs typeface="+mn-cs"/>
                        </a:rPr>
                        <a:t>✔</a:t>
                      </a:r>
                      <a:endParaRPr lang="en-US" sz="4400" dirty="0"/>
                    </a:p>
                  </a:txBody>
                  <a:tcPr/>
                </a:tc>
                <a:tc>
                  <a:txBody>
                    <a:bodyPr/>
                    <a:lstStyle/>
                    <a:p>
                      <a:pPr marL="0" marR="0" lvl="0" indent="0" algn="ctr" defTabSz="4389120" rtl="0" eaLnBrk="1" fontAlgn="auto" latinLnBrk="0" hangingPunct="1">
                        <a:lnSpc>
                          <a:spcPct val="100000"/>
                        </a:lnSpc>
                        <a:spcBef>
                          <a:spcPts val="0"/>
                        </a:spcBef>
                        <a:spcAft>
                          <a:spcPts val="0"/>
                        </a:spcAft>
                        <a:buClrTx/>
                        <a:buSzTx/>
                        <a:buFontTx/>
                        <a:buNone/>
                        <a:tabLst/>
                        <a:defRPr/>
                      </a:pPr>
                      <a:r>
                        <a:rPr lang="en-US" sz="4400" b="0" i="0" kern="1200" dirty="0">
                          <a:solidFill>
                            <a:srgbClr val="00B050"/>
                          </a:solidFill>
                          <a:effectLst/>
                          <a:latin typeface="+mn-lt"/>
                          <a:ea typeface="+mn-ea"/>
                          <a:cs typeface="+mn-cs"/>
                        </a:rPr>
                        <a:t>✔</a:t>
                      </a:r>
                      <a:endParaRPr lang="en-US" sz="4400" dirty="0"/>
                    </a:p>
                  </a:txBody>
                  <a:tcPr/>
                </a:tc>
                <a:tc>
                  <a:txBody>
                    <a:bodyPr/>
                    <a:lstStyle/>
                    <a:p>
                      <a:pPr marL="0" marR="0" lvl="0" indent="0" algn="ctr" defTabSz="4389120" rtl="0" eaLnBrk="1" fontAlgn="auto" latinLnBrk="0" hangingPunct="1">
                        <a:lnSpc>
                          <a:spcPct val="100000"/>
                        </a:lnSpc>
                        <a:spcBef>
                          <a:spcPts val="0"/>
                        </a:spcBef>
                        <a:spcAft>
                          <a:spcPts val="0"/>
                        </a:spcAft>
                        <a:buClrTx/>
                        <a:buSzTx/>
                        <a:buFontTx/>
                        <a:buNone/>
                        <a:tabLst/>
                        <a:defRPr/>
                      </a:pPr>
                      <a:r>
                        <a:rPr lang="en-US" sz="4400" b="0" i="0" kern="1200" dirty="0">
                          <a:solidFill>
                            <a:srgbClr val="00B050"/>
                          </a:solidFill>
                          <a:effectLst/>
                          <a:latin typeface="+mn-lt"/>
                          <a:ea typeface="+mn-ea"/>
                          <a:cs typeface="+mn-cs"/>
                        </a:rPr>
                        <a:t>✔</a:t>
                      </a:r>
                      <a:endParaRPr lang="en-US" sz="4400" dirty="0"/>
                    </a:p>
                  </a:txBody>
                  <a:tcPr/>
                </a:tc>
                <a:tc>
                  <a:txBody>
                    <a:bodyPr/>
                    <a:lstStyle/>
                    <a:p>
                      <a:pPr marL="0" marR="0" lvl="0" indent="0" algn="ctr" defTabSz="4389120" rtl="0" eaLnBrk="1" fontAlgn="auto" latinLnBrk="0" hangingPunct="1">
                        <a:lnSpc>
                          <a:spcPct val="100000"/>
                        </a:lnSpc>
                        <a:spcBef>
                          <a:spcPts val="0"/>
                        </a:spcBef>
                        <a:spcAft>
                          <a:spcPts val="0"/>
                        </a:spcAft>
                        <a:buClrTx/>
                        <a:buSzTx/>
                        <a:buFontTx/>
                        <a:buNone/>
                        <a:tabLst/>
                        <a:defRPr/>
                      </a:pPr>
                      <a:r>
                        <a:rPr lang="en-US" sz="4400" b="0" i="0" kern="1200" dirty="0">
                          <a:solidFill>
                            <a:srgbClr val="00B050"/>
                          </a:solidFill>
                          <a:effectLst/>
                          <a:latin typeface="+mn-lt"/>
                          <a:ea typeface="+mn-ea"/>
                          <a:cs typeface="+mn-cs"/>
                        </a:rPr>
                        <a:t>✔</a:t>
                      </a:r>
                      <a:endParaRPr lang="en-US" sz="4400" dirty="0"/>
                    </a:p>
                  </a:txBody>
                  <a:tcPr/>
                </a:tc>
                <a:tc>
                  <a:txBody>
                    <a:bodyPr/>
                    <a:lstStyle/>
                    <a:p>
                      <a:pPr algn="ctr"/>
                      <a:r>
                        <a:rPr lang="en-US" sz="4400" b="0" i="0" kern="1200" dirty="0">
                          <a:solidFill>
                            <a:schemeClr val="tx2"/>
                          </a:solidFill>
                          <a:effectLst/>
                          <a:latin typeface="+mn-lt"/>
                          <a:ea typeface="+mn-ea"/>
                          <a:cs typeface="+mn-cs"/>
                        </a:rPr>
                        <a:t>✘</a:t>
                      </a:r>
                      <a:endParaRPr lang="en-US" sz="4400" dirty="0">
                        <a:solidFill>
                          <a:schemeClr val="tx2"/>
                        </a:solidFill>
                      </a:endParaRPr>
                    </a:p>
                  </a:txBody>
                  <a:tcPr/>
                </a:tc>
                <a:tc>
                  <a:txBody>
                    <a:bodyPr/>
                    <a:lstStyle/>
                    <a:p>
                      <a:pPr algn="ctr"/>
                      <a:r>
                        <a:rPr lang="en-US" sz="4400" b="0" i="0" kern="1200" dirty="0">
                          <a:solidFill>
                            <a:schemeClr val="tx2"/>
                          </a:solidFill>
                          <a:effectLst/>
                          <a:latin typeface="+mn-lt"/>
                          <a:ea typeface="+mn-ea"/>
                          <a:cs typeface="+mn-cs"/>
                        </a:rPr>
                        <a:t>✘</a:t>
                      </a:r>
                      <a:endParaRPr lang="en-US" sz="4400" dirty="0">
                        <a:solidFill>
                          <a:schemeClr val="tx2"/>
                        </a:solidFill>
                      </a:endParaRPr>
                    </a:p>
                  </a:txBody>
                  <a:tcPr/>
                </a:tc>
                <a:extLst>
                  <a:ext uri="{0D108BD9-81ED-4DB2-BD59-A6C34878D82A}">
                    <a16:rowId xmlns:a16="http://schemas.microsoft.com/office/drawing/2014/main" val="4175283992"/>
                  </a:ext>
                </a:extLst>
              </a:tr>
              <a:tr h="796484">
                <a:tc>
                  <a:txBody>
                    <a:bodyPr/>
                    <a:lstStyle/>
                    <a:p>
                      <a:r>
                        <a:rPr lang="en-US" sz="4400" dirty="0"/>
                        <a:t>Thread Safe</a:t>
                      </a:r>
                    </a:p>
                  </a:txBody>
                  <a:tcPr/>
                </a:tc>
                <a:tc>
                  <a:txBody>
                    <a:bodyPr/>
                    <a:lstStyle/>
                    <a:p>
                      <a:pPr marL="0" marR="0" lvl="0" indent="0" algn="ctr" defTabSz="4389120" rtl="0" eaLnBrk="1" fontAlgn="auto" latinLnBrk="0" hangingPunct="1">
                        <a:lnSpc>
                          <a:spcPct val="100000"/>
                        </a:lnSpc>
                        <a:spcBef>
                          <a:spcPts val="0"/>
                        </a:spcBef>
                        <a:spcAft>
                          <a:spcPts val="0"/>
                        </a:spcAft>
                        <a:buClrTx/>
                        <a:buSzTx/>
                        <a:buFontTx/>
                        <a:buNone/>
                        <a:tabLst/>
                        <a:defRPr/>
                      </a:pPr>
                      <a:r>
                        <a:rPr lang="en-US" sz="4400" b="0" i="0" kern="1200" dirty="0">
                          <a:solidFill>
                            <a:srgbClr val="00B050"/>
                          </a:solidFill>
                          <a:effectLst/>
                          <a:latin typeface="+mn-lt"/>
                          <a:ea typeface="+mn-ea"/>
                          <a:cs typeface="+mn-cs"/>
                        </a:rPr>
                        <a:t>✔</a:t>
                      </a:r>
                      <a:endParaRPr lang="en-US" sz="4400" dirty="0"/>
                    </a:p>
                  </a:txBody>
                  <a:tcPr/>
                </a:tc>
                <a:tc>
                  <a:txBody>
                    <a:bodyPr/>
                    <a:lstStyle/>
                    <a:p>
                      <a:pPr marL="0" marR="0" lvl="0" indent="0" algn="ctr" defTabSz="4389120" rtl="0" eaLnBrk="1" fontAlgn="auto" latinLnBrk="0" hangingPunct="1">
                        <a:lnSpc>
                          <a:spcPct val="100000"/>
                        </a:lnSpc>
                        <a:spcBef>
                          <a:spcPts val="0"/>
                        </a:spcBef>
                        <a:spcAft>
                          <a:spcPts val="0"/>
                        </a:spcAft>
                        <a:buClrTx/>
                        <a:buSzTx/>
                        <a:buFontTx/>
                        <a:buNone/>
                        <a:tabLst/>
                        <a:defRPr/>
                      </a:pPr>
                      <a:r>
                        <a:rPr lang="en-US" sz="4400" b="0" i="0" kern="1200" dirty="0">
                          <a:solidFill>
                            <a:srgbClr val="00B050"/>
                          </a:solidFill>
                          <a:effectLst/>
                          <a:latin typeface="+mn-lt"/>
                          <a:ea typeface="+mn-ea"/>
                          <a:cs typeface="+mn-cs"/>
                        </a:rPr>
                        <a:t>✔</a:t>
                      </a:r>
                      <a:endParaRPr lang="en-US" sz="4400" dirty="0"/>
                    </a:p>
                  </a:txBody>
                  <a:tcPr/>
                </a:tc>
                <a:tc>
                  <a:txBody>
                    <a:bodyPr/>
                    <a:lstStyle/>
                    <a:p>
                      <a:pPr marL="0" marR="0" lvl="0" indent="0" algn="ctr" defTabSz="4389120" rtl="0" eaLnBrk="1" fontAlgn="auto" latinLnBrk="0" hangingPunct="1">
                        <a:lnSpc>
                          <a:spcPct val="100000"/>
                        </a:lnSpc>
                        <a:spcBef>
                          <a:spcPts val="0"/>
                        </a:spcBef>
                        <a:spcAft>
                          <a:spcPts val="0"/>
                        </a:spcAft>
                        <a:buClrTx/>
                        <a:buSzTx/>
                        <a:buFontTx/>
                        <a:buNone/>
                        <a:tabLst/>
                        <a:defRPr/>
                      </a:pPr>
                      <a:r>
                        <a:rPr lang="en-US" sz="4400" b="0" i="0" kern="1200" dirty="0">
                          <a:solidFill>
                            <a:srgbClr val="00B050"/>
                          </a:solidFill>
                          <a:effectLst/>
                          <a:latin typeface="+mn-lt"/>
                          <a:ea typeface="+mn-ea"/>
                          <a:cs typeface="+mn-cs"/>
                        </a:rPr>
                        <a:t>✔</a:t>
                      </a:r>
                      <a:endParaRPr lang="en-US" sz="4400" dirty="0"/>
                    </a:p>
                  </a:txBody>
                  <a:tcPr/>
                </a:tc>
                <a:tc>
                  <a:txBody>
                    <a:bodyPr/>
                    <a:lstStyle/>
                    <a:p>
                      <a:pPr marL="0" marR="0" lvl="0" indent="0" algn="ctr" defTabSz="4389120" rtl="0" eaLnBrk="1" fontAlgn="auto" latinLnBrk="0" hangingPunct="1">
                        <a:lnSpc>
                          <a:spcPct val="100000"/>
                        </a:lnSpc>
                        <a:spcBef>
                          <a:spcPts val="0"/>
                        </a:spcBef>
                        <a:spcAft>
                          <a:spcPts val="0"/>
                        </a:spcAft>
                        <a:buClrTx/>
                        <a:buSzTx/>
                        <a:buFontTx/>
                        <a:buNone/>
                        <a:tabLst/>
                        <a:defRPr/>
                      </a:pPr>
                      <a:r>
                        <a:rPr lang="en-US" sz="4400" b="0" i="0" kern="1200" dirty="0">
                          <a:solidFill>
                            <a:srgbClr val="00B050"/>
                          </a:solidFill>
                          <a:effectLst/>
                          <a:latin typeface="+mn-lt"/>
                          <a:ea typeface="+mn-ea"/>
                          <a:cs typeface="+mn-cs"/>
                        </a:rPr>
                        <a:t>✔</a:t>
                      </a:r>
                      <a:endParaRPr lang="en-US" sz="4400" dirty="0"/>
                    </a:p>
                  </a:txBody>
                  <a:tcPr/>
                </a:tc>
                <a:tc>
                  <a:txBody>
                    <a:bodyPr/>
                    <a:lstStyle/>
                    <a:p>
                      <a:pPr marL="0" marR="0" lvl="0" indent="0" algn="ctr" defTabSz="4389120" rtl="0" eaLnBrk="1" fontAlgn="auto" latinLnBrk="0" hangingPunct="1">
                        <a:lnSpc>
                          <a:spcPct val="100000"/>
                        </a:lnSpc>
                        <a:spcBef>
                          <a:spcPts val="0"/>
                        </a:spcBef>
                        <a:spcAft>
                          <a:spcPts val="0"/>
                        </a:spcAft>
                        <a:buClrTx/>
                        <a:buSzTx/>
                        <a:buFontTx/>
                        <a:buNone/>
                        <a:tabLst/>
                        <a:defRPr/>
                      </a:pPr>
                      <a:r>
                        <a:rPr lang="en-US" sz="4400" b="0" i="0" kern="1200" dirty="0">
                          <a:solidFill>
                            <a:srgbClr val="00B050"/>
                          </a:solidFill>
                          <a:effectLst/>
                          <a:latin typeface="+mn-lt"/>
                          <a:ea typeface="+mn-ea"/>
                          <a:cs typeface="+mn-cs"/>
                        </a:rPr>
                        <a:t>✔</a:t>
                      </a:r>
                      <a:endParaRPr lang="en-US" sz="4400" dirty="0"/>
                    </a:p>
                  </a:txBody>
                  <a:tcPr/>
                </a:tc>
                <a:tc>
                  <a:txBody>
                    <a:bodyPr/>
                    <a:lstStyle/>
                    <a:p>
                      <a:pPr marL="0" marR="0" lvl="0" indent="0" algn="ctr" defTabSz="4389120" rtl="0" eaLnBrk="1" fontAlgn="auto" latinLnBrk="0" hangingPunct="1">
                        <a:lnSpc>
                          <a:spcPct val="100000"/>
                        </a:lnSpc>
                        <a:spcBef>
                          <a:spcPts val="0"/>
                        </a:spcBef>
                        <a:spcAft>
                          <a:spcPts val="0"/>
                        </a:spcAft>
                        <a:buClrTx/>
                        <a:buSzTx/>
                        <a:buFontTx/>
                        <a:buNone/>
                        <a:tabLst/>
                        <a:defRPr/>
                      </a:pPr>
                      <a:r>
                        <a:rPr lang="en-US" sz="4400" b="0" i="0" kern="1200" dirty="0">
                          <a:solidFill>
                            <a:srgbClr val="00B050"/>
                          </a:solidFill>
                          <a:effectLst/>
                          <a:latin typeface="+mn-lt"/>
                          <a:ea typeface="+mn-ea"/>
                          <a:cs typeface="+mn-cs"/>
                        </a:rPr>
                        <a:t>✔</a:t>
                      </a:r>
                      <a:endParaRPr lang="en-US" sz="4400" dirty="0"/>
                    </a:p>
                  </a:txBody>
                  <a:tcPr/>
                </a:tc>
                <a:extLst>
                  <a:ext uri="{0D108BD9-81ED-4DB2-BD59-A6C34878D82A}">
                    <a16:rowId xmlns:a16="http://schemas.microsoft.com/office/drawing/2014/main" val="795187340"/>
                  </a:ext>
                </a:extLst>
              </a:tr>
            </a:tbl>
          </a:graphicData>
        </a:graphic>
      </p:graphicFrame>
      <p:pic>
        <p:nvPicPr>
          <p:cNvPr id="26" name="Content Placeholder 5">
            <a:extLst>
              <a:ext uri="{FF2B5EF4-FFF2-40B4-BE49-F238E27FC236}">
                <a16:creationId xmlns:a16="http://schemas.microsoft.com/office/drawing/2014/main" id="{52CDD818-774E-4540-ADDB-0015039D119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127560" y="1018540"/>
            <a:ext cx="2574603" cy="3401060"/>
          </a:xfrm>
          <a:prstGeom prst="rect">
            <a:avLst/>
          </a:prstGeom>
        </p:spPr>
      </p:pic>
      <p:sp>
        <p:nvSpPr>
          <p:cNvPr id="15" name="Content Placeholder 14">
            <a:extLst>
              <a:ext uri="{FF2B5EF4-FFF2-40B4-BE49-F238E27FC236}">
                <a16:creationId xmlns:a16="http://schemas.microsoft.com/office/drawing/2014/main" id="{9E2902B7-66CE-4BBE-A14F-6402429E331A}"/>
              </a:ext>
            </a:extLst>
          </p:cNvPr>
          <p:cNvSpPr>
            <a:spLocks noGrp="1"/>
          </p:cNvSpPr>
          <p:nvPr>
            <p:ph sz="quarter" idx="33"/>
          </p:nvPr>
        </p:nvSpPr>
        <p:spPr>
          <a:xfrm>
            <a:off x="29605645" y="6603150"/>
            <a:ext cx="12801600" cy="8743823"/>
          </a:xfrm>
        </p:spPr>
        <p:txBody>
          <a:bodyPr vert="horz" lIns="365760" tIns="182880" rIns="91440" bIns="45720" rtlCol="0" anchor="t">
            <a:normAutofit/>
          </a:bodyPr>
          <a:lstStyle/>
          <a:p>
            <a:pPr marL="0" indent="0">
              <a:lnSpc>
                <a:spcPct val="125000"/>
              </a:lnSpc>
              <a:buNone/>
            </a:pPr>
            <a:r>
              <a:rPr lang="en-US" sz="3600" dirty="0"/>
              <a:t>Our main goal for our project was to demonstrate the feasibility of implementing our system in </a:t>
            </a:r>
            <a:r>
              <a:rPr lang="en-US" sz="3600" dirty="0" err="1"/>
              <a:t>Jikes</a:t>
            </a:r>
            <a:r>
              <a:rPr lang="en-US" sz="3600" dirty="0"/>
              <a:t> RVM. To test our implementation, we created a simple program to estimate Pi using multiple threads. </a:t>
            </a:r>
          </a:p>
          <a:p>
            <a:r>
              <a:rPr lang="en-US" sz="3600" dirty="0"/>
              <a:t>Multiple threads read from a </a:t>
            </a:r>
            <a:r>
              <a:rPr lang="en-US" sz="3600" i="1" dirty="0"/>
              <a:t>frozen</a:t>
            </a:r>
            <a:r>
              <a:rPr lang="en-US" sz="3600" dirty="0"/>
              <a:t> object</a:t>
            </a:r>
            <a:endParaRPr lang="en-US" sz="3600" dirty="0">
              <a:cs typeface="Calibri"/>
            </a:endParaRPr>
          </a:p>
          <a:p>
            <a:r>
              <a:rPr lang="en-US" sz="3600" dirty="0"/>
              <a:t>Threads create a </a:t>
            </a:r>
            <a:r>
              <a:rPr lang="en-US" sz="3600" i="1" dirty="0"/>
              <a:t>private</a:t>
            </a:r>
            <a:r>
              <a:rPr lang="en-US" sz="3600" dirty="0"/>
              <a:t> object to store the results</a:t>
            </a:r>
            <a:endParaRPr lang="en-US" sz="3600" dirty="0">
              <a:cs typeface="Calibri"/>
            </a:endParaRPr>
          </a:p>
          <a:p>
            <a:r>
              <a:rPr lang="en-US" sz="3600" dirty="0"/>
              <a:t>Each thread then </a:t>
            </a:r>
            <a:r>
              <a:rPr lang="en-US" sz="3600" i="1" dirty="0"/>
              <a:t>transfers</a:t>
            </a:r>
            <a:r>
              <a:rPr lang="en-US" sz="3600" dirty="0"/>
              <a:t> the object to the main thread, and stores it in a global buffer</a:t>
            </a:r>
            <a:endParaRPr lang="en-US" sz="3600" dirty="0">
              <a:cs typeface="Calibri"/>
            </a:endParaRPr>
          </a:p>
          <a:p>
            <a:r>
              <a:rPr lang="en-US" sz="3600" dirty="0"/>
              <a:t>The main thread performs the final calculations using the objects created by the threads</a:t>
            </a:r>
            <a:endParaRPr lang="en-US" sz="3600" dirty="0">
              <a:cs typeface="Calibri"/>
            </a:endParaRPr>
          </a:p>
          <a:p>
            <a:pPr>
              <a:lnSpc>
                <a:spcPct val="125000"/>
              </a:lnSpc>
            </a:pPr>
            <a:endParaRPr lang="en-US" sz="4000" dirty="0"/>
          </a:p>
        </p:txBody>
      </p:sp>
      <p:sp>
        <p:nvSpPr>
          <p:cNvPr id="24" name="TextBox 23">
            <a:extLst>
              <a:ext uri="{FF2B5EF4-FFF2-40B4-BE49-F238E27FC236}">
                <a16:creationId xmlns:a16="http://schemas.microsoft.com/office/drawing/2014/main" id="{D199AA0E-9DCF-4100-8939-B73F3EB5AD20}"/>
              </a:ext>
            </a:extLst>
          </p:cNvPr>
          <p:cNvSpPr txBox="1"/>
          <p:nvPr/>
        </p:nvSpPr>
        <p:spPr>
          <a:xfrm>
            <a:off x="508763" y="29236824"/>
            <a:ext cx="12860241" cy="523220"/>
          </a:xfrm>
          <a:prstGeom prst="rect">
            <a:avLst/>
          </a:prstGeom>
          <a:noFill/>
        </p:spPr>
        <p:txBody>
          <a:bodyPr wrap="square" rtlCol="0">
            <a:spAutoFit/>
          </a:bodyPr>
          <a:lstStyle/>
          <a:p>
            <a:r>
              <a:rPr lang="en-US" sz="2800" dirty="0"/>
              <a:t>Fig. 1. Visual Representation of Access Rights </a:t>
            </a:r>
          </a:p>
        </p:txBody>
      </p:sp>
      <p:pic>
        <p:nvPicPr>
          <p:cNvPr id="13" name="Picture 12">
            <a:extLst>
              <a:ext uri="{FF2B5EF4-FFF2-40B4-BE49-F238E27FC236}">
                <a16:creationId xmlns:a16="http://schemas.microsoft.com/office/drawing/2014/main" id="{99690D84-A52F-498D-861A-D7ECF6B05C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756656" y="13797885"/>
            <a:ext cx="12723827" cy="4774376"/>
          </a:xfrm>
          <a:prstGeom prst="rect">
            <a:avLst/>
          </a:prstGeom>
        </p:spPr>
      </p:pic>
      <p:pic>
        <p:nvPicPr>
          <p:cNvPr id="25" name="Picture 24">
            <a:extLst>
              <a:ext uri="{FF2B5EF4-FFF2-40B4-BE49-F238E27FC236}">
                <a16:creationId xmlns:a16="http://schemas.microsoft.com/office/drawing/2014/main" id="{1D8D711F-F854-4384-8B8C-7DD26570C5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756656" y="19329064"/>
            <a:ext cx="12799422" cy="5129320"/>
          </a:xfrm>
          <a:prstGeom prst="rect">
            <a:avLst/>
          </a:prstGeom>
        </p:spPr>
      </p:pic>
      <p:sp>
        <p:nvSpPr>
          <p:cNvPr id="29" name="TextBox 1">
            <a:extLst>
              <a:ext uri="{FF2B5EF4-FFF2-40B4-BE49-F238E27FC236}">
                <a16:creationId xmlns:a16="http://schemas.microsoft.com/office/drawing/2014/main" id="{23E12507-39F8-44A3-A3CE-6756853F8945}"/>
              </a:ext>
            </a:extLst>
          </p:cNvPr>
          <p:cNvSpPr txBox="1"/>
          <p:nvPr/>
        </p:nvSpPr>
        <p:spPr>
          <a:xfrm>
            <a:off x="15622242" y="12122015"/>
            <a:ext cx="12860241" cy="523220"/>
          </a:xfrm>
          <a:prstGeom prst="rect">
            <a:avLst/>
          </a:prstGeom>
          <a:noFill/>
        </p:spPr>
        <p:txBody>
          <a:bodyPr wrap="square" rtlCol="0" anchor="t">
            <a:spAutoFit/>
          </a:bodyPr>
          <a:ls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a:lstStyle>
          <a:p>
            <a:r>
              <a:rPr lang="en-US" sz="2800" dirty="0"/>
              <a:t>Fig. 2. </a:t>
            </a:r>
            <a:r>
              <a:rPr lang="en-US" sz="2800" dirty="0" err="1">
                <a:cs typeface="Calibri"/>
              </a:rPr>
              <a:t>Spacial</a:t>
            </a:r>
            <a:r>
              <a:rPr lang="en-US" sz="2800" dirty="0">
                <a:cs typeface="Calibri"/>
              </a:rPr>
              <a:t> Layout of Object</a:t>
            </a:r>
            <a:endParaRPr lang="en-US" sz="2800" dirty="0"/>
          </a:p>
        </p:txBody>
      </p:sp>
      <p:sp>
        <p:nvSpPr>
          <p:cNvPr id="32" name="TextBox 1">
            <a:extLst>
              <a:ext uri="{FF2B5EF4-FFF2-40B4-BE49-F238E27FC236}">
                <a16:creationId xmlns:a16="http://schemas.microsoft.com/office/drawing/2014/main" id="{B76C060B-80C2-4E38-886D-5F72783973E4}"/>
              </a:ext>
            </a:extLst>
          </p:cNvPr>
          <p:cNvSpPr txBox="1"/>
          <p:nvPr/>
        </p:nvSpPr>
        <p:spPr>
          <a:xfrm>
            <a:off x="29700552" y="18609083"/>
            <a:ext cx="12860241" cy="523220"/>
          </a:xfrm>
          <a:prstGeom prst="rect">
            <a:avLst/>
          </a:prstGeom>
          <a:noFill/>
        </p:spPr>
        <p:txBody>
          <a:bodyPr wrap="square" rtlCol="0" anchor="t">
            <a:spAutoFit/>
          </a:bodyPr>
          <a:ls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a:lstStyle>
          <a:p>
            <a:r>
              <a:rPr lang="en-US" sz="2800" dirty="0"/>
              <a:t>Fig. 5. </a:t>
            </a:r>
            <a:r>
              <a:rPr lang="en-US" sz="2800" dirty="0">
                <a:cs typeface="Calibri"/>
              </a:rPr>
              <a:t>Testing using parallel Pi approximation</a:t>
            </a:r>
            <a:endParaRPr lang="en-US" sz="2800" dirty="0"/>
          </a:p>
        </p:txBody>
      </p:sp>
      <p:sp>
        <p:nvSpPr>
          <p:cNvPr id="33" name="TextBox 1">
            <a:extLst>
              <a:ext uri="{FF2B5EF4-FFF2-40B4-BE49-F238E27FC236}">
                <a16:creationId xmlns:a16="http://schemas.microsoft.com/office/drawing/2014/main" id="{AB78B01A-173D-4F0F-803D-EB9A62075CB9}"/>
              </a:ext>
            </a:extLst>
          </p:cNvPr>
          <p:cNvSpPr txBox="1"/>
          <p:nvPr/>
        </p:nvSpPr>
        <p:spPr>
          <a:xfrm>
            <a:off x="29700556" y="24509550"/>
            <a:ext cx="12860241" cy="523220"/>
          </a:xfrm>
          <a:prstGeom prst="rect">
            <a:avLst/>
          </a:prstGeom>
          <a:noFill/>
        </p:spPr>
        <p:txBody>
          <a:bodyPr wrap="square" rtlCol="0" anchor="t">
            <a:spAutoFit/>
          </a:bodyPr>
          <a:ls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a:lstStyle>
          <a:p>
            <a:r>
              <a:rPr lang="en-US" sz="2800" dirty="0"/>
              <a:t>Fig. 6. </a:t>
            </a:r>
            <a:r>
              <a:rPr lang="en-US" sz="2800" dirty="0">
                <a:cs typeface="Calibri"/>
              </a:rPr>
              <a:t>Incorrect accesses generate errors</a:t>
            </a:r>
            <a:endParaRPr lang="en-US" sz="2800" dirty="0"/>
          </a:p>
        </p:txBody>
      </p:sp>
      <p:pic>
        <p:nvPicPr>
          <p:cNvPr id="34" name="Picture 33" descr="A screenshot of a social media post with text and green leaves&#10;&#10;Description generated with high confidence">
            <a:extLst>
              <a:ext uri="{FF2B5EF4-FFF2-40B4-BE49-F238E27FC236}">
                <a16:creationId xmlns:a16="http://schemas.microsoft.com/office/drawing/2014/main" id="{FF23BFCC-C8AC-4364-9C28-8F983F451F5C}"/>
              </a:ext>
            </a:extLst>
          </p:cNvPr>
          <p:cNvPicPr>
            <a:picLocks noChangeAspect="1"/>
          </p:cNvPicPr>
          <p:nvPr/>
        </p:nvPicPr>
        <p:blipFill>
          <a:blip r:embed="rId5"/>
          <a:stretch>
            <a:fillRect/>
          </a:stretch>
        </p:blipFill>
        <p:spPr>
          <a:xfrm>
            <a:off x="15639687" y="17596922"/>
            <a:ext cx="12197750" cy="5419310"/>
          </a:xfrm>
          <a:prstGeom prst="rect">
            <a:avLst/>
          </a:prstGeom>
        </p:spPr>
      </p:pic>
      <p:sp>
        <p:nvSpPr>
          <p:cNvPr id="35" name="TextBox 1">
            <a:extLst>
              <a:ext uri="{FF2B5EF4-FFF2-40B4-BE49-F238E27FC236}">
                <a16:creationId xmlns:a16="http://schemas.microsoft.com/office/drawing/2014/main" id="{F9C2DC2A-75BE-4276-981D-346FBA600044}"/>
              </a:ext>
            </a:extLst>
          </p:cNvPr>
          <p:cNvSpPr txBox="1"/>
          <p:nvPr/>
        </p:nvSpPr>
        <p:spPr>
          <a:xfrm>
            <a:off x="15656747" y="23025804"/>
            <a:ext cx="12860241" cy="523220"/>
          </a:xfrm>
          <a:prstGeom prst="rect">
            <a:avLst/>
          </a:prstGeom>
          <a:noFill/>
        </p:spPr>
        <p:txBody>
          <a:bodyPr wrap="square" rtlCol="0" anchor="t">
            <a:spAutoFit/>
          </a:bodyPr>
          <a:ls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a:lstStyle>
          <a:p>
            <a:r>
              <a:rPr lang="en-US" sz="2800" dirty="0"/>
              <a:t>Fig. 3. </a:t>
            </a:r>
            <a:r>
              <a:rPr lang="en-US" sz="2800" dirty="0">
                <a:cs typeface="Calibri"/>
              </a:rPr>
              <a:t>Check Insertion</a:t>
            </a:r>
            <a:endParaRPr lang="en-US" sz="2800" dirty="0"/>
          </a:p>
        </p:txBody>
      </p:sp>
      <p:pic>
        <p:nvPicPr>
          <p:cNvPr id="10" name="Picture 9">
            <a:extLst>
              <a:ext uri="{FF2B5EF4-FFF2-40B4-BE49-F238E27FC236}">
                <a16:creationId xmlns:a16="http://schemas.microsoft.com/office/drawing/2014/main" id="{F3F6913B-5138-4211-881A-0FD6DEBC847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836138" y="24509550"/>
            <a:ext cx="12218924" cy="4287342"/>
          </a:xfrm>
          <a:prstGeom prst="rect">
            <a:avLst/>
          </a:prstGeom>
        </p:spPr>
      </p:pic>
      <p:sp>
        <p:nvSpPr>
          <p:cNvPr id="36" name="TextBox 1">
            <a:extLst>
              <a:ext uri="{FF2B5EF4-FFF2-40B4-BE49-F238E27FC236}">
                <a16:creationId xmlns:a16="http://schemas.microsoft.com/office/drawing/2014/main" id="{07C383D0-2979-4260-B894-AAB31E8DD5CB}"/>
              </a:ext>
            </a:extLst>
          </p:cNvPr>
          <p:cNvSpPr txBox="1"/>
          <p:nvPr/>
        </p:nvSpPr>
        <p:spPr>
          <a:xfrm>
            <a:off x="15836138" y="28796892"/>
            <a:ext cx="12860241" cy="523220"/>
          </a:xfrm>
          <a:prstGeom prst="rect">
            <a:avLst/>
          </a:prstGeom>
          <a:noFill/>
        </p:spPr>
        <p:txBody>
          <a:bodyPr wrap="square" rtlCol="0" anchor="t">
            <a:spAutoFit/>
          </a:bodyPr>
          <a:ls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a:lstStyle>
          <a:p>
            <a:r>
              <a:rPr lang="en-US" sz="2800" dirty="0"/>
              <a:t>Fig. 4 New methods in Object.java</a:t>
            </a:r>
          </a:p>
        </p:txBody>
      </p:sp>
    </p:spTree>
    <p:extLst>
      <p:ext uri="{BB962C8B-B14F-4D97-AF65-F5344CB8AC3E}">
        <p14:creationId xmlns:p14="http://schemas.microsoft.com/office/powerpoint/2010/main" val="1039588809"/>
      </p:ext>
    </p:extLst>
  </p:cSld>
  <p:clrMapOvr>
    <a:masterClrMapping/>
  </p:clrMapOvr>
</p:sld>
</file>

<file path=ppt/theme/theme1.xml><?xml version="1.0" encoding="utf-8"?>
<a:theme xmlns:a="http://schemas.openxmlformats.org/drawingml/2006/main" name="Medical Poster">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A1110015-E380-4C53-980C-698226C61CA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Poster (blue and brown design)</Template>
  <TotalTime>0</TotalTime>
  <Words>633</Words>
  <Application>Microsoft Office PowerPoint</Application>
  <PresentationFormat>Custom</PresentationFormat>
  <Paragraphs>87</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Cambria</vt:lpstr>
      <vt:lpstr>Consolas</vt:lpstr>
      <vt:lpstr>Medical Poster</vt:lpstr>
      <vt:lpstr>Implementing  a System for Intentional Concurrency in Jikes RVM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Implementing  a System for Intentional Concurrency in Jikes RVM</dc:title>
  <dc:creator/>
  <cp:keywords/>
  <cp:lastModifiedBy/>
  <cp:revision>5</cp:revision>
  <dcterms:created xsi:type="dcterms:W3CDTF">2018-03-22T16:44:31Z</dcterms:created>
  <dcterms:modified xsi:type="dcterms:W3CDTF">2018-04-12T17:55:47Z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TC040015519991</vt:lpwstr>
  </property>
</Properties>
</file>