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tthew Reuter" initials="MR" lastIdx="0" clrIdx="0">
    <p:extLst>
      <p:ext uri="{19B8F6BF-5375-455C-9EA6-DF929625EA0E}">
        <p15:presenceInfo xmlns:p15="http://schemas.microsoft.com/office/powerpoint/2012/main" userId="16214f66d6595b92" providerId="Windows Live"/>
      </p:ext>
    </p:extLst>
  </p:cmAuthor>
  <p:cmAuthor id="2" name="Toby" initials="T" lastIdx="1" clrIdx="1">
    <p:extLst>
      <p:ext uri="{19B8F6BF-5375-455C-9EA6-DF929625EA0E}">
        <p15:presenceInfo xmlns:p15="http://schemas.microsoft.com/office/powerpoint/2012/main" userId="Tob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0099FF"/>
    <a:srgbClr val="12366C"/>
    <a:srgbClr val="205B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5274" autoAdjust="0"/>
  </p:normalViewPr>
  <p:slideViewPr>
    <p:cSldViewPr snapToGrid="0">
      <p:cViewPr>
        <p:scale>
          <a:sx n="20" d="100"/>
          <a:sy n="20" d="100"/>
        </p:scale>
        <p:origin x="998" y="-4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14.emf"/><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image" Target="../media/image13.emf"/><Relationship Id="rId2" Type="http://schemas.openxmlformats.org/officeDocument/2006/relationships/image" Target="../media/image3.emf"/><Relationship Id="rId16" Type="http://schemas.openxmlformats.org/officeDocument/2006/relationships/image" Target="../media/image17.emf"/><Relationship Id="rId1" Type="http://schemas.openxmlformats.org/officeDocument/2006/relationships/image" Target="../media/image2.emf"/><Relationship Id="rId6" Type="http://schemas.openxmlformats.org/officeDocument/2006/relationships/image" Target="../media/image7.emf"/><Relationship Id="rId11" Type="http://schemas.openxmlformats.org/officeDocument/2006/relationships/image" Target="../media/image12.emf"/><Relationship Id="rId5" Type="http://schemas.openxmlformats.org/officeDocument/2006/relationships/image" Target="../media/image6.emf"/><Relationship Id="rId15" Type="http://schemas.openxmlformats.org/officeDocument/2006/relationships/image" Target="../media/image1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F10A74-7959-4991-96B2-5236CAF83396}" type="datetimeFigureOut">
              <a:rPr lang="en-US" smtClean="0"/>
              <a:t>4/13/2018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63FF26-3964-4AD3-BE93-1FCF2024B744}" type="slidenum">
              <a:rPr lang="en-US" smtClean="0"/>
              <a:t>‹#›</a:t>
            </a:fld>
            <a:endParaRPr lang="en-US"/>
          </a:p>
        </p:txBody>
      </p:sp>
    </p:spTree>
    <p:extLst>
      <p:ext uri="{BB962C8B-B14F-4D97-AF65-F5344CB8AC3E}">
        <p14:creationId xmlns:p14="http://schemas.microsoft.com/office/powerpoint/2010/main" val="3758647182"/>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89666" y="5387342"/>
            <a:ext cx="37311878" cy="11460480"/>
          </a:xfrm>
        </p:spPr>
        <p:txBody>
          <a:bodyPr anchor="b">
            <a:normAutofit/>
          </a:bodyPr>
          <a:lstStyle>
            <a:lvl1pPr algn="ctr">
              <a:defRPr sz="23040"/>
            </a:lvl1pPr>
          </a:lstStyle>
          <a:p>
            <a:r>
              <a:rPr lang="en-US"/>
              <a:t>Click to edit Master title style</a:t>
            </a:r>
            <a:endParaRPr lang="en-US" dirty="0"/>
          </a:p>
        </p:txBody>
      </p:sp>
      <p:sp>
        <p:nvSpPr>
          <p:cNvPr id="3" name="Subtitle 2"/>
          <p:cNvSpPr>
            <a:spLocks noGrp="1"/>
          </p:cNvSpPr>
          <p:nvPr>
            <p:ph type="subTitle" idx="1"/>
          </p:nvPr>
        </p:nvSpPr>
        <p:spPr>
          <a:xfrm>
            <a:off x="3289666" y="17289782"/>
            <a:ext cx="37311878"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19D1CE-97EE-433C-8AC1-03AF613B514F}"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1110785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19D1CE-97EE-433C-8AC1-03AF613B514F}"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2554477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425279" y="3154692"/>
            <a:ext cx="35040643" cy="13693138"/>
          </a:xfrm>
        </p:spPr>
        <p:txBody>
          <a:bodyPr anchor="b">
            <a:normAutofit/>
          </a:bodyPr>
          <a:lstStyle>
            <a:lvl1pPr>
              <a:defRPr sz="16320"/>
            </a:lvl1pPr>
          </a:lstStyle>
          <a:p>
            <a:r>
              <a:rPr lang="en-US"/>
              <a:t>Click to edit Master title style</a:t>
            </a:r>
            <a:endParaRPr lang="en-US" dirty="0"/>
          </a:p>
        </p:txBody>
      </p:sp>
      <p:sp>
        <p:nvSpPr>
          <p:cNvPr id="3" name="Text Placeholder 2"/>
          <p:cNvSpPr>
            <a:spLocks noGrp="1"/>
          </p:cNvSpPr>
          <p:nvPr>
            <p:ph type="body" idx="1"/>
          </p:nvPr>
        </p:nvSpPr>
        <p:spPr>
          <a:xfrm>
            <a:off x="4425279" y="17289789"/>
            <a:ext cx="35040643" cy="7200898"/>
          </a:xfrm>
        </p:spPr>
        <p:txBody>
          <a:bodyPr/>
          <a:lstStyle>
            <a:lvl1pPr marL="0" indent="0" algn="ctr">
              <a:buNone/>
              <a:defRPr sz="11520">
                <a:solidFill>
                  <a:schemeClr val="tx1">
                    <a:tint val="75000"/>
                  </a:schemeClr>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19D1CE-97EE-433C-8AC1-03AF613B514F}"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667635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289668" y="2926087"/>
            <a:ext cx="37273541" cy="636634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3289663" y="10023938"/>
            <a:ext cx="18381614" cy="17773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24250" y="10023938"/>
            <a:ext cx="18338957" cy="17773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2699159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289668" y="2926087"/>
            <a:ext cx="37273541"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394050" y="10023936"/>
            <a:ext cx="17281565" cy="3954778"/>
          </a:xfrm>
        </p:spPr>
        <p:txBody>
          <a:bodyPr anchor="b"/>
          <a:lstStyle>
            <a:lvl1pPr marL="0" indent="0">
              <a:lnSpc>
                <a:spcPct val="100000"/>
              </a:lnSpc>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289661" y="13978714"/>
            <a:ext cx="18385949" cy="138190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3324306" y="10023936"/>
            <a:ext cx="17238898" cy="3954778"/>
          </a:xfrm>
        </p:spPr>
        <p:txBody>
          <a:bodyPr anchor="b"/>
          <a:lstStyle>
            <a:lvl1pPr marL="0" indent="0">
              <a:lnSpc>
                <a:spcPct val="100000"/>
              </a:lnSpc>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0" y="13978714"/>
            <a:ext cx="18343286" cy="138190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19D1CE-97EE-433C-8AC1-03AF613B514F}" type="datetimeFigureOut">
              <a:rPr lang="en-US" smtClean="0"/>
              <a:t>4/13/2018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2859075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19D1CE-97EE-433C-8AC1-03AF613B514F}" type="datetimeFigureOut">
              <a:rPr lang="en-US" smtClean="0"/>
              <a:t>4/13/2018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2030302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19D1CE-97EE-433C-8AC1-03AF613B514F}" type="datetimeFigureOut">
              <a:rPr lang="en-US" smtClean="0"/>
              <a:t>4/13/2018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93756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302021" y="2926080"/>
            <a:ext cx="14156054" cy="11338560"/>
          </a:xfrm>
        </p:spPr>
        <p:txBody>
          <a:bodyPr anchor="b">
            <a:normAutofit/>
          </a:bodyPr>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8281033" y="2926080"/>
            <a:ext cx="22282171" cy="2487168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302021" y="14264647"/>
            <a:ext cx="14156054" cy="13533115"/>
          </a:xfrm>
        </p:spPr>
        <p:txBody>
          <a:bodyPr/>
          <a:lstStyle>
            <a:lvl1pPr marL="0" indent="0" algn="ctr">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659582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302023" y="2926080"/>
            <a:ext cx="20004494" cy="11338560"/>
          </a:xfrm>
        </p:spPr>
        <p:txBody>
          <a:bodyPr anchor="b">
            <a:normAutofit/>
          </a:bodyPr>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199674" y="3642629"/>
            <a:ext cx="14241302" cy="23438582"/>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289661" y="14264640"/>
            <a:ext cx="20021962" cy="13533120"/>
          </a:xfrm>
        </p:spPr>
        <p:txBody>
          <a:bodyPr>
            <a:normAutofit/>
          </a:bodyPr>
          <a:lstStyle>
            <a:lvl1pPr marL="0" indent="0" algn="ctr">
              <a:buNone/>
              <a:defRPr sz="864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1724923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89707" y="20588993"/>
            <a:ext cx="37323230" cy="3932904"/>
          </a:xfrm>
        </p:spPr>
        <p:txBody>
          <a:bodyPr anchor="b">
            <a:normAutofit/>
          </a:bodyPr>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3289707" y="2982348"/>
            <a:ext cx="37323230" cy="1622272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289663" y="24521894"/>
            <a:ext cx="37317595" cy="3275866"/>
          </a:xfrm>
        </p:spPr>
        <p:txBody>
          <a:bodyPr>
            <a:normAutofit/>
          </a:bodyPr>
          <a:lstStyle>
            <a:lvl1pPr marL="0" indent="0" algn="ctr">
              <a:buNone/>
              <a:defRPr sz="864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2638634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289661" y="2926087"/>
            <a:ext cx="37273546" cy="16439323"/>
          </a:xfrm>
        </p:spPr>
        <p:txBody>
          <a:bodyPr anchor="ctr"/>
          <a:lstStyle>
            <a:lvl1pPr>
              <a:defRPr sz="15360"/>
            </a:lvl1pPr>
          </a:lstStyle>
          <a:p>
            <a:r>
              <a:rPr lang="en-US"/>
              <a:t>Click to edit Master title style</a:t>
            </a:r>
            <a:endParaRPr lang="en-US" dirty="0"/>
          </a:p>
        </p:txBody>
      </p:sp>
      <p:sp>
        <p:nvSpPr>
          <p:cNvPr id="4" name="Text Placeholder 3"/>
          <p:cNvSpPr>
            <a:spLocks noGrp="1"/>
          </p:cNvSpPr>
          <p:nvPr>
            <p:ph type="body" sz="half" idx="2"/>
          </p:nvPr>
        </p:nvSpPr>
        <p:spPr>
          <a:xfrm>
            <a:off x="3289668" y="20183136"/>
            <a:ext cx="37273541" cy="7642493"/>
          </a:xfrm>
        </p:spPr>
        <p:txBody>
          <a:bodyPr anchor="ctr"/>
          <a:lstStyle>
            <a:lvl1pPr marL="0" indent="0" algn="ctr">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4124155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6363" y="2926080"/>
            <a:ext cx="33489907" cy="14365939"/>
          </a:xfrm>
        </p:spPr>
        <p:txBody>
          <a:bodyPr anchor="ctr"/>
          <a:lstStyle>
            <a:lvl1pPr>
              <a:defRPr sz="15360"/>
            </a:lvl1pPr>
          </a:lstStyle>
          <a:p>
            <a:r>
              <a:rPr lang="en-US"/>
              <a:t>Click to edit Master title style</a:t>
            </a:r>
            <a:endParaRPr lang="en-US" dirty="0"/>
          </a:p>
        </p:txBody>
      </p:sp>
      <p:sp>
        <p:nvSpPr>
          <p:cNvPr id="12" name="Text Placeholder 3"/>
          <p:cNvSpPr>
            <a:spLocks noGrp="1"/>
          </p:cNvSpPr>
          <p:nvPr>
            <p:ph type="body" sz="half" idx="13"/>
          </p:nvPr>
        </p:nvSpPr>
        <p:spPr>
          <a:xfrm>
            <a:off x="6194323" y="17328153"/>
            <a:ext cx="31508275" cy="2048698"/>
          </a:xfrm>
        </p:spPr>
        <p:txBody>
          <a:bodyPr anchor="t">
            <a:normAutofit/>
          </a:bodyPr>
          <a:lstStyle>
            <a:lvl1pPr marL="0" indent="0" algn="r">
              <a:buNone/>
              <a:defRPr sz="672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4" name="Text Placeholder 3"/>
          <p:cNvSpPr>
            <a:spLocks noGrp="1"/>
          </p:cNvSpPr>
          <p:nvPr>
            <p:ph type="body" sz="half" idx="2"/>
          </p:nvPr>
        </p:nvSpPr>
        <p:spPr>
          <a:xfrm>
            <a:off x="3289656" y="20183141"/>
            <a:ext cx="37273546" cy="7614624"/>
          </a:xfrm>
        </p:spPr>
        <p:txBody>
          <a:bodyPr anchor="ctr">
            <a:normAutofit/>
          </a:bodyPr>
          <a:lstStyle>
            <a:lvl1pPr marL="0" indent="0" algn="ctr">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
        <p:nvSpPr>
          <p:cNvPr id="10" name="TextBox 9"/>
          <p:cNvSpPr txBox="1"/>
          <p:nvPr/>
        </p:nvSpPr>
        <p:spPr>
          <a:xfrm>
            <a:off x="2425176" y="3080395"/>
            <a:ext cx="2194560"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38400" dirty="0">
                <a:solidFill>
                  <a:schemeClr val="tx1"/>
                </a:solidFill>
                <a:effectLst/>
              </a:rPr>
              <a:t>“</a:t>
            </a:r>
          </a:p>
        </p:txBody>
      </p:sp>
      <p:sp>
        <p:nvSpPr>
          <p:cNvPr id="14" name="TextBox 13"/>
          <p:cNvSpPr txBox="1"/>
          <p:nvPr/>
        </p:nvSpPr>
        <p:spPr>
          <a:xfrm>
            <a:off x="38144261" y="14752205"/>
            <a:ext cx="2194560"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38400" dirty="0">
                <a:solidFill>
                  <a:schemeClr val="tx1"/>
                </a:solidFill>
                <a:effectLst/>
              </a:rPr>
              <a:t>”</a:t>
            </a:r>
          </a:p>
        </p:txBody>
      </p:sp>
    </p:spTree>
    <p:extLst>
      <p:ext uri="{BB962C8B-B14F-4D97-AF65-F5344CB8AC3E}">
        <p14:creationId xmlns:p14="http://schemas.microsoft.com/office/powerpoint/2010/main" val="238171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289706" y="10209329"/>
            <a:ext cx="37279176" cy="12056808"/>
          </a:xfrm>
        </p:spPr>
        <p:txBody>
          <a:bodyPr anchor="b"/>
          <a:lstStyle>
            <a:lvl1pPr>
              <a:defRPr sz="15360"/>
            </a:lvl1pPr>
          </a:lstStyle>
          <a:p>
            <a:r>
              <a:rPr lang="en-US"/>
              <a:t>Click to edit Master title style</a:t>
            </a:r>
            <a:endParaRPr lang="en-US" dirty="0"/>
          </a:p>
        </p:txBody>
      </p:sp>
      <p:sp>
        <p:nvSpPr>
          <p:cNvPr id="4" name="Text Placeholder 3"/>
          <p:cNvSpPr>
            <a:spLocks noGrp="1"/>
          </p:cNvSpPr>
          <p:nvPr>
            <p:ph type="body" sz="half" idx="2"/>
          </p:nvPr>
        </p:nvSpPr>
        <p:spPr>
          <a:xfrm>
            <a:off x="3289661" y="22322669"/>
            <a:ext cx="37273546" cy="5475091"/>
          </a:xfrm>
        </p:spPr>
        <p:txBody>
          <a:bodyPr anchor="t"/>
          <a:lstStyle>
            <a:lvl1pPr marL="0" indent="0" algn="ctr">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9A19D1CE-97EE-433C-8AC1-03AF613B514F}"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3266626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3289656" y="2926087"/>
            <a:ext cx="37273546" cy="6362702"/>
          </a:xfrm>
        </p:spPr>
        <p:txBody>
          <a:bodyPr/>
          <a:lstStyle/>
          <a:p>
            <a:r>
              <a:rPr lang="en-US"/>
              <a:t>Click to edit Master title style</a:t>
            </a:r>
            <a:endParaRPr lang="en-US" dirty="0"/>
          </a:p>
        </p:txBody>
      </p:sp>
      <p:sp>
        <p:nvSpPr>
          <p:cNvPr id="7" name="Text Placeholder 2"/>
          <p:cNvSpPr>
            <a:spLocks noGrp="1"/>
          </p:cNvSpPr>
          <p:nvPr>
            <p:ph type="body" idx="1"/>
          </p:nvPr>
        </p:nvSpPr>
        <p:spPr>
          <a:xfrm>
            <a:off x="3289663" y="10023938"/>
            <a:ext cx="11876242" cy="3951864"/>
          </a:xfrm>
        </p:spPr>
        <p:txBody>
          <a:bodyPr anchor="b">
            <a:noAutofit/>
          </a:bodyPr>
          <a:lstStyle>
            <a:lvl1pPr marL="0" indent="0" algn="ctr">
              <a:lnSpc>
                <a:spcPct val="100000"/>
              </a:lnSpc>
              <a:buNone/>
              <a:defRPr sz="1152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8" name="Text Placeholder 3"/>
          <p:cNvSpPr>
            <a:spLocks noGrp="1"/>
          </p:cNvSpPr>
          <p:nvPr>
            <p:ph type="body" sz="half" idx="15"/>
          </p:nvPr>
        </p:nvSpPr>
        <p:spPr>
          <a:xfrm>
            <a:off x="3289663" y="13975795"/>
            <a:ext cx="11876242" cy="13821965"/>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9" name="Text Placeholder 4"/>
          <p:cNvSpPr>
            <a:spLocks noGrp="1"/>
          </p:cNvSpPr>
          <p:nvPr>
            <p:ph type="body" sz="quarter" idx="3"/>
          </p:nvPr>
        </p:nvSpPr>
        <p:spPr>
          <a:xfrm>
            <a:off x="16001561" y="10023936"/>
            <a:ext cx="11874811" cy="3951859"/>
          </a:xfrm>
        </p:spPr>
        <p:txBody>
          <a:bodyPr anchor="b">
            <a:noAutofit/>
          </a:bodyPr>
          <a:lstStyle>
            <a:lvl1pPr marL="0" indent="0" algn="ctr">
              <a:lnSpc>
                <a:spcPct val="100000"/>
              </a:lnSpc>
              <a:buNone/>
              <a:defRPr sz="1152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10" name="Text Placeholder 3"/>
          <p:cNvSpPr>
            <a:spLocks noGrp="1"/>
          </p:cNvSpPr>
          <p:nvPr>
            <p:ph type="body" sz="half" idx="16"/>
          </p:nvPr>
        </p:nvSpPr>
        <p:spPr>
          <a:xfrm>
            <a:off x="16001563" y="13975795"/>
            <a:ext cx="11879357" cy="13821965"/>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11" name="Text Placeholder 4"/>
          <p:cNvSpPr>
            <a:spLocks noGrp="1"/>
          </p:cNvSpPr>
          <p:nvPr>
            <p:ph type="body" sz="quarter" idx="13"/>
          </p:nvPr>
        </p:nvSpPr>
        <p:spPr>
          <a:xfrm>
            <a:off x="28703875" y="10023936"/>
            <a:ext cx="11848358" cy="3951859"/>
          </a:xfrm>
        </p:spPr>
        <p:txBody>
          <a:bodyPr anchor="b">
            <a:noAutofit/>
          </a:bodyPr>
          <a:lstStyle>
            <a:lvl1pPr marL="0" indent="0" algn="ctr">
              <a:lnSpc>
                <a:spcPct val="100000"/>
              </a:lnSpc>
              <a:buNone/>
              <a:defRPr sz="1152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12" name="Text Placeholder 3"/>
          <p:cNvSpPr>
            <a:spLocks noGrp="1"/>
          </p:cNvSpPr>
          <p:nvPr>
            <p:ph type="body" sz="half" idx="17"/>
          </p:nvPr>
        </p:nvSpPr>
        <p:spPr>
          <a:xfrm>
            <a:off x="28714848" y="13975795"/>
            <a:ext cx="11848358" cy="13821965"/>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3" name="Date Placeholder 2"/>
          <p:cNvSpPr>
            <a:spLocks noGrp="1"/>
          </p:cNvSpPr>
          <p:nvPr>
            <p:ph type="dt" sz="half" idx="10"/>
          </p:nvPr>
        </p:nvSpPr>
        <p:spPr/>
        <p:txBody>
          <a:bodyPr/>
          <a:lstStyle/>
          <a:p>
            <a:fld id="{9A19D1CE-97EE-433C-8AC1-03AF613B514F}" type="datetimeFigureOut">
              <a:rPr lang="en-US" smtClean="0"/>
              <a:t>4/13/2018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15403254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289661" y="2926087"/>
            <a:ext cx="37273546" cy="636270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3289666" y="19147905"/>
            <a:ext cx="11876237" cy="2766058"/>
          </a:xfrm>
        </p:spPr>
        <p:txBody>
          <a:bodyPr anchor="b">
            <a:noAutofit/>
          </a:bodyPr>
          <a:lstStyle>
            <a:lvl1pPr marL="0" indent="0" algn="ctr">
              <a:lnSpc>
                <a:spcPct val="100000"/>
              </a:lnSpc>
              <a:buNone/>
              <a:defRPr sz="960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20" name="Picture Placeholder 2"/>
          <p:cNvSpPr>
            <a:spLocks noGrp="1" noChangeAspect="1"/>
          </p:cNvSpPr>
          <p:nvPr>
            <p:ph type="pic" idx="15"/>
          </p:nvPr>
        </p:nvSpPr>
        <p:spPr>
          <a:xfrm>
            <a:off x="3931272" y="10042728"/>
            <a:ext cx="10584182" cy="73152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a:t>Click icon to add picture</a:t>
            </a:r>
            <a:endParaRPr lang="en-US" dirty="0"/>
          </a:p>
        </p:txBody>
      </p:sp>
      <p:sp>
        <p:nvSpPr>
          <p:cNvPr id="21" name="Text Placeholder 3"/>
          <p:cNvSpPr>
            <a:spLocks noGrp="1"/>
          </p:cNvSpPr>
          <p:nvPr>
            <p:ph type="body" sz="half" idx="18"/>
          </p:nvPr>
        </p:nvSpPr>
        <p:spPr>
          <a:xfrm>
            <a:off x="3289666" y="21913963"/>
            <a:ext cx="11876237" cy="5883802"/>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22" name="Text Placeholder 4"/>
          <p:cNvSpPr>
            <a:spLocks noGrp="1"/>
          </p:cNvSpPr>
          <p:nvPr>
            <p:ph type="body" sz="quarter" idx="3"/>
          </p:nvPr>
        </p:nvSpPr>
        <p:spPr>
          <a:xfrm>
            <a:off x="15993727" y="19147905"/>
            <a:ext cx="11876338" cy="2766058"/>
          </a:xfrm>
        </p:spPr>
        <p:txBody>
          <a:bodyPr anchor="b">
            <a:noAutofit/>
          </a:bodyPr>
          <a:lstStyle>
            <a:lvl1pPr marL="0" indent="0" algn="ctr">
              <a:lnSpc>
                <a:spcPct val="100000"/>
              </a:lnSpc>
              <a:buNone/>
              <a:defRPr sz="960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23" name="Picture Placeholder 2"/>
          <p:cNvSpPr>
            <a:spLocks noGrp="1" noChangeAspect="1"/>
          </p:cNvSpPr>
          <p:nvPr>
            <p:ph type="pic" idx="21"/>
          </p:nvPr>
        </p:nvSpPr>
        <p:spPr>
          <a:xfrm>
            <a:off x="16448386" y="10042728"/>
            <a:ext cx="10549891" cy="73152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a:t>Click icon to add picture</a:t>
            </a:r>
            <a:endParaRPr lang="en-US" dirty="0"/>
          </a:p>
        </p:txBody>
      </p:sp>
      <p:sp>
        <p:nvSpPr>
          <p:cNvPr id="24" name="Text Placeholder 3"/>
          <p:cNvSpPr>
            <a:spLocks noGrp="1"/>
          </p:cNvSpPr>
          <p:nvPr>
            <p:ph type="body" sz="half" idx="19"/>
          </p:nvPr>
        </p:nvSpPr>
        <p:spPr>
          <a:xfrm>
            <a:off x="15988853" y="21913958"/>
            <a:ext cx="11881210" cy="5883802"/>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25" name="Text Placeholder 4"/>
          <p:cNvSpPr>
            <a:spLocks noGrp="1"/>
          </p:cNvSpPr>
          <p:nvPr>
            <p:ph type="body" sz="quarter" idx="13"/>
          </p:nvPr>
        </p:nvSpPr>
        <p:spPr>
          <a:xfrm>
            <a:off x="28704324" y="19147905"/>
            <a:ext cx="11843640" cy="2766058"/>
          </a:xfrm>
        </p:spPr>
        <p:txBody>
          <a:bodyPr anchor="b">
            <a:noAutofit/>
          </a:bodyPr>
          <a:lstStyle>
            <a:lvl1pPr marL="0" indent="0" algn="ctr">
              <a:lnSpc>
                <a:spcPct val="100000"/>
              </a:lnSpc>
              <a:buNone/>
              <a:defRPr sz="9600" b="0">
                <a:solidFill>
                  <a:schemeClr val="tx1"/>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26" name="Picture Placeholder 2"/>
          <p:cNvSpPr>
            <a:spLocks noGrp="1" noChangeAspect="1"/>
          </p:cNvSpPr>
          <p:nvPr>
            <p:ph type="pic" idx="22"/>
          </p:nvPr>
        </p:nvSpPr>
        <p:spPr>
          <a:xfrm>
            <a:off x="29350097" y="10042728"/>
            <a:ext cx="10555608" cy="73152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a:t>Click icon to add picture</a:t>
            </a:r>
            <a:endParaRPr lang="en-US" dirty="0"/>
          </a:p>
        </p:txBody>
      </p:sp>
      <p:sp>
        <p:nvSpPr>
          <p:cNvPr id="27" name="Text Placeholder 3"/>
          <p:cNvSpPr>
            <a:spLocks noGrp="1"/>
          </p:cNvSpPr>
          <p:nvPr>
            <p:ph type="body" sz="half" idx="20"/>
          </p:nvPr>
        </p:nvSpPr>
        <p:spPr>
          <a:xfrm>
            <a:off x="28703871" y="21913968"/>
            <a:ext cx="11859331" cy="5883792"/>
          </a:xfrm>
        </p:spPr>
        <p:txBody>
          <a:bodyPr anchor="t">
            <a:normAutofit/>
          </a:bodyPr>
          <a:lstStyle>
            <a:lvl1pPr marL="0" indent="0" algn="ctr">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3" name="Date Placeholder 2"/>
          <p:cNvSpPr>
            <a:spLocks noGrp="1"/>
          </p:cNvSpPr>
          <p:nvPr>
            <p:ph type="dt" sz="half" idx="10"/>
          </p:nvPr>
        </p:nvSpPr>
        <p:spPr/>
        <p:txBody>
          <a:bodyPr/>
          <a:lstStyle/>
          <a:p>
            <a:fld id="{9A19D1CE-97EE-433C-8AC1-03AF613B514F}" type="datetimeFigureOut">
              <a:rPr lang="en-US" smtClean="0"/>
              <a:t>4/13/2018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711619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19D1CE-97EE-433C-8AC1-03AF613B514F}"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34983293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3" y="2926082"/>
            <a:ext cx="9153566" cy="2487168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3289663" y="2926082"/>
            <a:ext cx="27571339" cy="2487168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19D1CE-97EE-433C-8AC1-03AF613B514F}"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F2652-7980-41AF-9BEB-10404694CAC4}" type="slidenum">
              <a:rPr lang="en-US" smtClean="0"/>
              <a:t>‹#›</a:t>
            </a:fld>
            <a:endParaRPr lang="en-US"/>
          </a:p>
        </p:txBody>
      </p:sp>
    </p:spTree>
    <p:extLst>
      <p:ext uri="{BB962C8B-B14F-4D97-AF65-F5344CB8AC3E}">
        <p14:creationId xmlns:p14="http://schemas.microsoft.com/office/powerpoint/2010/main" val="391817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89668" y="2926087"/>
            <a:ext cx="37273541" cy="636634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289661" y="10061107"/>
            <a:ext cx="37273546" cy="1773665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43450" y="28239727"/>
            <a:ext cx="9875520" cy="1752600"/>
          </a:xfrm>
          <a:prstGeom prst="rect">
            <a:avLst/>
          </a:prstGeom>
        </p:spPr>
        <p:txBody>
          <a:bodyPr vert="horz" lIns="91440" tIns="45720" rIns="91440" bIns="45720" rtlCol="0" anchor="ctr"/>
          <a:lstStyle>
            <a:lvl1pPr algn="r">
              <a:defRPr sz="4800">
                <a:solidFill>
                  <a:schemeClr val="tx1">
                    <a:tint val="75000"/>
                  </a:schemeClr>
                </a:solidFill>
              </a:defRPr>
            </a:lvl1pPr>
          </a:lstStyle>
          <a:p>
            <a:fld id="{9A19D1CE-97EE-433C-8AC1-03AF613B514F}" type="datetimeFigureOut">
              <a:rPr lang="en-US" smtClean="0"/>
              <a:t>4/13/2018</a:t>
            </a:fld>
            <a:endParaRPr lang="en-US"/>
          </a:p>
        </p:txBody>
      </p:sp>
      <p:sp>
        <p:nvSpPr>
          <p:cNvPr id="5" name="Footer Placeholder 4"/>
          <p:cNvSpPr>
            <a:spLocks noGrp="1"/>
          </p:cNvSpPr>
          <p:nvPr>
            <p:ph type="ftr" sz="quarter" idx="3"/>
          </p:nvPr>
        </p:nvSpPr>
        <p:spPr>
          <a:xfrm>
            <a:off x="3289663" y="28239727"/>
            <a:ext cx="24022315" cy="1752600"/>
          </a:xfrm>
          <a:prstGeom prst="rect">
            <a:avLst/>
          </a:prstGeom>
        </p:spPr>
        <p:txBody>
          <a:bodyPr vert="horz" lIns="91440" tIns="45720" rIns="91440" bIns="45720" rtlCol="0" anchor="ctr"/>
          <a:lstStyle>
            <a:lvl1pPr algn="l">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7850446" y="28239727"/>
            <a:ext cx="2712763" cy="1752600"/>
          </a:xfrm>
          <a:prstGeom prst="rect">
            <a:avLst/>
          </a:prstGeom>
        </p:spPr>
        <p:txBody>
          <a:bodyPr vert="horz" lIns="91440" tIns="45720" rIns="91440" bIns="45720" rtlCol="0" anchor="ctr"/>
          <a:lstStyle>
            <a:lvl1pPr algn="r">
              <a:defRPr sz="4800">
                <a:solidFill>
                  <a:schemeClr val="tx1">
                    <a:tint val="75000"/>
                  </a:schemeClr>
                </a:solidFill>
              </a:defRPr>
            </a:lvl1pPr>
          </a:lstStyle>
          <a:p>
            <a:fld id="{EA9F2652-7980-41AF-9BEB-10404694CAC4}" type="slidenum">
              <a:rPr lang="en-US" smtClean="0"/>
              <a:t>‹#›</a:t>
            </a:fld>
            <a:endParaRPr lang="en-US"/>
          </a:p>
        </p:txBody>
      </p:sp>
    </p:spTree>
    <p:extLst>
      <p:ext uri="{BB962C8B-B14F-4D97-AF65-F5344CB8AC3E}">
        <p14:creationId xmlns:p14="http://schemas.microsoft.com/office/powerpoint/2010/main" val="2770015398"/>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ctr" defTabSz="4389120" rtl="0" eaLnBrk="1" latinLnBrk="0" hangingPunct="1">
        <a:lnSpc>
          <a:spcPct val="90000"/>
        </a:lnSpc>
        <a:spcBef>
          <a:spcPct val="0"/>
        </a:spcBef>
        <a:buNone/>
        <a:defRPr sz="1632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1097280" indent="-1097280" algn="l" defTabSz="4389120" rtl="0" eaLnBrk="1" latinLnBrk="0" hangingPunct="1">
        <a:lnSpc>
          <a:spcPct val="120000"/>
        </a:lnSpc>
        <a:spcBef>
          <a:spcPts val="4800"/>
        </a:spcBef>
        <a:buFont typeface="Arial" panose="020B0604020202020204" pitchFamily="34" charset="0"/>
        <a:buChar char="•"/>
        <a:defRPr sz="9600" kern="1200">
          <a:solidFill>
            <a:schemeClr val="tx1"/>
          </a:solidFill>
          <a:effectLst>
            <a:outerShdw blurRad="50800" dist="38100" dir="2700000" algn="tl" rotWithShape="0">
              <a:srgbClr val="000000">
                <a:alpha val="48000"/>
              </a:srgbClr>
            </a:outerShdw>
          </a:effectLst>
          <a:latin typeface="+mn-lt"/>
          <a:ea typeface="+mn-ea"/>
          <a:cs typeface="+mn-cs"/>
        </a:defRPr>
      </a:lvl1pPr>
      <a:lvl2pPr marL="3291840" indent="-1097280" algn="l" defTabSz="4389120" rtl="0" eaLnBrk="1" latinLnBrk="0" hangingPunct="1">
        <a:lnSpc>
          <a:spcPct val="120000"/>
        </a:lnSpc>
        <a:spcBef>
          <a:spcPts val="2400"/>
        </a:spcBef>
        <a:buFont typeface="Arial" panose="020B0604020202020204" pitchFamily="34" charset="0"/>
        <a:buChar char="•"/>
        <a:defRPr sz="8640" kern="1200">
          <a:solidFill>
            <a:schemeClr val="tx1"/>
          </a:solidFill>
          <a:effectLst>
            <a:outerShdw blurRad="50800" dist="38100" dir="2700000" algn="tl" rotWithShape="0">
              <a:srgbClr val="000000">
                <a:alpha val="48000"/>
              </a:srgbClr>
            </a:outerShdw>
          </a:effectLst>
          <a:latin typeface="+mn-lt"/>
          <a:ea typeface="+mn-ea"/>
          <a:cs typeface="+mn-cs"/>
        </a:defRPr>
      </a:lvl2pPr>
      <a:lvl3pPr marL="5486400" indent="-1097280" algn="l" defTabSz="4389120" rtl="0" eaLnBrk="1" latinLnBrk="0" hangingPunct="1">
        <a:lnSpc>
          <a:spcPct val="120000"/>
        </a:lnSpc>
        <a:spcBef>
          <a:spcPts val="2400"/>
        </a:spcBef>
        <a:buFont typeface="Arial" panose="020B0604020202020204" pitchFamily="34" charset="0"/>
        <a:buChar char="•"/>
        <a:defRPr sz="7680" kern="1200">
          <a:solidFill>
            <a:schemeClr val="tx1"/>
          </a:solidFill>
          <a:effectLst>
            <a:outerShdw blurRad="50800" dist="38100" dir="2700000" algn="tl" rotWithShape="0">
              <a:srgbClr val="000000">
                <a:alpha val="48000"/>
              </a:srgbClr>
            </a:outerShdw>
          </a:effectLst>
          <a:latin typeface="+mn-lt"/>
          <a:ea typeface="+mn-ea"/>
          <a:cs typeface="+mn-cs"/>
        </a:defRPr>
      </a:lvl3pPr>
      <a:lvl4pPr marL="7680960" indent="-1097280" algn="l" defTabSz="4389120" rtl="0" eaLnBrk="1" latinLnBrk="0" hangingPunct="1">
        <a:lnSpc>
          <a:spcPct val="120000"/>
        </a:lnSpc>
        <a:spcBef>
          <a:spcPts val="2400"/>
        </a:spcBef>
        <a:buFont typeface="Arial" panose="020B0604020202020204" pitchFamily="34" charset="0"/>
        <a:buChar char="•"/>
        <a:defRPr sz="6720" kern="1200">
          <a:solidFill>
            <a:schemeClr val="tx1"/>
          </a:solidFill>
          <a:effectLst>
            <a:outerShdw blurRad="50800" dist="38100" dir="2700000" algn="tl" rotWithShape="0">
              <a:srgbClr val="000000">
                <a:alpha val="48000"/>
              </a:srgbClr>
            </a:outerShdw>
          </a:effectLst>
          <a:latin typeface="+mn-lt"/>
          <a:ea typeface="+mn-ea"/>
          <a:cs typeface="+mn-cs"/>
        </a:defRPr>
      </a:lvl4pPr>
      <a:lvl5pPr marL="9875520" indent="-1097280" algn="l" defTabSz="4389120" rtl="0" eaLnBrk="1" latinLnBrk="0" hangingPunct="1">
        <a:lnSpc>
          <a:spcPct val="120000"/>
        </a:lnSpc>
        <a:spcBef>
          <a:spcPts val="2400"/>
        </a:spcBef>
        <a:buFont typeface="Arial" panose="020B0604020202020204" pitchFamily="34" charset="0"/>
        <a:buChar char="•"/>
        <a:defRPr sz="5760" kern="1200">
          <a:solidFill>
            <a:schemeClr val="tx1"/>
          </a:solidFill>
          <a:effectLst>
            <a:outerShdw blurRad="50800" dist="38100" dir="2700000" algn="tl" rotWithShape="0">
              <a:srgbClr val="000000">
                <a:alpha val="48000"/>
              </a:srgbClr>
            </a:outerShdw>
          </a:effectLst>
          <a:latin typeface="+mn-lt"/>
          <a:ea typeface="+mn-ea"/>
          <a:cs typeface="+mn-cs"/>
        </a:defRPr>
      </a:lvl5pPr>
      <a:lvl6pPr marL="12070080" indent="-1097280" algn="l" defTabSz="4389120" rtl="0" eaLnBrk="1" latinLnBrk="0" hangingPunct="1">
        <a:lnSpc>
          <a:spcPct val="120000"/>
        </a:lnSpc>
        <a:spcBef>
          <a:spcPts val="2400"/>
        </a:spcBef>
        <a:buFont typeface="Arial" panose="020B0604020202020204" pitchFamily="34" charset="0"/>
        <a:buChar char="•"/>
        <a:defRPr sz="5760" kern="1200">
          <a:solidFill>
            <a:schemeClr val="tx1"/>
          </a:solidFill>
          <a:effectLst>
            <a:outerShdw blurRad="50800" dist="38100" dir="2700000" algn="tl" rotWithShape="0">
              <a:srgbClr val="000000">
                <a:alpha val="48000"/>
              </a:srgbClr>
            </a:outerShdw>
          </a:effectLst>
          <a:latin typeface="+mn-lt"/>
          <a:ea typeface="+mn-ea"/>
          <a:cs typeface="+mn-cs"/>
        </a:defRPr>
      </a:lvl6pPr>
      <a:lvl7pPr marL="14264640" indent="-1097280" algn="l" defTabSz="4389120" rtl="0" eaLnBrk="1" latinLnBrk="0" hangingPunct="1">
        <a:lnSpc>
          <a:spcPct val="120000"/>
        </a:lnSpc>
        <a:spcBef>
          <a:spcPts val="2400"/>
        </a:spcBef>
        <a:buFont typeface="Arial" panose="020B0604020202020204" pitchFamily="34" charset="0"/>
        <a:buChar char="•"/>
        <a:defRPr sz="5760" kern="1200">
          <a:solidFill>
            <a:schemeClr val="tx1"/>
          </a:solidFill>
          <a:effectLst>
            <a:outerShdw blurRad="50800" dist="38100" dir="2700000" algn="tl" rotWithShape="0">
              <a:srgbClr val="000000">
                <a:alpha val="48000"/>
              </a:srgbClr>
            </a:outerShdw>
          </a:effectLst>
          <a:latin typeface="+mn-lt"/>
          <a:ea typeface="+mn-ea"/>
          <a:cs typeface="+mn-cs"/>
        </a:defRPr>
      </a:lvl7pPr>
      <a:lvl8pPr marL="16459200" indent="-1097280" algn="l" defTabSz="4389120" rtl="0" eaLnBrk="1" latinLnBrk="0" hangingPunct="1">
        <a:lnSpc>
          <a:spcPct val="120000"/>
        </a:lnSpc>
        <a:spcBef>
          <a:spcPts val="2400"/>
        </a:spcBef>
        <a:buFont typeface="Arial" panose="020B0604020202020204" pitchFamily="34" charset="0"/>
        <a:buChar char="•"/>
        <a:defRPr sz="5760" kern="1200">
          <a:solidFill>
            <a:schemeClr val="tx1"/>
          </a:solidFill>
          <a:effectLst>
            <a:outerShdw blurRad="50800" dist="38100" dir="2700000" algn="tl" rotWithShape="0">
              <a:srgbClr val="000000">
                <a:alpha val="48000"/>
              </a:srgbClr>
            </a:outerShdw>
          </a:effectLst>
          <a:latin typeface="+mn-lt"/>
          <a:ea typeface="+mn-ea"/>
          <a:cs typeface="+mn-cs"/>
        </a:defRPr>
      </a:lvl8pPr>
      <a:lvl9pPr marL="18653760" indent="-1097280" algn="l" defTabSz="4389120" rtl="0" eaLnBrk="1" latinLnBrk="0" hangingPunct="1">
        <a:lnSpc>
          <a:spcPct val="120000"/>
        </a:lnSpc>
        <a:spcBef>
          <a:spcPts val="2400"/>
        </a:spcBef>
        <a:buFont typeface="Arial" panose="020B0604020202020204" pitchFamily="34" charset="0"/>
        <a:buChar char="•"/>
        <a:defRPr sz="576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oleObject" Target="../embeddings/oleObject6.bin"/><Relationship Id="rId18" Type="http://schemas.openxmlformats.org/officeDocument/2006/relationships/image" Target="../media/image9.emf"/><Relationship Id="rId26" Type="http://schemas.openxmlformats.org/officeDocument/2006/relationships/oleObject" Target="../embeddings/oleObject11.bin"/><Relationship Id="rId39" Type="http://schemas.openxmlformats.org/officeDocument/2006/relationships/image" Target="../media/image22.png"/><Relationship Id="rId3" Type="http://schemas.openxmlformats.org/officeDocument/2006/relationships/oleObject" Target="../embeddings/oleObject1.bin"/><Relationship Id="rId21" Type="http://schemas.openxmlformats.org/officeDocument/2006/relationships/oleObject" Target="../embeddings/oleObject10.bin"/><Relationship Id="rId34" Type="http://schemas.openxmlformats.org/officeDocument/2006/relationships/image" Target="../media/image15.emf"/><Relationship Id="rId7" Type="http://schemas.openxmlformats.org/officeDocument/2006/relationships/oleObject" Target="../embeddings/oleObject3.bin"/><Relationship Id="rId12" Type="http://schemas.openxmlformats.org/officeDocument/2006/relationships/image" Target="../media/image6.emf"/><Relationship Id="rId17" Type="http://schemas.openxmlformats.org/officeDocument/2006/relationships/oleObject" Target="../embeddings/oleObject8.bin"/><Relationship Id="rId25" Type="http://schemas.openxmlformats.org/officeDocument/2006/relationships/image" Target="../media/image20.PNG"/><Relationship Id="rId33" Type="http://schemas.openxmlformats.org/officeDocument/2006/relationships/oleObject" Target="../embeddings/oleObject14.bin"/><Relationship Id="rId38" Type="http://schemas.openxmlformats.org/officeDocument/2006/relationships/image" Target="../media/image17.emf"/><Relationship Id="rId2" Type="http://schemas.openxmlformats.org/officeDocument/2006/relationships/slideLayout" Target="../slideLayouts/slideLayout1.xml"/><Relationship Id="rId16" Type="http://schemas.openxmlformats.org/officeDocument/2006/relationships/image" Target="../media/image8.emf"/><Relationship Id="rId20" Type="http://schemas.openxmlformats.org/officeDocument/2006/relationships/image" Target="../media/image10.emf"/><Relationship Id="rId29" Type="http://schemas.openxmlformats.org/officeDocument/2006/relationships/oleObject" Target="../embeddings/oleObject12.bin"/><Relationship Id="rId1" Type="http://schemas.openxmlformats.org/officeDocument/2006/relationships/vmlDrawing" Target="../drawings/vmlDrawing1.vml"/><Relationship Id="rId6" Type="http://schemas.openxmlformats.org/officeDocument/2006/relationships/image" Target="../media/image3.emf"/><Relationship Id="rId11" Type="http://schemas.openxmlformats.org/officeDocument/2006/relationships/oleObject" Target="../embeddings/oleObject5.bin"/><Relationship Id="rId24" Type="http://schemas.openxmlformats.org/officeDocument/2006/relationships/image" Target="../media/image19.PNG"/><Relationship Id="rId32" Type="http://schemas.openxmlformats.org/officeDocument/2006/relationships/image" Target="../media/image14.emf"/><Relationship Id="rId37" Type="http://schemas.openxmlformats.org/officeDocument/2006/relationships/oleObject" Target="../embeddings/oleObject16.bin"/><Relationship Id="rId5" Type="http://schemas.openxmlformats.org/officeDocument/2006/relationships/oleObject" Target="../embeddings/oleObject2.bin"/><Relationship Id="rId15" Type="http://schemas.openxmlformats.org/officeDocument/2006/relationships/oleObject" Target="../embeddings/oleObject7.bin"/><Relationship Id="rId23" Type="http://schemas.openxmlformats.org/officeDocument/2006/relationships/image" Target="../media/image18.PNG"/><Relationship Id="rId28" Type="http://schemas.openxmlformats.org/officeDocument/2006/relationships/image" Target="../media/image21.PNG"/><Relationship Id="rId36" Type="http://schemas.openxmlformats.org/officeDocument/2006/relationships/image" Target="../media/image16.emf"/><Relationship Id="rId10" Type="http://schemas.openxmlformats.org/officeDocument/2006/relationships/image" Target="../media/image5.emf"/><Relationship Id="rId19" Type="http://schemas.openxmlformats.org/officeDocument/2006/relationships/oleObject" Target="../embeddings/oleObject9.bin"/><Relationship Id="rId31" Type="http://schemas.openxmlformats.org/officeDocument/2006/relationships/oleObject" Target="../embeddings/oleObject13.bin"/><Relationship Id="rId4" Type="http://schemas.openxmlformats.org/officeDocument/2006/relationships/image" Target="../media/image2.emf"/><Relationship Id="rId9" Type="http://schemas.openxmlformats.org/officeDocument/2006/relationships/oleObject" Target="../embeddings/oleObject4.bin"/><Relationship Id="rId14" Type="http://schemas.openxmlformats.org/officeDocument/2006/relationships/image" Target="../media/image7.emf"/><Relationship Id="rId22" Type="http://schemas.openxmlformats.org/officeDocument/2006/relationships/image" Target="../media/image11.emf"/><Relationship Id="rId27" Type="http://schemas.openxmlformats.org/officeDocument/2006/relationships/image" Target="../media/image12.emf"/><Relationship Id="rId30" Type="http://schemas.openxmlformats.org/officeDocument/2006/relationships/image" Target="../media/image13.emf"/><Relationship Id="rId35" Type="http://schemas.openxmlformats.org/officeDocument/2006/relationships/oleObject" Target="../embeddings/oleObject15.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627314F-59CA-47E8-B1E6-C3AEB44EA364}"/>
              </a:ext>
            </a:extLst>
          </p:cNvPr>
          <p:cNvSpPr txBox="1"/>
          <p:nvPr/>
        </p:nvSpPr>
        <p:spPr>
          <a:xfrm>
            <a:off x="870857" y="4598046"/>
            <a:ext cx="9122807" cy="830997"/>
          </a:xfrm>
          <a:prstGeom prst="rect">
            <a:avLst/>
          </a:prstGeom>
          <a:solidFill>
            <a:schemeClr val="tx2">
              <a:lumMod val="50000"/>
            </a:schemeClr>
          </a:solidFill>
        </p:spPr>
        <p:txBody>
          <a:bodyPr wrap="square" rtlCol="0">
            <a:spAutoFit/>
          </a:bodyPr>
          <a:lstStyle/>
          <a:p>
            <a:pPr algn="ctr"/>
            <a:r>
              <a:rPr lang="en-US" sz="4800" b="1" dirty="0">
                <a:latin typeface="Arial Black" panose="020B0A04020102020204" pitchFamily="34" charset="0"/>
              </a:rPr>
              <a:t>INTRODUCTION</a:t>
            </a:r>
          </a:p>
        </p:txBody>
      </p:sp>
      <p:sp>
        <p:nvSpPr>
          <p:cNvPr id="7" name="TextBox 6">
            <a:extLst>
              <a:ext uri="{FF2B5EF4-FFF2-40B4-BE49-F238E27FC236}">
                <a16:creationId xmlns:a16="http://schemas.microsoft.com/office/drawing/2014/main" id="{907EF522-6A66-4B6F-87AD-CB79D4ED1C0F}"/>
              </a:ext>
            </a:extLst>
          </p:cNvPr>
          <p:cNvSpPr txBox="1"/>
          <p:nvPr/>
        </p:nvSpPr>
        <p:spPr>
          <a:xfrm>
            <a:off x="803276" y="5580176"/>
            <a:ext cx="9184196" cy="2554545"/>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Nickel catalyzed carboxylation reactions are a promising pathway to afford acrylic acid from CO</a:t>
            </a:r>
            <a:r>
              <a:rPr lang="en-US" sz="3200" baseline="-25000" dirty="0">
                <a:solidFill>
                  <a:schemeClr val="bg1"/>
                </a:solidFill>
                <a:latin typeface="Arial" panose="020B0604020202020204" pitchFamily="34" charset="0"/>
                <a:cs typeface="Arial" panose="020B0604020202020204" pitchFamily="34" charset="0"/>
              </a:rPr>
              <a:t>2</a:t>
            </a:r>
            <a:r>
              <a:rPr lang="en-US" sz="3200" dirty="0">
                <a:solidFill>
                  <a:schemeClr val="bg1"/>
                </a:solidFill>
                <a:latin typeface="Arial" panose="020B0604020202020204" pitchFamily="34" charset="0"/>
                <a:cs typeface="Arial" panose="020B0604020202020204" pitchFamily="34" charset="0"/>
              </a:rPr>
              <a:t> and ethylene. However, the idealized “one-pot” does not work since the nickelalactone does not undergo a </a:t>
            </a:r>
            <a:r>
              <a:rPr lang="el-GR" sz="3200" dirty="0">
                <a:solidFill>
                  <a:schemeClr val="bg1"/>
                </a:solidFill>
                <a:latin typeface="Arial" panose="020B0604020202020204" pitchFamily="34" charset="0"/>
                <a:cs typeface="Arial" panose="020B0604020202020204" pitchFamily="34" charset="0"/>
              </a:rPr>
              <a:t>β</a:t>
            </a:r>
            <a:r>
              <a:rPr lang="en-US" sz="3200" dirty="0">
                <a:solidFill>
                  <a:schemeClr val="bg1"/>
                </a:solidFill>
                <a:latin typeface="Arial" panose="020B0604020202020204" pitchFamily="34" charset="0"/>
                <a:cs typeface="Arial" panose="020B0604020202020204" pitchFamily="34" charset="0"/>
              </a:rPr>
              <a:t>-hydride elimination.</a:t>
            </a:r>
            <a:r>
              <a:rPr lang="en-US" sz="3200" b="1" baseline="30000" dirty="0">
                <a:solidFill>
                  <a:schemeClr val="bg1"/>
                </a:solidFill>
                <a:latin typeface="Arial" panose="020B0604020202020204" pitchFamily="34" charset="0"/>
                <a:cs typeface="Arial" panose="020B0604020202020204" pitchFamily="34" charset="0"/>
              </a:rPr>
              <a:t>1</a:t>
            </a:r>
            <a:endParaRPr lang="en-US" sz="3200" b="1" dirty="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F48931C-8EEB-4837-AEBF-A31807678CCA}"/>
              </a:ext>
            </a:extLst>
          </p:cNvPr>
          <p:cNvSpPr txBox="1"/>
          <p:nvPr/>
        </p:nvSpPr>
        <p:spPr>
          <a:xfrm>
            <a:off x="873953" y="8403116"/>
            <a:ext cx="9122807"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ONE-POT</a:t>
            </a:r>
          </a:p>
        </p:txBody>
      </p:sp>
      <p:sp>
        <p:nvSpPr>
          <p:cNvPr id="12" name="TextBox 11">
            <a:extLst>
              <a:ext uri="{FF2B5EF4-FFF2-40B4-BE49-F238E27FC236}">
                <a16:creationId xmlns:a16="http://schemas.microsoft.com/office/drawing/2014/main" id="{CDBF57F6-B3C0-471F-88DC-A653B64D7178}"/>
              </a:ext>
            </a:extLst>
          </p:cNvPr>
          <p:cNvSpPr txBox="1"/>
          <p:nvPr/>
        </p:nvSpPr>
        <p:spPr>
          <a:xfrm>
            <a:off x="870857" y="21670654"/>
            <a:ext cx="9116615" cy="863256"/>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REALITY</a:t>
            </a:r>
          </a:p>
        </p:txBody>
      </p:sp>
      <p:graphicFrame>
        <p:nvGraphicFramePr>
          <p:cNvPr id="16" name="Object 15">
            <a:extLst>
              <a:ext uri="{FF2B5EF4-FFF2-40B4-BE49-F238E27FC236}">
                <a16:creationId xmlns:a16="http://schemas.microsoft.com/office/drawing/2014/main" id="{09D47F52-88BF-4D33-90FA-E9659B2725A1}"/>
              </a:ext>
            </a:extLst>
          </p:cNvPr>
          <p:cNvGraphicFramePr>
            <a:graphicFrameLocks noChangeAspect="1"/>
          </p:cNvGraphicFramePr>
          <p:nvPr>
            <p:extLst>
              <p:ext uri="{D42A27DB-BD31-4B8C-83A1-F6EECF244321}">
                <p14:modId xmlns:p14="http://schemas.microsoft.com/office/powerpoint/2010/main" val="4108683485"/>
              </p:ext>
            </p:extLst>
          </p:nvPr>
        </p:nvGraphicFramePr>
        <p:xfrm>
          <a:off x="873125" y="9413875"/>
          <a:ext cx="9131300" cy="9590088"/>
        </p:xfrm>
        <a:graphic>
          <a:graphicData uri="http://schemas.openxmlformats.org/presentationml/2006/ole">
            <mc:AlternateContent xmlns:mc="http://schemas.openxmlformats.org/markup-compatibility/2006">
              <mc:Choice xmlns:v="urn:schemas-microsoft-com:vml" Requires="v">
                <p:oleObj spid="_x0000_s2834" name="CS ChemDraw Drawing" r:id="rId3" imgW="4469927" imgH="4693857" progId="ChemDraw.Document.6.0">
                  <p:embed/>
                </p:oleObj>
              </mc:Choice>
              <mc:Fallback>
                <p:oleObj name="CS ChemDraw Drawing" r:id="rId3" imgW="4469927" imgH="4693857" progId="ChemDraw.Document.6.0">
                  <p:embed/>
                  <p:pic>
                    <p:nvPicPr>
                      <p:cNvPr id="0" name=""/>
                      <p:cNvPicPr/>
                      <p:nvPr/>
                    </p:nvPicPr>
                    <p:blipFill>
                      <a:blip r:embed="rId4"/>
                      <a:stretch>
                        <a:fillRect/>
                      </a:stretch>
                    </p:blipFill>
                    <p:spPr>
                      <a:xfrm>
                        <a:off x="873125" y="9413875"/>
                        <a:ext cx="9131300" cy="9590088"/>
                      </a:xfrm>
                      <a:prstGeom prst="rect">
                        <a:avLst/>
                      </a:prstGeom>
                    </p:spPr>
                  </p:pic>
                </p:oleObj>
              </mc:Fallback>
            </mc:AlternateContent>
          </a:graphicData>
        </a:graphic>
      </p:graphicFrame>
      <p:sp>
        <p:nvSpPr>
          <p:cNvPr id="23" name="TextBox 22">
            <a:extLst>
              <a:ext uri="{FF2B5EF4-FFF2-40B4-BE49-F238E27FC236}">
                <a16:creationId xmlns:a16="http://schemas.microsoft.com/office/drawing/2014/main" id="{C01F70BD-CA83-453F-BFBF-4FD00F8EE6AD}"/>
              </a:ext>
            </a:extLst>
          </p:cNvPr>
          <p:cNvSpPr txBox="1"/>
          <p:nvPr/>
        </p:nvSpPr>
        <p:spPr>
          <a:xfrm>
            <a:off x="10685374" y="4598046"/>
            <a:ext cx="21526356" cy="830997"/>
          </a:xfrm>
          <a:prstGeom prst="rect">
            <a:avLst/>
          </a:prstGeom>
          <a:solidFill>
            <a:schemeClr val="tx2">
              <a:lumMod val="50000"/>
            </a:schemeClr>
          </a:solidFill>
        </p:spPr>
        <p:txBody>
          <a:bodyPr wrap="square" rtlCol="0">
            <a:spAutoFit/>
          </a:bodyPr>
          <a:lstStyle/>
          <a:p>
            <a:pPr algn="ctr"/>
            <a:r>
              <a:rPr lang="en-US" sz="4800" b="1" dirty="0">
                <a:latin typeface="Arial Black" panose="020B0A04020102020204" pitchFamily="34" charset="0"/>
              </a:rPr>
              <a:t>SPARTAN COMPUTATIONS OF PINCER LIGANDS</a:t>
            </a:r>
          </a:p>
        </p:txBody>
      </p:sp>
      <p:sp>
        <p:nvSpPr>
          <p:cNvPr id="29" name="TextBox 28">
            <a:extLst>
              <a:ext uri="{FF2B5EF4-FFF2-40B4-BE49-F238E27FC236}">
                <a16:creationId xmlns:a16="http://schemas.microsoft.com/office/drawing/2014/main" id="{6CAD6538-DD7F-44E5-89D5-2759DA087E42}"/>
              </a:ext>
            </a:extLst>
          </p:cNvPr>
          <p:cNvSpPr txBox="1"/>
          <p:nvPr/>
        </p:nvSpPr>
        <p:spPr>
          <a:xfrm>
            <a:off x="10685374" y="9388001"/>
            <a:ext cx="21526356"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ISOLATING DIVINYL SULFIDE AND PSP SYNTHESIS</a:t>
            </a:r>
          </a:p>
        </p:txBody>
      </p:sp>
      <p:sp>
        <p:nvSpPr>
          <p:cNvPr id="42" name="TextBox 41">
            <a:extLst>
              <a:ext uri="{FF2B5EF4-FFF2-40B4-BE49-F238E27FC236}">
                <a16:creationId xmlns:a16="http://schemas.microsoft.com/office/drawing/2014/main" id="{F42BC7BC-BABC-4E9A-AE28-A73F039D6A85}"/>
              </a:ext>
            </a:extLst>
          </p:cNvPr>
          <p:cNvSpPr txBox="1"/>
          <p:nvPr/>
        </p:nvSpPr>
        <p:spPr>
          <a:xfrm>
            <a:off x="32831315" y="4583985"/>
            <a:ext cx="10189028" cy="830997"/>
          </a:xfrm>
          <a:prstGeom prst="rect">
            <a:avLst/>
          </a:prstGeom>
          <a:solidFill>
            <a:schemeClr val="tx2">
              <a:lumMod val="50000"/>
            </a:schemeClr>
          </a:solidFill>
        </p:spPr>
        <p:txBody>
          <a:bodyPr wrap="square" rtlCol="0">
            <a:spAutoFit/>
          </a:bodyPr>
          <a:lstStyle/>
          <a:p>
            <a:pPr algn="ctr"/>
            <a:r>
              <a:rPr lang="en-US" sz="4800" b="1" dirty="0">
                <a:latin typeface="Arial Black" panose="020B0A04020102020204" pitchFamily="34" charset="0"/>
              </a:rPr>
              <a:t>CONCLUSION</a:t>
            </a:r>
          </a:p>
        </p:txBody>
      </p:sp>
      <p:sp>
        <p:nvSpPr>
          <p:cNvPr id="44" name="TextBox 43">
            <a:extLst>
              <a:ext uri="{FF2B5EF4-FFF2-40B4-BE49-F238E27FC236}">
                <a16:creationId xmlns:a16="http://schemas.microsoft.com/office/drawing/2014/main" id="{2178EE69-C9FE-43A3-AD8A-C59D78F77F44}"/>
              </a:ext>
            </a:extLst>
          </p:cNvPr>
          <p:cNvSpPr txBox="1"/>
          <p:nvPr/>
        </p:nvSpPr>
        <p:spPr>
          <a:xfrm>
            <a:off x="32892704" y="31698684"/>
            <a:ext cx="10189028" cy="830997"/>
          </a:xfrm>
          <a:prstGeom prst="rect">
            <a:avLst/>
          </a:prstGeom>
          <a:solidFill>
            <a:schemeClr val="tx2">
              <a:lumMod val="50000"/>
            </a:schemeClr>
          </a:solidFill>
        </p:spPr>
        <p:txBody>
          <a:bodyPr wrap="square" rtlCol="0">
            <a:spAutoFit/>
          </a:bodyPr>
          <a:lstStyle/>
          <a:p>
            <a:pPr algn="ctr"/>
            <a:endParaRPr lang="en-US" sz="4800" i="1" dirty="0">
              <a:latin typeface="Arial Black" panose="020B0A04020102020204" pitchFamily="34" charset="0"/>
            </a:endParaRPr>
          </a:p>
        </p:txBody>
      </p:sp>
      <p:sp>
        <p:nvSpPr>
          <p:cNvPr id="45" name="TextBox 44">
            <a:extLst>
              <a:ext uri="{FF2B5EF4-FFF2-40B4-BE49-F238E27FC236}">
                <a16:creationId xmlns:a16="http://schemas.microsoft.com/office/drawing/2014/main" id="{1650C0A4-A8EF-45C6-9CEA-58182F4F54FC}"/>
              </a:ext>
            </a:extLst>
          </p:cNvPr>
          <p:cNvSpPr txBox="1"/>
          <p:nvPr/>
        </p:nvSpPr>
        <p:spPr>
          <a:xfrm>
            <a:off x="32979356" y="26470835"/>
            <a:ext cx="10189028"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REFERENCES</a:t>
            </a:r>
          </a:p>
        </p:txBody>
      </p:sp>
      <p:sp>
        <p:nvSpPr>
          <p:cNvPr id="24" name="TextBox 23">
            <a:extLst>
              <a:ext uri="{FF2B5EF4-FFF2-40B4-BE49-F238E27FC236}">
                <a16:creationId xmlns:a16="http://schemas.microsoft.com/office/drawing/2014/main" id="{6BBEBC86-C22E-4C43-AFF5-06E56644050D}"/>
              </a:ext>
            </a:extLst>
          </p:cNvPr>
          <p:cNvSpPr txBox="1"/>
          <p:nvPr/>
        </p:nvSpPr>
        <p:spPr>
          <a:xfrm>
            <a:off x="32979356" y="21042522"/>
            <a:ext cx="10189028"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ACKNOWLEDGEMENT</a:t>
            </a:r>
          </a:p>
        </p:txBody>
      </p:sp>
      <p:sp>
        <p:nvSpPr>
          <p:cNvPr id="25" name="TextBox 24">
            <a:extLst>
              <a:ext uri="{FF2B5EF4-FFF2-40B4-BE49-F238E27FC236}">
                <a16:creationId xmlns:a16="http://schemas.microsoft.com/office/drawing/2014/main" id="{EFF7F873-6FB5-424D-85B4-F17BC5FAEF74}"/>
              </a:ext>
            </a:extLst>
          </p:cNvPr>
          <p:cNvSpPr txBox="1"/>
          <p:nvPr/>
        </p:nvSpPr>
        <p:spPr>
          <a:xfrm>
            <a:off x="32828219" y="9593120"/>
            <a:ext cx="10189028"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FUTURE WORK</a:t>
            </a:r>
          </a:p>
        </p:txBody>
      </p:sp>
      <p:sp>
        <p:nvSpPr>
          <p:cNvPr id="32" name="TextBox 31">
            <a:extLst>
              <a:ext uri="{FF2B5EF4-FFF2-40B4-BE49-F238E27FC236}">
                <a16:creationId xmlns:a16="http://schemas.microsoft.com/office/drawing/2014/main" id="{E9B25E05-DEB0-4976-87E9-BFAC0031E9BF}"/>
              </a:ext>
            </a:extLst>
          </p:cNvPr>
          <p:cNvSpPr txBox="1"/>
          <p:nvPr/>
        </p:nvSpPr>
        <p:spPr>
          <a:xfrm>
            <a:off x="32940827" y="21937864"/>
            <a:ext cx="10189028" cy="4524315"/>
          </a:xfrm>
          <a:prstGeom prst="rect">
            <a:avLst/>
          </a:prstGeom>
          <a:no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I would like to thank Dr. </a:t>
            </a:r>
            <a:r>
              <a:rPr lang="en-US" sz="3200" dirty="0" err="1">
                <a:solidFill>
                  <a:schemeClr val="bg1"/>
                </a:solidFill>
                <a:latin typeface="Arial" panose="020B0604020202020204" pitchFamily="34" charset="0"/>
                <a:cs typeface="Arial" panose="020B0604020202020204" pitchFamily="34" charset="0"/>
              </a:rPr>
              <a:t>Planalp</a:t>
            </a:r>
            <a:r>
              <a:rPr lang="en-US" sz="3200" dirty="0">
                <a:solidFill>
                  <a:schemeClr val="bg1"/>
                </a:solidFill>
                <a:latin typeface="Arial" panose="020B0604020202020204" pitchFamily="34" charset="0"/>
                <a:cs typeface="Arial" panose="020B0604020202020204" pitchFamily="34" charset="0"/>
              </a:rPr>
              <a:t> for his insight and direction in this project. I would like to thank Annie and Scott Reuter as well as my fiancé Madison Murphy for their endless support throughout the years. I would like to acknowledge Luke Fulton for his guidance and knowledge on this project, as well as Brady Barron, Aaron Chung, and </a:t>
            </a:r>
            <a:r>
              <a:rPr lang="en-US" sz="3200" dirty="0" err="1">
                <a:solidFill>
                  <a:schemeClr val="bg1"/>
                </a:solidFill>
                <a:latin typeface="Arial" panose="020B0604020202020204" pitchFamily="34" charset="0"/>
                <a:cs typeface="Arial" panose="020B0604020202020204" pitchFamily="34" charset="0"/>
              </a:rPr>
              <a:t>Evangelos</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Rossis</a:t>
            </a:r>
            <a:r>
              <a:rPr lang="en-US" sz="3200" dirty="0">
                <a:solidFill>
                  <a:schemeClr val="bg1"/>
                </a:solidFill>
                <a:latin typeface="Arial" panose="020B0604020202020204" pitchFamily="34" charset="0"/>
                <a:cs typeface="Arial" panose="020B0604020202020204" pitchFamily="34" charset="0"/>
              </a:rPr>
              <a:t>. Finally, I would like to thank Dr. </a:t>
            </a:r>
            <a:r>
              <a:rPr lang="en-US" sz="3200" dirty="0" err="1">
                <a:solidFill>
                  <a:schemeClr val="bg1"/>
                </a:solidFill>
                <a:latin typeface="Arial" panose="020B0604020202020204" pitchFamily="34" charset="0"/>
                <a:cs typeface="Arial" panose="020B0604020202020204" pitchFamily="34" charset="0"/>
              </a:rPr>
              <a:t>Berda</a:t>
            </a:r>
            <a:r>
              <a:rPr lang="en-US" sz="3200" dirty="0">
                <a:solidFill>
                  <a:schemeClr val="bg1"/>
                </a:solidFill>
                <a:latin typeface="Arial" panose="020B0604020202020204" pitchFamily="34" charset="0"/>
                <a:cs typeface="Arial" panose="020B0604020202020204" pitchFamily="34" charset="0"/>
              </a:rPr>
              <a:t> and Dr. Greenslade for their professional counsel through the years.</a:t>
            </a:r>
          </a:p>
        </p:txBody>
      </p:sp>
      <p:graphicFrame>
        <p:nvGraphicFramePr>
          <p:cNvPr id="2" name="Object 1">
            <a:extLst>
              <a:ext uri="{FF2B5EF4-FFF2-40B4-BE49-F238E27FC236}">
                <a16:creationId xmlns:a16="http://schemas.microsoft.com/office/drawing/2014/main" id="{BB707B61-070A-4678-80C6-67135F7925EF}"/>
              </a:ext>
            </a:extLst>
          </p:cNvPr>
          <p:cNvGraphicFramePr>
            <a:graphicFrameLocks noChangeAspect="1"/>
          </p:cNvGraphicFramePr>
          <p:nvPr>
            <p:extLst>
              <p:ext uri="{D42A27DB-BD31-4B8C-83A1-F6EECF244321}">
                <p14:modId xmlns:p14="http://schemas.microsoft.com/office/powerpoint/2010/main" val="1191337794"/>
              </p:ext>
            </p:extLst>
          </p:nvPr>
        </p:nvGraphicFramePr>
        <p:xfrm>
          <a:off x="877888" y="22734588"/>
          <a:ext cx="9120187" cy="1885950"/>
        </p:xfrm>
        <a:graphic>
          <a:graphicData uri="http://schemas.openxmlformats.org/presentationml/2006/ole">
            <mc:AlternateContent xmlns:mc="http://schemas.openxmlformats.org/markup-compatibility/2006">
              <mc:Choice xmlns:v="urn:schemas-microsoft-com:vml" Requires="v">
                <p:oleObj spid="_x0000_s2835" name="CS ChemDraw Drawing" r:id="rId5" imgW="5390707" imgH="1106519" progId="ChemDraw.Document.6.0">
                  <p:embed/>
                </p:oleObj>
              </mc:Choice>
              <mc:Fallback>
                <p:oleObj name="CS ChemDraw Drawing" r:id="rId5" imgW="5390707" imgH="1106519" progId="ChemDraw.Document.6.0">
                  <p:embed/>
                  <p:pic>
                    <p:nvPicPr>
                      <p:cNvPr id="0" name=""/>
                      <p:cNvPicPr/>
                      <p:nvPr/>
                    </p:nvPicPr>
                    <p:blipFill>
                      <a:blip r:embed="rId6"/>
                      <a:stretch>
                        <a:fillRect/>
                      </a:stretch>
                    </p:blipFill>
                    <p:spPr>
                      <a:xfrm>
                        <a:off x="877888" y="22734588"/>
                        <a:ext cx="9120187" cy="1885950"/>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B37DC254-3050-422E-BE53-174A9A9C02AA}"/>
              </a:ext>
            </a:extLst>
          </p:cNvPr>
          <p:cNvGraphicFramePr>
            <a:graphicFrameLocks noChangeAspect="1"/>
          </p:cNvGraphicFramePr>
          <p:nvPr>
            <p:extLst>
              <p:ext uri="{D42A27DB-BD31-4B8C-83A1-F6EECF244321}">
                <p14:modId xmlns:p14="http://schemas.microsoft.com/office/powerpoint/2010/main" val="2101803593"/>
              </p:ext>
            </p:extLst>
          </p:nvPr>
        </p:nvGraphicFramePr>
        <p:xfrm>
          <a:off x="880145" y="24753054"/>
          <a:ext cx="9107327" cy="1931428"/>
        </p:xfrm>
        <a:graphic>
          <a:graphicData uri="http://schemas.openxmlformats.org/presentationml/2006/ole">
            <mc:AlternateContent xmlns:mc="http://schemas.openxmlformats.org/markup-compatibility/2006">
              <mc:Choice xmlns:v="urn:schemas-microsoft-com:vml" Requires="v">
                <p:oleObj spid="_x0000_s2836" name="CS ChemDraw Drawing" r:id="rId7" imgW="5413248" imgH="1147880" progId="ChemDraw.Document.6.0">
                  <p:embed/>
                </p:oleObj>
              </mc:Choice>
              <mc:Fallback>
                <p:oleObj name="CS ChemDraw Drawing" r:id="rId7" imgW="5413248" imgH="1147880" progId="ChemDraw.Document.6.0">
                  <p:embed/>
                  <p:pic>
                    <p:nvPicPr>
                      <p:cNvPr id="0" name=""/>
                      <p:cNvPicPr/>
                      <p:nvPr/>
                    </p:nvPicPr>
                    <p:blipFill>
                      <a:blip r:embed="rId8"/>
                      <a:stretch>
                        <a:fillRect/>
                      </a:stretch>
                    </p:blipFill>
                    <p:spPr>
                      <a:xfrm>
                        <a:off x="880145" y="24753054"/>
                        <a:ext cx="9107327" cy="1931428"/>
                      </a:xfrm>
                      <a:prstGeom prst="rect">
                        <a:avLst/>
                      </a:prstGeom>
                    </p:spPr>
                  </p:pic>
                </p:oleObj>
              </mc:Fallback>
            </mc:AlternateContent>
          </a:graphicData>
        </a:graphic>
      </p:graphicFrame>
      <p:sp>
        <p:nvSpPr>
          <p:cNvPr id="11" name="TextBox 10">
            <a:extLst>
              <a:ext uri="{FF2B5EF4-FFF2-40B4-BE49-F238E27FC236}">
                <a16:creationId xmlns:a16="http://schemas.microsoft.com/office/drawing/2014/main" id="{BAB70DAA-B4F8-4F0B-96D1-3A6F9112D9A8}"/>
              </a:ext>
            </a:extLst>
          </p:cNvPr>
          <p:cNvSpPr txBox="1"/>
          <p:nvPr/>
        </p:nvSpPr>
        <p:spPr>
          <a:xfrm>
            <a:off x="870857" y="19164190"/>
            <a:ext cx="9116615" cy="2305786"/>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1. </a:t>
            </a:r>
            <a:r>
              <a:rPr lang="en-US" sz="2400" dirty="0">
                <a:solidFill>
                  <a:schemeClr val="bg1"/>
                </a:solidFill>
                <a:latin typeface="Arial" panose="020B0604020202020204" pitchFamily="34" charset="0"/>
                <a:cs typeface="Arial" panose="020B0604020202020204" pitchFamily="34" charset="0"/>
              </a:rPr>
              <a:t>The idealized one-pot of CO</a:t>
            </a:r>
            <a:r>
              <a:rPr lang="en-US" sz="2400" baseline="-25000" dirty="0">
                <a:solidFill>
                  <a:schemeClr val="bg1"/>
                </a:solidFill>
                <a:latin typeface="Arial" panose="020B0604020202020204" pitchFamily="34" charset="0"/>
                <a:cs typeface="Arial" panose="020B0604020202020204" pitchFamily="34" charset="0"/>
              </a:rPr>
              <a:t>2</a:t>
            </a:r>
            <a:r>
              <a:rPr lang="en-US" sz="2400" dirty="0">
                <a:solidFill>
                  <a:schemeClr val="bg1"/>
                </a:solidFill>
                <a:latin typeface="Arial" panose="020B0604020202020204" pitchFamily="34" charset="0"/>
                <a:cs typeface="Arial" panose="020B0604020202020204" pitchFamily="34" charset="0"/>
              </a:rPr>
              <a:t> and ethylene to afford acrylic acid. The introduction of CO</a:t>
            </a:r>
            <a:r>
              <a:rPr lang="en-US" sz="2400" baseline="-25000" dirty="0">
                <a:solidFill>
                  <a:schemeClr val="bg1"/>
                </a:solidFill>
                <a:latin typeface="Arial" panose="020B0604020202020204" pitchFamily="34" charset="0"/>
                <a:cs typeface="Arial" panose="020B0604020202020204" pitchFamily="34" charset="0"/>
              </a:rPr>
              <a:t>2</a:t>
            </a:r>
            <a:r>
              <a:rPr lang="en-US" sz="2400" dirty="0">
                <a:solidFill>
                  <a:schemeClr val="bg1"/>
                </a:solidFill>
                <a:latin typeface="Arial" panose="020B0604020202020204" pitchFamily="34" charset="0"/>
                <a:cs typeface="Arial" panose="020B0604020202020204" pitchFamily="34" charset="0"/>
              </a:rPr>
              <a:t> leads to the formation of the nickelalactone (</a:t>
            </a:r>
            <a:r>
              <a:rPr lang="en-US" sz="2400" dirty="0">
                <a:solidFill>
                  <a:srgbClr val="0000FF"/>
                </a:solidFill>
                <a:latin typeface="Arial" panose="020B0604020202020204" pitchFamily="34" charset="0"/>
                <a:cs typeface="Arial" panose="020B0604020202020204" pitchFamily="34" charset="0"/>
              </a:rPr>
              <a:t>Blue</a:t>
            </a:r>
            <a:r>
              <a:rPr lang="en-US" sz="2400" dirty="0">
                <a:solidFill>
                  <a:schemeClr val="bg1"/>
                </a:solidFill>
                <a:latin typeface="Arial" panose="020B0604020202020204" pitchFamily="34" charset="0"/>
                <a:cs typeface="Arial" panose="020B0604020202020204" pitchFamily="34" charset="0"/>
              </a:rPr>
              <a:t>) in an oxidative coupling (</a:t>
            </a:r>
            <a:r>
              <a:rPr lang="en-US" sz="2400" b="1" dirty="0">
                <a:solidFill>
                  <a:schemeClr val="bg1"/>
                </a:solidFill>
                <a:latin typeface="Arial" panose="020B0604020202020204" pitchFamily="34" charset="0"/>
                <a:cs typeface="Arial" panose="020B0604020202020204" pitchFamily="34" charset="0"/>
              </a:rPr>
              <a:t>A</a:t>
            </a:r>
            <a:r>
              <a:rPr lang="en-US" sz="2400" dirty="0">
                <a:solidFill>
                  <a:schemeClr val="bg1"/>
                </a:solidFill>
                <a:latin typeface="Arial" panose="020B0604020202020204" pitchFamily="34" charset="0"/>
                <a:cs typeface="Arial" panose="020B0604020202020204" pitchFamily="34" charset="0"/>
              </a:rPr>
              <a:t>). The nickelalactone is supposedly to undergo a </a:t>
            </a:r>
            <a:r>
              <a:rPr lang="el-GR" sz="2400" dirty="0">
                <a:solidFill>
                  <a:schemeClr val="bg1"/>
                </a:solidFill>
                <a:latin typeface="Arial" panose="020B0604020202020204" pitchFamily="34" charset="0"/>
                <a:cs typeface="Arial" panose="020B0604020202020204" pitchFamily="34" charset="0"/>
              </a:rPr>
              <a:t>β</a:t>
            </a:r>
            <a:r>
              <a:rPr lang="en-US" sz="2400" dirty="0">
                <a:solidFill>
                  <a:schemeClr val="bg1"/>
                </a:solidFill>
                <a:latin typeface="Arial" panose="020B0604020202020204" pitchFamily="34" charset="0"/>
                <a:cs typeface="Arial" panose="020B0604020202020204" pitchFamily="34" charset="0"/>
              </a:rPr>
              <a:t>-hydride elimination (</a:t>
            </a:r>
            <a:r>
              <a:rPr lang="en-US" sz="2400" b="1" dirty="0">
                <a:solidFill>
                  <a:schemeClr val="bg1"/>
                </a:solidFill>
                <a:latin typeface="Arial" panose="020B0604020202020204" pitchFamily="34" charset="0"/>
                <a:cs typeface="Arial" panose="020B0604020202020204" pitchFamily="34" charset="0"/>
              </a:rPr>
              <a:t>B</a:t>
            </a:r>
            <a:r>
              <a:rPr lang="en-US" sz="2400" dirty="0">
                <a:solidFill>
                  <a:schemeClr val="bg1"/>
                </a:solidFill>
                <a:latin typeface="Arial" panose="020B0604020202020204" pitchFamily="34" charset="0"/>
                <a:cs typeface="Arial" panose="020B0604020202020204" pitchFamily="34" charset="0"/>
              </a:rPr>
              <a:t>), followed by a reductive elimination (</a:t>
            </a:r>
            <a:r>
              <a:rPr lang="en-US" sz="2400" b="1" dirty="0">
                <a:solidFill>
                  <a:schemeClr val="bg1"/>
                </a:solidFill>
                <a:latin typeface="Arial" panose="020B0604020202020204" pitchFamily="34" charset="0"/>
                <a:cs typeface="Arial" panose="020B0604020202020204" pitchFamily="34" charset="0"/>
              </a:rPr>
              <a:t>C</a:t>
            </a:r>
            <a:r>
              <a:rPr lang="en-US" sz="2400" dirty="0">
                <a:solidFill>
                  <a:schemeClr val="bg1"/>
                </a:solidFill>
                <a:latin typeface="Arial" panose="020B0604020202020204" pitchFamily="34" charset="0"/>
                <a:cs typeface="Arial" panose="020B0604020202020204" pitchFamily="34" charset="0"/>
              </a:rPr>
              <a:t>), and finally a ligand exchange (</a:t>
            </a:r>
            <a:r>
              <a:rPr lang="en-US" sz="2400" b="1" dirty="0">
                <a:solidFill>
                  <a:schemeClr val="bg1"/>
                </a:solidFill>
                <a:latin typeface="Arial" panose="020B0604020202020204" pitchFamily="34" charset="0"/>
                <a:cs typeface="Arial" panose="020B0604020202020204" pitchFamily="34" charset="0"/>
              </a:rPr>
              <a:t>D</a:t>
            </a:r>
            <a:r>
              <a:rPr lang="en-US" sz="2400" dirty="0">
                <a:solidFill>
                  <a:schemeClr val="bg1"/>
                </a:solidFill>
                <a:latin typeface="Arial" panose="020B0604020202020204" pitchFamily="34" charset="0"/>
                <a:cs typeface="Arial" panose="020B0604020202020204" pitchFamily="34" charset="0"/>
              </a:rPr>
              <a:t>) that ultimately liberates acrylic acid (</a:t>
            </a:r>
            <a:r>
              <a:rPr lang="en-US" sz="2400" dirty="0">
                <a:solidFill>
                  <a:srgbClr val="FF0000"/>
                </a:solidFill>
                <a:latin typeface="Arial" panose="020B0604020202020204" pitchFamily="34" charset="0"/>
                <a:cs typeface="Arial" panose="020B0604020202020204" pitchFamily="34" charset="0"/>
              </a:rPr>
              <a:t>Red</a:t>
            </a:r>
            <a:r>
              <a:rPr lang="en-US" sz="2400" dirty="0">
                <a:solidFill>
                  <a:schemeClr val="bg1"/>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492BC7E2-6383-4A24-88A0-DB12BA3BAACF}"/>
              </a:ext>
            </a:extLst>
          </p:cNvPr>
          <p:cNvSpPr txBox="1"/>
          <p:nvPr/>
        </p:nvSpPr>
        <p:spPr>
          <a:xfrm>
            <a:off x="877888" y="26816998"/>
            <a:ext cx="9122807" cy="461665"/>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2. O</a:t>
            </a:r>
            <a:r>
              <a:rPr lang="en-US" sz="2400" dirty="0">
                <a:solidFill>
                  <a:schemeClr val="bg1"/>
                </a:solidFill>
                <a:latin typeface="Arial" panose="020B0604020202020204" pitchFamily="34" charset="0"/>
                <a:cs typeface="Arial" panose="020B0604020202020204" pitchFamily="34" charset="0"/>
              </a:rPr>
              <a:t>ne-pot synthesis showing the use of a base (</a:t>
            </a:r>
            <a:r>
              <a:rPr lang="en-US" sz="2400" dirty="0">
                <a:solidFill>
                  <a:srgbClr val="7030A0"/>
                </a:solidFill>
                <a:latin typeface="Arial" panose="020B0604020202020204" pitchFamily="34" charset="0"/>
                <a:cs typeface="Arial" panose="020B0604020202020204" pitchFamily="34" charset="0"/>
              </a:rPr>
              <a:t>violet</a:t>
            </a:r>
            <a:r>
              <a:rPr lang="en-US" sz="2400" dirty="0">
                <a:solidFill>
                  <a:schemeClr val="bg1"/>
                </a:solidFill>
                <a:latin typeface="Arial" panose="020B0604020202020204" pitchFamily="34" charset="0"/>
                <a:cs typeface="Arial" panose="020B0604020202020204" pitchFamily="34" charset="0"/>
              </a:rPr>
              <a:t>).</a:t>
            </a:r>
          </a:p>
        </p:txBody>
      </p:sp>
      <p:sp>
        <p:nvSpPr>
          <p:cNvPr id="35" name="TextBox 34">
            <a:extLst>
              <a:ext uri="{FF2B5EF4-FFF2-40B4-BE49-F238E27FC236}">
                <a16:creationId xmlns:a16="http://schemas.microsoft.com/office/drawing/2014/main" id="{4AAD9A54-29C1-4FEB-98F1-EDEF80907B49}"/>
              </a:ext>
            </a:extLst>
          </p:cNvPr>
          <p:cNvSpPr txBox="1"/>
          <p:nvPr/>
        </p:nvSpPr>
        <p:spPr>
          <a:xfrm>
            <a:off x="880145" y="27405511"/>
            <a:ext cx="9116615" cy="863256"/>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GOAL</a:t>
            </a:r>
          </a:p>
        </p:txBody>
      </p:sp>
      <p:sp>
        <p:nvSpPr>
          <p:cNvPr id="36" name="TextBox 35">
            <a:extLst>
              <a:ext uri="{FF2B5EF4-FFF2-40B4-BE49-F238E27FC236}">
                <a16:creationId xmlns:a16="http://schemas.microsoft.com/office/drawing/2014/main" id="{28550DA4-A260-42D5-9856-3C6DA88786F1}"/>
              </a:ext>
            </a:extLst>
          </p:cNvPr>
          <p:cNvSpPr txBox="1"/>
          <p:nvPr/>
        </p:nvSpPr>
        <p:spPr>
          <a:xfrm>
            <a:off x="803276" y="28399288"/>
            <a:ext cx="5851524" cy="3046988"/>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We chose to pursue pincer ligands, which retain central pincer atoms that have the potential to interact with the nickelalactone center and promote “push-pull” catalysis.</a:t>
            </a:r>
          </a:p>
        </p:txBody>
      </p:sp>
      <p:sp>
        <p:nvSpPr>
          <p:cNvPr id="37" name="TextBox 36">
            <a:extLst>
              <a:ext uri="{FF2B5EF4-FFF2-40B4-BE49-F238E27FC236}">
                <a16:creationId xmlns:a16="http://schemas.microsoft.com/office/drawing/2014/main" id="{C8A09131-4F97-48EE-9B38-F6CEA314D7E1}"/>
              </a:ext>
            </a:extLst>
          </p:cNvPr>
          <p:cNvSpPr txBox="1"/>
          <p:nvPr/>
        </p:nvSpPr>
        <p:spPr>
          <a:xfrm>
            <a:off x="880145" y="31615889"/>
            <a:ext cx="9116615" cy="863256"/>
          </a:xfrm>
          <a:prstGeom prst="rect">
            <a:avLst/>
          </a:prstGeom>
          <a:solidFill>
            <a:schemeClr val="tx2">
              <a:lumMod val="50000"/>
            </a:schemeClr>
          </a:solidFill>
        </p:spPr>
        <p:txBody>
          <a:bodyPr wrap="square" rtlCol="0">
            <a:spAutoFit/>
          </a:bodyPr>
          <a:lstStyle/>
          <a:p>
            <a:pPr algn="ctr"/>
            <a:endParaRPr lang="en-US" sz="4800" i="1" dirty="0">
              <a:latin typeface="Arial Black" panose="020B0A04020102020204" pitchFamily="34" charset="0"/>
            </a:endParaRPr>
          </a:p>
        </p:txBody>
      </p:sp>
      <p:graphicFrame>
        <p:nvGraphicFramePr>
          <p:cNvPr id="13" name="Object 12">
            <a:extLst>
              <a:ext uri="{FF2B5EF4-FFF2-40B4-BE49-F238E27FC236}">
                <a16:creationId xmlns:a16="http://schemas.microsoft.com/office/drawing/2014/main" id="{A3B8A5A9-2D38-4FDD-A3CA-007529D1C0C9}"/>
              </a:ext>
            </a:extLst>
          </p:cNvPr>
          <p:cNvGraphicFramePr>
            <a:graphicFrameLocks noChangeAspect="1"/>
          </p:cNvGraphicFramePr>
          <p:nvPr>
            <p:extLst>
              <p:ext uri="{D42A27DB-BD31-4B8C-83A1-F6EECF244321}">
                <p14:modId xmlns:p14="http://schemas.microsoft.com/office/powerpoint/2010/main" val="1869868325"/>
              </p:ext>
            </p:extLst>
          </p:nvPr>
        </p:nvGraphicFramePr>
        <p:xfrm>
          <a:off x="6961564" y="28456407"/>
          <a:ext cx="2184400" cy="2943646"/>
        </p:xfrm>
        <a:graphic>
          <a:graphicData uri="http://schemas.openxmlformats.org/presentationml/2006/ole">
            <mc:AlternateContent xmlns:mc="http://schemas.openxmlformats.org/markup-compatibility/2006">
              <mc:Choice xmlns:v="urn:schemas-microsoft-com:vml" Requires="v">
                <p:oleObj spid="_x0000_s2837" name="CS ChemDraw Drawing" r:id="rId9" imgW="557997" imgH="751324" progId="ChemDraw.Document.6.0">
                  <p:embed/>
                </p:oleObj>
              </mc:Choice>
              <mc:Fallback>
                <p:oleObj name="CS ChemDraw Drawing" r:id="rId9" imgW="557997" imgH="751324" progId="ChemDraw.Document.6.0">
                  <p:embed/>
                  <p:pic>
                    <p:nvPicPr>
                      <p:cNvPr id="0" name=""/>
                      <p:cNvPicPr/>
                      <p:nvPr/>
                    </p:nvPicPr>
                    <p:blipFill>
                      <a:blip r:embed="rId10"/>
                      <a:stretch>
                        <a:fillRect/>
                      </a:stretch>
                    </p:blipFill>
                    <p:spPr>
                      <a:xfrm>
                        <a:off x="6961564" y="28456407"/>
                        <a:ext cx="2184400" cy="2943646"/>
                      </a:xfrm>
                      <a:prstGeom prst="rect">
                        <a:avLst/>
                      </a:prstGeom>
                    </p:spPr>
                  </p:pic>
                </p:oleObj>
              </mc:Fallback>
            </mc:AlternateContent>
          </a:graphicData>
        </a:graphic>
      </p:graphicFrame>
      <p:sp>
        <p:nvSpPr>
          <p:cNvPr id="38" name="TextBox 37">
            <a:extLst>
              <a:ext uri="{FF2B5EF4-FFF2-40B4-BE49-F238E27FC236}">
                <a16:creationId xmlns:a16="http://schemas.microsoft.com/office/drawing/2014/main" id="{E1713DB0-5DD8-4166-979A-61C7ED811528}"/>
              </a:ext>
            </a:extLst>
          </p:cNvPr>
          <p:cNvSpPr txBox="1"/>
          <p:nvPr/>
        </p:nvSpPr>
        <p:spPr>
          <a:xfrm>
            <a:off x="10685374" y="5582512"/>
            <a:ext cx="7562252" cy="3539430"/>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Initially we conducted Spartan computations on Group 16 based pincers, specifically oxygen and sulfur. We wanted to observe a pincer atom-nickel distance of 2.5 to 3.0 Å, which is indicative of an intramolecular interaction.</a:t>
            </a:r>
          </a:p>
        </p:txBody>
      </p:sp>
      <p:graphicFrame>
        <p:nvGraphicFramePr>
          <p:cNvPr id="20" name="Object 19">
            <a:extLst>
              <a:ext uri="{FF2B5EF4-FFF2-40B4-BE49-F238E27FC236}">
                <a16:creationId xmlns:a16="http://schemas.microsoft.com/office/drawing/2014/main" id="{1A698FD2-495A-4B0F-AEE8-B528A9768410}"/>
              </a:ext>
            </a:extLst>
          </p:cNvPr>
          <p:cNvGraphicFramePr>
            <a:graphicFrameLocks noChangeAspect="1"/>
          </p:cNvGraphicFramePr>
          <p:nvPr>
            <p:extLst>
              <p:ext uri="{D42A27DB-BD31-4B8C-83A1-F6EECF244321}">
                <p14:modId xmlns:p14="http://schemas.microsoft.com/office/powerpoint/2010/main" val="1543508359"/>
              </p:ext>
            </p:extLst>
          </p:nvPr>
        </p:nvGraphicFramePr>
        <p:xfrm>
          <a:off x="18679721" y="5695102"/>
          <a:ext cx="2565400" cy="3289300"/>
        </p:xfrm>
        <a:graphic>
          <a:graphicData uri="http://schemas.openxmlformats.org/presentationml/2006/ole">
            <mc:AlternateContent xmlns:mc="http://schemas.openxmlformats.org/markup-compatibility/2006">
              <mc:Choice xmlns:v="urn:schemas-microsoft-com:vml" Requires="v">
                <p:oleObj spid="_x0000_s2838" name="CS ChemDraw Drawing" r:id="rId11" imgW="2066544" imgH="2651807" progId="ChemDraw.Document.6.0">
                  <p:embed/>
                </p:oleObj>
              </mc:Choice>
              <mc:Fallback>
                <p:oleObj name="CS ChemDraw Drawing" r:id="rId11" imgW="2066544" imgH="2651807" progId="ChemDraw.Document.6.0">
                  <p:embed/>
                  <p:pic>
                    <p:nvPicPr>
                      <p:cNvPr id="0" name=""/>
                      <p:cNvPicPr/>
                      <p:nvPr/>
                    </p:nvPicPr>
                    <p:blipFill>
                      <a:blip r:embed="rId12"/>
                      <a:stretch>
                        <a:fillRect/>
                      </a:stretch>
                    </p:blipFill>
                    <p:spPr>
                      <a:xfrm>
                        <a:off x="18679721" y="5695102"/>
                        <a:ext cx="2565400" cy="3289300"/>
                      </a:xfrm>
                      <a:prstGeom prst="rect">
                        <a:avLst/>
                      </a:prstGeom>
                    </p:spPr>
                  </p:pic>
                </p:oleObj>
              </mc:Fallback>
            </mc:AlternateContent>
          </a:graphicData>
        </a:graphic>
      </p:graphicFrame>
      <p:graphicFrame>
        <p:nvGraphicFramePr>
          <p:cNvPr id="39" name="Object 38">
            <a:extLst>
              <a:ext uri="{FF2B5EF4-FFF2-40B4-BE49-F238E27FC236}">
                <a16:creationId xmlns:a16="http://schemas.microsoft.com/office/drawing/2014/main" id="{AD3FCF25-2141-4001-B318-4F4735E9920C}"/>
              </a:ext>
            </a:extLst>
          </p:cNvPr>
          <p:cNvGraphicFramePr>
            <a:graphicFrameLocks noChangeAspect="1"/>
          </p:cNvGraphicFramePr>
          <p:nvPr>
            <p:extLst>
              <p:ext uri="{D42A27DB-BD31-4B8C-83A1-F6EECF244321}">
                <p14:modId xmlns:p14="http://schemas.microsoft.com/office/powerpoint/2010/main" val="1979113353"/>
              </p:ext>
            </p:extLst>
          </p:nvPr>
        </p:nvGraphicFramePr>
        <p:xfrm>
          <a:off x="21765381" y="5674652"/>
          <a:ext cx="2560638" cy="3359150"/>
        </p:xfrm>
        <a:graphic>
          <a:graphicData uri="http://schemas.openxmlformats.org/presentationml/2006/ole">
            <mc:AlternateContent xmlns:mc="http://schemas.openxmlformats.org/markup-compatibility/2006">
              <mc:Choice xmlns:v="urn:schemas-microsoft-com:vml" Requires="v">
                <p:oleObj spid="_x0000_s2839" name="CS ChemDraw Drawing" r:id="rId13" imgW="2064843" imgH="2709798" progId="ChemDraw.Document.6.0">
                  <p:embed/>
                </p:oleObj>
              </mc:Choice>
              <mc:Fallback>
                <p:oleObj name="CS ChemDraw Drawing" r:id="rId13" imgW="2064843" imgH="2709798" progId="ChemDraw.Document.6.0">
                  <p:embed/>
                  <p:pic>
                    <p:nvPicPr>
                      <p:cNvPr id="0" name=""/>
                      <p:cNvPicPr/>
                      <p:nvPr/>
                    </p:nvPicPr>
                    <p:blipFill>
                      <a:blip r:embed="rId14"/>
                      <a:stretch>
                        <a:fillRect/>
                      </a:stretch>
                    </p:blipFill>
                    <p:spPr>
                      <a:xfrm>
                        <a:off x="21765381" y="5674652"/>
                        <a:ext cx="2560638" cy="3359150"/>
                      </a:xfrm>
                      <a:prstGeom prst="rect">
                        <a:avLst/>
                      </a:prstGeom>
                    </p:spPr>
                  </p:pic>
                </p:oleObj>
              </mc:Fallback>
            </mc:AlternateContent>
          </a:graphicData>
        </a:graphic>
      </p:graphicFrame>
      <p:graphicFrame>
        <p:nvGraphicFramePr>
          <p:cNvPr id="40" name="Object 39">
            <a:extLst>
              <a:ext uri="{FF2B5EF4-FFF2-40B4-BE49-F238E27FC236}">
                <a16:creationId xmlns:a16="http://schemas.microsoft.com/office/drawing/2014/main" id="{4B6A8275-6EEE-44C6-AC64-7EE201D302DA}"/>
              </a:ext>
            </a:extLst>
          </p:cNvPr>
          <p:cNvGraphicFramePr>
            <a:graphicFrameLocks noChangeAspect="1"/>
          </p:cNvGraphicFramePr>
          <p:nvPr>
            <p:extLst>
              <p:ext uri="{D42A27DB-BD31-4B8C-83A1-F6EECF244321}">
                <p14:modId xmlns:p14="http://schemas.microsoft.com/office/powerpoint/2010/main" val="1664269579"/>
              </p:ext>
            </p:extLst>
          </p:nvPr>
        </p:nvGraphicFramePr>
        <p:xfrm>
          <a:off x="25141238" y="5610225"/>
          <a:ext cx="5399087" cy="3482975"/>
        </p:xfrm>
        <a:graphic>
          <a:graphicData uri="http://schemas.openxmlformats.org/presentationml/2006/ole">
            <mc:AlternateContent xmlns:mc="http://schemas.openxmlformats.org/markup-compatibility/2006">
              <mc:Choice xmlns:v="urn:schemas-microsoft-com:vml" Requires="v">
                <p:oleObj spid="_x0000_s2840" name="CS ChemDraw Drawing" r:id="rId15" imgW="4888850" imgH="3154964" progId="ChemDraw.Document.6.0">
                  <p:embed/>
                </p:oleObj>
              </mc:Choice>
              <mc:Fallback>
                <p:oleObj name="CS ChemDraw Drawing" r:id="rId15" imgW="4888850" imgH="3154964" progId="ChemDraw.Document.6.0">
                  <p:embed/>
                  <p:pic>
                    <p:nvPicPr>
                      <p:cNvPr id="0" name=""/>
                      <p:cNvPicPr/>
                      <p:nvPr/>
                    </p:nvPicPr>
                    <p:blipFill>
                      <a:blip r:embed="rId16"/>
                      <a:stretch>
                        <a:fillRect/>
                      </a:stretch>
                    </p:blipFill>
                    <p:spPr>
                      <a:xfrm>
                        <a:off x="25141238" y="5610225"/>
                        <a:ext cx="5399087" cy="3482975"/>
                      </a:xfrm>
                      <a:prstGeom prst="rect">
                        <a:avLst/>
                      </a:prstGeom>
                    </p:spPr>
                  </p:pic>
                </p:oleObj>
              </mc:Fallback>
            </mc:AlternateContent>
          </a:graphicData>
        </a:graphic>
      </p:graphicFrame>
      <p:graphicFrame>
        <p:nvGraphicFramePr>
          <p:cNvPr id="41" name="Object 40">
            <a:extLst>
              <a:ext uri="{FF2B5EF4-FFF2-40B4-BE49-F238E27FC236}">
                <a16:creationId xmlns:a16="http://schemas.microsoft.com/office/drawing/2014/main" id="{6A7B6E53-A5EB-4B04-A820-14FD93961328}"/>
              </a:ext>
            </a:extLst>
          </p:cNvPr>
          <p:cNvGraphicFramePr>
            <a:graphicFrameLocks noChangeAspect="1"/>
          </p:cNvGraphicFramePr>
          <p:nvPr>
            <p:extLst>
              <p:ext uri="{D42A27DB-BD31-4B8C-83A1-F6EECF244321}">
                <p14:modId xmlns:p14="http://schemas.microsoft.com/office/powerpoint/2010/main" val="3529969232"/>
              </p:ext>
            </p:extLst>
          </p:nvPr>
        </p:nvGraphicFramePr>
        <p:xfrm>
          <a:off x="10699750" y="10496551"/>
          <a:ext cx="10140951" cy="1694416"/>
        </p:xfrm>
        <a:graphic>
          <a:graphicData uri="http://schemas.openxmlformats.org/presentationml/2006/ole">
            <mc:AlternateContent xmlns:mc="http://schemas.openxmlformats.org/markup-compatibility/2006">
              <mc:Choice xmlns:v="urn:schemas-microsoft-com:vml" Requires="v">
                <p:oleObj spid="_x0000_s2841" name="CS ChemDraw Drawing" r:id="rId17" imgW="4701292" imgH="792259" progId="ChemDraw.Document.6.0">
                  <p:embed/>
                </p:oleObj>
              </mc:Choice>
              <mc:Fallback>
                <p:oleObj name="CS ChemDraw Drawing" r:id="rId17" imgW="4701292" imgH="792259" progId="ChemDraw.Document.6.0">
                  <p:embed/>
                  <p:pic>
                    <p:nvPicPr>
                      <p:cNvPr id="0" name=""/>
                      <p:cNvPicPr/>
                      <p:nvPr/>
                    </p:nvPicPr>
                    <p:blipFill>
                      <a:blip r:embed="rId18"/>
                      <a:stretch>
                        <a:fillRect/>
                      </a:stretch>
                    </p:blipFill>
                    <p:spPr>
                      <a:xfrm>
                        <a:off x="10699750" y="10496551"/>
                        <a:ext cx="10140951" cy="1694416"/>
                      </a:xfrm>
                      <a:prstGeom prst="rect">
                        <a:avLst/>
                      </a:prstGeom>
                    </p:spPr>
                  </p:pic>
                </p:oleObj>
              </mc:Fallback>
            </mc:AlternateContent>
          </a:graphicData>
        </a:graphic>
      </p:graphicFrame>
      <p:graphicFrame>
        <p:nvGraphicFramePr>
          <p:cNvPr id="43" name="Object 42">
            <a:extLst>
              <a:ext uri="{FF2B5EF4-FFF2-40B4-BE49-F238E27FC236}">
                <a16:creationId xmlns:a16="http://schemas.microsoft.com/office/drawing/2014/main" id="{76BD9DEC-9649-46AD-A4E5-DE05C8D7BFE7}"/>
              </a:ext>
            </a:extLst>
          </p:cNvPr>
          <p:cNvGraphicFramePr>
            <a:graphicFrameLocks noChangeAspect="1"/>
          </p:cNvGraphicFramePr>
          <p:nvPr>
            <p:extLst>
              <p:ext uri="{D42A27DB-BD31-4B8C-83A1-F6EECF244321}">
                <p14:modId xmlns:p14="http://schemas.microsoft.com/office/powerpoint/2010/main" val="1944055829"/>
              </p:ext>
            </p:extLst>
          </p:nvPr>
        </p:nvGraphicFramePr>
        <p:xfrm>
          <a:off x="10699750" y="13167847"/>
          <a:ext cx="10345825" cy="1121750"/>
        </p:xfrm>
        <a:graphic>
          <a:graphicData uri="http://schemas.openxmlformats.org/presentationml/2006/ole">
            <mc:AlternateContent xmlns:mc="http://schemas.openxmlformats.org/markup-compatibility/2006">
              <mc:Choice xmlns:v="urn:schemas-microsoft-com:vml" Requires="v">
                <p:oleObj spid="_x0000_s2842" name="CS ChemDraw Drawing" r:id="rId19" imgW="4596668" imgH="498040" progId="ChemDraw.Document.6.0">
                  <p:embed/>
                </p:oleObj>
              </mc:Choice>
              <mc:Fallback>
                <p:oleObj name="CS ChemDraw Drawing" r:id="rId19" imgW="4596668" imgH="498040" progId="ChemDraw.Document.6.0">
                  <p:embed/>
                  <p:pic>
                    <p:nvPicPr>
                      <p:cNvPr id="0" name=""/>
                      <p:cNvPicPr/>
                      <p:nvPr/>
                    </p:nvPicPr>
                    <p:blipFill>
                      <a:blip r:embed="rId20"/>
                      <a:stretch>
                        <a:fillRect/>
                      </a:stretch>
                    </p:blipFill>
                    <p:spPr>
                      <a:xfrm>
                        <a:off x="10699750" y="13167847"/>
                        <a:ext cx="10345825" cy="1121750"/>
                      </a:xfrm>
                      <a:prstGeom prst="rect">
                        <a:avLst/>
                      </a:prstGeom>
                    </p:spPr>
                  </p:pic>
                </p:oleObj>
              </mc:Fallback>
            </mc:AlternateContent>
          </a:graphicData>
        </a:graphic>
      </p:graphicFrame>
      <p:graphicFrame>
        <p:nvGraphicFramePr>
          <p:cNvPr id="46" name="Object 45">
            <a:extLst>
              <a:ext uri="{FF2B5EF4-FFF2-40B4-BE49-F238E27FC236}">
                <a16:creationId xmlns:a16="http://schemas.microsoft.com/office/drawing/2014/main" id="{6B97AB9B-C6C1-4853-BD77-20BF8E72DE81}"/>
              </a:ext>
            </a:extLst>
          </p:cNvPr>
          <p:cNvGraphicFramePr>
            <a:graphicFrameLocks noChangeAspect="1"/>
          </p:cNvGraphicFramePr>
          <p:nvPr>
            <p:extLst>
              <p:ext uri="{D42A27DB-BD31-4B8C-83A1-F6EECF244321}">
                <p14:modId xmlns:p14="http://schemas.microsoft.com/office/powerpoint/2010/main" val="2001608852"/>
              </p:ext>
            </p:extLst>
          </p:nvPr>
        </p:nvGraphicFramePr>
        <p:xfrm>
          <a:off x="10721134" y="15494735"/>
          <a:ext cx="10098182" cy="1091196"/>
        </p:xfrm>
        <a:graphic>
          <a:graphicData uri="http://schemas.openxmlformats.org/presentationml/2006/ole">
            <mc:AlternateContent xmlns:mc="http://schemas.openxmlformats.org/markup-compatibility/2006">
              <mc:Choice xmlns:v="urn:schemas-microsoft-com:vml" Requires="v">
                <p:oleObj spid="_x0000_s2843" name="CS ChemDraw Drawing" r:id="rId21" imgW="4334256" imgH="467765" progId="ChemDraw.Document.6.0">
                  <p:embed/>
                </p:oleObj>
              </mc:Choice>
              <mc:Fallback>
                <p:oleObj name="CS ChemDraw Drawing" r:id="rId21" imgW="4334256" imgH="467765" progId="ChemDraw.Document.6.0">
                  <p:embed/>
                  <p:pic>
                    <p:nvPicPr>
                      <p:cNvPr id="0" name=""/>
                      <p:cNvPicPr/>
                      <p:nvPr/>
                    </p:nvPicPr>
                    <p:blipFill>
                      <a:blip r:embed="rId22"/>
                      <a:stretch>
                        <a:fillRect/>
                      </a:stretch>
                    </p:blipFill>
                    <p:spPr>
                      <a:xfrm>
                        <a:off x="10721134" y="15494735"/>
                        <a:ext cx="10098182" cy="1091196"/>
                      </a:xfrm>
                      <a:prstGeom prst="rect">
                        <a:avLst/>
                      </a:prstGeom>
                    </p:spPr>
                  </p:pic>
                </p:oleObj>
              </mc:Fallback>
            </mc:AlternateContent>
          </a:graphicData>
        </a:graphic>
      </p:graphicFrame>
      <p:pic>
        <p:nvPicPr>
          <p:cNvPr id="48" name="Picture 47">
            <a:extLst>
              <a:ext uri="{FF2B5EF4-FFF2-40B4-BE49-F238E27FC236}">
                <a16:creationId xmlns:a16="http://schemas.microsoft.com/office/drawing/2014/main" id="{895F124C-D130-4D12-AB98-C94638CA848A}"/>
              </a:ext>
            </a:extLst>
          </p:cNvPr>
          <p:cNvPicPr>
            <a:picLocks noChangeAspect="1"/>
          </p:cNvPicPr>
          <p:nvPr/>
        </p:nvPicPr>
        <p:blipFill>
          <a:blip r:embed="rId23"/>
          <a:stretch>
            <a:fillRect/>
          </a:stretch>
        </p:blipFill>
        <p:spPr>
          <a:xfrm>
            <a:off x="27344366" y="10485057"/>
            <a:ext cx="4864332" cy="5641710"/>
          </a:xfrm>
          <a:prstGeom prst="rect">
            <a:avLst/>
          </a:prstGeom>
        </p:spPr>
      </p:pic>
      <p:pic>
        <p:nvPicPr>
          <p:cNvPr id="49" name="Picture 48">
            <a:extLst>
              <a:ext uri="{FF2B5EF4-FFF2-40B4-BE49-F238E27FC236}">
                <a16:creationId xmlns:a16="http://schemas.microsoft.com/office/drawing/2014/main" id="{A460A112-8001-4024-97A5-ADC63DDF74DA}"/>
              </a:ext>
            </a:extLst>
          </p:cNvPr>
          <p:cNvPicPr>
            <a:picLocks noChangeAspect="1"/>
          </p:cNvPicPr>
          <p:nvPr/>
        </p:nvPicPr>
        <p:blipFill>
          <a:blip r:embed="rId24"/>
          <a:stretch>
            <a:fillRect/>
          </a:stretch>
        </p:blipFill>
        <p:spPr>
          <a:xfrm>
            <a:off x="21869194" y="10485057"/>
            <a:ext cx="5133965" cy="5611014"/>
          </a:xfrm>
          <a:prstGeom prst="rect">
            <a:avLst/>
          </a:prstGeom>
        </p:spPr>
      </p:pic>
      <p:sp>
        <p:nvSpPr>
          <p:cNvPr id="50" name="TextBox 49">
            <a:extLst>
              <a:ext uri="{FF2B5EF4-FFF2-40B4-BE49-F238E27FC236}">
                <a16:creationId xmlns:a16="http://schemas.microsoft.com/office/drawing/2014/main" id="{B8AC8516-09EC-475B-84DF-B2CF036C744A}"/>
              </a:ext>
            </a:extLst>
          </p:cNvPr>
          <p:cNvSpPr txBox="1"/>
          <p:nvPr/>
        </p:nvSpPr>
        <p:spPr>
          <a:xfrm>
            <a:off x="10699750" y="17238447"/>
            <a:ext cx="10545371" cy="461664"/>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3. </a:t>
            </a:r>
            <a:r>
              <a:rPr lang="en-US" sz="2400" dirty="0">
                <a:solidFill>
                  <a:schemeClr val="bg1"/>
                </a:solidFill>
                <a:latin typeface="Arial" panose="020B0604020202020204" pitchFamily="34" charset="0"/>
                <a:cs typeface="Arial" panose="020B0604020202020204" pitchFamily="34" charset="0"/>
              </a:rPr>
              <a:t>Synthetic Pathway to afford DVS and PSP.</a:t>
            </a:r>
            <a:r>
              <a:rPr lang="en-US" sz="2400" b="1" baseline="30000" dirty="0">
                <a:solidFill>
                  <a:schemeClr val="bg1"/>
                </a:solidFill>
                <a:latin typeface="Arial" panose="020B0604020202020204" pitchFamily="34" charset="0"/>
                <a:cs typeface="Arial" panose="020B0604020202020204" pitchFamily="34" charset="0"/>
              </a:rPr>
              <a:t>2</a:t>
            </a:r>
            <a:endParaRPr lang="en-US" sz="2400" b="1" dirty="0">
              <a:solidFill>
                <a:schemeClr val="bg1"/>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11655254-5F01-476B-AEBC-7EA5821DF075}"/>
              </a:ext>
            </a:extLst>
          </p:cNvPr>
          <p:cNvSpPr txBox="1"/>
          <p:nvPr/>
        </p:nvSpPr>
        <p:spPr>
          <a:xfrm>
            <a:off x="21869192" y="16399736"/>
            <a:ext cx="4913650" cy="1200329"/>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4. </a:t>
            </a:r>
            <a:r>
              <a:rPr lang="en-US" sz="2400" baseline="30000" dirty="0">
                <a:solidFill>
                  <a:schemeClr val="bg1"/>
                </a:solidFill>
                <a:latin typeface="Arial" panose="020B0604020202020204" pitchFamily="34" charset="0"/>
                <a:cs typeface="Arial" panose="020B0604020202020204" pitchFamily="34" charset="0"/>
              </a:rPr>
              <a:t>13</a:t>
            </a:r>
            <a:r>
              <a:rPr lang="en-US" sz="2400" dirty="0">
                <a:solidFill>
                  <a:schemeClr val="bg1"/>
                </a:solidFill>
                <a:latin typeface="Arial" panose="020B0604020202020204" pitchFamily="34" charset="0"/>
                <a:cs typeface="Arial" panose="020B0604020202020204" pitchFamily="34" charset="0"/>
              </a:rPr>
              <a:t>C NMR of DVS, showing a mixture of product, by-product, and starting material. </a:t>
            </a:r>
          </a:p>
        </p:txBody>
      </p:sp>
      <p:sp>
        <p:nvSpPr>
          <p:cNvPr id="52" name="Rectangle 51">
            <a:extLst>
              <a:ext uri="{FF2B5EF4-FFF2-40B4-BE49-F238E27FC236}">
                <a16:creationId xmlns:a16="http://schemas.microsoft.com/office/drawing/2014/main" id="{4D27F9D1-DE81-40D5-A189-8A0D61225A02}"/>
              </a:ext>
            </a:extLst>
          </p:cNvPr>
          <p:cNvSpPr/>
          <p:nvPr/>
        </p:nvSpPr>
        <p:spPr>
          <a:xfrm>
            <a:off x="27344366" y="16292924"/>
            <a:ext cx="4630256" cy="1569660"/>
          </a:xfrm>
          <a:prstGeom prst="rect">
            <a:avLst/>
          </a:prstGeom>
        </p:spPr>
        <p:txBody>
          <a:bodyPr wrap="square">
            <a:spAutoFit/>
          </a:bodyPr>
          <a:lstStyle/>
          <a:p>
            <a:pPr algn="just"/>
            <a:r>
              <a:rPr lang="en-US" sz="2400" b="1" dirty="0">
                <a:solidFill>
                  <a:schemeClr val="bg1"/>
                </a:solidFill>
                <a:latin typeface="Arial" panose="020B0604020202020204" pitchFamily="34" charset="0"/>
                <a:cs typeface="Arial" panose="020B0604020202020204" pitchFamily="34" charset="0"/>
              </a:rPr>
              <a:t>Figure 5. </a:t>
            </a:r>
            <a:r>
              <a:rPr lang="en-US" sz="2400" baseline="30000" dirty="0">
                <a:solidFill>
                  <a:schemeClr val="bg1"/>
                </a:solidFill>
                <a:latin typeface="Arial" panose="020B0604020202020204" pitchFamily="34" charset="0"/>
                <a:cs typeface="Arial" panose="020B0604020202020204" pitchFamily="34" charset="0"/>
              </a:rPr>
              <a:t>13</a:t>
            </a:r>
            <a:r>
              <a:rPr lang="en-US" sz="2400" dirty="0">
                <a:solidFill>
                  <a:schemeClr val="bg1"/>
                </a:solidFill>
                <a:latin typeface="Arial" panose="020B0604020202020204" pitchFamily="34" charset="0"/>
                <a:cs typeface="Arial" panose="020B0604020202020204" pitchFamily="34" charset="0"/>
              </a:rPr>
              <a:t>C NMR of DVS, showing significant isolation of product and minimization of starting material and by-product. </a:t>
            </a:r>
          </a:p>
        </p:txBody>
      </p:sp>
      <p:sp>
        <p:nvSpPr>
          <p:cNvPr id="55" name="TextBox 54">
            <a:extLst>
              <a:ext uri="{FF2B5EF4-FFF2-40B4-BE49-F238E27FC236}">
                <a16:creationId xmlns:a16="http://schemas.microsoft.com/office/drawing/2014/main" id="{EA84919F-F686-471F-ABD1-2E163443F05A}"/>
              </a:ext>
            </a:extLst>
          </p:cNvPr>
          <p:cNvSpPr txBox="1"/>
          <p:nvPr/>
        </p:nvSpPr>
        <p:spPr>
          <a:xfrm>
            <a:off x="10680766" y="17939955"/>
            <a:ext cx="10513987"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NITROGEN PINCER LIGANDS</a:t>
            </a:r>
          </a:p>
        </p:txBody>
      </p:sp>
      <p:sp>
        <p:nvSpPr>
          <p:cNvPr id="56" name="TextBox 55">
            <a:extLst>
              <a:ext uri="{FF2B5EF4-FFF2-40B4-BE49-F238E27FC236}">
                <a16:creationId xmlns:a16="http://schemas.microsoft.com/office/drawing/2014/main" id="{5A9DE3F7-7C54-4588-9616-E6EEA1995883}"/>
              </a:ext>
            </a:extLst>
          </p:cNvPr>
          <p:cNvSpPr txBox="1"/>
          <p:nvPr/>
        </p:nvSpPr>
        <p:spPr>
          <a:xfrm>
            <a:off x="10680766" y="31610580"/>
            <a:ext cx="21527932" cy="804285"/>
          </a:xfrm>
          <a:prstGeom prst="rect">
            <a:avLst/>
          </a:prstGeom>
          <a:solidFill>
            <a:schemeClr val="tx2">
              <a:lumMod val="50000"/>
            </a:schemeClr>
          </a:solidFill>
        </p:spPr>
        <p:txBody>
          <a:bodyPr wrap="square" rtlCol="0">
            <a:spAutoFit/>
          </a:bodyPr>
          <a:lstStyle/>
          <a:p>
            <a:pPr algn="ctr"/>
            <a:endParaRPr lang="en-US" sz="4800" i="1" dirty="0">
              <a:latin typeface="Arial Black" panose="020B0A04020102020204" pitchFamily="34" charset="0"/>
            </a:endParaRPr>
          </a:p>
        </p:txBody>
      </p:sp>
      <p:pic>
        <p:nvPicPr>
          <p:cNvPr id="62" name="Picture 61">
            <a:extLst>
              <a:ext uri="{FF2B5EF4-FFF2-40B4-BE49-F238E27FC236}">
                <a16:creationId xmlns:a16="http://schemas.microsoft.com/office/drawing/2014/main" id="{512EE1D4-C34D-4C57-B04B-49D06F0E249F}"/>
              </a:ext>
            </a:extLst>
          </p:cNvPr>
          <p:cNvPicPr>
            <a:picLocks noChangeAspect="1"/>
          </p:cNvPicPr>
          <p:nvPr/>
        </p:nvPicPr>
        <p:blipFill>
          <a:blip r:embed="rId25"/>
          <a:stretch>
            <a:fillRect/>
          </a:stretch>
        </p:blipFill>
        <p:spPr>
          <a:xfrm>
            <a:off x="16610431" y="25268552"/>
            <a:ext cx="4533661" cy="5726425"/>
          </a:xfrm>
          <a:prstGeom prst="rect">
            <a:avLst/>
          </a:prstGeom>
        </p:spPr>
      </p:pic>
      <p:graphicFrame>
        <p:nvGraphicFramePr>
          <p:cNvPr id="63" name="Object 62">
            <a:extLst>
              <a:ext uri="{FF2B5EF4-FFF2-40B4-BE49-F238E27FC236}">
                <a16:creationId xmlns:a16="http://schemas.microsoft.com/office/drawing/2014/main" id="{B2EACAC3-EAFF-403A-902C-67ACDCA89048}"/>
              </a:ext>
            </a:extLst>
          </p:cNvPr>
          <p:cNvGraphicFramePr>
            <a:graphicFrameLocks noChangeAspect="1"/>
          </p:cNvGraphicFramePr>
          <p:nvPr>
            <p:extLst>
              <p:ext uri="{D42A27DB-BD31-4B8C-83A1-F6EECF244321}">
                <p14:modId xmlns:p14="http://schemas.microsoft.com/office/powerpoint/2010/main" val="609014440"/>
              </p:ext>
            </p:extLst>
          </p:nvPr>
        </p:nvGraphicFramePr>
        <p:xfrm>
          <a:off x="10699750" y="22102282"/>
          <a:ext cx="5493909" cy="2148361"/>
        </p:xfrm>
        <a:graphic>
          <a:graphicData uri="http://schemas.openxmlformats.org/presentationml/2006/ole">
            <mc:AlternateContent xmlns:mc="http://schemas.openxmlformats.org/markup-compatibility/2006">
              <mc:Choice xmlns:v="urn:schemas-microsoft-com:vml" Requires="v">
                <p:oleObj spid="_x0000_s2844" name="CS ChemDraw Drawing" r:id="rId26" imgW="5565506" imgH="2176367" progId="ChemDraw.Document.6.0">
                  <p:embed/>
                </p:oleObj>
              </mc:Choice>
              <mc:Fallback>
                <p:oleObj name="CS ChemDraw Drawing" r:id="rId26" imgW="5565506" imgH="2176367" progId="ChemDraw.Document.6.0">
                  <p:embed/>
                  <p:pic>
                    <p:nvPicPr>
                      <p:cNvPr id="4" name="Object 3">
                        <a:extLst>
                          <a:ext uri="{FF2B5EF4-FFF2-40B4-BE49-F238E27FC236}">
                            <a16:creationId xmlns:a16="http://schemas.microsoft.com/office/drawing/2014/main" id="{5993D327-41EC-452F-BD24-F39644E15680}"/>
                          </a:ext>
                        </a:extLst>
                      </p:cNvPr>
                      <p:cNvPicPr/>
                      <p:nvPr/>
                    </p:nvPicPr>
                    <p:blipFill>
                      <a:blip r:embed="rId27"/>
                      <a:stretch>
                        <a:fillRect/>
                      </a:stretch>
                    </p:blipFill>
                    <p:spPr>
                      <a:xfrm>
                        <a:off x="10699750" y="22102282"/>
                        <a:ext cx="5493909" cy="2148361"/>
                      </a:xfrm>
                      <a:prstGeom prst="rect">
                        <a:avLst/>
                      </a:prstGeom>
                    </p:spPr>
                  </p:pic>
                </p:oleObj>
              </mc:Fallback>
            </mc:AlternateContent>
          </a:graphicData>
        </a:graphic>
      </p:graphicFrame>
      <p:pic>
        <p:nvPicPr>
          <p:cNvPr id="64" name="Picture 63">
            <a:extLst>
              <a:ext uri="{FF2B5EF4-FFF2-40B4-BE49-F238E27FC236}">
                <a16:creationId xmlns:a16="http://schemas.microsoft.com/office/drawing/2014/main" id="{5F6CB4BC-F62B-4B14-88F3-91D711FD446A}"/>
              </a:ext>
            </a:extLst>
          </p:cNvPr>
          <p:cNvPicPr>
            <a:picLocks noChangeAspect="1"/>
          </p:cNvPicPr>
          <p:nvPr/>
        </p:nvPicPr>
        <p:blipFill>
          <a:blip r:embed="rId28"/>
          <a:stretch>
            <a:fillRect/>
          </a:stretch>
        </p:blipFill>
        <p:spPr>
          <a:xfrm>
            <a:off x="16407683" y="18933220"/>
            <a:ext cx="4544076" cy="5542650"/>
          </a:xfrm>
          <a:prstGeom prst="rect">
            <a:avLst/>
          </a:prstGeom>
        </p:spPr>
      </p:pic>
      <p:graphicFrame>
        <p:nvGraphicFramePr>
          <p:cNvPr id="67" name="Object 66">
            <a:extLst>
              <a:ext uri="{FF2B5EF4-FFF2-40B4-BE49-F238E27FC236}">
                <a16:creationId xmlns:a16="http://schemas.microsoft.com/office/drawing/2014/main" id="{35AEB579-2AD9-4B97-8AA0-E48FFBFFBB5E}"/>
              </a:ext>
            </a:extLst>
          </p:cNvPr>
          <p:cNvGraphicFramePr>
            <a:graphicFrameLocks noChangeAspect="1"/>
          </p:cNvGraphicFramePr>
          <p:nvPr>
            <p:extLst>
              <p:ext uri="{D42A27DB-BD31-4B8C-83A1-F6EECF244321}">
                <p14:modId xmlns:p14="http://schemas.microsoft.com/office/powerpoint/2010/main" val="4201799418"/>
              </p:ext>
            </p:extLst>
          </p:nvPr>
        </p:nvGraphicFramePr>
        <p:xfrm>
          <a:off x="10680766" y="19139620"/>
          <a:ext cx="5390126" cy="2148361"/>
        </p:xfrm>
        <a:graphic>
          <a:graphicData uri="http://schemas.openxmlformats.org/presentationml/2006/ole">
            <mc:AlternateContent xmlns:mc="http://schemas.openxmlformats.org/markup-compatibility/2006">
              <mc:Choice xmlns:v="urn:schemas-microsoft-com:vml" Requires="v">
                <p:oleObj spid="_x0000_s2845" name="CS ChemDraw Drawing" r:id="rId29" imgW="5564230" imgH="2217302" progId="ChemDraw.Document.6.0">
                  <p:embed/>
                </p:oleObj>
              </mc:Choice>
              <mc:Fallback>
                <p:oleObj name="CS ChemDraw Drawing" r:id="rId29" imgW="5564230" imgH="2217302" progId="ChemDraw.Document.6.0">
                  <p:embed/>
                  <p:pic>
                    <p:nvPicPr>
                      <p:cNvPr id="3" name="Object 2">
                        <a:extLst>
                          <a:ext uri="{FF2B5EF4-FFF2-40B4-BE49-F238E27FC236}">
                            <a16:creationId xmlns:a16="http://schemas.microsoft.com/office/drawing/2014/main" id="{CA9590B4-C564-4E70-AD1D-E4A433C6280D}"/>
                          </a:ext>
                        </a:extLst>
                      </p:cNvPr>
                      <p:cNvPicPr/>
                      <p:nvPr/>
                    </p:nvPicPr>
                    <p:blipFill>
                      <a:blip r:embed="rId30"/>
                      <a:stretch>
                        <a:fillRect/>
                      </a:stretch>
                    </p:blipFill>
                    <p:spPr>
                      <a:xfrm>
                        <a:off x="10680766" y="19139620"/>
                        <a:ext cx="5390126" cy="2148361"/>
                      </a:xfrm>
                      <a:prstGeom prst="rect">
                        <a:avLst/>
                      </a:prstGeom>
                    </p:spPr>
                  </p:pic>
                </p:oleObj>
              </mc:Fallback>
            </mc:AlternateContent>
          </a:graphicData>
        </a:graphic>
      </p:graphicFrame>
      <p:graphicFrame>
        <p:nvGraphicFramePr>
          <p:cNvPr id="68" name="Object 67">
            <a:extLst>
              <a:ext uri="{FF2B5EF4-FFF2-40B4-BE49-F238E27FC236}">
                <a16:creationId xmlns:a16="http://schemas.microsoft.com/office/drawing/2014/main" id="{C457377F-F177-434F-8A45-FF6A023A7899}"/>
              </a:ext>
            </a:extLst>
          </p:cNvPr>
          <p:cNvGraphicFramePr>
            <a:graphicFrameLocks noChangeAspect="1"/>
          </p:cNvGraphicFramePr>
          <p:nvPr>
            <p:extLst>
              <p:ext uri="{D42A27DB-BD31-4B8C-83A1-F6EECF244321}">
                <p14:modId xmlns:p14="http://schemas.microsoft.com/office/powerpoint/2010/main" val="565373396"/>
              </p:ext>
            </p:extLst>
          </p:nvPr>
        </p:nvGraphicFramePr>
        <p:xfrm>
          <a:off x="10680813" y="26951923"/>
          <a:ext cx="5758855" cy="2359684"/>
        </p:xfrm>
        <a:graphic>
          <a:graphicData uri="http://schemas.openxmlformats.org/presentationml/2006/ole">
            <mc:AlternateContent xmlns:mc="http://schemas.openxmlformats.org/markup-compatibility/2006">
              <mc:Choice xmlns:v="urn:schemas-microsoft-com:vml" Requires="v">
                <p:oleObj spid="_x0000_s2846" name="CS ChemDraw Drawing" r:id="rId31" imgW="5373695" imgH="2202377" progId="ChemDraw.Document.6.0">
                  <p:embed/>
                </p:oleObj>
              </mc:Choice>
              <mc:Fallback>
                <p:oleObj name="CS ChemDraw Drawing" r:id="rId31" imgW="5373695" imgH="2202377" progId="ChemDraw.Document.6.0">
                  <p:embed/>
                  <p:pic>
                    <p:nvPicPr>
                      <p:cNvPr id="19" name="Object 18">
                        <a:extLst>
                          <a:ext uri="{FF2B5EF4-FFF2-40B4-BE49-F238E27FC236}">
                            <a16:creationId xmlns:a16="http://schemas.microsoft.com/office/drawing/2014/main" id="{14833D4F-82D3-4D28-86C2-0EA0F78F4A10}"/>
                          </a:ext>
                        </a:extLst>
                      </p:cNvPr>
                      <p:cNvPicPr/>
                      <p:nvPr/>
                    </p:nvPicPr>
                    <p:blipFill>
                      <a:blip r:embed="rId32"/>
                      <a:stretch>
                        <a:fillRect/>
                      </a:stretch>
                    </p:blipFill>
                    <p:spPr>
                      <a:xfrm>
                        <a:off x="10680813" y="26951923"/>
                        <a:ext cx="5758855" cy="2359684"/>
                      </a:xfrm>
                      <a:prstGeom prst="rect">
                        <a:avLst/>
                      </a:prstGeom>
                    </p:spPr>
                  </p:pic>
                </p:oleObj>
              </mc:Fallback>
            </mc:AlternateContent>
          </a:graphicData>
        </a:graphic>
      </p:graphicFrame>
      <p:sp>
        <p:nvSpPr>
          <p:cNvPr id="69" name="TextBox 68">
            <a:extLst>
              <a:ext uri="{FF2B5EF4-FFF2-40B4-BE49-F238E27FC236}">
                <a16:creationId xmlns:a16="http://schemas.microsoft.com/office/drawing/2014/main" id="{CACD698A-82C3-4B91-94E8-5B1A64A700CC}"/>
              </a:ext>
            </a:extLst>
          </p:cNvPr>
          <p:cNvSpPr txBox="1"/>
          <p:nvPr/>
        </p:nvSpPr>
        <p:spPr>
          <a:xfrm>
            <a:off x="10680766" y="24701097"/>
            <a:ext cx="10545371" cy="461664"/>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6. </a:t>
            </a:r>
            <a:r>
              <a:rPr lang="en-US" sz="2400" dirty="0">
                <a:solidFill>
                  <a:schemeClr val="bg1"/>
                </a:solidFill>
                <a:latin typeface="Arial" panose="020B0604020202020204" pitchFamily="34" charset="0"/>
                <a:cs typeface="Arial" panose="020B0604020202020204" pitchFamily="34" charset="0"/>
              </a:rPr>
              <a:t>Synthetic pathway and </a:t>
            </a:r>
            <a:r>
              <a:rPr lang="en-US" sz="2400" baseline="30000" dirty="0">
                <a:solidFill>
                  <a:schemeClr val="bg1"/>
                </a:solidFill>
                <a:latin typeface="Arial" panose="020B0604020202020204" pitchFamily="34" charset="0"/>
                <a:cs typeface="Arial" panose="020B0604020202020204" pitchFamily="34" charset="0"/>
              </a:rPr>
              <a:t>31</a:t>
            </a:r>
            <a:r>
              <a:rPr lang="en-US" sz="2400" dirty="0">
                <a:solidFill>
                  <a:schemeClr val="bg1"/>
                </a:solidFill>
                <a:latin typeface="Arial" panose="020B0604020202020204" pitchFamily="34" charset="0"/>
                <a:cs typeface="Arial" panose="020B0604020202020204" pitchFamily="34" charset="0"/>
              </a:rPr>
              <a:t>P NMR characterization of PNP.</a:t>
            </a:r>
            <a:r>
              <a:rPr lang="en-US" sz="2400" b="1" baseline="30000" dirty="0">
                <a:solidFill>
                  <a:schemeClr val="bg1"/>
                </a:solidFill>
                <a:latin typeface="Arial" panose="020B0604020202020204" pitchFamily="34" charset="0"/>
                <a:cs typeface="Arial" panose="020B0604020202020204" pitchFamily="34" charset="0"/>
              </a:rPr>
              <a:t>3</a:t>
            </a:r>
            <a:endParaRPr lang="en-US" sz="2400" b="1" dirty="0">
              <a:solidFill>
                <a:schemeClr val="bg1"/>
              </a:solidFill>
              <a:latin typeface="Arial" panose="020B0604020202020204" pitchFamily="34" charset="0"/>
              <a:cs typeface="Arial" panose="020B0604020202020204" pitchFamily="34" charset="0"/>
            </a:endParaRPr>
          </a:p>
        </p:txBody>
      </p:sp>
      <p:sp>
        <p:nvSpPr>
          <p:cNvPr id="70" name="TextBox 69">
            <a:extLst>
              <a:ext uri="{FF2B5EF4-FFF2-40B4-BE49-F238E27FC236}">
                <a16:creationId xmlns:a16="http://schemas.microsoft.com/office/drawing/2014/main" id="{280CF455-435D-451F-813E-1E761564E3F7}"/>
              </a:ext>
            </a:extLst>
          </p:cNvPr>
          <p:cNvSpPr txBox="1"/>
          <p:nvPr/>
        </p:nvSpPr>
        <p:spPr>
          <a:xfrm>
            <a:off x="10740118" y="31046291"/>
            <a:ext cx="10545371" cy="461664"/>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7. </a:t>
            </a:r>
            <a:r>
              <a:rPr lang="en-US" sz="2400" dirty="0">
                <a:solidFill>
                  <a:schemeClr val="bg1"/>
                </a:solidFill>
                <a:latin typeface="Arial" panose="020B0604020202020204" pitchFamily="34" charset="0"/>
                <a:cs typeface="Arial" panose="020B0604020202020204" pitchFamily="34" charset="0"/>
              </a:rPr>
              <a:t>Synthetic pathway and </a:t>
            </a:r>
            <a:r>
              <a:rPr lang="en-US" sz="2400" baseline="30000" dirty="0">
                <a:solidFill>
                  <a:schemeClr val="bg1"/>
                </a:solidFill>
                <a:latin typeface="Arial" panose="020B0604020202020204" pitchFamily="34" charset="0"/>
                <a:cs typeface="Arial" panose="020B0604020202020204" pitchFamily="34" charset="0"/>
              </a:rPr>
              <a:t>31</a:t>
            </a:r>
            <a:r>
              <a:rPr lang="en-US" sz="2400" dirty="0">
                <a:solidFill>
                  <a:schemeClr val="bg1"/>
                </a:solidFill>
                <a:latin typeface="Arial" panose="020B0604020202020204" pitchFamily="34" charset="0"/>
                <a:cs typeface="Arial" panose="020B0604020202020204" pitchFamily="34" charset="0"/>
              </a:rPr>
              <a:t>P NMR characterization of P</a:t>
            </a:r>
            <a:r>
              <a:rPr lang="en-US" sz="2400" baseline="30000" dirty="0">
                <a:solidFill>
                  <a:schemeClr val="bg1"/>
                </a:solidFill>
                <a:latin typeface="Arial" panose="020B0604020202020204" pitchFamily="34" charset="0"/>
                <a:cs typeface="Arial" panose="020B0604020202020204" pitchFamily="34" charset="0"/>
              </a:rPr>
              <a:t>cy</a:t>
            </a:r>
            <a:r>
              <a:rPr lang="en-US" sz="2400" dirty="0">
                <a:solidFill>
                  <a:schemeClr val="bg1"/>
                </a:solidFill>
                <a:latin typeface="Arial" panose="020B0604020202020204" pitchFamily="34" charset="0"/>
                <a:cs typeface="Arial" panose="020B0604020202020204" pitchFamily="34" charset="0"/>
              </a:rPr>
              <a:t>N</a:t>
            </a:r>
            <a:r>
              <a:rPr lang="en-US" sz="2400" baseline="30000" dirty="0">
                <a:solidFill>
                  <a:schemeClr val="bg1"/>
                </a:solidFill>
                <a:latin typeface="Arial" panose="020B0604020202020204" pitchFamily="34" charset="0"/>
                <a:cs typeface="Arial" panose="020B0604020202020204" pitchFamily="34" charset="0"/>
              </a:rPr>
              <a:t>bz</a:t>
            </a:r>
            <a:r>
              <a:rPr lang="en-US" sz="2400" dirty="0">
                <a:solidFill>
                  <a:schemeClr val="bg1"/>
                </a:solidFill>
                <a:latin typeface="Arial" panose="020B0604020202020204" pitchFamily="34" charset="0"/>
                <a:cs typeface="Arial" panose="020B0604020202020204" pitchFamily="34" charset="0"/>
              </a:rPr>
              <a:t>P</a:t>
            </a:r>
            <a:r>
              <a:rPr lang="en-US" sz="2400" baseline="30000" dirty="0">
                <a:solidFill>
                  <a:schemeClr val="bg1"/>
                </a:solidFill>
                <a:latin typeface="Arial" panose="020B0604020202020204" pitchFamily="34" charset="0"/>
                <a:cs typeface="Arial" panose="020B0604020202020204" pitchFamily="34" charset="0"/>
              </a:rPr>
              <a:t>cy</a:t>
            </a:r>
            <a:r>
              <a:rPr lang="en-US" sz="2400" dirty="0">
                <a:solidFill>
                  <a:schemeClr val="bg1"/>
                </a:solidFill>
                <a:latin typeface="Arial" panose="020B0604020202020204" pitchFamily="34" charset="0"/>
                <a:cs typeface="Arial" panose="020B0604020202020204" pitchFamily="34" charset="0"/>
              </a:rPr>
              <a:t>.</a:t>
            </a:r>
            <a:r>
              <a:rPr lang="en-US" sz="2400" b="1" baseline="30000" dirty="0">
                <a:solidFill>
                  <a:schemeClr val="bg1"/>
                </a:solidFill>
                <a:latin typeface="Arial" panose="020B0604020202020204" pitchFamily="34" charset="0"/>
                <a:cs typeface="Arial" panose="020B0604020202020204" pitchFamily="34" charset="0"/>
              </a:rPr>
              <a:t>4</a:t>
            </a:r>
            <a:endParaRPr lang="en-US" sz="2400" b="1" dirty="0">
              <a:solidFill>
                <a:schemeClr val="bg1"/>
              </a:solidFill>
              <a:latin typeface="Arial" panose="020B0604020202020204" pitchFamily="34" charset="0"/>
              <a:cs typeface="Arial" panose="020B0604020202020204" pitchFamily="34" charset="0"/>
            </a:endParaRPr>
          </a:p>
        </p:txBody>
      </p:sp>
      <p:sp>
        <p:nvSpPr>
          <p:cNvPr id="71" name="TextBox 70">
            <a:extLst>
              <a:ext uri="{FF2B5EF4-FFF2-40B4-BE49-F238E27FC236}">
                <a16:creationId xmlns:a16="http://schemas.microsoft.com/office/drawing/2014/main" id="{F78167E7-E63E-41FC-9B86-16DA4096BBFE}"/>
              </a:ext>
            </a:extLst>
          </p:cNvPr>
          <p:cNvSpPr txBox="1"/>
          <p:nvPr/>
        </p:nvSpPr>
        <p:spPr>
          <a:xfrm>
            <a:off x="21513800" y="17939955"/>
            <a:ext cx="10694898" cy="830997"/>
          </a:xfrm>
          <a:prstGeom prst="rect">
            <a:avLst/>
          </a:prstGeom>
          <a:solidFill>
            <a:schemeClr val="tx2">
              <a:lumMod val="50000"/>
            </a:schemeClr>
          </a:solidFill>
        </p:spPr>
        <p:txBody>
          <a:bodyPr wrap="square" rtlCol="0">
            <a:spAutoFit/>
          </a:bodyPr>
          <a:lstStyle/>
          <a:p>
            <a:pPr algn="ctr"/>
            <a:r>
              <a:rPr lang="en-US" sz="4800" dirty="0">
                <a:latin typeface="Arial Black" panose="020B0A04020102020204" pitchFamily="34" charset="0"/>
              </a:rPr>
              <a:t>NICKELALACTONE</a:t>
            </a:r>
          </a:p>
        </p:txBody>
      </p:sp>
      <p:sp>
        <p:nvSpPr>
          <p:cNvPr id="72" name="TextBox 71">
            <a:extLst>
              <a:ext uri="{FF2B5EF4-FFF2-40B4-BE49-F238E27FC236}">
                <a16:creationId xmlns:a16="http://schemas.microsoft.com/office/drawing/2014/main" id="{3D1E8A02-0BC2-455C-9FD9-0B4AC4B82CDC}"/>
              </a:ext>
            </a:extLst>
          </p:cNvPr>
          <p:cNvSpPr txBox="1"/>
          <p:nvPr/>
        </p:nvSpPr>
        <p:spPr>
          <a:xfrm>
            <a:off x="21513800" y="18852685"/>
            <a:ext cx="10694898" cy="2554545"/>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The ultimate goal of these syntheses is to produce a pincer ligand that has the potential to interact with nickel during this catalysis. However we wish produce the nickelalactone via other synthetic means to confirm that these ligands actually chelate to nickel.</a:t>
            </a:r>
          </a:p>
        </p:txBody>
      </p:sp>
      <p:graphicFrame>
        <p:nvGraphicFramePr>
          <p:cNvPr id="73" name="Object 72">
            <a:extLst>
              <a:ext uri="{FF2B5EF4-FFF2-40B4-BE49-F238E27FC236}">
                <a16:creationId xmlns:a16="http://schemas.microsoft.com/office/drawing/2014/main" id="{14160F19-F591-4932-9E85-5F6C24B12396}"/>
              </a:ext>
            </a:extLst>
          </p:cNvPr>
          <p:cNvGraphicFramePr>
            <a:graphicFrameLocks noChangeAspect="1"/>
          </p:cNvGraphicFramePr>
          <p:nvPr>
            <p:extLst>
              <p:ext uri="{D42A27DB-BD31-4B8C-83A1-F6EECF244321}">
                <p14:modId xmlns:p14="http://schemas.microsoft.com/office/powerpoint/2010/main" val="1309943631"/>
              </p:ext>
            </p:extLst>
          </p:nvPr>
        </p:nvGraphicFramePr>
        <p:xfrm>
          <a:off x="21448245" y="21678780"/>
          <a:ext cx="10694898" cy="2426358"/>
        </p:xfrm>
        <a:graphic>
          <a:graphicData uri="http://schemas.openxmlformats.org/presentationml/2006/ole">
            <mc:AlternateContent xmlns:mc="http://schemas.openxmlformats.org/markup-compatibility/2006">
              <mc:Choice xmlns:v="urn:schemas-microsoft-com:vml" Requires="v">
                <p:oleObj spid="_x0000_s2847" name="CS ChemDraw Drawing" r:id="rId33" imgW="6639820" imgH="1506059" progId="ChemDraw.Document.6.0">
                  <p:embed/>
                </p:oleObj>
              </mc:Choice>
              <mc:Fallback>
                <p:oleObj name="CS ChemDraw Drawing" r:id="rId33" imgW="6639820" imgH="1506059" progId="ChemDraw.Document.6.0">
                  <p:embed/>
                  <p:pic>
                    <p:nvPicPr>
                      <p:cNvPr id="14" name="Object 13">
                        <a:extLst>
                          <a:ext uri="{FF2B5EF4-FFF2-40B4-BE49-F238E27FC236}">
                            <a16:creationId xmlns:a16="http://schemas.microsoft.com/office/drawing/2014/main" id="{D6B02563-45D5-4351-9B75-6E31B7F15788}"/>
                          </a:ext>
                        </a:extLst>
                      </p:cNvPr>
                      <p:cNvPicPr/>
                      <p:nvPr/>
                    </p:nvPicPr>
                    <p:blipFill>
                      <a:blip r:embed="rId34"/>
                      <a:stretch>
                        <a:fillRect/>
                      </a:stretch>
                    </p:blipFill>
                    <p:spPr>
                      <a:xfrm>
                        <a:off x="21448245" y="21678780"/>
                        <a:ext cx="10694898" cy="2426358"/>
                      </a:xfrm>
                      <a:prstGeom prst="rect">
                        <a:avLst/>
                      </a:prstGeom>
                    </p:spPr>
                  </p:pic>
                </p:oleObj>
              </mc:Fallback>
            </mc:AlternateContent>
          </a:graphicData>
        </a:graphic>
      </p:graphicFrame>
      <p:sp>
        <p:nvSpPr>
          <p:cNvPr id="74" name="TextBox 73">
            <a:extLst>
              <a:ext uri="{FF2B5EF4-FFF2-40B4-BE49-F238E27FC236}">
                <a16:creationId xmlns:a16="http://schemas.microsoft.com/office/drawing/2014/main" id="{D81AE403-A20D-4FA9-999F-62BB55746D95}"/>
              </a:ext>
            </a:extLst>
          </p:cNvPr>
          <p:cNvSpPr txBox="1"/>
          <p:nvPr/>
        </p:nvSpPr>
        <p:spPr>
          <a:xfrm>
            <a:off x="21510157" y="24475870"/>
            <a:ext cx="10545371" cy="461665"/>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8. </a:t>
            </a:r>
            <a:r>
              <a:rPr lang="en-US" sz="2400" dirty="0">
                <a:solidFill>
                  <a:schemeClr val="bg1"/>
                </a:solidFill>
                <a:latin typeface="Arial" panose="020B0604020202020204" pitchFamily="34" charset="0"/>
                <a:cs typeface="Arial" panose="020B0604020202020204" pitchFamily="34" charset="0"/>
              </a:rPr>
              <a:t>Synthesis to produce the nickelalactone chelated to TMEDA.</a:t>
            </a:r>
          </a:p>
        </p:txBody>
      </p:sp>
      <p:graphicFrame>
        <p:nvGraphicFramePr>
          <p:cNvPr id="53" name="Object 52">
            <a:extLst>
              <a:ext uri="{FF2B5EF4-FFF2-40B4-BE49-F238E27FC236}">
                <a16:creationId xmlns:a16="http://schemas.microsoft.com/office/drawing/2014/main" id="{9171E2C5-9C72-4BD1-AC62-C79B2F2C6818}"/>
              </a:ext>
            </a:extLst>
          </p:cNvPr>
          <p:cNvGraphicFramePr>
            <a:graphicFrameLocks noChangeAspect="1"/>
          </p:cNvGraphicFramePr>
          <p:nvPr>
            <p:extLst>
              <p:ext uri="{D42A27DB-BD31-4B8C-83A1-F6EECF244321}">
                <p14:modId xmlns:p14="http://schemas.microsoft.com/office/powerpoint/2010/main" val="32285329"/>
              </p:ext>
            </p:extLst>
          </p:nvPr>
        </p:nvGraphicFramePr>
        <p:xfrm>
          <a:off x="22599778" y="25062052"/>
          <a:ext cx="8366125" cy="5471783"/>
        </p:xfrm>
        <a:graphic>
          <a:graphicData uri="http://schemas.openxmlformats.org/presentationml/2006/ole">
            <mc:AlternateContent xmlns:mc="http://schemas.openxmlformats.org/markup-compatibility/2006">
              <mc:Choice xmlns:v="urn:schemas-microsoft-com:vml" Requires="v">
                <p:oleObj spid="_x0000_s2848" name="CS ChemDraw Drawing" r:id="rId35" imgW="5966566" imgH="3905862" progId="ChemDraw.Document.6.0">
                  <p:embed/>
                </p:oleObj>
              </mc:Choice>
              <mc:Fallback>
                <p:oleObj name="CS ChemDraw Drawing" r:id="rId35" imgW="5966566" imgH="3905862" progId="ChemDraw.Document.6.0">
                  <p:embed/>
                  <p:pic>
                    <p:nvPicPr>
                      <p:cNvPr id="0" name=""/>
                      <p:cNvPicPr/>
                      <p:nvPr/>
                    </p:nvPicPr>
                    <p:blipFill>
                      <a:blip r:embed="rId36"/>
                      <a:stretch>
                        <a:fillRect/>
                      </a:stretch>
                    </p:blipFill>
                    <p:spPr>
                      <a:xfrm>
                        <a:off x="22599778" y="25062052"/>
                        <a:ext cx="8366125" cy="5471783"/>
                      </a:xfrm>
                      <a:prstGeom prst="rect">
                        <a:avLst/>
                      </a:prstGeom>
                    </p:spPr>
                  </p:pic>
                </p:oleObj>
              </mc:Fallback>
            </mc:AlternateContent>
          </a:graphicData>
        </a:graphic>
      </p:graphicFrame>
      <p:sp>
        <p:nvSpPr>
          <p:cNvPr id="75" name="TextBox 74">
            <a:extLst>
              <a:ext uri="{FF2B5EF4-FFF2-40B4-BE49-F238E27FC236}">
                <a16:creationId xmlns:a16="http://schemas.microsoft.com/office/drawing/2014/main" id="{AF5CEED4-3164-44DC-815A-22B0AF928B26}"/>
              </a:ext>
            </a:extLst>
          </p:cNvPr>
          <p:cNvSpPr txBox="1"/>
          <p:nvPr/>
        </p:nvSpPr>
        <p:spPr>
          <a:xfrm>
            <a:off x="21510157" y="30585148"/>
            <a:ext cx="10545371" cy="830997"/>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9. </a:t>
            </a:r>
            <a:r>
              <a:rPr lang="en-US" sz="2400" dirty="0">
                <a:solidFill>
                  <a:schemeClr val="bg1"/>
                </a:solidFill>
                <a:latin typeface="Arial" panose="020B0604020202020204" pitchFamily="34" charset="0"/>
                <a:cs typeface="Arial" panose="020B0604020202020204" pitchFamily="34" charset="0"/>
              </a:rPr>
              <a:t>Synthetic routes to produce the nickelalactone chelated to the desired nitrogen-based ligands.</a:t>
            </a:r>
          </a:p>
        </p:txBody>
      </p:sp>
      <p:sp>
        <p:nvSpPr>
          <p:cNvPr id="76" name="TextBox 75">
            <a:extLst>
              <a:ext uri="{FF2B5EF4-FFF2-40B4-BE49-F238E27FC236}">
                <a16:creationId xmlns:a16="http://schemas.microsoft.com/office/drawing/2014/main" id="{E62E7B0A-0A8D-441A-8438-8C9D687D9052}"/>
              </a:ext>
            </a:extLst>
          </p:cNvPr>
          <p:cNvSpPr txBox="1"/>
          <p:nvPr/>
        </p:nvSpPr>
        <p:spPr>
          <a:xfrm>
            <a:off x="32829047" y="5496092"/>
            <a:ext cx="10188200" cy="4031873"/>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The pathways to produce PNP and P</a:t>
            </a:r>
            <a:r>
              <a:rPr lang="en-US" sz="3200" baseline="30000" dirty="0">
                <a:solidFill>
                  <a:schemeClr val="bg1"/>
                </a:solidFill>
                <a:latin typeface="Arial" panose="020B0604020202020204" pitchFamily="34" charset="0"/>
                <a:cs typeface="Arial" panose="020B0604020202020204" pitchFamily="34" charset="0"/>
              </a:rPr>
              <a:t>cy</a:t>
            </a:r>
            <a:r>
              <a:rPr lang="en-US" sz="3200" dirty="0">
                <a:solidFill>
                  <a:schemeClr val="bg1"/>
                </a:solidFill>
                <a:latin typeface="Arial" panose="020B0604020202020204" pitchFamily="34" charset="0"/>
                <a:cs typeface="Arial" panose="020B0604020202020204" pitchFamily="34" charset="0"/>
              </a:rPr>
              <a:t>N</a:t>
            </a:r>
            <a:r>
              <a:rPr lang="en-US" sz="3200" baseline="30000" dirty="0">
                <a:solidFill>
                  <a:schemeClr val="bg1"/>
                </a:solidFill>
                <a:latin typeface="Arial" panose="020B0604020202020204" pitchFamily="34" charset="0"/>
                <a:cs typeface="Arial" panose="020B0604020202020204" pitchFamily="34" charset="0"/>
              </a:rPr>
              <a:t>bz</a:t>
            </a:r>
            <a:r>
              <a:rPr lang="en-US" sz="3200" dirty="0">
                <a:solidFill>
                  <a:schemeClr val="bg1"/>
                </a:solidFill>
                <a:latin typeface="Arial" panose="020B0604020202020204" pitchFamily="34" charset="0"/>
                <a:cs typeface="Arial" panose="020B0604020202020204" pitchFamily="34" charset="0"/>
              </a:rPr>
              <a:t>P</a:t>
            </a:r>
            <a:r>
              <a:rPr lang="en-US" sz="3200" baseline="30000" dirty="0">
                <a:solidFill>
                  <a:schemeClr val="bg1"/>
                </a:solidFill>
                <a:latin typeface="Arial" panose="020B0604020202020204" pitchFamily="34" charset="0"/>
                <a:cs typeface="Arial" panose="020B0604020202020204" pitchFamily="34" charset="0"/>
              </a:rPr>
              <a:t>cy</a:t>
            </a:r>
            <a:r>
              <a:rPr lang="en-US" sz="3200" dirty="0">
                <a:solidFill>
                  <a:schemeClr val="bg1"/>
                </a:solidFill>
                <a:latin typeface="Arial" panose="020B0604020202020204" pitchFamily="34" charset="0"/>
                <a:cs typeface="Arial" panose="020B0604020202020204" pitchFamily="34" charset="0"/>
              </a:rPr>
              <a:t> were successful, with </a:t>
            </a:r>
            <a:r>
              <a:rPr lang="en-US" sz="3200" baseline="30000" dirty="0">
                <a:solidFill>
                  <a:schemeClr val="bg1"/>
                </a:solidFill>
                <a:latin typeface="Arial" panose="020B0604020202020204" pitchFamily="34" charset="0"/>
                <a:cs typeface="Arial" panose="020B0604020202020204" pitchFamily="34" charset="0"/>
              </a:rPr>
              <a:t>31</a:t>
            </a:r>
            <a:r>
              <a:rPr lang="en-US" sz="3200" dirty="0">
                <a:solidFill>
                  <a:schemeClr val="bg1"/>
                </a:solidFill>
                <a:latin typeface="Arial" panose="020B0604020202020204" pitchFamily="34" charset="0"/>
                <a:cs typeface="Arial" panose="020B0604020202020204" pitchFamily="34" charset="0"/>
              </a:rPr>
              <a:t>P NMR that corresponds favorably to literature sources. Initially, the elimination of DVS failed to produce either high-yielding or pure product, with subsequent experimental variations also failing. However, the isolation of DVS was ultimately successful with a </a:t>
            </a:r>
            <a:r>
              <a:rPr lang="en-US" sz="3200" dirty="0" err="1">
                <a:solidFill>
                  <a:schemeClr val="bg1"/>
                </a:solidFill>
                <a:latin typeface="Arial" panose="020B0604020202020204" pitchFamily="34" charset="0"/>
                <a:cs typeface="Arial" panose="020B0604020202020204" pitchFamily="34" charset="0"/>
              </a:rPr>
              <a:t>NaOH</a:t>
            </a:r>
            <a:r>
              <a:rPr lang="en-US" sz="3200" dirty="0">
                <a:solidFill>
                  <a:schemeClr val="bg1"/>
                </a:solidFill>
                <a:latin typeface="Arial" panose="020B0604020202020204" pitchFamily="34" charset="0"/>
                <a:cs typeface="Arial" panose="020B0604020202020204" pitchFamily="34" charset="0"/>
              </a:rPr>
              <a:t>/KOH mixture (1:3), with </a:t>
            </a:r>
            <a:r>
              <a:rPr lang="en-US" sz="3200" baseline="30000" dirty="0">
                <a:solidFill>
                  <a:schemeClr val="bg1"/>
                </a:solidFill>
                <a:latin typeface="Arial" panose="020B0604020202020204" pitchFamily="34" charset="0"/>
                <a:cs typeface="Arial" panose="020B0604020202020204" pitchFamily="34" charset="0"/>
              </a:rPr>
              <a:t>1</a:t>
            </a:r>
            <a:r>
              <a:rPr lang="en-US" sz="3200" dirty="0">
                <a:solidFill>
                  <a:schemeClr val="bg1"/>
                </a:solidFill>
                <a:latin typeface="Arial" panose="020B0604020202020204" pitchFamily="34" charset="0"/>
                <a:cs typeface="Arial" panose="020B0604020202020204" pitchFamily="34" charset="0"/>
              </a:rPr>
              <a:t>H and </a:t>
            </a:r>
            <a:r>
              <a:rPr lang="en-US" sz="3200" baseline="30000" dirty="0">
                <a:solidFill>
                  <a:schemeClr val="bg1"/>
                </a:solidFill>
                <a:latin typeface="Arial" panose="020B0604020202020204" pitchFamily="34" charset="0"/>
                <a:cs typeface="Arial" panose="020B0604020202020204" pitchFamily="34" charset="0"/>
              </a:rPr>
              <a:t>13</a:t>
            </a:r>
            <a:r>
              <a:rPr lang="en-US" sz="3200" dirty="0">
                <a:solidFill>
                  <a:schemeClr val="bg1"/>
                </a:solidFill>
                <a:latin typeface="Arial" panose="020B0604020202020204" pitchFamily="34" charset="0"/>
                <a:cs typeface="Arial" panose="020B0604020202020204" pitchFamily="34" charset="0"/>
              </a:rPr>
              <a:t>C NMR comparing well to literature sources.</a:t>
            </a:r>
          </a:p>
        </p:txBody>
      </p:sp>
      <p:sp>
        <p:nvSpPr>
          <p:cNvPr id="77" name="TextBox 76">
            <a:extLst>
              <a:ext uri="{FF2B5EF4-FFF2-40B4-BE49-F238E27FC236}">
                <a16:creationId xmlns:a16="http://schemas.microsoft.com/office/drawing/2014/main" id="{230BD681-30D0-484E-B0B5-8CAD6AEAC69C}"/>
              </a:ext>
            </a:extLst>
          </p:cNvPr>
          <p:cNvSpPr txBox="1"/>
          <p:nvPr/>
        </p:nvSpPr>
        <p:spPr>
          <a:xfrm>
            <a:off x="32790045" y="10506518"/>
            <a:ext cx="10188200" cy="4031873"/>
          </a:xfrm>
          <a:prstGeom prst="rect">
            <a:avLst/>
          </a:prstGeom>
          <a:solidFill>
            <a:schemeClr val="tx1"/>
          </a:solid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The ultimate end goal of this research is to release acrylates from a nickelalactone complex chelated to a pincer ligand. Acrylates are easily acidified to acrylic acid and are easily characterized via </a:t>
            </a:r>
            <a:r>
              <a:rPr lang="en-US" sz="3200" baseline="30000" dirty="0">
                <a:solidFill>
                  <a:schemeClr val="bg1"/>
                </a:solidFill>
                <a:latin typeface="Arial" panose="020B0604020202020204" pitchFamily="34" charset="0"/>
                <a:cs typeface="Arial" panose="020B0604020202020204" pitchFamily="34" charset="0"/>
              </a:rPr>
              <a:t>1</a:t>
            </a:r>
            <a:r>
              <a:rPr lang="en-US" sz="3200" dirty="0">
                <a:solidFill>
                  <a:schemeClr val="bg1"/>
                </a:solidFill>
                <a:latin typeface="Arial" panose="020B0604020202020204" pitchFamily="34" charset="0"/>
                <a:cs typeface="Arial" panose="020B0604020202020204" pitchFamily="34" charset="0"/>
              </a:rPr>
              <a:t>H and </a:t>
            </a:r>
            <a:r>
              <a:rPr lang="en-US" sz="3200" baseline="30000" dirty="0">
                <a:solidFill>
                  <a:schemeClr val="bg1"/>
                </a:solidFill>
                <a:latin typeface="Arial" panose="020B0604020202020204" pitchFamily="34" charset="0"/>
                <a:cs typeface="Arial" panose="020B0604020202020204" pitchFamily="34" charset="0"/>
              </a:rPr>
              <a:t>13</a:t>
            </a:r>
            <a:r>
              <a:rPr lang="en-US" sz="3200" dirty="0">
                <a:solidFill>
                  <a:schemeClr val="bg1"/>
                </a:solidFill>
                <a:latin typeface="Arial" panose="020B0604020202020204" pitchFamily="34" charset="0"/>
                <a:cs typeface="Arial" panose="020B0604020202020204" pitchFamily="34" charset="0"/>
              </a:rPr>
              <a:t>C NMR. The short-term goal of this project is to chelate PNP, P</a:t>
            </a:r>
            <a:r>
              <a:rPr lang="en-US" sz="3200" baseline="30000" dirty="0">
                <a:solidFill>
                  <a:schemeClr val="bg1"/>
                </a:solidFill>
                <a:latin typeface="Arial" panose="020B0604020202020204" pitchFamily="34" charset="0"/>
                <a:cs typeface="Arial" panose="020B0604020202020204" pitchFamily="34" charset="0"/>
              </a:rPr>
              <a:t>cy</a:t>
            </a:r>
            <a:r>
              <a:rPr lang="en-US" sz="3200" dirty="0">
                <a:solidFill>
                  <a:schemeClr val="bg1"/>
                </a:solidFill>
                <a:latin typeface="Arial" panose="020B0604020202020204" pitchFamily="34" charset="0"/>
                <a:cs typeface="Arial" panose="020B0604020202020204" pitchFamily="34" charset="0"/>
              </a:rPr>
              <a:t>N</a:t>
            </a:r>
            <a:r>
              <a:rPr lang="en-US" sz="3200" baseline="30000" dirty="0">
                <a:solidFill>
                  <a:schemeClr val="bg1"/>
                </a:solidFill>
                <a:latin typeface="Arial" panose="020B0604020202020204" pitchFamily="34" charset="0"/>
                <a:cs typeface="Arial" panose="020B0604020202020204" pitchFamily="34" charset="0"/>
              </a:rPr>
              <a:t>bz</a:t>
            </a:r>
            <a:r>
              <a:rPr lang="en-US" sz="3200" dirty="0">
                <a:solidFill>
                  <a:schemeClr val="bg1"/>
                </a:solidFill>
                <a:latin typeface="Arial" panose="020B0604020202020204" pitchFamily="34" charset="0"/>
                <a:cs typeface="Arial" panose="020B0604020202020204" pitchFamily="34" charset="0"/>
              </a:rPr>
              <a:t>P</a:t>
            </a:r>
            <a:r>
              <a:rPr lang="en-US" sz="3200" baseline="30000" dirty="0">
                <a:solidFill>
                  <a:schemeClr val="bg1"/>
                </a:solidFill>
                <a:latin typeface="Arial" panose="020B0604020202020204" pitchFamily="34" charset="0"/>
                <a:cs typeface="Arial" panose="020B0604020202020204" pitchFamily="34" charset="0"/>
              </a:rPr>
              <a:t>cy</a:t>
            </a:r>
            <a:r>
              <a:rPr lang="en-US" sz="3200" dirty="0">
                <a:solidFill>
                  <a:schemeClr val="bg1"/>
                </a:solidFill>
                <a:latin typeface="Arial" panose="020B0604020202020204" pitchFamily="34" charset="0"/>
                <a:cs typeface="Arial" panose="020B0604020202020204" pitchFamily="34" charset="0"/>
              </a:rPr>
              <a:t>, and PSP to the nickelalactone for publication. </a:t>
            </a:r>
          </a:p>
          <a:p>
            <a:pPr algn="just"/>
            <a:endParaRPr lang="en-US" sz="3200" dirty="0">
              <a:solidFill>
                <a:schemeClr val="bg1"/>
              </a:solidFill>
              <a:latin typeface="Arial" panose="020B0604020202020204" pitchFamily="34" charset="0"/>
              <a:cs typeface="Arial" panose="020B0604020202020204" pitchFamily="34" charset="0"/>
            </a:endParaRPr>
          </a:p>
        </p:txBody>
      </p:sp>
      <p:graphicFrame>
        <p:nvGraphicFramePr>
          <p:cNvPr id="81" name="Object 80">
            <a:extLst>
              <a:ext uri="{FF2B5EF4-FFF2-40B4-BE49-F238E27FC236}">
                <a16:creationId xmlns:a16="http://schemas.microsoft.com/office/drawing/2014/main" id="{81F96976-B892-4207-A0CB-F9E55D223B45}"/>
              </a:ext>
            </a:extLst>
          </p:cNvPr>
          <p:cNvGraphicFramePr>
            <a:graphicFrameLocks noChangeAspect="1"/>
          </p:cNvGraphicFramePr>
          <p:nvPr>
            <p:extLst>
              <p:ext uri="{D42A27DB-BD31-4B8C-83A1-F6EECF244321}">
                <p14:modId xmlns:p14="http://schemas.microsoft.com/office/powerpoint/2010/main" val="1556668153"/>
              </p:ext>
            </p:extLst>
          </p:nvPr>
        </p:nvGraphicFramePr>
        <p:xfrm>
          <a:off x="33131252" y="14185610"/>
          <a:ext cx="9808179" cy="3593319"/>
        </p:xfrm>
        <a:graphic>
          <a:graphicData uri="http://schemas.openxmlformats.org/presentationml/2006/ole">
            <mc:AlternateContent xmlns:mc="http://schemas.openxmlformats.org/markup-compatibility/2006">
              <mc:Choice xmlns:v="urn:schemas-microsoft-com:vml" Requires="v">
                <p:oleObj spid="_x0000_s2849" name="CS ChemDraw Drawing" r:id="rId37" imgW="4133088" imgH="1515014" progId="ChemDraw.Document.6.0">
                  <p:embed/>
                </p:oleObj>
              </mc:Choice>
              <mc:Fallback>
                <p:oleObj name="CS ChemDraw Drawing" r:id="rId37" imgW="4133088" imgH="1515014" progId="ChemDraw.Document.6.0">
                  <p:embed/>
                  <p:pic>
                    <p:nvPicPr>
                      <p:cNvPr id="0" name=""/>
                      <p:cNvPicPr/>
                      <p:nvPr/>
                    </p:nvPicPr>
                    <p:blipFill>
                      <a:blip r:embed="rId38"/>
                      <a:stretch>
                        <a:fillRect/>
                      </a:stretch>
                    </p:blipFill>
                    <p:spPr>
                      <a:xfrm>
                        <a:off x="33131252" y="14185610"/>
                        <a:ext cx="9808179" cy="3593319"/>
                      </a:xfrm>
                      <a:prstGeom prst="rect">
                        <a:avLst/>
                      </a:prstGeom>
                    </p:spPr>
                  </p:pic>
                </p:oleObj>
              </mc:Fallback>
            </mc:AlternateContent>
          </a:graphicData>
        </a:graphic>
      </p:graphicFrame>
      <p:sp>
        <p:nvSpPr>
          <p:cNvPr id="82" name="TextBox 81">
            <a:extLst>
              <a:ext uri="{FF2B5EF4-FFF2-40B4-BE49-F238E27FC236}">
                <a16:creationId xmlns:a16="http://schemas.microsoft.com/office/drawing/2014/main" id="{5217F89E-7CCE-48E0-822D-0DCA7D62BFA3}"/>
              </a:ext>
            </a:extLst>
          </p:cNvPr>
          <p:cNvSpPr txBox="1"/>
          <p:nvPr/>
        </p:nvSpPr>
        <p:spPr>
          <a:xfrm>
            <a:off x="32912690" y="17999400"/>
            <a:ext cx="10322361" cy="830997"/>
          </a:xfrm>
          <a:prstGeom prst="rect">
            <a:avLst/>
          </a:prstGeom>
          <a:noFill/>
        </p:spPr>
        <p:txBody>
          <a:bodyPr wrap="square" rtlCol="0">
            <a:spAutoFit/>
          </a:bodyPr>
          <a:lstStyle/>
          <a:p>
            <a:pPr algn="just"/>
            <a:r>
              <a:rPr lang="en-US" sz="2400" b="1" dirty="0">
                <a:solidFill>
                  <a:schemeClr val="bg1"/>
                </a:solidFill>
                <a:latin typeface="Arial" panose="020B0604020202020204" pitchFamily="34" charset="0"/>
                <a:cs typeface="Arial" panose="020B0604020202020204" pitchFamily="34" charset="0"/>
              </a:rPr>
              <a:t>Figure 10. </a:t>
            </a:r>
            <a:r>
              <a:rPr lang="en-US" sz="2400" dirty="0">
                <a:solidFill>
                  <a:schemeClr val="bg1"/>
                </a:solidFill>
                <a:latin typeface="Arial" panose="020B0604020202020204" pitchFamily="34" charset="0"/>
                <a:cs typeface="Arial" panose="020B0604020202020204" pitchFamily="34" charset="0"/>
              </a:rPr>
              <a:t>Nickelalactone chelated to PNP, P</a:t>
            </a:r>
            <a:r>
              <a:rPr lang="en-US" sz="2400" baseline="30000" dirty="0">
                <a:solidFill>
                  <a:schemeClr val="bg1"/>
                </a:solidFill>
                <a:latin typeface="Arial" panose="020B0604020202020204" pitchFamily="34" charset="0"/>
                <a:cs typeface="Arial" panose="020B0604020202020204" pitchFamily="34" charset="0"/>
              </a:rPr>
              <a:t>cy</a:t>
            </a:r>
            <a:r>
              <a:rPr lang="en-US" sz="2400" dirty="0">
                <a:solidFill>
                  <a:schemeClr val="bg1"/>
                </a:solidFill>
                <a:latin typeface="Arial" panose="020B0604020202020204" pitchFamily="34" charset="0"/>
                <a:cs typeface="Arial" panose="020B0604020202020204" pitchFamily="34" charset="0"/>
              </a:rPr>
              <a:t>N</a:t>
            </a:r>
            <a:r>
              <a:rPr lang="en-US" sz="2400" baseline="30000" dirty="0">
                <a:solidFill>
                  <a:schemeClr val="bg1"/>
                </a:solidFill>
                <a:latin typeface="Arial" panose="020B0604020202020204" pitchFamily="34" charset="0"/>
                <a:cs typeface="Arial" panose="020B0604020202020204" pitchFamily="34" charset="0"/>
              </a:rPr>
              <a:t>bz</a:t>
            </a:r>
            <a:r>
              <a:rPr lang="en-US" sz="2400" dirty="0">
                <a:solidFill>
                  <a:schemeClr val="bg1"/>
                </a:solidFill>
                <a:latin typeface="Arial" panose="020B0604020202020204" pitchFamily="34" charset="0"/>
                <a:cs typeface="Arial" panose="020B0604020202020204" pitchFamily="34" charset="0"/>
              </a:rPr>
              <a:t>P</a:t>
            </a:r>
            <a:r>
              <a:rPr lang="en-US" sz="2400" baseline="30000" dirty="0">
                <a:solidFill>
                  <a:schemeClr val="bg1"/>
                </a:solidFill>
                <a:latin typeface="Arial" panose="020B0604020202020204" pitchFamily="34" charset="0"/>
                <a:cs typeface="Arial" panose="020B0604020202020204" pitchFamily="34" charset="0"/>
              </a:rPr>
              <a:t>cy</a:t>
            </a:r>
            <a:r>
              <a:rPr lang="en-US" sz="2400" dirty="0">
                <a:solidFill>
                  <a:schemeClr val="bg1"/>
                </a:solidFill>
                <a:latin typeface="Arial" panose="020B0604020202020204" pitchFamily="34" charset="0"/>
                <a:cs typeface="Arial" panose="020B0604020202020204" pitchFamily="34" charset="0"/>
              </a:rPr>
              <a:t>, and PSP, respectively.</a:t>
            </a:r>
          </a:p>
        </p:txBody>
      </p:sp>
      <p:sp>
        <p:nvSpPr>
          <p:cNvPr id="84" name="TextBox 83">
            <a:extLst>
              <a:ext uri="{FF2B5EF4-FFF2-40B4-BE49-F238E27FC236}">
                <a16:creationId xmlns:a16="http://schemas.microsoft.com/office/drawing/2014/main" id="{27A92333-99EA-4DF7-B392-AAFD59FD8A4F}"/>
              </a:ext>
            </a:extLst>
          </p:cNvPr>
          <p:cNvSpPr txBox="1"/>
          <p:nvPr/>
        </p:nvSpPr>
        <p:spPr>
          <a:xfrm>
            <a:off x="32912690" y="18933291"/>
            <a:ext cx="10322361" cy="2062103"/>
          </a:xfrm>
          <a:prstGeom prst="rect">
            <a:avLst/>
          </a:prstGeom>
          <a:noFill/>
        </p:spPr>
        <p:txBody>
          <a:bodyPr wrap="square" rtlCol="0">
            <a:spAutoFit/>
          </a:bodyPr>
          <a:lstStyle/>
          <a:p>
            <a:pPr algn="just"/>
            <a:r>
              <a:rPr lang="en-US" sz="3200" dirty="0">
                <a:solidFill>
                  <a:schemeClr val="bg1"/>
                </a:solidFill>
                <a:latin typeface="Arial" panose="020B0604020202020204" pitchFamily="34" charset="0"/>
                <a:cs typeface="Arial" panose="020B0604020202020204" pitchFamily="34" charset="0"/>
              </a:rPr>
              <a:t>Other goals within our spectrum are to substitute these three ligands with electron-donating or electron-withdrawing groups that may further promote push-pull catalysis between the pincer ligand and nickel.</a:t>
            </a:r>
          </a:p>
        </p:txBody>
      </p:sp>
      <p:sp>
        <p:nvSpPr>
          <p:cNvPr id="86" name="TextBox 85">
            <a:extLst>
              <a:ext uri="{FF2B5EF4-FFF2-40B4-BE49-F238E27FC236}">
                <a16:creationId xmlns:a16="http://schemas.microsoft.com/office/drawing/2014/main" id="{59BB78A6-EDB1-4C92-AA19-972EA3BD0373}"/>
              </a:ext>
            </a:extLst>
          </p:cNvPr>
          <p:cNvSpPr txBox="1"/>
          <p:nvPr/>
        </p:nvSpPr>
        <p:spPr>
          <a:xfrm>
            <a:off x="32940827" y="27547444"/>
            <a:ext cx="10046727" cy="4893647"/>
          </a:xfrm>
          <a:prstGeom prst="rect">
            <a:avLst/>
          </a:prstGeom>
          <a:noFill/>
        </p:spPr>
        <p:txBody>
          <a:bodyPr wrap="square" rtlCol="0">
            <a:spAutoFit/>
          </a:bodyPr>
          <a:lstStyle/>
          <a:p>
            <a:pPr marL="342900" indent="-342900">
              <a:buFont typeface="+mj-lt"/>
              <a:buAutoNum type="arabicPeriod"/>
            </a:pP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Huguet, N.;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Jevtovikj</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I.; Gordillo, A.;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Lejkowski</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M. L.; Lindner, R.;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Bru</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M.;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Khalimon</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 Y.; Rominger, F.; Schunk, S. A.; Hofmann, P.; Limbach, M. Nickel-Catalyzed Direct Carboxylation of Olefins with CO2: One-Pot Synthesis of </a:t>
            </a:r>
            <a:r>
              <a:rPr lang="el-GR"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α</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a:t>
            </a:r>
            <a:r>
              <a:rPr lang="el-GR"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β</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-Unsaturated Carboxylic Acid Salts. </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Chem. Eur. J.</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b="1" dirty="0">
                <a:solidFill>
                  <a:srgbClr val="000000"/>
                </a:solidFill>
                <a:latin typeface="Arial" panose="020B0604020202020204" pitchFamily="34" charset="0"/>
                <a:ea typeface="Times New Roman" panose="02020603050405020304" pitchFamily="18" charset="0"/>
                <a:cs typeface="Arial" panose="020B0604020202020204" pitchFamily="34" charset="0"/>
              </a:rPr>
              <a:t>2014</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20</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16858 – 16862.</a:t>
            </a:r>
          </a:p>
          <a:p>
            <a:pPr marL="342900" indent="-342900">
              <a:buFont typeface="+mj-lt"/>
              <a:buAutoNum type="arabicPeriod"/>
            </a:pPr>
            <a:endPar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342900" indent="-342900">
              <a:buFont typeface="+mj-lt"/>
              <a:buAutoNum type="arabicPeriod"/>
            </a:pP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Persson, R.;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Stchedroff</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M. J.;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Gobetto</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R.; Carrano, C.J.; Richmond, M. G.;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Monari</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M.;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Nordlander</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E. Synthesis, Characterization, and Dynamic Behavior of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Triosmium</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Clusters Containing the Tridentate Ligand {Ph</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PCH</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CH</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S (PSP). </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Eur. J. </a:t>
            </a:r>
            <a:r>
              <a:rPr lang="en-US" sz="1600" i="1" dirty="0" err="1">
                <a:solidFill>
                  <a:srgbClr val="000000"/>
                </a:solidFill>
                <a:latin typeface="Arial" panose="020B0604020202020204" pitchFamily="34" charset="0"/>
                <a:ea typeface="Times New Roman" panose="02020603050405020304" pitchFamily="18" charset="0"/>
                <a:cs typeface="Arial" panose="020B0604020202020204" pitchFamily="34" charset="0"/>
              </a:rPr>
              <a:t>Inorg</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 Chem</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b="1" dirty="0">
                <a:solidFill>
                  <a:srgbClr val="000000"/>
                </a:solidFill>
                <a:latin typeface="Arial" panose="020B0604020202020204" pitchFamily="34" charset="0"/>
                <a:ea typeface="Times New Roman" panose="02020603050405020304" pitchFamily="18" charset="0"/>
                <a:cs typeface="Arial" panose="020B0604020202020204" pitchFamily="34" charset="0"/>
              </a:rPr>
              <a:t>2013</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2447 – 2459</a:t>
            </a:r>
            <a:r>
              <a:rPr lang="en-US" sz="1600" dirty="0">
                <a:latin typeface="Arial" panose="020B0604020202020204" pitchFamily="34" charset="0"/>
                <a:ea typeface="Calibri" panose="020F0502020204030204" pitchFamily="34" charset="0"/>
                <a:cs typeface="Arial" panose="020B0604020202020204" pitchFamily="34" charset="0"/>
              </a:rPr>
              <a:t> </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a:t>
            </a:r>
          </a:p>
          <a:p>
            <a:pPr marL="342900" indent="-342900">
              <a:buFont typeface="+mj-lt"/>
              <a:buAutoNum type="arabicPeriod"/>
            </a:pPr>
            <a:endPar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342900" indent="-342900">
              <a:buFont typeface="+mj-lt"/>
              <a:buAutoNum type="arabicPeriod"/>
            </a:pP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Ezzaher</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S.; Capon, J. F.;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Gloaguen</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F.;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Petillon</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F. Y.;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Schollhammer</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P.;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Talarmin</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J. Influence of a Pendant Amine in the Second Coordination Sphere on Proton Transfer at a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Dissymmetrically</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Disubstituted Diiron System Related to the [2Fe]</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H</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Subsite of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FeFe</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]H</a:t>
            </a:r>
            <a:r>
              <a:rPr lang="en-US" sz="1600"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ase. </a:t>
            </a:r>
            <a:r>
              <a:rPr lang="en-US" sz="1600" i="1" dirty="0" err="1">
                <a:solidFill>
                  <a:srgbClr val="000000"/>
                </a:solidFill>
                <a:latin typeface="Arial" panose="020B0604020202020204" pitchFamily="34" charset="0"/>
                <a:ea typeface="Times New Roman" panose="02020603050405020304" pitchFamily="18" charset="0"/>
                <a:cs typeface="Arial" panose="020B0604020202020204" pitchFamily="34" charset="0"/>
              </a:rPr>
              <a:t>Inorg</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 Chem.</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b="1" dirty="0">
                <a:solidFill>
                  <a:srgbClr val="000000"/>
                </a:solidFill>
                <a:latin typeface="Arial" panose="020B0604020202020204" pitchFamily="34" charset="0"/>
                <a:ea typeface="Times New Roman" panose="02020603050405020304" pitchFamily="18" charset="0"/>
                <a:cs typeface="Arial" panose="020B0604020202020204" pitchFamily="34" charset="0"/>
              </a:rPr>
              <a:t>2009</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48</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2 – 4.</a:t>
            </a:r>
          </a:p>
          <a:p>
            <a:pPr marL="342900" indent="-342900">
              <a:buFont typeface="+mj-lt"/>
              <a:buAutoNum type="arabicPeriod"/>
            </a:pPr>
            <a:endPar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342900" indent="-342900">
              <a:buFont typeface="+mj-lt"/>
              <a:buAutoNum type="arabicPeriod"/>
            </a:pP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Weiss, C. J.; Groves, A. N.; Mock, M. T.; Dougherty, W. G.; Kassel, W. S.; Helm, M. L.; DuBois, D. L.; Bullock, R. M. Synthesis and reactivity of molybdenum and tungsten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bis</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(dinitrogen) complexes supported by </a:t>
            </a:r>
            <a:r>
              <a:rPr lang="en-US" sz="16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diphosphine</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chelates containing pendant amines</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 Dalton Trans.</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b="1" dirty="0">
                <a:solidFill>
                  <a:srgbClr val="000000"/>
                </a:solidFill>
                <a:latin typeface="Arial" panose="020B0604020202020204" pitchFamily="34" charset="0"/>
                <a:ea typeface="Times New Roman" panose="02020603050405020304" pitchFamily="18" charset="0"/>
                <a:cs typeface="Arial" panose="020B0604020202020204" pitchFamily="34" charset="0"/>
              </a:rPr>
              <a:t>2012</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sz="1600" i="1" dirty="0">
                <a:solidFill>
                  <a:srgbClr val="000000"/>
                </a:solidFill>
                <a:latin typeface="Arial" panose="020B0604020202020204" pitchFamily="34" charset="0"/>
                <a:ea typeface="Times New Roman" panose="02020603050405020304" pitchFamily="18" charset="0"/>
                <a:cs typeface="Arial" panose="020B0604020202020204" pitchFamily="34" charset="0"/>
              </a:rPr>
              <a:t>41</a:t>
            </a:r>
            <a:r>
              <a:rPr lang="en-US" sz="1600" dirty="0">
                <a:solidFill>
                  <a:srgbClr val="000000"/>
                </a:solidFill>
                <a:latin typeface="Arial" panose="020B0604020202020204" pitchFamily="34" charset="0"/>
                <a:ea typeface="Times New Roman" panose="02020603050405020304" pitchFamily="18" charset="0"/>
                <a:cs typeface="Arial" panose="020B0604020202020204" pitchFamily="34" charset="0"/>
              </a:rPr>
              <a:t>, 4517 – 4529.</a:t>
            </a:r>
            <a:endParaRPr lang="en-US" sz="1600" dirty="0">
              <a:latin typeface="Arial" panose="020B0604020202020204" pitchFamily="34" charset="0"/>
              <a:ea typeface="Times New Roman" panose="02020603050405020304" pitchFamily="18" charset="0"/>
              <a:cs typeface="Arial" panose="020B0604020202020204" pitchFamily="34" charset="0"/>
            </a:endParaRPr>
          </a:p>
          <a:p>
            <a:pPr marL="342900" indent="-342900">
              <a:buFont typeface="+mj-lt"/>
              <a:buAutoNum type="arabicPeriod"/>
            </a:pPr>
            <a:endParaRPr lang="en-US" dirty="0">
              <a:solidFill>
                <a:schemeClr val="bg1"/>
              </a:solidFill>
              <a:latin typeface="Times New Roman" panose="02020603050405020304" pitchFamily="18" charset="0"/>
              <a:ea typeface="Times New Roman" panose="02020603050405020304" pitchFamily="18" charset="0"/>
            </a:endParaRPr>
          </a:p>
          <a:p>
            <a:pPr marL="342900" indent="-342900">
              <a:buFont typeface="+mj-lt"/>
              <a:buAutoNum type="arabicPeriod"/>
            </a:pPr>
            <a:endParaRPr lang="en-US" dirty="0">
              <a:solidFill>
                <a:schemeClr val="bg1"/>
              </a:solidFill>
              <a:latin typeface="Times New Roman" panose="02020603050405020304" pitchFamily="18" charset="0"/>
              <a:ea typeface="Times New Roman" panose="02020603050405020304" pitchFamily="18" charset="0"/>
            </a:endParaRPr>
          </a:p>
          <a:p>
            <a:pPr marL="342900" indent="-342900">
              <a:buFont typeface="+mj-lt"/>
              <a:buAutoNum type="arabicPeriod"/>
            </a:pPr>
            <a:endParaRPr lang="en-US"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marL="342900" indent="-342900">
              <a:buFont typeface="+mj-lt"/>
              <a:buAutoNum type="arabicPeriod"/>
            </a:pPr>
            <a:endParaRPr lang="en-US" dirty="0">
              <a:solidFill>
                <a:schemeClr val="bg1"/>
              </a:solidFill>
            </a:endParaRPr>
          </a:p>
        </p:txBody>
      </p:sp>
      <p:sp>
        <p:nvSpPr>
          <p:cNvPr id="4" name="TextBox 3">
            <a:extLst>
              <a:ext uri="{FF2B5EF4-FFF2-40B4-BE49-F238E27FC236}">
                <a16:creationId xmlns:a16="http://schemas.microsoft.com/office/drawing/2014/main" id="{196B8ECF-EC3D-47DD-A189-0D6867552B27}"/>
              </a:ext>
            </a:extLst>
          </p:cNvPr>
          <p:cNvSpPr txBox="1"/>
          <p:nvPr/>
        </p:nvSpPr>
        <p:spPr>
          <a:xfrm>
            <a:off x="6139544" y="458709"/>
            <a:ext cx="31235952" cy="2123658"/>
          </a:xfrm>
          <a:prstGeom prst="rect">
            <a:avLst/>
          </a:prstGeom>
          <a:noFill/>
        </p:spPr>
        <p:txBody>
          <a:bodyPr wrap="square" rtlCol="0">
            <a:spAutoFit/>
          </a:bodyPr>
          <a:lstStyle/>
          <a:p>
            <a:pPr algn="ctr"/>
            <a:r>
              <a:rPr lang="en-US" sz="6500" b="1" i="1" dirty="0">
                <a:latin typeface="Arial Black" panose="020B0A04020102020204" pitchFamily="34" charset="0"/>
                <a:cs typeface="Arial" panose="020B0604020202020204" pitchFamily="34" charset="0"/>
              </a:rPr>
              <a:t>SYNTHESIS and FUNCTIONALIZATION of NOVEL MULTIDENTATE LIGANDS for CATALYSIS with CO</a:t>
            </a:r>
            <a:r>
              <a:rPr lang="en-US" sz="6500" b="1" i="1" baseline="-25000" dirty="0">
                <a:latin typeface="Arial Black" panose="020B0A04020102020204" pitchFamily="34" charset="0"/>
                <a:cs typeface="Arial" panose="020B0604020202020204" pitchFamily="34" charset="0"/>
              </a:rPr>
              <a:t>2</a:t>
            </a:r>
            <a:r>
              <a:rPr lang="en-US" sz="6500" b="1" i="1" dirty="0">
                <a:latin typeface="Arial Black" panose="020B0A04020102020204" pitchFamily="34" charset="0"/>
                <a:cs typeface="Arial" panose="020B0604020202020204" pitchFamily="34" charset="0"/>
              </a:rPr>
              <a:t> and ETHYLENE</a:t>
            </a:r>
          </a:p>
        </p:txBody>
      </p:sp>
      <p:sp>
        <p:nvSpPr>
          <p:cNvPr id="5" name="Rectangle 4">
            <a:extLst>
              <a:ext uri="{FF2B5EF4-FFF2-40B4-BE49-F238E27FC236}">
                <a16:creationId xmlns:a16="http://schemas.microsoft.com/office/drawing/2014/main" id="{C8191FCE-E45D-4549-8A24-6B8A265AC130}"/>
              </a:ext>
            </a:extLst>
          </p:cNvPr>
          <p:cNvSpPr/>
          <p:nvPr/>
        </p:nvSpPr>
        <p:spPr>
          <a:xfrm>
            <a:off x="870858" y="300897"/>
            <a:ext cx="42068573" cy="3964149"/>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2D80EE7-AFAA-4446-BB14-95CF9A925F83}"/>
              </a:ext>
            </a:extLst>
          </p:cNvPr>
          <p:cNvSpPr txBox="1"/>
          <p:nvPr/>
        </p:nvSpPr>
        <p:spPr>
          <a:xfrm>
            <a:off x="4362784" y="551218"/>
            <a:ext cx="34869330" cy="3600986"/>
          </a:xfrm>
          <a:prstGeom prst="rect">
            <a:avLst/>
          </a:prstGeom>
          <a:noFill/>
        </p:spPr>
        <p:txBody>
          <a:bodyPr wrap="square" rtlCol="0">
            <a:spAutoFit/>
          </a:bodyPr>
          <a:lstStyle/>
          <a:p>
            <a:pPr algn="ctr"/>
            <a:r>
              <a:rPr lang="en-US" sz="6600" dirty="0">
                <a:latin typeface="Arial Black" panose="020B0A04020102020204" pitchFamily="34" charset="0"/>
              </a:rPr>
              <a:t>SYNTHESIS and FUNCTIONALIZATION of NOVEL MULTIDENTATE LIGANDS for CATALYSIS with CO</a:t>
            </a:r>
            <a:r>
              <a:rPr lang="en-US" sz="6600" baseline="-25000" dirty="0">
                <a:latin typeface="Arial Black" panose="020B0A04020102020204" pitchFamily="34" charset="0"/>
              </a:rPr>
              <a:t>2</a:t>
            </a:r>
            <a:r>
              <a:rPr lang="en-US" sz="6600" dirty="0">
                <a:latin typeface="Arial Black" panose="020B0A04020102020204" pitchFamily="34" charset="0"/>
              </a:rPr>
              <a:t> and Ethylene</a:t>
            </a:r>
          </a:p>
          <a:p>
            <a:pPr algn="ctr"/>
            <a:r>
              <a:rPr lang="en-US" sz="4800" u="sng" dirty="0">
                <a:latin typeface="Arial Black" panose="020B0A04020102020204" pitchFamily="34" charset="0"/>
              </a:rPr>
              <a:t>Matthew Reuter</a:t>
            </a:r>
            <a:r>
              <a:rPr lang="en-US" sz="4800" dirty="0">
                <a:latin typeface="Arial Black" panose="020B0A04020102020204" pitchFamily="34" charset="0"/>
              </a:rPr>
              <a:t>, Luke Fulton, Dr. Roy </a:t>
            </a:r>
            <a:r>
              <a:rPr lang="en-US" sz="4800" dirty="0" err="1">
                <a:latin typeface="Arial Black" panose="020B0A04020102020204" pitchFamily="34" charset="0"/>
              </a:rPr>
              <a:t>Planalp</a:t>
            </a:r>
            <a:r>
              <a:rPr lang="en-US" sz="4800" dirty="0">
                <a:latin typeface="Arial Black" panose="020B0A04020102020204" pitchFamily="34" charset="0"/>
              </a:rPr>
              <a:t>*</a:t>
            </a:r>
          </a:p>
          <a:p>
            <a:pPr algn="ctr"/>
            <a:r>
              <a:rPr lang="en-US" sz="4800" dirty="0">
                <a:latin typeface="Arial Black" panose="020B0A04020102020204" pitchFamily="34" charset="0"/>
              </a:rPr>
              <a:t>mbr2003@wildcats.unh.edu; Department of Chemistry, University of New Hampshire</a:t>
            </a:r>
          </a:p>
        </p:txBody>
      </p:sp>
      <p:pic>
        <p:nvPicPr>
          <p:cNvPr id="17" name="Picture 16">
            <a:extLst>
              <a:ext uri="{FF2B5EF4-FFF2-40B4-BE49-F238E27FC236}">
                <a16:creationId xmlns:a16="http://schemas.microsoft.com/office/drawing/2014/main" id="{2731F9CF-E48C-4A08-AC7A-4987D2F78AE7}"/>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1108082" y="458709"/>
            <a:ext cx="3017477" cy="3986099"/>
          </a:xfrm>
          <a:prstGeom prst="rect">
            <a:avLst/>
          </a:prstGeom>
        </p:spPr>
      </p:pic>
      <p:pic>
        <p:nvPicPr>
          <p:cNvPr id="19" name="Picture 18">
            <a:extLst>
              <a:ext uri="{FF2B5EF4-FFF2-40B4-BE49-F238E27FC236}">
                <a16:creationId xmlns:a16="http://schemas.microsoft.com/office/drawing/2014/main" id="{F58D29B9-B5E3-46BF-88F3-BCB00EA7B1C9}"/>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39765640" y="463913"/>
            <a:ext cx="3017478" cy="3986101"/>
          </a:xfrm>
          <a:prstGeom prst="rect">
            <a:avLst/>
          </a:prstGeom>
        </p:spPr>
      </p:pic>
    </p:spTree>
    <p:extLst>
      <p:ext uri="{BB962C8B-B14F-4D97-AF65-F5344CB8AC3E}">
        <p14:creationId xmlns:p14="http://schemas.microsoft.com/office/powerpoint/2010/main" val="27439127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TM04033921[[fn=Damask]]</Template>
  <TotalTime>2651</TotalTime>
  <Words>836</Words>
  <Application>Microsoft Office PowerPoint</Application>
  <PresentationFormat>Custom</PresentationFormat>
  <Paragraphs>43</Paragraphs>
  <Slides>1</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9" baseType="lpstr">
      <vt:lpstr>Arial</vt:lpstr>
      <vt:lpstr>Arial Black</vt:lpstr>
      <vt:lpstr>Bookman Old Style</vt:lpstr>
      <vt:lpstr>Calibri</vt:lpstr>
      <vt:lpstr>Rockwell</vt:lpstr>
      <vt:lpstr>Times New Roman</vt:lpstr>
      <vt:lpstr>Damask</vt:lpstr>
      <vt:lpstr>CS ChemDraw Drawing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Reuter</dc:creator>
  <cp:lastModifiedBy>Toby</cp:lastModifiedBy>
  <cp:revision>169</cp:revision>
  <dcterms:created xsi:type="dcterms:W3CDTF">2018-03-10T15:36:18Z</dcterms:created>
  <dcterms:modified xsi:type="dcterms:W3CDTF">2018-04-13T14:20:25Z</dcterms:modified>
</cp:coreProperties>
</file>