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83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166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250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333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416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499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582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666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9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76"/>
    <p:restoredTop sz="94625"/>
  </p:normalViewPr>
  <p:slideViewPr>
    <p:cSldViewPr snapToGrid="0" snapToObjects="1">
      <p:cViewPr>
        <p:scale>
          <a:sx n="25" d="100"/>
          <a:sy n="25" d="100"/>
        </p:scale>
        <p:origin x="152" y="-56"/>
      </p:cViewPr>
      <p:guideLst>
        <p:guide orient="horz" pos="15960"/>
        <p:guide pos="115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4788749"/>
            <a:ext cx="31089600" cy="10187093"/>
          </a:xfrm>
        </p:spPr>
        <p:txBody>
          <a:bodyPr anchor="b"/>
          <a:lstStyle>
            <a:lvl1pPr algn="ctr">
              <a:defRPr sz="2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9600"/>
            </a:lvl1pPr>
            <a:lvl2pPr marL="1828800" indent="0" algn="ctr">
              <a:buNone/>
              <a:defRPr sz="8000"/>
            </a:lvl2pPr>
            <a:lvl3pPr marL="3657600" indent="0" algn="ctr">
              <a:buNone/>
              <a:defRPr sz="7200"/>
            </a:lvl3pPr>
            <a:lvl4pPr marL="5486400" indent="0" algn="ctr">
              <a:buNone/>
              <a:defRPr sz="6400"/>
            </a:lvl4pPr>
            <a:lvl5pPr marL="7315200" indent="0" algn="ctr">
              <a:buNone/>
              <a:defRPr sz="6400"/>
            </a:lvl5pPr>
            <a:lvl6pPr marL="9144000" indent="0" algn="ctr">
              <a:buNone/>
              <a:defRPr sz="6400"/>
            </a:lvl6pPr>
            <a:lvl7pPr marL="10972800" indent="0" algn="ctr">
              <a:buNone/>
              <a:defRPr sz="6400"/>
            </a:lvl7pPr>
            <a:lvl8pPr marL="12801600" indent="0" algn="ctr">
              <a:buNone/>
              <a:defRPr sz="6400"/>
            </a:lvl8pPr>
            <a:lvl9pPr marL="14630400" indent="0" algn="ctr">
              <a:buNone/>
              <a:defRPr sz="64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4C78-1472-B745-9C1A-F3E0D6C106C7}" type="datetimeFigureOut">
              <a:rPr lang="en-US" smtClean="0"/>
              <a:t>4/11/18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54023-300C-694C-B4C1-0A59488656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4C78-1472-B745-9C1A-F3E0D6C106C7}" type="datetimeFigureOut">
              <a:rPr lang="en-US" smtClean="0"/>
              <a:t>4/11/18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54023-300C-694C-B4C1-0A59488656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5552" y="7294888"/>
            <a:ext cx="31546800" cy="12171678"/>
          </a:xfrm>
        </p:spPr>
        <p:txBody>
          <a:bodyPr anchor="b"/>
          <a:lstStyle>
            <a:lvl1pPr>
              <a:defRPr sz="2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95552" y="19581715"/>
            <a:ext cx="31546800" cy="6400798"/>
          </a:xfrm>
        </p:spPr>
        <p:txBody>
          <a:bodyPr/>
          <a:lstStyle>
            <a:lvl1pPr marL="0" indent="0">
              <a:buNone/>
              <a:defRPr sz="9600">
                <a:solidFill>
                  <a:schemeClr val="tx1"/>
                </a:solidFill>
              </a:defRPr>
            </a:lvl1pPr>
            <a:lvl2pPr marL="1828800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2pPr>
            <a:lvl3pPr marL="365760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3pPr>
            <a:lvl4pPr marL="54864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 marL="73152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  <a:lvl6pPr marL="91440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6pPr>
            <a:lvl7pPr marL="109728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7pPr>
            <a:lvl8pPr marL="128016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8pPr>
            <a:lvl9pPr marL="146304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4C78-1472-B745-9C1A-F3E0D6C106C7}" type="datetimeFigureOut">
              <a:rPr lang="en-US" smtClean="0"/>
              <a:t>4/11/18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54023-300C-694C-B4C1-0A59488656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7789333"/>
            <a:ext cx="15544800" cy="185657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16600" y="7789333"/>
            <a:ext cx="15544800" cy="185657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4C78-1472-B745-9C1A-F3E0D6C106C7}" type="datetimeFigureOut">
              <a:rPr lang="en-US" smtClean="0"/>
              <a:t>4/11/18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54023-300C-694C-B4C1-0A59488656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557873"/>
            <a:ext cx="31546800" cy="565573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9368" y="7172962"/>
            <a:ext cx="15473360" cy="351535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9368" y="10688320"/>
            <a:ext cx="15473360" cy="157209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16602" y="7172962"/>
            <a:ext cx="15549564" cy="351535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16602" y="10688320"/>
            <a:ext cx="15549564" cy="157209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4C78-1472-B745-9C1A-F3E0D6C106C7}" type="datetimeFigureOut">
              <a:rPr lang="en-US" smtClean="0"/>
              <a:t>4/11/18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54023-300C-694C-B4C1-0A59488656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4C78-1472-B745-9C1A-F3E0D6C106C7}" type="datetimeFigureOut">
              <a:rPr lang="en-US" smtClean="0"/>
              <a:t>4/11/18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54023-300C-694C-B4C1-0A59488656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4C78-1472-B745-9C1A-F3E0D6C106C7}" type="datetimeFigureOut">
              <a:rPr lang="en-US" smtClean="0"/>
              <a:t>4/11/18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54023-300C-694C-B4C1-0A59488656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49564" y="4213020"/>
            <a:ext cx="18516600" cy="20794133"/>
          </a:xfrm>
        </p:spPr>
        <p:txBody>
          <a:bodyPr/>
          <a:lstStyle>
            <a:lvl1pPr>
              <a:defRPr sz="12800"/>
            </a:lvl1pPr>
            <a:lvl2pPr>
              <a:defRPr sz="11200"/>
            </a:lvl2pPr>
            <a:lvl3pPr>
              <a:defRPr sz="96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5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4C78-1472-B745-9C1A-F3E0D6C106C7}" type="datetimeFigureOut">
              <a:rPr lang="en-US" smtClean="0"/>
              <a:t>4/11/18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54023-300C-694C-B4C1-0A59488656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549564" y="4213020"/>
            <a:ext cx="18516600" cy="20794133"/>
          </a:xfrm>
        </p:spPr>
        <p:txBody>
          <a:bodyPr anchor="t"/>
          <a:lstStyle>
            <a:lvl1pPr marL="0" indent="0">
              <a:buNone/>
              <a:defRPr sz="12800"/>
            </a:lvl1pPr>
            <a:lvl2pPr marL="1828800" indent="0">
              <a:buNone/>
              <a:defRPr sz="11200"/>
            </a:lvl2pPr>
            <a:lvl3pPr marL="3657600" indent="0">
              <a:buNone/>
              <a:defRPr sz="9600"/>
            </a:lvl3pPr>
            <a:lvl4pPr marL="5486400" indent="0">
              <a:buNone/>
              <a:defRPr sz="8000"/>
            </a:lvl4pPr>
            <a:lvl5pPr marL="7315200" indent="0">
              <a:buNone/>
              <a:defRPr sz="8000"/>
            </a:lvl5pPr>
            <a:lvl6pPr marL="9144000" indent="0">
              <a:buNone/>
              <a:defRPr sz="8000"/>
            </a:lvl6pPr>
            <a:lvl7pPr marL="10972800" indent="0">
              <a:buNone/>
              <a:defRPr sz="8000"/>
            </a:lvl7pPr>
            <a:lvl8pPr marL="12801600" indent="0">
              <a:buNone/>
              <a:defRPr sz="8000"/>
            </a:lvl8pPr>
            <a:lvl9pPr marL="14630400" indent="0">
              <a:buNone/>
              <a:defRPr sz="8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5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4C78-1472-B745-9C1A-F3E0D6C106C7}" type="datetimeFigureOut">
              <a:rPr lang="en-US" smtClean="0"/>
              <a:t>4/11/18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54023-300C-694C-B4C1-0A59488656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4C78-1472-B745-9C1A-F3E0D6C106C7}" type="datetimeFigureOut">
              <a:rPr lang="en-US" smtClean="0"/>
              <a:t>4/11/18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54023-300C-694C-B4C1-0A59488656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174702" y="1557867"/>
            <a:ext cx="7886700" cy="24797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14602" y="1557867"/>
            <a:ext cx="23202900" cy="24797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4C78-1472-B745-9C1A-F3E0D6C106C7}" type="datetimeFigureOut">
              <a:rPr lang="en-US" smtClean="0"/>
              <a:t>4/11/18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54023-300C-694C-B4C1-0A59488656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1557873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4600" y="7789333"/>
            <a:ext cx="31546800" cy="18565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46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24C78-1472-B745-9C1A-F3E0D6C106C7}" type="datetimeFigureOut">
              <a:rPr lang="en-US" smtClean="0"/>
              <a:t>4/11/18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15800" y="27120433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58318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54023-300C-694C-B4C1-0A59488656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608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3657600" rtl="0" eaLnBrk="1" latinLnBrk="0" hangingPunct="1">
        <a:lnSpc>
          <a:spcPct val="90000"/>
        </a:lnSpc>
        <a:spcBef>
          <a:spcPct val="0"/>
        </a:spcBef>
        <a:buNone/>
        <a:defRPr sz="17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14400" indent="-914400" algn="l" defTabSz="3657600" rtl="0" eaLnBrk="1" latinLnBrk="0" hangingPunct="1">
        <a:lnSpc>
          <a:spcPct val="90000"/>
        </a:lnSpc>
        <a:spcBef>
          <a:spcPts val="4000"/>
        </a:spcBef>
        <a:buFont typeface="Arial" panose="020B0604020202020204" pitchFamily="34" charset="0"/>
        <a:buChar char="•"/>
        <a:defRPr sz="112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1887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3716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5544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1pPr>
      <a:lvl2pPr marL="1828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486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2801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4630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/>
          <p:cNvSpPr/>
          <p:nvPr/>
        </p:nvSpPr>
        <p:spPr>
          <a:xfrm>
            <a:off x="9817769" y="12994105"/>
            <a:ext cx="17036716" cy="10250905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ounded Rectangle 28"/>
          <p:cNvSpPr/>
          <p:nvPr/>
        </p:nvSpPr>
        <p:spPr>
          <a:xfrm>
            <a:off x="48126" y="240632"/>
            <a:ext cx="29212674" cy="4090737"/>
          </a:xfrm>
          <a:prstGeom prst="roundRect">
            <a:avLst>
              <a:gd name="adj" fmla="val 2582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577516" y="336884"/>
            <a:ext cx="2829827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>
                <a:solidFill>
                  <a:srgbClr val="00B050"/>
                </a:solidFill>
                <a:latin typeface="Arial" charset="0"/>
                <a:ea typeface="Arial" charset="0"/>
                <a:cs typeface="Arial" charset="0"/>
              </a:rPr>
              <a:t>Impact of a Total Legalization of Marijuana on </a:t>
            </a:r>
          </a:p>
          <a:p>
            <a:pPr algn="ctr"/>
            <a:r>
              <a:rPr lang="en-US" sz="7200" b="1" dirty="0" smtClean="0">
                <a:solidFill>
                  <a:srgbClr val="00B050"/>
                </a:solidFill>
                <a:latin typeface="Arial" charset="0"/>
                <a:ea typeface="Arial" charset="0"/>
                <a:cs typeface="Arial" charset="0"/>
              </a:rPr>
              <a:t>State Tax Revenue in the United States</a:t>
            </a:r>
            <a:endParaRPr lang="en-US" sz="7200" dirty="0">
              <a:latin typeface="Arial" charset="0"/>
              <a:ea typeface="Arial" charset="0"/>
              <a:cs typeface="Arial" charset="0"/>
            </a:endParaRPr>
          </a:p>
          <a:p>
            <a:pPr algn="ctr"/>
            <a:r>
              <a:rPr lang="en-US" sz="4000" b="1" dirty="0" smtClean="0">
                <a:latin typeface="Arial" charset="0"/>
                <a:ea typeface="Arial" charset="0"/>
                <a:cs typeface="Arial" charset="0"/>
              </a:rPr>
              <a:t>William T. Santora, B.S. Economics</a:t>
            </a:r>
          </a:p>
          <a:p>
            <a:pPr algn="ctr"/>
            <a:r>
              <a:rPr lang="en-US" sz="4000" b="1" dirty="0" smtClean="0">
                <a:latin typeface="Arial" charset="0"/>
                <a:ea typeface="Arial" charset="0"/>
                <a:cs typeface="Arial" charset="0"/>
              </a:rPr>
              <a:t>Professor: Aziz Saglam  </a:t>
            </a:r>
            <a:endParaRPr lang="en-US" sz="4000" b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81551" y="1168400"/>
            <a:ext cx="6589649" cy="22606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4021" y="13138484"/>
            <a:ext cx="16892337" cy="10010274"/>
          </a:xfrm>
          <a:prstGeom prst="roundRect">
            <a:avLst>
              <a:gd name="adj" fmla="val 18421"/>
            </a:avLst>
          </a:prstGeom>
        </p:spPr>
      </p:pic>
      <p:sp>
        <p:nvSpPr>
          <p:cNvPr id="32" name="Rounded Rectangle 31"/>
          <p:cNvSpPr/>
          <p:nvPr/>
        </p:nvSpPr>
        <p:spPr>
          <a:xfrm>
            <a:off x="96252" y="4756484"/>
            <a:ext cx="9336505" cy="5823284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ounded Rectangle 32"/>
          <p:cNvSpPr/>
          <p:nvPr/>
        </p:nvSpPr>
        <p:spPr>
          <a:xfrm>
            <a:off x="96252" y="11261556"/>
            <a:ext cx="9336505" cy="17481083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ounded Rectangle 35"/>
          <p:cNvSpPr/>
          <p:nvPr/>
        </p:nvSpPr>
        <p:spPr>
          <a:xfrm>
            <a:off x="9786033" y="4798943"/>
            <a:ext cx="17028694" cy="7719059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ounded Rectangle 36"/>
          <p:cNvSpPr/>
          <p:nvPr/>
        </p:nvSpPr>
        <p:spPr>
          <a:xfrm>
            <a:off x="9817768" y="23726273"/>
            <a:ext cx="17036716" cy="5005137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ounded Rectangle 37"/>
          <p:cNvSpPr/>
          <p:nvPr/>
        </p:nvSpPr>
        <p:spPr>
          <a:xfrm>
            <a:off x="27239495" y="4787900"/>
            <a:ext cx="8999621" cy="14508077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ounded Rectangle 38"/>
          <p:cNvSpPr/>
          <p:nvPr/>
        </p:nvSpPr>
        <p:spPr>
          <a:xfrm>
            <a:off x="27239495" y="20068673"/>
            <a:ext cx="8999621" cy="8696827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1394250" y="5123179"/>
            <a:ext cx="6757940" cy="92333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5400" dirty="0" smtClean="0">
                <a:solidFill>
                  <a:srgbClr val="00B050"/>
                </a:solidFill>
                <a:latin typeface="Arial" charset="0"/>
                <a:ea typeface="Arial" charset="0"/>
                <a:cs typeface="Arial" charset="0"/>
              </a:rPr>
              <a:t>Research Question</a:t>
            </a:r>
            <a:endParaRPr lang="en-US" sz="5400" dirty="0">
              <a:solidFill>
                <a:srgbClr val="00B05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90945" y="6148647"/>
            <a:ext cx="90193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smtClean="0">
                <a:latin typeface="Arial" charset="0"/>
                <a:ea typeface="Arial" charset="0"/>
                <a:cs typeface="Arial" charset="0"/>
              </a:rPr>
              <a:t>What is the amount of state tax revenue that could be generated if every state in the U.S. was to legalize recreational marijuana?</a:t>
            </a:r>
            <a:endParaRPr lang="en-US" sz="2800" b="1" dirty="0" smtClean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956526" y="11501120"/>
            <a:ext cx="56557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B050"/>
                </a:solidFill>
                <a:latin typeface="Arial" charset="0"/>
                <a:ea typeface="Arial" charset="0"/>
                <a:cs typeface="Arial" charset="0"/>
              </a:rPr>
              <a:t>Literature Review </a:t>
            </a:r>
            <a:endParaRPr lang="en-US" sz="5400" dirty="0">
              <a:solidFill>
                <a:srgbClr val="00B05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94640" y="12639040"/>
            <a:ext cx="9001760" cy="1603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>
                <a:latin typeface="Arial" charset="0"/>
                <a:ea typeface="Arial" charset="0"/>
                <a:cs typeface="Arial" charset="0"/>
              </a:rPr>
              <a:t>Issues with Taxing Marijuana at the State Level (2015), Richard Phillips</a:t>
            </a:r>
            <a:r>
              <a:rPr lang="en-US" sz="2800" u="sng" dirty="0" smtClean="0">
                <a:effectLst/>
                <a:latin typeface="Arial" charset="0"/>
                <a:ea typeface="Arial" charset="0"/>
                <a:cs typeface="Arial" charset="0"/>
              </a:rPr>
              <a:t> </a:t>
            </a:r>
          </a:p>
          <a:p>
            <a:pPr marL="457200" lvl="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Taxing legal recreational marijuana too high creates incentives for people to use the black market. </a:t>
            </a:r>
          </a:p>
          <a:p>
            <a:pPr marL="457200" lvl="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Value </a:t>
            </a: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based tax vs. per-unit excise tax.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Earmarking </a:t>
            </a: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marijuana tax funds towards specific purposes such as education. (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Colorado </a:t>
            </a: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devotes the first $40 million in tax revenue towards 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school </a:t>
            </a: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construction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.)</a:t>
            </a:r>
            <a:endParaRPr lang="en-US" sz="2800" dirty="0">
              <a:latin typeface="Arial" charset="0"/>
              <a:ea typeface="Arial" charset="0"/>
              <a:cs typeface="Arial" charset="0"/>
            </a:endParaRPr>
          </a:p>
          <a:p>
            <a:endParaRPr lang="en-US" sz="2800" b="1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800" b="1" u="sng" dirty="0" smtClean="0">
                <a:latin typeface="Arial" charset="0"/>
                <a:ea typeface="Arial" charset="0"/>
                <a:cs typeface="Arial" charset="0"/>
              </a:rPr>
              <a:t>Potential </a:t>
            </a:r>
            <a:r>
              <a:rPr lang="en-US" sz="2800" b="1" u="sng" dirty="0">
                <a:latin typeface="Arial" charset="0"/>
                <a:ea typeface="Arial" charset="0"/>
                <a:cs typeface="Arial" charset="0"/>
              </a:rPr>
              <a:t>Tax Revenue from a Regulated Marijuana Market (1994), Michael Caputo </a:t>
            </a:r>
            <a:r>
              <a:rPr lang="en-US" sz="2800" b="1" u="sng" dirty="0" smtClean="0">
                <a:latin typeface="Arial" charset="0"/>
                <a:ea typeface="Arial" charset="0"/>
                <a:cs typeface="Arial" charset="0"/>
              </a:rPr>
              <a:t>&amp; Brian </a:t>
            </a:r>
            <a:r>
              <a:rPr lang="en-US" sz="2800" b="1" u="sng" dirty="0" err="1">
                <a:latin typeface="Arial" charset="0"/>
                <a:ea typeface="Arial" charset="0"/>
                <a:cs typeface="Arial" charset="0"/>
              </a:rPr>
              <a:t>Ostrom</a:t>
            </a:r>
            <a:r>
              <a:rPr lang="en-US" sz="2800" b="1" u="sng" dirty="0">
                <a:latin typeface="Arial" charset="0"/>
                <a:ea typeface="Arial" charset="0"/>
                <a:cs typeface="Arial" charset="0"/>
              </a:rPr>
              <a:t> </a:t>
            </a:r>
            <a:endParaRPr lang="en-US" sz="2800" u="sng" dirty="0" smtClean="0">
              <a:latin typeface="Arial" charset="0"/>
              <a:ea typeface="Arial" charset="0"/>
              <a:cs typeface="Arial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A “phasing-in” approach, similar to federal regulators back when alcohol prohibition ended in the 1930s.</a:t>
            </a:r>
            <a:r>
              <a:rPr lang="en-US" sz="2800" dirty="0" smtClean="0">
                <a:effectLst/>
                <a:latin typeface="Arial" charset="0"/>
                <a:ea typeface="Arial" charset="0"/>
                <a:cs typeface="Arial" charset="0"/>
              </a:rPr>
              <a:t>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The question, "How much tax revenue will be generated?", is difficult to answer because no states have legalized and taxed recreational marijuana for a large amount of time.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The </a:t>
            </a: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illegality of marijuana also 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adds to the difficulty because it makes it harder </a:t>
            </a: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to collect data on current consumption of marijuana.</a:t>
            </a:r>
            <a:r>
              <a:rPr lang="en-US" sz="2800" dirty="0" smtClean="0">
                <a:effectLst/>
                <a:latin typeface="Arial" charset="0"/>
                <a:ea typeface="Arial" charset="0"/>
                <a:cs typeface="Arial" charset="0"/>
              </a:rPr>
              <a:t> </a:t>
            </a:r>
          </a:p>
          <a:p>
            <a:endParaRPr lang="en-US" sz="2800" b="1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800" b="1" u="sng" dirty="0" smtClean="0">
                <a:latin typeface="Arial" charset="0"/>
                <a:ea typeface="Arial" charset="0"/>
                <a:cs typeface="Arial" charset="0"/>
              </a:rPr>
              <a:t>Marijuana Legalization and Taxes: Federal Revenue Impact (2016), Gavin Ekins &amp; Joseph Henchman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Projects that, “</a:t>
            </a: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A mature marijuana industry could generate up to $28 billion in tax revenues for federal, state, and local governments, including $7 billion in federal revenue: $5.5 billion from business taxes and $1.5 billion from income and payroll 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taxes.”.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Estimates that the total marijuana market in the U.S. is $45 billion (legal and illegal).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States with tax rates similar </a:t>
            </a: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to Washington and Colorado could 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an increase of $13 billion in tax revenue per year, with an additional $5 billion from normal sales taxes. </a:t>
            </a:r>
          </a:p>
          <a:p>
            <a:pPr marL="457200" indent="-457200">
              <a:buFont typeface="Arial" charset="0"/>
              <a:buChar char="•"/>
            </a:pPr>
            <a:endParaRPr lang="en-US" sz="2800" dirty="0" smtClean="0">
              <a:latin typeface="Arial" charset="0"/>
              <a:ea typeface="Arial" charset="0"/>
              <a:cs typeface="Arial" charset="0"/>
            </a:endParaRPr>
          </a:p>
          <a:p>
            <a:endParaRPr lang="en-US" sz="2800" dirty="0" smtClean="0">
              <a:effectLst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5636240" y="5106630"/>
            <a:ext cx="5577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solidFill>
                  <a:srgbClr val="00B050"/>
                </a:solidFill>
                <a:latin typeface="Arial" charset="0"/>
                <a:ea typeface="Arial" charset="0"/>
                <a:cs typeface="Arial" charset="0"/>
              </a:rPr>
              <a:t>Methodology </a:t>
            </a:r>
            <a:endParaRPr lang="en-US" sz="5400" dirty="0">
              <a:solidFill>
                <a:srgbClr val="00B05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310522" y="10980586"/>
            <a:ext cx="15809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Arial" charset="0"/>
              <a:buChar char="•"/>
            </a:pPr>
            <a:r>
              <a:rPr lang="en-US" sz="2800" b="1" i="1" dirty="0" smtClean="0">
                <a:latin typeface="Arial" charset="0"/>
                <a:ea typeface="Arial" charset="0"/>
                <a:cs typeface="Arial" charset="0"/>
              </a:rPr>
              <a:t>Methodology is based on Jeff Morin’s Harvard study which conservatively </a:t>
            </a:r>
          </a:p>
          <a:p>
            <a:pPr algn="ctr"/>
            <a:r>
              <a:rPr lang="en-US" sz="2800" b="1" i="1" dirty="0" smtClean="0">
                <a:latin typeface="Arial" charset="0"/>
                <a:ea typeface="Arial" charset="0"/>
                <a:cs typeface="Arial" charset="0"/>
              </a:rPr>
              <a:t>estimates the total U.S. marijuana market (legal &amp; illegal) at $14 billion.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416209" y="6162261"/>
            <a:ext cx="36178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charset="0"/>
                <a:ea typeface="Arial" charset="0"/>
                <a:cs typeface="Arial" charset="0"/>
              </a:rPr>
              <a:t>State’s Market </a:t>
            </a:r>
            <a:r>
              <a:rPr lang="en-US" sz="2800" b="1" smtClean="0">
                <a:latin typeface="Arial" charset="0"/>
                <a:ea typeface="Arial" charset="0"/>
                <a:cs typeface="Arial" charset="0"/>
              </a:rPr>
              <a:t>Size:</a:t>
            </a:r>
            <a:endParaRPr lang="en-US" sz="2800" b="1" dirty="0" smtClean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0177664" y="7195925"/>
            <a:ext cx="592372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% of marijuana users 18+ * state population 18+</a:t>
            </a:r>
          </a:p>
          <a:p>
            <a:pPr algn="ctr"/>
            <a:endParaRPr lang="en-US" sz="2800" dirty="0">
              <a:latin typeface="Arial" charset="0"/>
              <a:ea typeface="Arial" charset="0"/>
              <a:cs typeface="Arial" charset="0"/>
            </a:endParaRPr>
          </a:p>
          <a:p>
            <a:pPr algn="ctr"/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total marijuana users 18+ in the U.S</a:t>
            </a:r>
          </a:p>
          <a:p>
            <a:endParaRPr lang="en-US" sz="2800" dirty="0"/>
          </a:p>
        </p:txBody>
      </p:sp>
      <p:cxnSp>
        <p:nvCxnSpPr>
          <p:cNvPr id="51" name="Straight Connector 50"/>
          <p:cNvCxnSpPr/>
          <p:nvPr/>
        </p:nvCxnSpPr>
        <p:spPr>
          <a:xfrm flipH="1">
            <a:off x="10177665" y="8309109"/>
            <a:ext cx="58839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Double Bracket 53"/>
          <p:cNvSpPr/>
          <p:nvPr/>
        </p:nvSpPr>
        <p:spPr>
          <a:xfrm>
            <a:off x="10058399" y="6997148"/>
            <a:ext cx="6122504" cy="2544417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TextBox 54"/>
          <p:cNvSpPr txBox="1"/>
          <p:nvPr/>
        </p:nvSpPr>
        <p:spPr>
          <a:xfrm>
            <a:off x="16300173" y="8030816"/>
            <a:ext cx="2941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" charset="0"/>
                <a:ea typeface="Arial" charset="0"/>
                <a:cs typeface="Arial" charset="0"/>
              </a:rPr>
              <a:t>*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 $14 billion</a:t>
            </a:r>
            <a:endParaRPr lang="en-US" sz="28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8407270" y="6202017"/>
            <a:ext cx="54687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latin typeface="Arial" charset="0"/>
                <a:ea typeface="Arial" charset="0"/>
                <a:cs typeface="Arial" charset="0"/>
              </a:rPr>
              <a:t>State/Local Average Sales Tax:</a:t>
            </a:r>
            <a:endParaRPr lang="en-US" sz="2800" b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9509408" y="8587409"/>
            <a:ext cx="65200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State/Local average sales tax </a:t>
            </a:r>
          </a:p>
          <a:p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+  est. 17% marijuana excise tax </a:t>
            </a:r>
            <a:endParaRPr lang="en-US" sz="28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8407270" y="9490764"/>
            <a:ext cx="592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charset="0"/>
                <a:ea typeface="Arial" charset="0"/>
                <a:cs typeface="Arial" charset="0"/>
              </a:rPr>
              <a:t>State’s Marijuana Tax Revenue:</a:t>
            </a:r>
            <a:endParaRPr lang="en-US" sz="2800" b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9520452" y="9985512"/>
            <a:ext cx="49298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State’s Marijuana Tax Rate * State’s Market Size</a:t>
            </a:r>
            <a:endParaRPr lang="en-US" sz="28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7409581" y="24016726"/>
            <a:ext cx="19480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B050"/>
                </a:solidFill>
                <a:latin typeface="Arial" charset="0"/>
                <a:ea typeface="Arial" charset="0"/>
                <a:cs typeface="Arial" charset="0"/>
              </a:rPr>
              <a:t>Data</a:t>
            </a:r>
            <a:endParaRPr lang="en-US" sz="5400" dirty="0">
              <a:solidFill>
                <a:srgbClr val="00B05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0296931" y="25013483"/>
            <a:ext cx="161809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smtClean="0">
                <a:latin typeface="Arial" charset="0"/>
                <a:ea typeface="Arial" charset="0"/>
                <a:cs typeface="Arial" charset="0"/>
              </a:rPr>
              <a:t>Substance Abuse and Mental Health Services Administration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Statistics by state for people older than 18 that have consumed marijuana in the past year.</a:t>
            </a:r>
          </a:p>
          <a:p>
            <a:r>
              <a:rPr lang="en-US" sz="2800" b="1" i="1" dirty="0" smtClean="0">
                <a:latin typeface="Arial" charset="0"/>
                <a:ea typeface="Arial" charset="0"/>
                <a:cs typeface="Arial" charset="0"/>
              </a:rPr>
              <a:t>The United States Census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State’s population data of 18+ year olds. </a:t>
            </a:r>
          </a:p>
          <a:p>
            <a:r>
              <a:rPr lang="en-US" sz="2800" b="1" i="1" dirty="0" smtClean="0">
                <a:latin typeface="Arial" charset="0"/>
                <a:ea typeface="Arial" charset="0"/>
                <a:cs typeface="Arial" charset="0"/>
              </a:rPr>
              <a:t>The Tax Foundation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State &amp; local sales tax rates.</a:t>
            </a:r>
          </a:p>
          <a:p>
            <a:pPr marL="457200" indent="-457200" algn="ctr">
              <a:buFont typeface="Arial" charset="0"/>
              <a:buChar char="•"/>
            </a:pPr>
            <a:r>
              <a:rPr lang="en-US" sz="2800" b="1" i="1" dirty="0" smtClean="0">
                <a:latin typeface="Arial" charset="0"/>
                <a:ea typeface="Arial" charset="0"/>
                <a:cs typeface="Arial" charset="0"/>
              </a:rPr>
              <a:t>The 17% marijuana excise tax rate that was added in was a conservative estimate of </a:t>
            </a:r>
          </a:p>
          <a:p>
            <a:pPr algn="ctr"/>
            <a:r>
              <a:rPr lang="en-US" sz="2800" b="1" i="1" dirty="0" smtClean="0">
                <a:latin typeface="Arial" charset="0"/>
                <a:ea typeface="Arial" charset="0"/>
                <a:cs typeface="Arial" charset="0"/>
              </a:rPr>
              <a:t>what states would likely add in addition to sales tax (</a:t>
            </a:r>
            <a:r>
              <a:rPr lang="en-US" sz="2800" b="1" i="1" dirty="0" err="1" smtClean="0">
                <a:latin typeface="Arial" charset="0"/>
                <a:ea typeface="Arial" charset="0"/>
                <a:cs typeface="Arial" charset="0"/>
              </a:rPr>
              <a:t>i.e</a:t>
            </a:r>
            <a:r>
              <a:rPr lang="en-US" sz="2800" b="1" i="1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b="1" i="1" dirty="0" smtClean="0">
                <a:latin typeface="Arial" charset="0"/>
                <a:ea typeface="Arial" charset="0"/>
                <a:cs typeface="Arial" charset="0"/>
              </a:rPr>
              <a:t>gas &amp; cigarette tax).  </a:t>
            </a:r>
            <a:endParaRPr lang="en-US" sz="2800" b="1" i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0432820" y="5122919"/>
            <a:ext cx="25046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B050"/>
                </a:solidFill>
                <a:latin typeface="Arial" charset="0"/>
                <a:ea typeface="Arial" charset="0"/>
                <a:cs typeface="Arial" charset="0"/>
              </a:rPr>
              <a:t>Results </a:t>
            </a:r>
            <a:endParaRPr lang="en-US" sz="5400" dirty="0">
              <a:solidFill>
                <a:srgbClr val="00B05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7750052" y="6184524"/>
            <a:ext cx="795130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$3.3 billion in marijuana tax revenue was estimated to have been generated.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California generated the most revenue with estimated $518.7 million.</a:t>
            </a:r>
            <a:endParaRPr lang="en-US" sz="2800" dirty="0">
              <a:latin typeface="Arial" charset="0"/>
              <a:ea typeface="Arial" charset="0"/>
              <a:cs typeface="Arial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Wyoming was estimated to generate the least amount of marijuana tax revenue with $4.31 million.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The average annual state tax is $67.5 million.</a:t>
            </a:r>
          </a:p>
          <a:p>
            <a:pPr marL="457200" indent="-457200">
              <a:buFont typeface="Arial" charset="0"/>
              <a:buChar char="•"/>
            </a:pPr>
            <a:endParaRPr lang="en-US" sz="28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6000" y="9753600"/>
            <a:ext cx="7867869" cy="9374659"/>
          </a:xfrm>
          <a:prstGeom prst="roundRect">
            <a:avLst>
              <a:gd name="adj" fmla="val 8964"/>
            </a:avLst>
          </a:prstGeom>
        </p:spPr>
      </p:pic>
      <p:sp>
        <p:nvSpPr>
          <p:cNvPr id="68" name="TextBox 67"/>
          <p:cNvSpPr txBox="1"/>
          <p:nvPr/>
        </p:nvSpPr>
        <p:spPr>
          <a:xfrm>
            <a:off x="29977494" y="20420424"/>
            <a:ext cx="35834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B050"/>
                </a:solidFill>
                <a:latin typeface="Arial" charset="0"/>
                <a:ea typeface="Arial" charset="0"/>
                <a:cs typeface="Arial" charset="0"/>
              </a:rPr>
              <a:t>Conclusion</a:t>
            </a:r>
            <a:endParaRPr lang="en-US" sz="5400" dirty="0">
              <a:solidFill>
                <a:srgbClr val="00B05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7629709" y="21451329"/>
            <a:ext cx="810603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Revenue from the legalization &amp; taxation of marijuana is a large pool of money that is currently nonexistent in most states.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This potential income stream can be put towards a number of causes states such as:</a:t>
            </a:r>
          </a:p>
          <a:p>
            <a:pPr marL="2037283" lvl="1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Education</a:t>
            </a:r>
          </a:p>
          <a:p>
            <a:pPr marL="2037283" lvl="1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Infrastructure</a:t>
            </a:r>
          </a:p>
          <a:p>
            <a:pPr marL="2037283" lvl="1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The war on hard drug usage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Policymakers must be aware that a tax rate which is too high </a:t>
            </a:r>
            <a:r>
              <a:rPr lang="en-US" sz="2800" b="1" dirty="0" smtClean="0">
                <a:latin typeface="Arial" charset="0"/>
                <a:ea typeface="Arial" charset="0"/>
                <a:cs typeface="Arial" charset="0"/>
              </a:rPr>
              <a:t>will not 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be effective because it will incentive people to utilize the black market.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b="1" dirty="0" smtClean="0">
                <a:latin typeface="Arial" charset="0"/>
                <a:ea typeface="Arial" charset="0"/>
                <a:cs typeface="Arial" charset="0"/>
              </a:rPr>
              <a:t>IBISWorld predicts that the legal marijuana industry will grow to over $21.8 billion by 2023.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8389600" y="8077200"/>
            <a:ext cx="553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charset="0"/>
                <a:ea typeface="Arial" charset="0"/>
                <a:cs typeface="Arial" charset="0"/>
              </a:rPr>
              <a:t>State’s Marijuana Tax </a:t>
            </a:r>
            <a:r>
              <a:rPr lang="en-US" sz="2800" b="1" smtClean="0">
                <a:latin typeface="Arial" charset="0"/>
                <a:ea typeface="Arial" charset="0"/>
                <a:cs typeface="Arial" charset="0"/>
              </a:rPr>
              <a:t>Rate:</a:t>
            </a:r>
            <a:endParaRPr lang="en-US" sz="2800" b="1" dirty="0" smtClean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9558000" y="6654800"/>
            <a:ext cx="4775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Average of all local sales tax rates by zip code in addition to the state’s sales tax rate</a:t>
            </a:r>
            <a:endParaRPr lang="en-US" sz="28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55600" y="7569200"/>
            <a:ext cx="84328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charset="0"/>
                <a:ea typeface="Arial" charset="0"/>
                <a:cs typeface="Arial" charset="0"/>
              </a:rPr>
              <a:t>Motivation: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The legal marijuana industry in the United States was estimated to be around $9 billion in 2017.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Total of $1.4 billion in state tax revenue in 2017.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Canada is expected to fully legalize recreational marijuana in July of 2018. 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4512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1089</TotalTime>
  <Words>708</Words>
  <Application>Microsoft Macintosh PowerPoint</Application>
  <PresentationFormat>Custom</PresentationFormat>
  <Paragraphs>62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Calibri Light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15.0030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William Santora</dc:creator>
  <cp:lastModifiedBy>William Santora</cp:lastModifiedBy>
  <cp:revision>33</cp:revision>
  <cp:lastPrinted>2018-04-12T05:35:18Z</cp:lastPrinted>
  <dcterms:created xsi:type="dcterms:W3CDTF">2018-04-12T03:28:41Z</dcterms:created>
  <dcterms:modified xsi:type="dcterms:W3CDTF">2018-04-12T21:38:06Z</dcterms:modified>
</cp:coreProperties>
</file>