
<file path=[Content_Types].xml><?xml version="1.0" encoding="utf-8"?>
<Types xmlns="http://schemas.openxmlformats.org/package/2006/content-types">
  <Override PartName="/_rels/.rels" ContentType="application/vnd.openxmlformats-package.relationships+xml"/>
  <Override PartName="/ppt/_rels/presentation.xml.rels" ContentType="application/vnd.openxmlformats-package.relationships+xml"/>
  <Override PartName="/ppt/media/image7.png" ContentType="image/png"/>
  <Override PartName="/ppt/media/image6.png" ContentType="image/png"/>
  <Override PartName="/ppt/media/image5.png" ContentType="image/png"/>
  <Override PartName="/ppt/media/image4.png" ContentType="image/png"/>
  <Override PartName="/ppt/media/image3.png" ContentType="image/png"/>
  <Override PartName="/ppt/media/image2.png" ContentType="image/png"/>
  <Override PartName="/ppt/media/image1.png" ContentType="image/png"/>
  <Override PartName="/ppt/slides/_rels/slide2.xml.rels" ContentType="application/vnd.openxmlformats-package.relationships+xml"/>
  <Override PartName="/ppt/slides/_rels/slide1.xml.rels" ContentType="application/vnd.openxmlformats-package.relationships+xml"/>
  <Override PartName="/ppt/slides/slide2.xml" ContentType="application/vnd.openxmlformats-officedocument.presentationml.slide+xml"/>
  <Override PartName="/ppt/slides/slide1.xml" ContentType="application/vnd.openxmlformats-officedocument.presentationml.slide+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24.xml.rels" ContentType="application/vnd.openxmlformats-package.relationships+xml"/>
  <Override PartName="/ppt/slideLayouts/_rels/slideLayout23.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9.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3.xml.rels" ContentType="application/vnd.openxmlformats-package.relationships+xml"/>
  <Override PartName="/ppt/slideLayouts/_rels/slideLayout11.xml.rels" ContentType="application/vnd.openxmlformats-package.relationships+xml"/>
  <Override PartName="/ppt/slideLayouts/_rels/slideLayout18.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22.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15.xml" ContentType="application/vnd.openxmlformats-officedocument.presentationml.slideLayout+xml"/>
  <Override PartName="/ppt/slideLayouts/slideLayout7.xml" ContentType="application/vnd.openxmlformats-officedocument.presentationml.slideLayout+xml"/>
  <Override PartName="/ppt/slideLayouts/slideLayout16.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Lst>
  <p:sldSz cx="43891200" cy="32918400"/>
  <p:notesSz cx="7772400" cy="100584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3" name="PlaceHolder 2"/>
          <p:cNvSpPr>
            <a:spLocks noGrp="1"/>
          </p:cNvSpPr>
          <p:nvPr>
            <p:ph type="subTitle"/>
          </p:nvPr>
        </p:nvSpPr>
        <p:spPr>
          <a:xfrm>
            <a:off x="2194560" y="7702560"/>
            <a:ext cx="39501720" cy="19092240"/>
          </a:xfrm>
          <a:prstGeom prst="rect">
            <a:avLst/>
          </a:prstGeom>
        </p:spPr>
        <p:txBody>
          <a:bodyPr lIns="0" rIns="0" tIns="0" bIns="0" anchor="ctr"/>
          <a:p>
            <a:pPr algn="ctr"/>
            <a:endParaRPr b="0" lang="en-US"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5" name="PlaceHolder 2"/>
          <p:cNvSpPr>
            <a:spLocks noGrp="1"/>
          </p:cNvSpPr>
          <p:nvPr>
            <p:ph type="body"/>
          </p:nvPr>
        </p:nvSpPr>
        <p:spPr>
          <a:xfrm>
            <a:off x="2194560" y="7702560"/>
            <a:ext cx="39501720" cy="190922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7" name="PlaceHolder 2"/>
          <p:cNvSpPr>
            <a:spLocks noGrp="1"/>
          </p:cNvSpPr>
          <p:nvPr>
            <p:ph type="body"/>
          </p:nvPr>
        </p:nvSpPr>
        <p:spPr>
          <a:xfrm>
            <a:off x="2194560" y="7702560"/>
            <a:ext cx="19276560" cy="19092240"/>
          </a:xfrm>
          <a:prstGeom prst="rect">
            <a:avLst/>
          </a:prstGeom>
        </p:spPr>
        <p:txBody>
          <a:bodyPr lIns="0" rIns="0" tIns="0" bIns="0">
            <a:normAutofit/>
          </a:bodyPr>
          <a:p>
            <a:endParaRPr b="0" lang="en-US" sz="3200" spc="-1" strike="noStrike">
              <a:latin typeface="Arial"/>
            </a:endParaRPr>
          </a:p>
        </p:txBody>
      </p:sp>
      <p:sp>
        <p:nvSpPr>
          <p:cNvPr id="8" name="PlaceHolder 3"/>
          <p:cNvSpPr>
            <a:spLocks noGrp="1"/>
          </p:cNvSpPr>
          <p:nvPr>
            <p:ph type="body"/>
          </p:nvPr>
        </p:nvSpPr>
        <p:spPr>
          <a:xfrm>
            <a:off x="22435200" y="7702560"/>
            <a:ext cx="19276560" cy="19092240"/>
          </a:xfrm>
          <a:prstGeom prst="rect">
            <a:avLst/>
          </a:prstGeom>
        </p:spPr>
        <p:txBody>
          <a:bodyPr lIns="0" rIns="0" tIns="0" bIns="0">
            <a:normAutofit/>
          </a:bodyPr>
          <a:p>
            <a:endParaRPr b="0" lang="en-US"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2194560" y="1313280"/>
            <a:ext cx="39501720" cy="25481520"/>
          </a:xfrm>
          <a:prstGeom prst="rect">
            <a:avLst/>
          </a:prstGeom>
        </p:spPr>
        <p:txBody>
          <a:bodyPr lIns="0" rIns="0" tIns="0" bIns="0" anchor="ctr"/>
          <a:p>
            <a:pPr algn="ctr"/>
            <a:endParaRPr b="0" lang="en-US"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12" name="PlaceHolder 2"/>
          <p:cNvSpPr>
            <a:spLocks noGrp="1"/>
          </p:cNvSpPr>
          <p:nvPr>
            <p:ph type="body"/>
          </p:nvPr>
        </p:nvSpPr>
        <p:spPr>
          <a:xfrm>
            <a:off x="2194560" y="7702560"/>
            <a:ext cx="19276560" cy="9106920"/>
          </a:xfrm>
          <a:prstGeom prst="rect">
            <a:avLst/>
          </a:prstGeom>
        </p:spPr>
        <p:txBody>
          <a:bodyPr lIns="0" rIns="0" tIns="0" bIns="0">
            <a:normAutofit/>
          </a:bodyPr>
          <a:p>
            <a:endParaRPr b="0" lang="en-US" sz="3200" spc="-1" strike="noStrike">
              <a:latin typeface="Arial"/>
            </a:endParaRPr>
          </a:p>
        </p:txBody>
      </p:sp>
      <p:sp>
        <p:nvSpPr>
          <p:cNvPr id="13" name="PlaceHolder 3"/>
          <p:cNvSpPr>
            <a:spLocks noGrp="1"/>
          </p:cNvSpPr>
          <p:nvPr>
            <p:ph type="body"/>
          </p:nvPr>
        </p:nvSpPr>
        <p:spPr>
          <a:xfrm>
            <a:off x="22435200" y="7702560"/>
            <a:ext cx="19276560" cy="19092240"/>
          </a:xfrm>
          <a:prstGeom prst="rect">
            <a:avLst/>
          </a:prstGeom>
        </p:spPr>
        <p:txBody>
          <a:bodyPr lIns="0" rIns="0" tIns="0" bIns="0">
            <a:normAutofit/>
          </a:bodyPr>
          <a:p>
            <a:endParaRPr b="0" lang="en-US" sz="3200" spc="-1" strike="noStrike">
              <a:latin typeface="Arial"/>
            </a:endParaRPr>
          </a:p>
        </p:txBody>
      </p:sp>
      <p:sp>
        <p:nvSpPr>
          <p:cNvPr id="14" name="PlaceHolder 4"/>
          <p:cNvSpPr>
            <a:spLocks noGrp="1"/>
          </p:cNvSpPr>
          <p:nvPr>
            <p:ph type="body"/>
          </p:nvPr>
        </p:nvSpPr>
        <p:spPr>
          <a:xfrm>
            <a:off x="2194560" y="17674920"/>
            <a:ext cx="1927656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16" name="PlaceHolder 2"/>
          <p:cNvSpPr>
            <a:spLocks noGrp="1"/>
          </p:cNvSpPr>
          <p:nvPr>
            <p:ph type="body"/>
          </p:nvPr>
        </p:nvSpPr>
        <p:spPr>
          <a:xfrm>
            <a:off x="2194560" y="7702560"/>
            <a:ext cx="19276560" cy="19092240"/>
          </a:xfrm>
          <a:prstGeom prst="rect">
            <a:avLst/>
          </a:prstGeom>
        </p:spPr>
        <p:txBody>
          <a:bodyPr lIns="0" rIns="0" tIns="0" bIns="0">
            <a:normAutofit/>
          </a:bodyPr>
          <a:p>
            <a:endParaRPr b="0" lang="en-US" sz="3200" spc="-1" strike="noStrike">
              <a:latin typeface="Arial"/>
            </a:endParaRPr>
          </a:p>
        </p:txBody>
      </p:sp>
      <p:sp>
        <p:nvSpPr>
          <p:cNvPr id="17" name="PlaceHolder 3"/>
          <p:cNvSpPr>
            <a:spLocks noGrp="1"/>
          </p:cNvSpPr>
          <p:nvPr>
            <p:ph type="body"/>
          </p:nvPr>
        </p:nvSpPr>
        <p:spPr>
          <a:xfrm>
            <a:off x="22435200" y="7702560"/>
            <a:ext cx="19276560" cy="9106920"/>
          </a:xfrm>
          <a:prstGeom prst="rect">
            <a:avLst/>
          </a:prstGeom>
        </p:spPr>
        <p:txBody>
          <a:bodyPr lIns="0" rIns="0" tIns="0" bIns="0">
            <a:normAutofit/>
          </a:bodyPr>
          <a:p>
            <a:endParaRPr b="0" lang="en-US" sz="3200" spc="-1" strike="noStrike">
              <a:latin typeface="Arial"/>
            </a:endParaRPr>
          </a:p>
        </p:txBody>
      </p:sp>
      <p:sp>
        <p:nvSpPr>
          <p:cNvPr id="18" name="PlaceHolder 4"/>
          <p:cNvSpPr>
            <a:spLocks noGrp="1"/>
          </p:cNvSpPr>
          <p:nvPr>
            <p:ph type="body"/>
          </p:nvPr>
        </p:nvSpPr>
        <p:spPr>
          <a:xfrm>
            <a:off x="22435200" y="17674920"/>
            <a:ext cx="1927656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20" name="PlaceHolder 2"/>
          <p:cNvSpPr>
            <a:spLocks noGrp="1"/>
          </p:cNvSpPr>
          <p:nvPr>
            <p:ph type="body"/>
          </p:nvPr>
        </p:nvSpPr>
        <p:spPr>
          <a:xfrm>
            <a:off x="2194560" y="7702560"/>
            <a:ext cx="19276560" cy="9106920"/>
          </a:xfrm>
          <a:prstGeom prst="rect">
            <a:avLst/>
          </a:prstGeom>
        </p:spPr>
        <p:txBody>
          <a:bodyPr lIns="0" rIns="0" tIns="0" bIns="0">
            <a:normAutofit/>
          </a:bodyPr>
          <a:p>
            <a:endParaRPr b="0" lang="en-US" sz="3200" spc="-1" strike="noStrike">
              <a:latin typeface="Arial"/>
            </a:endParaRPr>
          </a:p>
        </p:txBody>
      </p:sp>
      <p:sp>
        <p:nvSpPr>
          <p:cNvPr id="21" name="PlaceHolder 3"/>
          <p:cNvSpPr>
            <a:spLocks noGrp="1"/>
          </p:cNvSpPr>
          <p:nvPr>
            <p:ph type="body"/>
          </p:nvPr>
        </p:nvSpPr>
        <p:spPr>
          <a:xfrm>
            <a:off x="22435200" y="7702560"/>
            <a:ext cx="19276560" cy="9106920"/>
          </a:xfrm>
          <a:prstGeom prst="rect">
            <a:avLst/>
          </a:prstGeom>
        </p:spPr>
        <p:txBody>
          <a:bodyPr lIns="0" rIns="0" tIns="0" bIns="0">
            <a:normAutofit/>
          </a:bodyPr>
          <a:p>
            <a:endParaRPr b="0" lang="en-US" sz="3200" spc="-1" strike="noStrike">
              <a:latin typeface="Arial"/>
            </a:endParaRPr>
          </a:p>
        </p:txBody>
      </p:sp>
      <p:sp>
        <p:nvSpPr>
          <p:cNvPr id="22" name="PlaceHolder 4"/>
          <p:cNvSpPr>
            <a:spLocks noGrp="1"/>
          </p:cNvSpPr>
          <p:nvPr>
            <p:ph type="body"/>
          </p:nvPr>
        </p:nvSpPr>
        <p:spPr>
          <a:xfrm>
            <a:off x="2194560" y="17674920"/>
            <a:ext cx="3950172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24" name="PlaceHolder 2"/>
          <p:cNvSpPr>
            <a:spLocks noGrp="1"/>
          </p:cNvSpPr>
          <p:nvPr>
            <p:ph type="body"/>
          </p:nvPr>
        </p:nvSpPr>
        <p:spPr>
          <a:xfrm>
            <a:off x="2194560" y="7702560"/>
            <a:ext cx="39501720" cy="9106920"/>
          </a:xfrm>
          <a:prstGeom prst="rect">
            <a:avLst/>
          </a:prstGeom>
        </p:spPr>
        <p:txBody>
          <a:bodyPr lIns="0" rIns="0" tIns="0" bIns="0">
            <a:normAutofit/>
          </a:bodyPr>
          <a:p>
            <a:endParaRPr b="0" lang="en-US" sz="3200" spc="-1" strike="noStrike">
              <a:latin typeface="Arial"/>
            </a:endParaRPr>
          </a:p>
        </p:txBody>
      </p:sp>
      <p:sp>
        <p:nvSpPr>
          <p:cNvPr id="25" name="PlaceHolder 3"/>
          <p:cNvSpPr>
            <a:spLocks noGrp="1"/>
          </p:cNvSpPr>
          <p:nvPr>
            <p:ph type="body"/>
          </p:nvPr>
        </p:nvSpPr>
        <p:spPr>
          <a:xfrm>
            <a:off x="2194560" y="17674920"/>
            <a:ext cx="3950172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27" name="PlaceHolder 2"/>
          <p:cNvSpPr>
            <a:spLocks noGrp="1"/>
          </p:cNvSpPr>
          <p:nvPr>
            <p:ph type="body"/>
          </p:nvPr>
        </p:nvSpPr>
        <p:spPr>
          <a:xfrm>
            <a:off x="2194560" y="7702560"/>
            <a:ext cx="19276560" cy="9106920"/>
          </a:xfrm>
          <a:prstGeom prst="rect">
            <a:avLst/>
          </a:prstGeom>
        </p:spPr>
        <p:txBody>
          <a:bodyPr lIns="0" rIns="0" tIns="0" bIns="0">
            <a:normAutofit/>
          </a:bodyPr>
          <a:p>
            <a:endParaRPr b="0" lang="en-US" sz="3200" spc="-1" strike="noStrike">
              <a:latin typeface="Arial"/>
            </a:endParaRPr>
          </a:p>
        </p:txBody>
      </p:sp>
      <p:sp>
        <p:nvSpPr>
          <p:cNvPr id="28" name="PlaceHolder 3"/>
          <p:cNvSpPr>
            <a:spLocks noGrp="1"/>
          </p:cNvSpPr>
          <p:nvPr>
            <p:ph type="body"/>
          </p:nvPr>
        </p:nvSpPr>
        <p:spPr>
          <a:xfrm>
            <a:off x="22435200" y="7702560"/>
            <a:ext cx="19276560" cy="9106920"/>
          </a:xfrm>
          <a:prstGeom prst="rect">
            <a:avLst/>
          </a:prstGeom>
        </p:spPr>
        <p:txBody>
          <a:bodyPr lIns="0" rIns="0" tIns="0" bIns="0">
            <a:normAutofit/>
          </a:bodyPr>
          <a:p>
            <a:endParaRPr b="0" lang="en-US" sz="3200" spc="-1" strike="noStrike">
              <a:latin typeface="Arial"/>
            </a:endParaRPr>
          </a:p>
        </p:txBody>
      </p:sp>
      <p:sp>
        <p:nvSpPr>
          <p:cNvPr id="29" name="PlaceHolder 4"/>
          <p:cNvSpPr>
            <a:spLocks noGrp="1"/>
          </p:cNvSpPr>
          <p:nvPr>
            <p:ph type="body"/>
          </p:nvPr>
        </p:nvSpPr>
        <p:spPr>
          <a:xfrm>
            <a:off x="2194560" y="17674920"/>
            <a:ext cx="19276560" cy="9106920"/>
          </a:xfrm>
          <a:prstGeom prst="rect">
            <a:avLst/>
          </a:prstGeom>
        </p:spPr>
        <p:txBody>
          <a:bodyPr lIns="0" rIns="0" tIns="0" bIns="0">
            <a:normAutofit/>
          </a:bodyPr>
          <a:p>
            <a:endParaRPr b="0" lang="en-US" sz="3200" spc="-1" strike="noStrike">
              <a:latin typeface="Arial"/>
            </a:endParaRPr>
          </a:p>
        </p:txBody>
      </p:sp>
      <p:sp>
        <p:nvSpPr>
          <p:cNvPr id="30" name="PlaceHolder 5"/>
          <p:cNvSpPr>
            <a:spLocks noGrp="1"/>
          </p:cNvSpPr>
          <p:nvPr>
            <p:ph type="body"/>
          </p:nvPr>
        </p:nvSpPr>
        <p:spPr>
          <a:xfrm>
            <a:off x="22435200" y="17674920"/>
            <a:ext cx="1927656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32" name="PlaceHolder 2"/>
          <p:cNvSpPr>
            <a:spLocks noGrp="1"/>
          </p:cNvSpPr>
          <p:nvPr>
            <p:ph type="body"/>
          </p:nvPr>
        </p:nvSpPr>
        <p:spPr>
          <a:xfrm>
            <a:off x="2194560" y="7702560"/>
            <a:ext cx="12719160" cy="9106920"/>
          </a:xfrm>
          <a:prstGeom prst="rect">
            <a:avLst/>
          </a:prstGeom>
        </p:spPr>
        <p:txBody>
          <a:bodyPr lIns="0" rIns="0" tIns="0" bIns="0">
            <a:normAutofit/>
          </a:bodyPr>
          <a:p>
            <a:endParaRPr b="0" lang="en-US" sz="3200" spc="-1" strike="noStrike">
              <a:latin typeface="Arial"/>
            </a:endParaRPr>
          </a:p>
        </p:txBody>
      </p:sp>
      <p:sp>
        <p:nvSpPr>
          <p:cNvPr id="33" name="PlaceHolder 3"/>
          <p:cNvSpPr>
            <a:spLocks noGrp="1"/>
          </p:cNvSpPr>
          <p:nvPr>
            <p:ph type="body"/>
          </p:nvPr>
        </p:nvSpPr>
        <p:spPr>
          <a:xfrm>
            <a:off x="15550200" y="7702560"/>
            <a:ext cx="12719160" cy="9106920"/>
          </a:xfrm>
          <a:prstGeom prst="rect">
            <a:avLst/>
          </a:prstGeom>
        </p:spPr>
        <p:txBody>
          <a:bodyPr lIns="0" rIns="0" tIns="0" bIns="0">
            <a:normAutofit/>
          </a:bodyPr>
          <a:p>
            <a:endParaRPr b="0" lang="en-US" sz="3200" spc="-1" strike="noStrike">
              <a:latin typeface="Arial"/>
            </a:endParaRPr>
          </a:p>
        </p:txBody>
      </p:sp>
      <p:sp>
        <p:nvSpPr>
          <p:cNvPr id="34" name="PlaceHolder 4"/>
          <p:cNvSpPr>
            <a:spLocks noGrp="1"/>
          </p:cNvSpPr>
          <p:nvPr>
            <p:ph type="body"/>
          </p:nvPr>
        </p:nvSpPr>
        <p:spPr>
          <a:xfrm>
            <a:off x="28905480" y="7702560"/>
            <a:ext cx="12719160" cy="9106920"/>
          </a:xfrm>
          <a:prstGeom prst="rect">
            <a:avLst/>
          </a:prstGeom>
        </p:spPr>
        <p:txBody>
          <a:bodyPr lIns="0" rIns="0" tIns="0" bIns="0">
            <a:normAutofit/>
          </a:bodyPr>
          <a:p>
            <a:endParaRPr b="0" lang="en-US" sz="3200" spc="-1" strike="noStrike">
              <a:latin typeface="Arial"/>
            </a:endParaRPr>
          </a:p>
        </p:txBody>
      </p:sp>
      <p:sp>
        <p:nvSpPr>
          <p:cNvPr id="35" name="PlaceHolder 5"/>
          <p:cNvSpPr>
            <a:spLocks noGrp="1"/>
          </p:cNvSpPr>
          <p:nvPr>
            <p:ph type="body"/>
          </p:nvPr>
        </p:nvSpPr>
        <p:spPr>
          <a:xfrm>
            <a:off x="2194560" y="17674920"/>
            <a:ext cx="12719160" cy="9106920"/>
          </a:xfrm>
          <a:prstGeom prst="rect">
            <a:avLst/>
          </a:prstGeom>
        </p:spPr>
        <p:txBody>
          <a:bodyPr lIns="0" rIns="0" tIns="0" bIns="0">
            <a:normAutofit/>
          </a:bodyPr>
          <a:p>
            <a:endParaRPr b="0" lang="en-US" sz="3200" spc="-1" strike="noStrike">
              <a:latin typeface="Arial"/>
            </a:endParaRPr>
          </a:p>
        </p:txBody>
      </p:sp>
      <p:sp>
        <p:nvSpPr>
          <p:cNvPr id="36" name="PlaceHolder 6"/>
          <p:cNvSpPr>
            <a:spLocks noGrp="1"/>
          </p:cNvSpPr>
          <p:nvPr>
            <p:ph type="body"/>
          </p:nvPr>
        </p:nvSpPr>
        <p:spPr>
          <a:xfrm>
            <a:off x="15550200" y="17674920"/>
            <a:ext cx="12719160" cy="9106920"/>
          </a:xfrm>
          <a:prstGeom prst="rect">
            <a:avLst/>
          </a:prstGeom>
        </p:spPr>
        <p:txBody>
          <a:bodyPr lIns="0" rIns="0" tIns="0" bIns="0">
            <a:normAutofit/>
          </a:bodyPr>
          <a:p>
            <a:endParaRPr b="0" lang="en-US" sz="3200" spc="-1" strike="noStrike">
              <a:latin typeface="Arial"/>
            </a:endParaRPr>
          </a:p>
        </p:txBody>
      </p:sp>
      <p:sp>
        <p:nvSpPr>
          <p:cNvPr id="37" name="PlaceHolder 7"/>
          <p:cNvSpPr>
            <a:spLocks noGrp="1"/>
          </p:cNvSpPr>
          <p:nvPr>
            <p:ph type="body"/>
          </p:nvPr>
        </p:nvSpPr>
        <p:spPr>
          <a:xfrm>
            <a:off x="28905480" y="17674920"/>
            <a:ext cx="1271916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41" name="PlaceHolder 2"/>
          <p:cNvSpPr>
            <a:spLocks noGrp="1"/>
          </p:cNvSpPr>
          <p:nvPr>
            <p:ph type="subTitle"/>
          </p:nvPr>
        </p:nvSpPr>
        <p:spPr>
          <a:xfrm>
            <a:off x="2194560" y="7702560"/>
            <a:ext cx="39501720" cy="19092240"/>
          </a:xfrm>
          <a:prstGeom prst="rect">
            <a:avLst/>
          </a:prstGeom>
        </p:spPr>
        <p:txBody>
          <a:bodyPr lIns="0" rIns="0" tIns="0" bIns="0" anchor="ctr"/>
          <a:p>
            <a:pPr algn="ctr"/>
            <a:endParaRPr b="0" lang="en-US"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43" name="PlaceHolder 2"/>
          <p:cNvSpPr>
            <a:spLocks noGrp="1"/>
          </p:cNvSpPr>
          <p:nvPr>
            <p:ph type="body"/>
          </p:nvPr>
        </p:nvSpPr>
        <p:spPr>
          <a:xfrm>
            <a:off x="2194560" y="7702560"/>
            <a:ext cx="39501720" cy="190922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45" name="PlaceHolder 2"/>
          <p:cNvSpPr>
            <a:spLocks noGrp="1"/>
          </p:cNvSpPr>
          <p:nvPr>
            <p:ph type="body"/>
          </p:nvPr>
        </p:nvSpPr>
        <p:spPr>
          <a:xfrm>
            <a:off x="2194560" y="7702560"/>
            <a:ext cx="19276560" cy="19092240"/>
          </a:xfrm>
          <a:prstGeom prst="rect">
            <a:avLst/>
          </a:prstGeom>
        </p:spPr>
        <p:txBody>
          <a:bodyPr lIns="0" rIns="0" tIns="0" bIns="0">
            <a:normAutofit/>
          </a:bodyPr>
          <a:p>
            <a:endParaRPr b="0" lang="en-US" sz="3200" spc="-1" strike="noStrike">
              <a:latin typeface="Arial"/>
            </a:endParaRPr>
          </a:p>
        </p:txBody>
      </p:sp>
      <p:sp>
        <p:nvSpPr>
          <p:cNvPr id="46" name="PlaceHolder 3"/>
          <p:cNvSpPr>
            <a:spLocks noGrp="1"/>
          </p:cNvSpPr>
          <p:nvPr>
            <p:ph type="body"/>
          </p:nvPr>
        </p:nvSpPr>
        <p:spPr>
          <a:xfrm>
            <a:off x="22435200" y="7702560"/>
            <a:ext cx="19276560" cy="190922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2194560" y="1313280"/>
            <a:ext cx="39501720" cy="25481520"/>
          </a:xfrm>
          <a:prstGeom prst="rect">
            <a:avLst/>
          </a:prstGeom>
        </p:spPr>
        <p:txBody>
          <a:bodyPr lIns="0" rIns="0" tIns="0" bIns="0" anchor="ctr"/>
          <a:p>
            <a:pPr algn="ctr"/>
            <a:endParaRPr b="0" lang="en-US"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50" name="PlaceHolder 2"/>
          <p:cNvSpPr>
            <a:spLocks noGrp="1"/>
          </p:cNvSpPr>
          <p:nvPr>
            <p:ph type="body"/>
          </p:nvPr>
        </p:nvSpPr>
        <p:spPr>
          <a:xfrm>
            <a:off x="2194560" y="7702560"/>
            <a:ext cx="19276560" cy="9106920"/>
          </a:xfrm>
          <a:prstGeom prst="rect">
            <a:avLst/>
          </a:prstGeom>
        </p:spPr>
        <p:txBody>
          <a:bodyPr lIns="0" rIns="0" tIns="0" bIns="0">
            <a:normAutofit/>
          </a:bodyPr>
          <a:p>
            <a:endParaRPr b="0" lang="en-US" sz="3200" spc="-1" strike="noStrike">
              <a:latin typeface="Arial"/>
            </a:endParaRPr>
          </a:p>
        </p:txBody>
      </p:sp>
      <p:sp>
        <p:nvSpPr>
          <p:cNvPr id="51" name="PlaceHolder 3"/>
          <p:cNvSpPr>
            <a:spLocks noGrp="1"/>
          </p:cNvSpPr>
          <p:nvPr>
            <p:ph type="body"/>
          </p:nvPr>
        </p:nvSpPr>
        <p:spPr>
          <a:xfrm>
            <a:off x="22435200" y="7702560"/>
            <a:ext cx="19276560" cy="19092240"/>
          </a:xfrm>
          <a:prstGeom prst="rect">
            <a:avLst/>
          </a:prstGeom>
        </p:spPr>
        <p:txBody>
          <a:bodyPr lIns="0" rIns="0" tIns="0" bIns="0">
            <a:normAutofit/>
          </a:bodyPr>
          <a:p>
            <a:endParaRPr b="0" lang="en-US" sz="3200" spc="-1" strike="noStrike">
              <a:latin typeface="Arial"/>
            </a:endParaRPr>
          </a:p>
        </p:txBody>
      </p:sp>
      <p:sp>
        <p:nvSpPr>
          <p:cNvPr id="52" name="PlaceHolder 4"/>
          <p:cNvSpPr>
            <a:spLocks noGrp="1"/>
          </p:cNvSpPr>
          <p:nvPr>
            <p:ph type="body"/>
          </p:nvPr>
        </p:nvSpPr>
        <p:spPr>
          <a:xfrm>
            <a:off x="2194560" y="17674920"/>
            <a:ext cx="1927656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54" name="PlaceHolder 2"/>
          <p:cNvSpPr>
            <a:spLocks noGrp="1"/>
          </p:cNvSpPr>
          <p:nvPr>
            <p:ph type="body"/>
          </p:nvPr>
        </p:nvSpPr>
        <p:spPr>
          <a:xfrm>
            <a:off x="2194560" y="7702560"/>
            <a:ext cx="19276560" cy="19092240"/>
          </a:xfrm>
          <a:prstGeom prst="rect">
            <a:avLst/>
          </a:prstGeom>
        </p:spPr>
        <p:txBody>
          <a:bodyPr lIns="0" rIns="0" tIns="0" bIns="0">
            <a:normAutofit/>
          </a:bodyPr>
          <a:p>
            <a:endParaRPr b="0" lang="en-US" sz="3200" spc="-1" strike="noStrike">
              <a:latin typeface="Arial"/>
            </a:endParaRPr>
          </a:p>
        </p:txBody>
      </p:sp>
      <p:sp>
        <p:nvSpPr>
          <p:cNvPr id="55" name="PlaceHolder 3"/>
          <p:cNvSpPr>
            <a:spLocks noGrp="1"/>
          </p:cNvSpPr>
          <p:nvPr>
            <p:ph type="body"/>
          </p:nvPr>
        </p:nvSpPr>
        <p:spPr>
          <a:xfrm>
            <a:off x="22435200" y="7702560"/>
            <a:ext cx="19276560" cy="9106920"/>
          </a:xfrm>
          <a:prstGeom prst="rect">
            <a:avLst/>
          </a:prstGeom>
        </p:spPr>
        <p:txBody>
          <a:bodyPr lIns="0" rIns="0" tIns="0" bIns="0">
            <a:normAutofit/>
          </a:bodyPr>
          <a:p>
            <a:endParaRPr b="0" lang="en-US" sz="3200" spc="-1" strike="noStrike">
              <a:latin typeface="Arial"/>
            </a:endParaRPr>
          </a:p>
        </p:txBody>
      </p:sp>
      <p:sp>
        <p:nvSpPr>
          <p:cNvPr id="56" name="PlaceHolder 4"/>
          <p:cNvSpPr>
            <a:spLocks noGrp="1"/>
          </p:cNvSpPr>
          <p:nvPr>
            <p:ph type="body"/>
          </p:nvPr>
        </p:nvSpPr>
        <p:spPr>
          <a:xfrm>
            <a:off x="22435200" y="17674920"/>
            <a:ext cx="1927656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58" name="PlaceHolder 2"/>
          <p:cNvSpPr>
            <a:spLocks noGrp="1"/>
          </p:cNvSpPr>
          <p:nvPr>
            <p:ph type="body"/>
          </p:nvPr>
        </p:nvSpPr>
        <p:spPr>
          <a:xfrm>
            <a:off x="2194560" y="7702560"/>
            <a:ext cx="19276560" cy="9106920"/>
          </a:xfrm>
          <a:prstGeom prst="rect">
            <a:avLst/>
          </a:prstGeom>
        </p:spPr>
        <p:txBody>
          <a:bodyPr lIns="0" rIns="0" tIns="0" bIns="0">
            <a:normAutofit/>
          </a:bodyPr>
          <a:p>
            <a:endParaRPr b="0" lang="en-US" sz="3200" spc="-1" strike="noStrike">
              <a:latin typeface="Arial"/>
            </a:endParaRPr>
          </a:p>
        </p:txBody>
      </p:sp>
      <p:sp>
        <p:nvSpPr>
          <p:cNvPr id="59" name="PlaceHolder 3"/>
          <p:cNvSpPr>
            <a:spLocks noGrp="1"/>
          </p:cNvSpPr>
          <p:nvPr>
            <p:ph type="body"/>
          </p:nvPr>
        </p:nvSpPr>
        <p:spPr>
          <a:xfrm>
            <a:off x="22435200" y="7702560"/>
            <a:ext cx="19276560" cy="9106920"/>
          </a:xfrm>
          <a:prstGeom prst="rect">
            <a:avLst/>
          </a:prstGeom>
        </p:spPr>
        <p:txBody>
          <a:bodyPr lIns="0" rIns="0" tIns="0" bIns="0">
            <a:normAutofit/>
          </a:bodyPr>
          <a:p>
            <a:endParaRPr b="0" lang="en-US" sz="3200" spc="-1" strike="noStrike">
              <a:latin typeface="Arial"/>
            </a:endParaRPr>
          </a:p>
        </p:txBody>
      </p:sp>
      <p:sp>
        <p:nvSpPr>
          <p:cNvPr id="60" name="PlaceHolder 4"/>
          <p:cNvSpPr>
            <a:spLocks noGrp="1"/>
          </p:cNvSpPr>
          <p:nvPr>
            <p:ph type="body"/>
          </p:nvPr>
        </p:nvSpPr>
        <p:spPr>
          <a:xfrm>
            <a:off x="2194560" y="17674920"/>
            <a:ext cx="3950172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62" name="PlaceHolder 2"/>
          <p:cNvSpPr>
            <a:spLocks noGrp="1"/>
          </p:cNvSpPr>
          <p:nvPr>
            <p:ph type="body"/>
          </p:nvPr>
        </p:nvSpPr>
        <p:spPr>
          <a:xfrm>
            <a:off x="2194560" y="7702560"/>
            <a:ext cx="39501720" cy="9106920"/>
          </a:xfrm>
          <a:prstGeom prst="rect">
            <a:avLst/>
          </a:prstGeom>
        </p:spPr>
        <p:txBody>
          <a:bodyPr lIns="0" rIns="0" tIns="0" bIns="0">
            <a:normAutofit/>
          </a:bodyPr>
          <a:p>
            <a:endParaRPr b="0" lang="en-US" sz="3200" spc="-1" strike="noStrike">
              <a:latin typeface="Arial"/>
            </a:endParaRPr>
          </a:p>
        </p:txBody>
      </p:sp>
      <p:sp>
        <p:nvSpPr>
          <p:cNvPr id="63" name="PlaceHolder 3"/>
          <p:cNvSpPr>
            <a:spLocks noGrp="1"/>
          </p:cNvSpPr>
          <p:nvPr>
            <p:ph type="body"/>
          </p:nvPr>
        </p:nvSpPr>
        <p:spPr>
          <a:xfrm>
            <a:off x="2194560" y="17674920"/>
            <a:ext cx="3950172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65" name="PlaceHolder 2"/>
          <p:cNvSpPr>
            <a:spLocks noGrp="1"/>
          </p:cNvSpPr>
          <p:nvPr>
            <p:ph type="body"/>
          </p:nvPr>
        </p:nvSpPr>
        <p:spPr>
          <a:xfrm>
            <a:off x="2194560" y="7702560"/>
            <a:ext cx="19276560" cy="9106920"/>
          </a:xfrm>
          <a:prstGeom prst="rect">
            <a:avLst/>
          </a:prstGeom>
        </p:spPr>
        <p:txBody>
          <a:bodyPr lIns="0" rIns="0" tIns="0" bIns="0">
            <a:normAutofit/>
          </a:bodyPr>
          <a:p>
            <a:endParaRPr b="0" lang="en-US" sz="3200" spc="-1" strike="noStrike">
              <a:latin typeface="Arial"/>
            </a:endParaRPr>
          </a:p>
        </p:txBody>
      </p:sp>
      <p:sp>
        <p:nvSpPr>
          <p:cNvPr id="66" name="PlaceHolder 3"/>
          <p:cNvSpPr>
            <a:spLocks noGrp="1"/>
          </p:cNvSpPr>
          <p:nvPr>
            <p:ph type="body"/>
          </p:nvPr>
        </p:nvSpPr>
        <p:spPr>
          <a:xfrm>
            <a:off x="22435200" y="7702560"/>
            <a:ext cx="19276560" cy="9106920"/>
          </a:xfrm>
          <a:prstGeom prst="rect">
            <a:avLst/>
          </a:prstGeom>
        </p:spPr>
        <p:txBody>
          <a:bodyPr lIns="0" rIns="0" tIns="0" bIns="0">
            <a:normAutofit/>
          </a:bodyPr>
          <a:p>
            <a:endParaRPr b="0" lang="en-US" sz="3200" spc="-1" strike="noStrike">
              <a:latin typeface="Arial"/>
            </a:endParaRPr>
          </a:p>
        </p:txBody>
      </p:sp>
      <p:sp>
        <p:nvSpPr>
          <p:cNvPr id="67" name="PlaceHolder 4"/>
          <p:cNvSpPr>
            <a:spLocks noGrp="1"/>
          </p:cNvSpPr>
          <p:nvPr>
            <p:ph type="body"/>
          </p:nvPr>
        </p:nvSpPr>
        <p:spPr>
          <a:xfrm>
            <a:off x="2194560" y="17674920"/>
            <a:ext cx="19276560" cy="9106920"/>
          </a:xfrm>
          <a:prstGeom prst="rect">
            <a:avLst/>
          </a:prstGeom>
        </p:spPr>
        <p:txBody>
          <a:bodyPr lIns="0" rIns="0" tIns="0" bIns="0">
            <a:normAutofit/>
          </a:bodyPr>
          <a:p>
            <a:endParaRPr b="0" lang="en-US" sz="3200" spc="-1" strike="noStrike">
              <a:latin typeface="Arial"/>
            </a:endParaRPr>
          </a:p>
        </p:txBody>
      </p:sp>
      <p:sp>
        <p:nvSpPr>
          <p:cNvPr id="68" name="PlaceHolder 5"/>
          <p:cNvSpPr>
            <a:spLocks noGrp="1"/>
          </p:cNvSpPr>
          <p:nvPr>
            <p:ph type="body"/>
          </p:nvPr>
        </p:nvSpPr>
        <p:spPr>
          <a:xfrm>
            <a:off x="22435200" y="17674920"/>
            <a:ext cx="19276560" cy="9106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2194560" y="1313280"/>
            <a:ext cx="39501720" cy="5496840"/>
          </a:xfrm>
          <a:prstGeom prst="rect">
            <a:avLst/>
          </a:prstGeom>
        </p:spPr>
        <p:txBody>
          <a:bodyPr lIns="0" rIns="0" tIns="0" bIns="0" anchor="ctr"/>
          <a:p>
            <a:pPr algn="ctr"/>
            <a:endParaRPr b="0" lang="en-US" sz="4400" spc="-1" strike="noStrike">
              <a:latin typeface="Arial"/>
            </a:endParaRPr>
          </a:p>
        </p:txBody>
      </p:sp>
      <p:sp>
        <p:nvSpPr>
          <p:cNvPr id="70" name="PlaceHolder 2"/>
          <p:cNvSpPr>
            <a:spLocks noGrp="1"/>
          </p:cNvSpPr>
          <p:nvPr>
            <p:ph type="body"/>
          </p:nvPr>
        </p:nvSpPr>
        <p:spPr>
          <a:xfrm>
            <a:off x="2194560" y="7702560"/>
            <a:ext cx="12719160" cy="9106920"/>
          </a:xfrm>
          <a:prstGeom prst="rect">
            <a:avLst/>
          </a:prstGeom>
        </p:spPr>
        <p:txBody>
          <a:bodyPr lIns="0" rIns="0" tIns="0" bIns="0">
            <a:normAutofit/>
          </a:bodyPr>
          <a:p>
            <a:endParaRPr b="0" lang="en-US" sz="3200" spc="-1" strike="noStrike">
              <a:latin typeface="Arial"/>
            </a:endParaRPr>
          </a:p>
        </p:txBody>
      </p:sp>
      <p:sp>
        <p:nvSpPr>
          <p:cNvPr id="71" name="PlaceHolder 3"/>
          <p:cNvSpPr>
            <a:spLocks noGrp="1"/>
          </p:cNvSpPr>
          <p:nvPr>
            <p:ph type="body"/>
          </p:nvPr>
        </p:nvSpPr>
        <p:spPr>
          <a:xfrm>
            <a:off x="15550200" y="7702560"/>
            <a:ext cx="12719160" cy="9106920"/>
          </a:xfrm>
          <a:prstGeom prst="rect">
            <a:avLst/>
          </a:prstGeom>
        </p:spPr>
        <p:txBody>
          <a:bodyPr lIns="0" rIns="0" tIns="0" bIns="0">
            <a:normAutofit/>
          </a:bodyPr>
          <a:p>
            <a:endParaRPr b="0" lang="en-US" sz="3200" spc="-1" strike="noStrike">
              <a:latin typeface="Arial"/>
            </a:endParaRPr>
          </a:p>
        </p:txBody>
      </p:sp>
      <p:sp>
        <p:nvSpPr>
          <p:cNvPr id="72" name="PlaceHolder 4"/>
          <p:cNvSpPr>
            <a:spLocks noGrp="1"/>
          </p:cNvSpPr>
          <p:nvPr>
            <p:ph type="body"/>
          </p:nvPr>
        </p:nvSpPr>
        <p:spPr>
          <a:xfrm>
            <a:off x="28905480" y="7702560"/>
            <a:ext cx="12719160" cy="9106920"/>
          </a:xfrm>
          <a:prstGeom prst="rect">
            <a:avLst/>
          </a:prstGeom>
        </p:spPr>
        <p:txBody>
          <a:bodyPr lIns="0" rIns="0" tIns="0" bIns="0">
            <a:normAutofit/>
          </a:bodyPr>
          <a:p>
            <a:endParaRPr b="0" lang="en-US" sz="3200" spc="-1" strike="noStrike">
              <a:latin typeface="Arial"/>
            </a:endParaRPr>
          </a:p>
        </p:txBody>
      </p:sp>
      <p:sp>
        <p:nvSpPr>
          <p:cNvPr id="73" name="PlaceHolder 5"/>
          <p:cNvSpPr>
            <a:spLocks noGrp="1"/>
          </p:cNvSpPr>
          <p:nvPr>
            <p:ph type="body"/>
          </p:nvPr>
        </p:nvSpPr>
        <p:spPr>
          <a:xfrm>
            <a:off x="2194560" y="17674920"/>
            <a:ext cx="12719160" cy="9106920"/>
          </a:xfrm>
          <a:prstGeom prst="rect">
            <a:avLst/>
          </a:prstGeom>
        </p:spPr>
        <p:txBody>
          <a:bodyPr lIns="0" rIns="0" tIns="0" bIns="0">
            <a:normAutofit/>
          </a:bodyPr>
          <a:p>
            <a:endParaRPr b="0" lang="en-US" sz="3200" spc="-1" strike="noStrike">
              <a:latin typeface="Arial"/>
            </a:endParaRPr>
          </a:p>
        </p:txBody>
      </p:sp>
      <p:sp>
        <p:nvSpPr>
          <p:cNvPr id="74" name="PlaceHolder 6"/>
          <p:cNvSpPr>
            <a:spLocks noGrp="1"/>
          </p:cNvSpPr>
          <p:nvPr>
            <p:ph type="body"/>
          </p:nvPr>
        </p:nvSpPr>
        <p:spPr>
          <a:xfrm>
            <a:off x="15550200" y="17674920"/>
            <a:ext cx="12719160" cy="9106920"/>
          </a:xfrm>
          <a:prstGeom prst="rect">
            <a:avLst/>
          </a:prstGeom>
        </p:spPr>
        <p:txBody>
          <a:bodyPr lIns="0" rIns="0" tIns="0" bIns="0">
            <a:normAutofit/>
          </a:bodyPr>
          <a:p>
            <a:endParaRPr b="0" lang="en-US" sz="3200" spc="-1" strike="noStrike">
              <a:latin typeface="Arial"/>
            </a:endParaRPr>
          </a:p>
        </p:txBody>
      </p:sp>
      <p:sp>
        <p:nvSpPr>
          <p:cNvPr id="75" name="PlaceHolder 7"/>
          <p:cNvSpPr>
            <a:spLocks noGrp="1"/>
          </p:cNvSpPr>
          <p:nvPr>
            <p:ph type="body"/>
          </p:nvPr>
        </p:nvSpPr>
        <p:spPr>
          <a:xfrm>
            <a:off x="28905480" y="17674920"/>
            <a:ext cx="12719160" cy="9106920"/>
          </a:xfrm>
          <a:prstGeom prst="rect">
            <a:avLst/>
          </a:prstGeom>
        </p:spPr>
        <p:txBody>
          <a:bodyPr lIns="0" rIns="0" tIns="0" bIns="0">
            <a:normAutofit/>
          </a:bodyPr>
          <a:p>
            <a:endParaRPr b="0" lang="en-US"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2194560" y="1313280"/>
            <a:ext cx="39501720" cy="5496840"/>
          </a:xfrm>
          <a:prstGeom prst="rect">
            <a:avLst/>
          </a:prstGeom>
        </p:spPr>
        <p:txBody>
          <a:bodyPr lIns="0" rIns="0" tIns="0" bIns="0" anchor="ctr"/>
          <a:p>
            <a:pPr algn="ctr"/>
            <a:r>
              <a:rPr b="0" lang="en-US" sz="4400" spc="-1" strike="noStrike">
                <a:latin typeface="Arial"/>
              </a:rPr>
              <a:t>Click to edit the title text format</a:t>
            </a:r>
            <a:endParaRPr b="0" lang="en-US" sz="4400" spc="-1" strike="noStrike">
              <a:latin typeface="Arial"/>
            </a:endParaRPr>
          </a:p>
        </p:txBody>
      </p:sp>
      <p:sp>
        <p:nvSpPr>
          <p:cNvPr id="1" name="PlaceHolder 2"/>
          <p:cNvSpPr>
            <a:spLocks noGrp="1"/>
          </p:cNvSpPr>
          <p:nvPr>
            <p:ph type="body"/>
          </p:nvPr>
        </p:nvSpPr>
        <p:spPr>
          <a:xfrm>
            <a:off x="2194560" y="7702560"/>
            <a:ext cx="39501720" cy="1909224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2194560" y="1313280"/>
            <a:ext cx="39501720" cy="5496840"/>
          </a:xfrm>
          <a:prstGeom prst="rect">
            <a:avLst/>
          </a:prstGeom>
        </p:spPr>
        <p:txBody>
          <a:bodyPr lIns="0" rIns="0" tIns="0" bIns="0" anchor="ctr"/>
          <a:p>
            <a:pPr algn="ctr"/>
            <a:r>
              <a:rPr b="0" lang="en-US" sz="4400" spc="-1" strike="noStrike">
                <a:latin typeface="Arial"/>
              </a:rPr>
              <a:t>Click to edit the title text format</a:t>
            </a:r>
            <a:endParaRPr b="0" lang="en-US" sz="4400" spc="-1" strike="noStrike">
              <a:latin typeface="Arial"/>
            </a:endParaRPr>
          </a:p>
        </p:txBody>
      </p:sp>
      <p:sp>
        <p:nvSpPr>
          <p:cNvPr id="39" name="PlaceHolder 2"/>
          <p:cNvSpPr>
            <a:spLocks noGrp="1"/>
          </p:cNvSpPr>
          <p:nvPr>
            <p:ph type="body"/>
          </p:nvPr>
        </p:nvSpPr>
        <p:spPr>
          <a:xfrm>
            <a:off x="2194560" y="7702560"/>
            <a:ext cx="39501720" cy="1909224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hyperlink" Target="http://posters.unh.edu/" TargetMode="External"/><Relationship Id="rId3" Type="http://schemas.openxmlformats.org/officeDocument/2006/relationships/hyperlink" Target="http://goo.gl/1E7TJY" TargetMode="External"/><Relationship Id="rId4"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76" name="Shape 111" descr=""/>
          <p:cNvPicPr/>
          <p:nvPr/>
        </p:nvPicPr>
        <p:blipFill>
          <a:blip r:embed="rId1"/>
          <a:stretch/>
        </p:blipFill>
        <p:spPr>
          <a:xfrm>
            <a:off x="12551040" y="23500080"/>
            <a:ext cx="9210600" cy="6907320"/>
          </a:xfrm>
          <a:prstGeom prst="rect">
            <a:avLst/>
          </a:prstGeom>
          <a:ln>
            <a:noFill/>
          </a:ln>
        </p:spPr>
      </p:pic>
      <p:sp>
        <p:nvSpPr>
          <p:cNvPr id="77" name="CustomShape 1"/>
          <p:cNvSpPr/>
          <p:nvPr/>
        </p:nvSpPr>
        <p:spPr>
          <a:xfrm>
            <a:off x="369720" y="522360"/>
            <a:ext cx="43133760" cy="3944880"/>
          </a:xfrm>
          <a:prstGeom prst="rect">
            <a:avLst/>
          </a:prstGeom>
          <a:solidFill>
            <a:srgbClr val="002060"/>
          </a:solidFill>
          <a:ln w="101520">
            <a:solidFill>
              <a:srgbClr val="002060"/>
            </a:solidFill>
            <a:miter/>
          </a:ln>
        </p:spPr>
        <p:style>
          <a:lnRef idx="0"/>
          <a:fillRef idx="0"/>
          <a:effectRef idx="0"/>
          <a:fontRef idx="minor"/>
        </p:style>
        <p:txBody>
          <a:bodyPr lIns="106560" rIns="106560" tIns="53280" bIns="53280" anchor="ctr"/>
          <a:p>
            <a:pPr algn="ctr">
              <a:lnSpc>
                <a:spcPct val="90000"/>
              </a:lnSpc>
            </a:pPr>
            <a:r>
              <a:rPr b="0" lang="en-US" sz="8400" spc="-1" strike="noStrike">
                <a:solidFill>
                  <a:srgbClr val="ffffff"/>
                </a:solidFill>
                <a:latin typeface="Cambria"/>
                <a:ea typeface="Cambria"/>
              </a:rPr>
              <a:t>Evaluating Rust</a:t>
            </a:r>
            <a:br/>
            <a:r>
              <a:rPr b="0" lang="en-US" sz="5600" spc="-1" strike="noStrike" u="sng">
                <a:solidFill>
                  <a:srgbClr val="ffffff"/>
                </a:solidFill>
                <a:uFillTx/>
                <a:latin typeface="Cambria"/>
                <a:ea typeface="Cambria"/>
              </a:rPr>
              <a:t>Ethan Larkham &amp; Todd Gaunt</a:t>
            </a:r>
            <a:br/>
            <a:r>
              <a:rPr b="0" i="1" lang="en-US" sz="5600" spc="-1" strike="noStrike">
                <a:solidFill>
                  <a:srgbClr val="ffffff"/>
                </a:solidFill>
                <a:latin typeface="Cambria"/>
                <a:ea typeface="Cambria"/>
              </a:rPr>
              <a:t>Department of Computer Science, University of New Hampshire, Durham, NH 03824</a:t>
            </a:r>
            <a:endParaRPr b="0" lang="en-US" sz="5600" spc="-1" strike="noStrike">
              <a:latin typeface="Arial"/>
            </a:endParaRPr>
          </a:p>
        </p:txBody>
      </p:sp>
      <p:sp>
        <p:nvSpPr>
          <p:cNvPr id="78" name="CustomShape 2"/>
          <p:cNvSpPr/>
          <p:nvPr/>
        </p:nvSpPr>
        <p:spPr>
          <a:xfrm>
            <a:off x="369720" y="6141600"/>
            <a:ext cx="10911600" cy="7180200"/>
          </a:xfrm>
          <a:prstGeom prst="rect">
            <a:avLst/>
          </a:prstGeom>
          <a:noFill/>
          <a:ln w="9360">
            <a:solidFill>
              <a:srgbClr val="002060"/>
            </a:solidFill>
            <a:round/>
          </a:ln>
        </p:spPr>
        <p:style>
          <a:lnRef idx="0"/>
          <a:fillRef idx="0"/>
          <a:effectRef idx="0"/>
          <a:fontRef idx="minor"/>
        </p:style>
        <p:txBody>
          <a:bodyPr lIns="106560" rIns="106560" tIns="53280" bIns="53280"/>
          <a:p>
            <a:pPr>
              <a:lnSpc>
                <a:spcPct val="100000"/>
              </a:lnSpc>
            </a:pPr>
            <a:r>
              <a:rPr b="0" lang="en-US" sz="4000" spc="-1" strike="noStrike">
                <a:solidFill>
                  <a:srgbClr val="000000"/>
                </a:solidFill>
                <a:latin typeface="Source Sans Pro"/>
                <a:ea typeface="Source Sans Pro"/>
              </a:rPr>
              <a:t>	</a:t>
            </a:r>
            <a:r>
              <a:rPr b="0" lang="en-US" sz="4000" spc="-1" strike="noStrike">
                <a:solidFill>
                  <a:srgbClr val="000000"/>
                </a:solidFill>
                <a:latin typeface="Arial"/>
                <a:ea typeface="Arial"/>
              </a:rPr>
              <a:t>The purpose of this project was to compare Rust with C++. Rust was tested to see if it held up to its claims of being nearly as performant as C++, and if the language made writing safe programs easy. These tests and analysis were carried out using three small programs written at least twice in each Rust and C++. Each implementation attempted to use as similar an algorithm as possible to solve the problem at hand, and were used to benchmark performance.</a:t>
            </a:r>
            <a:endParaRPr b="0" lang="en-US" sz="4000" spc="-1" strike="noStrike">
              <a:latin typeface="Arial"/>
            </a:endParaRPr>
          </a:p>
        </p:txBody>
      </p:sp>
      <p:sp>
        <p:nvSpPr>
          <p:cNvPr id="79" name="CustomShape 3"/>
          <p:cNvSpPr/>
          <p:nvPr/>
        </p:nvSpPr>
        <p:spPr>
          <a:xfrm>
            <a:off x="324360" y="13625280"/>
            <a:ext cx="10911600" cy="91044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80000"/>
              </a:lnSpc>
            </a:pPr>
            <a:r>
              <a:rPr b="0" lang="en-US" sz="6300" spc="-1" strike="noStrike">
                <a:solidFill>
                  <a:srgbClr val="ffffff"/>
                </a:solidFill>
                <a:latin typeface="Cambria"/>
                <a:ea typeface="Cambria"/>
              </a:rPr>
              <a:t> </a:t>
            </a:r>
            <a:r>
              <a:rPr b="0" lang="en-US" sz="5800" spc="-1" strike="noStrike">
                <a:solidFill>
                  <a:srgbClr val="ffffff"/>
                </a:solidFill>
                <a:latin typeface="Cambria"/>
                <a:ea typeface="Cambria"/>
              </a:rPr>
              <a:t>Methodology</a:t>
            </a:r>
            <a:endParaRPr b="0" lang="en-US" sz="5800" spc="-1" strike="noStrike">
              <a:latin typeface="Arial"/>
            </a:endParaRPr>
          </a:p>
        </p:txBody>
      </p:sp>
      <p:sp>
        <p:nvSpPr>
          <p:cNvPr id="80" name="CustomShape 4"/>
          <p:cNvSpPr/>
          <p:nvPr/>
        </p:nvSpPr>
        <p:spPr>
          <a:xfrm>
            <a:off x="12314160" y="4937760"/>
            <a:ext cx="19639080" cy="69804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80000"/>
              </a:lnSpc>
            </a:pPr>
            <a:r>
              <a:rPr b="0" lang="en-US" sz="4720" spc="-1" strike="noStrike">
                <a:solidFill>
                  <a:srgbClr val="ffffff"/>
                </a:solidFill>
                <a:latin typeface="Cambria"/>
                <a:ea typeface="Cambria"/>
              </a:rPr>
              <a:t>Objectives</a:t>
            </a:r>
            <a:endParaRPr b="0" lang="en-US" sz="4720" spc="-1" strike="noStrike">
              <a:latin typeface="Arial"/>
            </a:endParaRPr>
          </a:p>
        </p:txBody>
      </p:sp>
      <p:sp>
        <p:nvSpPr>
          <p:cNvPr id="81" name="CustomShape 5"/>
          <p:cNvSpPr/>
          <p:nvPr/>
        </p:nvSpPr>
        <p:spPr>
          <a:xfrm>
            <a:off x="32571720" y="15256080"/>
            <a:ext cx="11063520" cy="13275360"/>
          </a:xfrm>
          <a:prstGeom prst="rect">
            <a:avLst/>
          </a:prstGeom>
          <a:noFill/>
          <a:ln w="9360">
            <a:solidFill>
              <a:srgbClr val="002060"/>
            </a:solidFill>
            <a:round/>
          </a:ln>
        </p:spPr>
        <p:style>
          <a:lnRef idx="0"/>
          <a:fillRef idx="0"/>
          <a:effectRef idx="0"/>
          <a:fontRef idx="minor"/>
        </p:style>
        <p:txBody>
          <a:bodyPr lIns="106560" rIns="106560" tIns="53280" bIns="53280"/>
          <a:p>
            <a:pPr>
              <a:lnSpc>
                <a:spcPct val="90000"/>
              </a:lnSpc>
            </a:pPr>
            <a:r>
              <a:rPr b="0" lang="en-US" sz="3800" spc="-1" strike="noStrike">
                <a:solidFill>
                  <a:srgbClr val="000000"/>
                </a:solidFill>
                <a:latin typeface="Arial"/>
                <a:ea typeface="Arial"/>
              </a:rPr>
              <a:t>It appears from our results that Rust's "fearless concurrency" is at the cost of performance. At first glance Rust appeared to be an attractive more secure C++ alternative with better built in concurrency handling. Rust's "fearless concurrency" was attributed to its compiler's ability to detect threading errors without forcing the developer to test during runtime. </a:t>
            </a:r>
            <a:endParaRPr b="0" lang="en-US" sz="3800" spc="-1" strike="noStrike">
              <a:latin typeface="Arial"/>
            </a:endParaRPr>
          </a:p>
          <a:p>
            <a:pPr>
              <a:lnSpc>
                <a:spcPct val="90000"/>
              </a:lnSpc>
            </a:pPr>
            <a:r>
              <a:rPr b="0" lang="en-US" sz="3800" spc="-1" strike="noStrike">
                <a:solidFill>
                  <a:srgbClr val="000000"/>
                </a:solidFill>
                <a:latin typeface="Arial"/>
                <a:ea typeface="Arial"/>
              </a:rPr>
              <a:t>Rust's compiler features, while guaranteeing safety in a program, reject many correct programs which requires the developer to write around the language for certain algorithms. In order for the compiler to guarantee its safety, strict rules must be followed by the developer throughout the program. Programming in Rust can be a fight against the compiler when writing even trivial concurrent programs. This is also all at the cost of performance since, even without runtime checks, the safety guarantees often have overhead.  In most programs benchmarked Rust performed noticeably worse. For a fast system language, Rust may not be a suitable replacement for C++.</a:t>
            </a:r>
            <a:endParaRPr b="0" lang="en-US" sz="3800" spc="-1" strike="noStrike">
              <a:latin typeface="Arial"/>
            </a:endParaRPr>
          </a:p>
        </p:txBody>
      </p:sp>
      <p:sp>
        <p:nvSpPr>
          <p:cNvPr id="82" name="CustomShape 6"/>
          <p:cNvSpPr/>
          <p:nvPr/>
        </p:nvSpPr>
        <p:spPr>
          <a:xfrm>
            <a:off x="369720" y="4927680"/>
            <a:ext cx="10911960" cy="91044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90000"/>
              </a:lnSpc>
            </a:pPr>
            <a:r>
              <a:rPr b="0" lang="en-US" sz="5800" spc="-1" strike="noStrike">
                <a:solidFill>
                  <a:srgbClr val="ffffff"/>
                </a:solidFill>
                <a:latin typeface="Cambria"/>
                <a:ea typeface="Cambria"/>
              </a:rPr>
              <a:t>Abstract</a:t>
            </a:r>
            <a:endParaRPr b="0" lang="en-US" sz="5800" spc="-1" strike="noStrike">
              <a:latin typeface="Arial"/>
            </a:endParaRPr>
          </a:p>
        </p:txBody>
      </p:sp>
      <p:sp>
        <p:nvSpPr>
          <p:cNvPr id="83" name="CustomShape 7"/>
          <p:cNvSpPr/>
          <p:nvPr/>
        </p:nvSpPr>
        <p:spPr>
          <a:xfrm>
            <a:off x="32591520" y="4927680"/>
            <a:ext cx="10911960" cy="91044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90000"/>
              </a:lnSpc>
            </a:pPr>
            <a:r>
              <a:rPr b="0" lang="en-US" sz="5800" spc="-1" strike="noStrike">
                <a:solidFill>
                  <a:srgbClr val="ffffff"/>
                </a:solidFill>
                <a:latin typeface="Cambria"/>
                <a:ea typeface="Cambria"/>
              </a:rPr>
              <a:t>Results</a:t>
            </a:r>
            <a:endParaRPr b="0" lang="en-US" sz="5800" spc="-1" strike="noStrike">
              <a:latin typeface="Arial"/>
            </a:endParaRPr>
          </a:p>
        </p:txBody>
      </p:sp>
      <p:sp>
        <p:nvSpPr>
          <p:cNvPr id="84" name="CustomShape 8"/>
          <p:cNvSpPr/>
          <p:nvPr/>
        </p:nvSpPr>
        <p:spPr>
          <a:xfrm>
            <a:off x="12300480" y="6000120"/>
            <a:ext cx="19639080" cy="7180200"/>
          </a:xfrm>
          <a:prstGeom prst="rect">
            <a:avLst/>
          </a:prstGeom>
          <a:noFill/>
          <a:ln w="9360">
            <a:solidFill>
              <a:srgbClr val="002060"/>
            </a:solidFill>
            <a:round/>
          </a:ln>
        </p:spPr>
        <p:style>
          <a:lnRef idx="0"/>
          <a:fillRef idx="0"/>
          <a:effectRef idx="0"/>
          <a:fontRef idx="minor"/>
        </p:style>
        <p:txBody>
          <a:bodyPr lIns="106560" rIns="106560" tIns="53280" bIns="53280"/>
          <a:p>
            <a:pPr marL="457200" indent="-487440">
              <a:lnSpc>
                <a:spcPct val="90000"/>
              </a:lnSpc>
              <a:buClr>
                <a:srgbClr val="000000"/>
              </a:buClr>
              <a:buFont typeface="Arial"/>
              <a:buChar char="●"/>
            </a:pPr>
            <a:r>
              <a:rPr b="0" lang="en-US" sz="4500" spc="-1" strike="noStrike">
                <a:solidFill>
                  <a:srgbClr val="000000"/>
                </a:solidFill>
                <a:latin typeface="Arial"/>
                <a:ea typeface="Arial"/>
              </a:rPr>
              <a:t>Compare the performance of rustc and clang++ to see if rustc can generate programs as performant as clang++</a:t>
            </a:r>
            <a:endParaRPr b="0" lang="en-US" sz="4500" spc="-1" strike="noStrike">
              <a:latin typeface="Arial"/>
            </a:endParaRPr>
          </a:p>
          <a:p>
            <a:pPr marL="457200" indent="-487440">
              <a:lnSpc>
                <a:spcPct val="90000"/>
              </a:lnSpc>
              <a:buClr>
                <a:srgbClr val="000000"/>
              </a:buClr>
              <a:buFont typeface="Arial"/>
              <a:buChar char="●"/>
            </a:pPr>
            <a:r>
              <a:rPr b="0" lang="en-US" sz="4500" spc="-1" strike="noStrike">
                <a:solidFill>
                  <a:srgbClr val="000000"/>
                </a:solidFill>
                <a:latin typeface="Arial"/>
                <a:ea typeface="Arial"/>
              </a:rPr>
              <a:t>Highlight the different capabilities of the languages objectively.</a:t>
            </a:r>
            <a:endParaRPr b="0" lang="en-US" sz="4500" spc="-1" strike="noStrike">
              <a:latin typeface="Arial"/>
            </a:endParaRPr>
          </a:p>
          <a:p>
            <a:pPr marL="457200" indent="-487440">
              <a:lnSpc>
                <a:spcPct val="90000"/>
              </a:lnSpc>
              <a:buClr>
                <a:srgbClr val="000000"/>
              </a:buClr>
              <a:buFont typeface="Arial"/>
              <a:buChar char="●"/>
            </a:pPr>
            <a:r>
              <a:rPr b="0" lang="en-US" sz="4500" spc="-1" strike="noStrike">
                <a:solidFill>
                  <a:srgbClr val="000000"/>
                </a:solidFill>
                <a:latin typeface="Arial"/>
                <a:ea typeface="Arial"/>
              </a:rPr>
              <a:t>Analyze the data structures used by each compiler and compare the optimizations made when the performance difference between programs written in each language is not obvious.</a:t>
            </a:r>
            <a:endParaRPr b="0" lang="en-US" sz="4500" spc="-1" strike="noStrike">
              <a:latin typeface="Arial"/>
            </a:endParaRPr>
          </a:p>
          <a:p>
            <a:pPr marL="457200" indent="-487440">
              <a:lnSpc>
                <a:spcPct val="90000"/>
              </a:lnSpc>
              <a:buClr>
                <a:srgbClr val="000000"/>
              </a:buClr>
              <a:buFont typeface="Arial"/>
              <a:buChar char="●"/>
            </a:pPr>
            <a:r>
              <a:rPr b="0" lang="en-US" sz="4500" spc="-1" strike="noStrike">
                <a:solidFill>
                  <a:srgbClr val="000000"/>
                </a:solidFill>
                <a:latin typeface="Arial"/>
                <a:ea typeface="Arial"/>
              </a:rPr>
              <a:t>Describe the experience of writing in each language. Does Rust make it easier to write safe code?  Is C++ difficult to troubleshoot or develop with in comparison?</a:t>
            </a:r>
            <a:endParaRPr b="0" lang="en-US" sz="4500" spc="-1" strike="noStrike">
              <a:latin typeface="Arial"/>
            </a:endParaRPr>
          </a:p>
        </p:txBody>
      </p:sp>
      <p:sp>
        <p:nvSpPr>
          <p:cNvPr id="85" name="CustomShape 9"/>
          <p:cNvSpPr/>
          <p:nvPr/>
        </p:nvSpPr>
        <p:spPr>
          <a:xfrm>
            <a:off x="32515920" y="14149440"/>
            <a:ext cx="11063520" cy="91044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90000"/>
              </a:lnSpc>
            </a:pPr>
            <a:r>
              <a:rPr b="0" lang="en-US" sz="5800" spc="-1" strike="noStrike">
                <a:solidFill>
                  <a:srgbClr val="ffffff"/>
                </a:solidFill>
                <a:latin typeface="Cambria"/>
                <a:ea typeface="Cambria"/>
              </a:rPr>
              <a:t>Conclusions</a:t>
            </a:r>
            <a:endParaRPr b="0" lang="en-US" sz="5800" spc="-1" strike="noStrike">
              <a:latin typeface="Arial"/>
            </a:endParaRPr>
          </a:p>
        </p:txBody>
      </p:sp>
      <p:sp>
        <p:nvSpPr>
          <p:cNvPr id="86" name="CustomShape 10"/>
          <p:cNvSpPr/>
          <p:nvPr/>
        </p:nvSpPr>
        <p:spPr>
          <a:xfrm>
            <a:off x="32572080" y="28878120"/>
            <a:ext cx="10911960" cy="63072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80000"/>
              </a:lnSpc>
            </a:pPr>
            <a:r>
              <a:rPr b="0" lang="en-US" sz="4350" spc="-1" strike="noStrike">
                <a:solidFill>
                  <a:srgbClr val="ffffff"/>
                </a:solidFill>
                <a:latin typeface="Cambria"/>
                <a:ea typeface="Cambria"/>
              </a:rPr>
              <a:t>Acknowledgements</a:t>
            </a:r>
            <a:endParaRPr b="0" lang="en-US" sz="4350" spc="-1" strike="noStrike">
              <a:latin typeface="Arial"/>
            </a:endParaRPr>
          </a:p>
        </p:txBody>
      </p:sp>
      <p:sp>
        <p:nvSpPr>
          <p:cNvPr id="87" name="CustomShape 11"/>
          <p:cNvSpPr/>
          <p:nvPr/>
        </p:nvSpPr>
        <p:spPr>
          <a:xfrm>
            <a:off x="32572080" y="6141600"/>
            <a:ext cx="10911960" cy="7664400"/>
          </a:xfrm>
          <a:prstGeom prst="rect">
            <a:avLst/>
          </a:prstGeom>
          <a:noFill/>
          <a:ln w="9360">
            <a:solidFill>
              <a:srgbClr val="002060"/>
            </a:solidFill>
            <a:round/>
          </a:ln>
        </p:spPr>
        <p:style>
          <a:lnRef idx="0"/>
          <a:fillRef idx="0"/>
          <a:effectRef idx="0"/>
          <a:fontRef idx="minor"/>
        </p:style>
        <p:txBody>
          <a:bodyPr lIns="106560" rIns="106560" tIns="53280" bIns="53280"/>
          <a:p>
            <a:pPr marL="216000" indent="-353160">
              <a:lnSpc>
                <a:spcPct val="90000"/>
              </a:lnSpc>
              <a:buClr>
                <a:srgbClr val="000000"/>
              </a:buClr>
              <a:buFont typeface="Arial"/>
              <a:buChar char="●"/>
            </a:pPr>
            <a:r>
              <a:rPr b="0" lang="en-US" sz="3800" spc="-1" strike="noStrike">
                <a:solidFill>
                  <a:srgbClr val="000000"/>
                </a:solidFill>
                <a:latin typeface="Arial"/>
                <a:ea typeface="Arial"/>
              </a:rPr>
              <a:t>Rust tended to perform worse due to various limitations in the language</a:t>
            </a:r>
            <a:endParaRPr b="0" lang="en-US" sz="3800" spc="-1" strike="noStrike">
              <a:latin typeface="Arial"/>
            </a:endParaRPr>
          </a:p>
          <a:p>
            <a:pPr marL="216000" indent="-353160">
              <a:lnSpc>
                <a:spcPct val="90000"/>
              </a:lnSpc>
              <a:buClr>
                <a:srgbClr val="000000"/>
              </a:buClr>
              <a:buFont typeface="Arial"/>
              <a:buChar char="●"/>
            </a:pPr>
            <a:r>
              <a:rPr b="0" lang="en-US" sz="3800" spc="-1" strike="noStrike">
                <a:solidFill>
                  <a:srgbClr val="000000"/>
                </a:solidFill>
                <a:latin typeface="Arial"/>
                <a:ea typeface="Arial"/>
              </a:rPr>
              <a:t>Found inability to create a mutable global 2D array in Rust necessitating the use of vectors, causing Jacobi’s poor performance</a:t>
            </a:r>
            <a:endParaRPr b="0" lang="en-US" sz="3800" spc="-1" strike="noStrike">
              <a:latin typeface="Arial"/>
            </a:endParaRPr>
          </a:p>
          <a:p>
            <a:pPr marL="216000" indent="-353160">
              <a:lnSpc>
                <a:spcPct val="90000"/>
              </a:lnSpc>
              <a:buClr>
                <a:srgbClr val="000000"/>
              </a:buClr>
              <a:buFont typeface="Arial"/>
              <a:buChar char="●"/>
            </a:pPr>
            <a:r>
              <a:rPr b="0" lang="en-US" sz="3800" spc="-1" strike="noStrike">
                <a:solidFill>
                  <a:srgbClr val="000000"/>
                </a:solidFill>
                <a:latin typeface="Arial"/>
                <a:ea typeface="Arial"/>
              </a:rPr>
              <a:t>Pi digits performed comparably well in each language.</a:t>
            </a:r>
            <a:endParaRPr b="0" lang="en-US" sz="3800" spc="-1" strike="noStrike">
              <a:latin typeface="Arial"/>
            </a:endParaRPr>
          </a:p>
          <a:p>
            <a:pPr marL="216000" indent="-353160">
              <a:lnSpc>
                <a:spcPct val="90000"/>
              </a:lnSpc>
              <a:buClr>
                <a:srgbClr val="000000"/>
              </a:buClr>
              <a:buFont typeface="Arial"/>
              <a:buChar char="●"/>
            </a:pPr>
            <a:r>
              <a:rPr b="0" lang="en-US" sz="3800" spc="-1" strike="noStrike">
                <a:solidFill>
                  <a:srgbClr val="000000"/>
                </a:solidFill>
                <a:latin typeface="Arial"/>
                <a:ea typeface="Arial"/>
              </a:rPr>
              <a:t>Wordfind had a near constant overhead, Rust performance was improved when words were shared in batches</a:t>
            </a:r>
            <a:endParaRPr b="0" lang="en-US" sz="3800" spc="-1" strike="noStrike">
              <a:latin typeface="Arial"/>
            </a:endParaRPr>
          </a:p>
          <a:p>
            <a:pPr marL="216000" indent="-353160">
              <a:lnSpc>
                <a:spcPct val="90000"/>
              </a:lnSpc>
              <a:buClr>
                <a:srgbClr val="000000"/>
              </a:buClr>
              <a:buFont typeface="Arial"/>
              <a:buChar char="●"/>
            </a:pPr>
            <a:r>
              <a:rPr b="0" lang="en-US" sz="3800" spc="-1" strike="noStrike">
                <a:solidFill>
                  <a:srgbClr val="000000"/>
                </a:solidFill>
                <a:latin typeface="Arial"/>
                <a:ea typeface="Arial"/>
              </a:rPr>
              <a:t>For Jacobi, Rust parallel eventually was able to beat the Rust serial  Jacobi, while C++ parallel performed worse than C++ serial</a:t>
            </a:r>
            <a:endParaRPr b="0" lang="en-US" sz="3800" spc="-1" strike="noStrike">
              <a:latin typeface="Arial"/>
            </a:endParaRPr>
          </a:p>
          <a:p>
            <a:pPr marL="216000" indent="-353160">
              <a:lnSpc>
                <a:spcPct val="90000"/>
              </a:lnSpc>
              <a:buClr>
                <a:srgbClr val="000000"/>
              </a:buClr>
              <a:buFont typeface="Arial"/>
              <a:buChar char="●"/>
            </a:pPr>
            <a:r>
              <a:rPr b="0" lang="en-US" sz="3800" spc="-1" strike="noStrike">
                <a:solidFill>
                  <a:srgbClr val="000000"/>
                </a:solidFill>
                <a:latin typeface="Arial"/>
                <a:ea typeface="Arial"/>
              </a:rPr>
              <a:t>Vectors could not compete with arrays</a:t>
            </a:r>
            <a:endParaRPr b="0" lang="en-US" sz="3800" spc="-1" strike="noStrike">
              <a:latin typeface="Arial"/>
            </a:endParaRPr>
          </a:p>
        </p:txBody>
      </p:sp>
      <p:sp>
        <p:nvSpPr>
          <p:cNvPr id="88" name="CustomShape 12"/>
          <p:cNvSpPr/>
          <p:nvPr/>
        </p:nvSpPr>
        <p:spPr>
          <a:xfrm>
            <a:off x="12333600" y="13777920"/>
            <a:ext cx="19639080" cy="86544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90000"/>
              </a:lnSpc>
            </a:pPr>
            <a:r>
              <a:rPr b="0" lang="en-US" sz="5100" spc="-1" strike="noStrike">
                <a:solidFill>
                  <a:srgbClr val="ffffff"/>
                </a:solidFill>
                <a:latin typeface="Cambria"/>
                <a:ea typeface="Cambria"/>
              </a:rPr>
              <a:t>Graphs</a:t>
            </a:r>
            <a:endParaRPr b="0" lang="en-US" sz="5100" spc="-1" strike="noStrike">
              <a:latin typeface="Arial"/>
            </a:endParaRPr>
          </a:p>
        </p:txBody>
      </p:sp>
      <p:sp>
        <p:nvSpPr>
          <p:cNvPr id="89" name="CustomShape 13"/>
          <p:cNvSpPr/>
          <p:nvPr/>
        </p:nvSpPr>
        <p:spPr>
          <a:xfrm>
            <a:off x="12333600" y="23063400"/>
            <a:ext cx="19639080" cy="7890480"/>
          </a:xfrm>
          <a:prstGeom prst="rect">
            <a:avLst/>
          </a:prstGeom>
          <a:noFill/>
          <a:ln w="9360">
            <a:solidFill>
              <a:srgbClr val="002060"/>
            </a:solidFill>
            <a:round/>
          </a:ln>
        </p:spPr>
        <p:style>
          <a:lnRef idx="0"/>
          <a:fillRef idx="0"/>
          <a:effectRef idx="0"/>
          <a:fontRef idx="minor"/>
        </p:style>
      </p:sp>
      <p:sp>
        <p:nvSpPr>
          <p:cNvPr id="90" name="CustomShape 14"/>
          <p:cNvSpPr/>
          <p:nvPr/>
        </p:nvSpPr>
        <p:spPr>
          <a:xfrm>
            <a:off x="22154400" y="23063400"/>
            <a:ext cx="360" cy="7890480"/>
          </a:xfrm>
          <a:custGeom>
            <a:avLst/>
            <a:gdLst/>
            <a:ahLst/>
            <a:rect l="l" t="t" r="r" b="b"/>
            <a:pathLst>
              <a:path w="21600" h="21600">
                <a:moveTo>
                  <a:pt x="0" y="0"/>
                </a:moveTo>
                <a:lnTo>
                  <a:pt x="21600" y="21600"/>
                </a:lnTo>
              </a:path>
            </a:pathLst>
          </a:custGeom>
          <a:noFill/>
          <a:ln w="12600">
            <a:solidFill>
              <a:srgbClr val="bfbfbf"/>
            </a:solidFill>
            <a:miter/>
          </a:ln>
        </p:spPr>
        <p:style>
          <a:lnRef idx="0"/>
          <a:fillRef idx="0"/>
          <a:effectRef idx="0"/>
          <a:fontRef idx="minor"/>
        </p:style>
      </p:sp>
      <p:sp>
        <p:nvSpPr>
          <p:cNvPr id="91" name="CustomShape 15"/>
          <p:cNvSpPr/>
          <p:nvPr/>
        </p:nvSpPr>
        <p:spPr>
          <a:xfrm>
            <a:off x="12333600" y="15157800"/>
            <a:ext cx="19639080" cy="7041600"/>
          </a:xfrm>
          <a:prstGeom prst="rect">
            <a:avLst/>
          </a:prstGeom>
          <a:noFill/>
          <a:ln w="9360">
            <a:solidFill>
              <a:srgbClr val="002060"/>
            </a:solidFill>
            <a:round/>
          </a:ln>
        </p:spPr>
        <p:style>
          <a:lnRef idx="0"/>
          <a:fillRef idx="0"/>
          <a:effectRef idx="0"/>
          <a:fontRef idx="minor"/>
        </p:style>
      </p:sp>
      <p:sp>
        <p:nvSpPr>
          <p:cNvPr id="92" name="CustomShape 16"/>
          <p:cNvSpPr/>
          <p:nvPr/>
        </p:nvSpPr>
        <p:spPr>
          <a:xfrm>
            <a:off x="22154400" y="15160680"/>
            <a:ext cx="360" cy="7038720"/>
          </a:xfrm>
          <a:custGeom>
            <a:avLst/>
            <a:gdLst/>
            <a:ahLst/>
            <a:rect l="l" t="t" r="r" b="b"/>
            <a:pathLst>
              <a:path w="21600" h="21600">
                <a:moveTo>
                  <a:pt x="0" y="0"/>
                </a:moveTo>
                <a:lnTo>
                  <a:pt x="21600" y="21600"/>
                </a:lnTo>
              </a:path>
            </a:pathLst>
          </a:custGeom>
          <a:noFill/>
          <a:ln w="12600">
            <a:solidFill>
              <a:srgbClr val="bfbfbf"/>
            </a:solidFill>
            <a:miter/>
          </a:ln>
        </p:spPr>
        <p:style>
          <a:lnRef idx="0"/>
          <a:fillRef idx="0"/>
          <a:effectRef idx="0"/>
          <a:fontRef idx="minor"/>
        </p:style>
      </p:sp>
      <p:sp>
        <p:nvSpPr>
          <p:cNvPr id="93" name="TextShape 17"/>
          <p:cNvSpPr txBox="1"/>
          <p:nvPr/>
        </p:nvSpPr>
        <p:spPr>
          <a:xfrm>
            <a:off x="2656800" y="1168920"/>
            <a:ext cx="2295720" cy="3039480"/>
          </a:xfrm>
          <a:prstGeom prst="rect">
            <a:avLst/>
          </a:prstGeom>
          <a:blipFill rotWithShape="0">
            <a:blip r:embed="rId2"/>
            <a:stretch>
              <a:fillRect/>
            </a:stretch>
          </a:blipFill>
          <a:ln>
            <a:noFill/>
          </a:ln>
        </p:spPr>
        <p:txBody>
          <a:bodyPr lIns="90000" rIns="90000" tIns="45000" bIns="45000"/>
          <a:p>
            <a:r>
              <a:rPr b="0" lang="en-US" sz="1800" spc="-1" strike="noStrike">
                <a:latin typeface="Arial"/>
              </a:rPr>
              <a:t> </a:t>
            </a:r>
            <a:endParaRPr b="0" lang="en-US" sz="1800" spc="-1" strike="noStrike">
              <a:latin typeface="Arial"/>
            </a:endParaRPr>
          </a:p>
        </p:txBody>
      </p:sp>
      <p:sp>
        <p:nvSpPr>
          <p:cNvPr id="94" name="CustomShape 18"/>
          <p:cNvSpPr/>
          <p:nvPr/>
        </p:nvSpPr>
        <p:spPr>
          <a:xfrm>
            <a:off x="360000" y="14811480"/>
            <a:ext cx="10911600" cy="7953120"/>
          </a:xfrm>
          <a:prstGeom prst="rect">
            <a:avLst/>
          </a:prstGeom>
          <a:noFill/>
          <a:ln w="9360">
            <a:solidFill>
              <a:srgbClr val="002060"/>
            </a:solidFill>
            <a:round/>
          </a:ln>
        </p:spPr>
        <p:style>
          <a:lnRef idx="0"/>
          <a:fillRef idx="0"/>
          <a:effectRef idx="0"/>
          <a:fontRef idx="minor"/>
        </p:style>
        <p:txBody>
          <a:bodyPr lIns="106560" rIns="106560" tIns="53280" bIns="53280"/>
          <a:p>
            <a:pPr marL="216000" indent="-200880">
              <a:lnSpc>
                <a:spcPct val="90000"/>
              </a:lnSpc>
              <a:buClr>
                <a:srgbClr val="000000"/>
              </a:buClr>
              <a:buFont typeface="Arial"/>
              <a:buChar char="●"/>
            </a:pPr>
            <a:r>
              <a:rPr b="0" lang="en-US" sz="3800" spc="-1" strike="noStrike">
                <a:solidFill>
                  <a:srgbClr val="000000"/>
                </a:solidFill>
                <a:latin typeface="Arial"/>
                <a:ea typeface="Arial"/>
              </a:rPr>
              <a:t>Write three programs, “Pi-digits”, “Jacobi”, and “Wordfind” in each language with similar algorithms</a:t>
            </a:r>
            <a:endParaRPr b="0" lang="en-US" sz="3800" spc="-1" strike="noStrike">
              <a:latin typeface="Arial"/>
            </a:endParaRPr>
          </a:p>
          <a:p>
            <a:pPr marL="216000" indent="-200880">
              <a:lnSpc>
                <a:spcPct val="90000"/>
              </a:lnSpc>
              <a:buClr>
                <a:srgbClr val="000000"/>
              </a:buClr>
              <a:buFont typeface="Arial"/>
              <a:buChar char="●"/>
            </a:pPr>
            <a:r>
              <a:rPr b="0" lang="en-US" sz="3800" spc="-1" strike="noStrike">
                <a:solidFill>
                  <a:srgbClr val="000000"/>
                </a:solidFill>
                <a:latin typeface="Arial"/>
                <a:ea typeface="Arial"/>
              </a:rPr>
              <a:t>Alternate which language each member writes in to allow each to gain experience with Rust</a:t>
            </a:r>
            <a:endParaRPr b="0" lang="en-US" sz="3800" spc="-1" strike="noStrike">
              <a:latin typeface="Arial"/>
            </a:endParaRPr>
          </a:p>
          <a:p>
            <a:pPr marL="216000" indent="-200880">
              <a:lnSpc>
                <a:spcPct val="90000"/>
              </a:lnSpc>
              <a:buClr>
                <a:srgbClr val="000000"/>
              </a:buClr>
              <a:buFont typeface="Arial"/>
              <a:buChar char="●"/>
            </a:pPr>
            <a:r>
              <a:rPr b="0" lang="en-US" sz="3800" spc="-1" strike="noStrike">
                <a:solidFill>
                  <a:srgbClr val="000000"/>
                </a:solidFill>
                <a:latin typeface="Arial"/>
                <a:ea typeface="Arial"/>
              </a:rPr>
              <a:t>Objectively analyze program performance during runtime on a machine with no extraneous processes running</a:t>
            </a:r>
            <a:endParaRPr b="0" lang="en-US" sz="3800" spc="-1" strike="noStrike">
              <a:latin typeface="Arial"/>
            </a:endParaRPr>
          </a:p>
          <a:p>
            <a:pPr marL="216000" indent="-200880">
              <a:lnSpc>
                <a:spcPct val="90000"/>
              </a:lnSpc>
              <a:buClr>
                <a:srgbClr val="000000"/>
              </a:buClr>
              <a:buFont typeface="Arial"/>
              <a:buChar char="●"/>
            </a:pPr>
            <a:r>
              <a:rPr b="0" lang="en-US" sz="3800" spc="-1" strike="noStrike">
                <a:solidFill>
                  <a:srgbClr val="000000"/>
                </a:solidFill>
                <a:latin typeface="Arial"/>
                <a:ea typeface="Arial"/>
              </a:rPr>
              <a:t>Subjectively remark and report on the ease-of-use of each language</a:t>
            </a:r>
            <a:endParaRPr b="0" lang="en-US" sz="3800" spc="-1" strike="noStrike">
              <a:latin typeface="Arial"/>
            </a:endParaRPr>
          </a:p>
          <a:p>
            <a:pPr marL="216000" indent="-200880">
              <a:lnSpc>
                <a:spcPct val="90000"/>
              </a:lnSpc>
              <a:buClr>
                <a:srgbClr val="000000"/>
              </a:buClr>
              <a:buFont typeface="Arial"/>
              <a:buChar char="●"/>
            </a:pPr>
            <a:r>
              <a:rPr b="0" lang="en-US" sz="3800" spc="-1" strike="noStrike">
                <a:solidFill>
                  <a:srgbClr val="000000"/>
                </a:solidFill>
                <a:latin typeface="Arial"/>
                <a:ea typeface="Arial"/>
              </a:rPr>
              <a:t>Graph the performance of each program over an average of runs to reduce performance intermittent performance anomalies.</a:t>
            </a:r>
            <a:endParaRPr b="0" lang="en-US" sz="3800" spc="-1" strike="noStrike">
              <a:latin typeface="Arial"/>
            </a:endParaRPr>
          </a:p>
        </p:txBody>
      </p:sp>
      <p:sp>
        <p:nvSpPr>
          <p:cNvPr id="95" name="CustomShape 19"/>
          <p:cNvSpPr/>
          <p:nvPr/>
        </p:nvSpPr>
        <p:spPr>
          <a:xfrm>
            <a:off x="14356080" y="23418720"/>
            <a:ext cx="5459040" cy="720360"/>
          </a:xfrm>
          <a:prstGeom prst="rect">
            <a:avLst/>
          </a:prstGeom>
          <a:noFill/>
          <a:ln>
            <a:noFill/>
          </a:ln>
        </p:spPr>
        <p:style>
          <a:lnRef idx="0"/>
          <a:fillRef idx="0"/>
          <a:effectRef idx="0"/>
          <a:fontRef idx="minor"/>
        </p:style>
        <p:txBody>
          <a:bodyPr lIns="106560" rIns="106560" tIns="53280" bIns="53280"/>
          <a:p>
            <a:pPr algn="ctr">
              <a:lnSpc>
                <a:spcPct val="100000"/>
              </a:lnSpc>
            </a:pPr>
            <a:r>
              <a:rPr b="0" lang="en-US" sz="2800" spc="-1" strike="noStrike">
                <a:solidFill>
                  <a:srgbClr val="000000"/>
                </a:solidFill>
                <a:latin typeface="Cambria"/>
                <a:ea typeface="Cambria"/>
              </a:rPr>
              <a:t>Jacobi Comparison (8 runs)</a:t>
            </a:r>
            <a:endParaRPr b="0" lang="en-US" sz="2800" spc="-1" strike="noStrike">
              <a:latin typeface="Arial"/>
            </a:endParaRPr>
          </a:p>
        </p:txBody>
      </p:sp>
      <p:sp>
        <p:nvSpPr>
          <p:cNvPr id="96" name="CustomShape 20"/>
          <p:cNvSpPr/>
          <p:nvPr/>
        </p:nvSpPr>
        <p:spPr>
          <a:xfrm>
            <a:off x="32572080" y="29784600"/>
            <a:ext cx="10911960" cy="2292840"/>
          </a:xfrm>
          <a:prstGeom prst="rect">
            <a:avLst/>
          </a:prstGeom>
          <a:noFill/>
          <a:ln w="9360">
            <a:solidFill>
              <a:srgbClr val="002060"/>
            </a:solidFill>
            <a:round/>
          </a:ln>
        </p:spPr>
        <p:style>
          <a:lnRef idx="0"/>
          <a:fillRef idx="0"/>
          <a:effectRef idx="0"/>
          <a:fontRef idx="minor"/>
        </p:style>
        <p:txBody>
          <a:bodyPr lIns="106560" rIns="106560" tIns="53280" bIns="53280"/>
          <a:p>
            <a:pPr>
              <a:lnSpc>
                <a:spcPct val="90000"/>
              </a:lnSpc>
            </a:pPr>
            <a:r>
              <a:rPr b="0" lang="en-US" sz="4000" spc="-1" strike="noStrike">
                <a:solidFill>
                  <a:srgbClr val="000000"/>
                </a:solidFill>
                <a:latin typeface="Arial"/>
                <a:ea typeface="Arial"/>
              </a:rPr>
              <a:t>Professor Philip J. Hatcher</a:t>
            </a:r>
            <a:endParaRPr b="0" lang="en-US" sz="4000" spc="-1" strike="noStrike">
              <a:latin typeface="Arial"/>
            </a:endParaRPr>
          </a:p>
          <a:p>
            <a:pPr>
              <a:lnSpc>
                <a:spcPct val="90000"/>
              </a:lnSpc>
            </a:pPr>
            <a:r>
              <a:rPr b="0" lang="en-US" sz="4000" spc="-1" strike="noStrike">
                <a:solidFill>
                  <a:srgbClr val="000000"/>
                </a:solidFill>
                <a:latin typeface="Arial"/>
                <a:ea typeface="Arial"/>
              </a:rPr>
              <a:t>Professor Collette Matthias Powers</a:t>
            </a:r>
            <a:endParaRPr b="0" lang="en-US" sz="4000" spc="-1" strike="noStrike">
              <a:latin typeface="Arial"/>
            </a:endParaRPr>
          </a:p>
        </p:txBody>
      </p:sp>
      <p:pic>
        <p:nvPicPr>
          <p:cNvPr id="97" name="Shape 133" descr=""/>
          <p:cNvPicPr/>
          <p:nvPr/>
        </p:nvPicPr>
        <p:blipFill>
          <a:blip r:embed="rId3"/>
          <a:stretch/>
        </p:blipFill>
        <p:spPr>
          <a:xfrm>
            <a:off x="12706560" y="15231960"/>
            <a:ext cx="8818920" cy="6613560"/>
          </a:xfrm>
          <a:prstGeom prst="rect">
            <a:avLst/>
          </a:prstGeom>
          <a:ln>
            <a:noFill/>
          </a:ln>
        </p:spPr>
      </p:pic>
      <p:pic>
        <p:nvPicPr>
          <p:cNvPr id="98" name="Shape 135" descr=""/>
          <p:cNvPicPr/>
          <p:nvPr/>
        </p:nvPicPr>
        <p:blipFill>
          <a:blip r:embed="rId4"/>
          <a:srcRect l="0" t="0" r="0" b="8"/>
          <a:stretch/>
        </p:blipFill>
        <p:spPr>
          <a:xfrm>
            <a:off x="22860000" y="15293520"/>
            <a:ext cx="8868600" cy="6651000"/>
          </a:xfrm>
          <a:prstGeom prst="rect">
            <a:avLst/>
          </a:prstGeom>
          <a:ln>
            <a:noFill/>
          </a:ln>
        </p:spPr>
      </p:pic>
      <p:sp>
        <p:nvSpPr>
          <p:cNvPr id="99" name="CustomShape 21"/>
          <p:cNvSpPr/>
          <p:nvPr/>
        </p:nvSpPr>
        <p:spPr>
          <a:xfrm>
            <a:off x="24414480" y="15372360"/>
            <a:ext cx="5459040" cy="720360"/>
          </a:xfrm>
          <a:prstGeom prst="rect">
            <a:avLst/>
          </a:prstGeom>
          <a:noFill/>
          <a:ln>
            <a:noFill/>
          </a:ln>
        </p:spPr>
        <p:style>
          <a:lnRef idx="0"/>
          <a:fillRef idx="0"/>
          <a:effectRef idx="0"/>
          <a:fontRef idx="minor"/>
        </p:style>
        <p:txBody>
          <a:bodyPr lIns="106560" rIns="106560" tIns="53280" bIns="53280"/>
          <a:p>
            <a:pPr algn="ctr">
              <a:lnSpc>
                <a:spcPct val="100000"/>
              </a:lnSpc>
            </a:pPr>
            <a:r>
              <a:rPr b="0" lang="en-US" sz="2800" spc="-1" strike="noStrike">
                <a:solidFill>
                  <a:srgbClr val="000000"/>
                </a:solidFill>
                <a:latin typeface="Cambria"/>
                <a:ea typeface="Cambria"/>
              </a:rPr>
              <a:t>Wordfind Comparison (16 runs)</a:t>
            </a:r>
            <a:endParaRPr b="0" lang="en-US" sz="2800" spc="-1" strike="noStrike">
              <a:latin typeface="Arial"/>
            </a:endParaRPr>
          </a:p>
        </p:txBody>
      </p:sp>
      <p:sp>
        <p:nvSpPr>
          <p:cNvPr id="100" name="CustomShape 22"/>
          <p:cNvSpPr/>
          <p:nvPr/>
        </p:nvSpPr>
        <p:spPr>
          <a:xfrm>
            <a:off x="356040" y="23132520"/>
            <a:ext cx="10911600" cy="910440"/>
          </a:xfrm>
          <a:prstGeom prst="rect">
            <a:avLst/>
          </a:prstGeom>
          <a:solidFill>
            <a:srgbClr val="002060"/>
          </a:solidFill>
          <a:ln w="9360">
            <a:solidFill>
              <a:srgbClr val="002060"/>
            </a:solidFill>
            <a:round/>
          </a:ln>
        </p:spPr>
        <p:style>
          <a:lnRef idx="0"/>
          <a:fillRef idx="0"/>
          <a:effectRef idx="0"/>
          <a:fontRef idx="minor"/>
        </p:style>
        <p:txBody>
          <a:bodyPr lIns="106560" rIns="106560" tIns="53280" bIns="53280" anchor="ctr"/>
          <a:p>
            <a:pPr algn="ctr">
              <a:lnSpc>
                <a:spcPct val="80000"/>
              </a:lnSpc>
            </a:pPr>
            <a:r>
              <a:rPr b="0" lang="en-US" sz="6300" spc="-1" strike="noStrike">
                <a:solidFill>
                  <a:srgbClr val="ffffff"/>
                </a:solidFill>
                <a:latin typeface="Cambria"/>
                <a:ea typeface="Cambria"/>
              </a:rPr>
              <a:t> </a:t>
            </a:r>
            <a:r>
              <a:rPr b="0" lang="en-US" sz="5800" spc="-1" strike="noStrike">
                <a:solidFill>
                  <a:srgbClr val="ffffff"/>
                </a:solidFill>
                <a:latin typeface="Cambria"/>
                <a:ea typeface="Cambria"/>
              </a:rPr>
              <a:t>Benchmarks</a:t>
            </a:r>
            <a:endParaRPr b="0" lang="en-US" sz="5800" spc="-1" strike="noStrike">
              <a:latin typeface="Arial"/>
            </a:endParaRPr>
          </a:p>
        </p:txBody>
      </p:sp>
      <p:sp>
        <p:nvSpPr>
          <p:cNvPr id="101" name="CustomShape 23"/>
          <p:cNvSpPr/>
          <p:nvPr/>
        </p:nvSpPr>
        <p:spPr>
          <a:xfrm>
            <a:off x="323280" y="24412680"/>
            <a:ext cx="10911600" cy="7664400"/>
          </a:xfrm>
          <a:prstGeom prst="rect">
            <a:avLst/>
          </a:prstGeom>
          <a:noFill/>
          <a:ln w="9360">
            <a:solidFill>
              <a:srgbClr val="002060"/>
            </a:solidFill>
            <a:round/>
          </a:ln>
        </p:spPr>
        <p:style>
          <a:lnRef idx="0"/>
          <a:fillRef idx="0"/>
          <a:effectRef idx="0"/>
          <a:fontRef idx="minor"/>
        </p:style>
        <p:txBody>
          <a:bodyPr lIns="106560" rIns="106560" tIns="53280" bIns="53280"/>
          <a:p>
            <a:pPr marL="216000" indent="-214200">
              <a:lnSpc>
                <a:spcPct val="90000"/>
              </a:lnSpc>
              <a:buClr>
                <a:srgbClr val="000000"/>
              </a:buClr>
              <a:buFont typeface="Source Sans Pro"/>
              <a:buChar char="●"/>
            </a:pPr>
            <a:r>
              <a:rPr b="0" lang="en-US" sz="4000" spc="-1" strike="noStrike">
                <a:solidFill>
                  <a:srgbClr val="000000"/>
                </a:solidFill>
                <a:latin typeface="Source Sans Pro"/>
                <a:ea typeface="Source Sans Pro"/>
              </a:rPr>
              <a:t> “</a:t>
            </a:r>
            <a:r>
              <a:rPr b="0" lang="en-US" sz="3800" spc="-1" strike="noStrike">
                <a:solidFill>
                  <a:srgbClr val="000000"/>
                </a:solidFill>
                <a:latin typeface="Arial"/>
                <a:ea typeface="Arial"/>
              </a:rPr>
              <a:t>Pi-digits” is a concurrent implementation of using Riemann sums to compute the value of pi.</a:t>
            </a:r>
            <a:endParaRPr b="0" lang="en-US" sz="3800" spc="-1" strike="noStrike">
              <a:latin typeface="Arial"/>
            </a:endParaRPr>
          </a:p>
          <a:p>
            <a:pPr marL="216000" indent="-201600">
              <a:lnSpc>
                <a:spcPct val="90000"/>
              </a:lnSpc>
              <a:buClr>
                <a:srgbClr val="000000"/>
              </a:buClr>
              <a:buFont typeface="Arial"/>
              <a:buChar char="●"/>
            </a:pPr>
            <a:r>
              <a:rPr b="0" lang="en-US" sz="3800" spc="-1" strike="noStrike">
                <a:solidFill>
                  <a:srgbClr val="000000"/>
                </a:solidFill>
                <a:latin typeface="Arial"/>
                <a:ea typeface="Arial"/>
              </a:rPr>
              <a:t> “</a:t>
            </a:r>
            <a:r>
              <a:rPr b="0" lang="en-US" sz="3800" spc="-1" strike="noStrike">
                <a:solidFill>
                  <a:srgbClr val="000000"/>
                </a:solidFill>
                <a:latin typeface="Arial"/>
                <a:ea typeface="Arial"/>
              </a:rPr>
              <a:t>Jacobi” runs the Jacobi temperature distribution algorithm concurrently by subdividing the array where the computation is being performed horizontally between threads. Implemented four times, in two different ways.</a:t>
            </a:r>
            <a:endParaRPr b="0" lang="en-US" sz="3800" spc="-1" strike="noStrike">
              <a:latin typeface="Arial"/>
            </a:endParaRPr>
          </a:p>
          <a:p>
            <a:pPr marL="216000" indent="-201600">
              <a:lnSpc>
                <a:spcPct val="90000"/>
              </a:lnSpc>
              <a:buClr>
                <a:srgbClr val="000000"/>
              </a:buClr>
              <a:buFont typeface="Arial"/>
              <a:buChar char="●"/>
            </a:pPr>
            <a:r>
              <a:rPr b="0" lang="en-US" sz="3800" spc="-1" strike="noStrike">
                <a:solidFill>
                  <a:srgbClr val="000000"/>
                </a:solidFill>
                <a:latin typeface="Arial"/>
                <a:ea typeface="Arial"/>
              </a:rPr>
              <a:t> “</a:t>
            </a:r>
            <a:r>
              <a:rPr b="0" lang="en-US" sz="3800" spc="-1" strike="noStrike">
                <a:solidFill>
                  <a:srgbClr val="000000"/>
                </a:solidFill>
                <a:latin typeface="Arial"/>
                <a:ea typeface="Arial"/>
              </a:rPr>
              <a:t>Wordfind” utilizes a concurrent hashtable to find the largest word over 6 ASCII characters long in a given set of text files, usually books.</a:t>
            </a:r>
            <a:endParaRPr b="0" lang="en-US" sz="3800" spc="-1" strike="noStrike">
              <a:latin typeface="Arial"/>
            </a:endParaRPr>
          </a:p>
          <a:p>
            <a:pPr marL="216000" indent="-201600">
              <a:lnSpc>
                <a:spcPct val="90000"/>
              </a:lnSpc>
              <a:buClr>
                <a:srgbClr val="000000"/>
              </a:buClr>
              <a:buFont typeface="Arial"/>
              <a:buChar char="●"/>
            </a:pPr>
            <a:r>
              <a:rPr b="0" lang="en-US" sz="3800" spc="-1" strike="noStrike">
                <a:solidFill>
                  <a:srgbClr val="000000"/>
                </a:solidFill>
                <a:latin typeface="Arial"/>
                <a:ea typeface="Arial"/>
              </a:rPr>
              <a:t> </a:t>
            </a:r>
            <a:r>
              <a:rPr b="0" lang="en-US" sz="3800" spc="-1" strike="noStrike">
                <a:solidFill>
                  <a:srgbClr val="000000"/>
                </a:solidFill>
                <a:latin typeface="Arial"/>
                <a:ea typeface="Arial"/>
              </a:rPr>
              <a:t>The serial 2D vector benchmarks were written to discover a potential reason for Jacobi’s poor performance in Rust.</a:t>
            </a:r>
            <a:endParaRPr b="0" lang="en-US" sz="3800" spc="-1" strike="noStrike">
              <a:latin typeface="Arial"/>
            </a:endParaRPr>
          </a:p>
        </p:txBody>
      </p:sp>
      <p:sp>
        <p:nvSpPr>
          <p:cNvPr id="102" name="CustomShape 24"/>
          <p:cNvSpPr/>
          <p:nvPr/>
        </p:nvSpPr>
        <p:spPr>
          <a:xfrm>
            <a:off x="-1193760" y="15852240"/>
            <a:ext cx="256680" cy="230760"/>
          </a:xfrm>
          <a:prstGeom prst="rect">
            <a:avLst/>
          </a:prstGeom>
          <a:noFill/>
          <a:ln>
            <a:noFill/>
          </a:ln>
        </p:spPr>
        <p:style>
          <a:lnRef idx="0"/>
          <a:fillRef idx="0"/>
          <a:effectRef idx="0"/>
          <a:fontRef idx="minor"/>
        </p:style>
        <p:txBody>
          <a:bodyPr lIns="90000" rIns="90000" tIns="45000" bIns="45000"/>
          <a:p>
            <a:pPr>
              <a:lnSpc>
                <a:spcPct val="100000"/>
              </a:lnSpc>
            </a:pPr>
            <a:r>
              <a:rPr b="0" lang="en-US" sz="1000" spc="-1" strike="noStrike">
                <a:solidFill>
                  <a:srgbClr val="000000"/>
                </a:solidFill>
                <a:latin typeface="Arial"/>
                <a:ea typeface="Arial"/>
              </a:rPr>
              <a:t>T</a:t>
            </a:r>
            <a:endParaRPr b="0" lang="en-US" sz="1000" spc="-1" strike="noStrike">
              <a:latin typeface="Arial"/>
            </a:endParaRPr>
          </a:p>
        </p:txBody>
      </p:sp>
      <p:pic>
        <p:nvPicPr>
          <p:cNvPr id="103" name="Shape 140" descr=""/>
          <p:cNvPicPr/>
          <p:nvPr/>
        </p:nvPicPr>
        <p:blipFill>
          <a:blip r:embed="rId5"/>
          <a:stretch/>
        </p:blipFill>
        <p:spPr>
          <a:xfrm>
            <a:off x="22398480" y="23418360"/>
            <a:ext cx="9574200" cy="7180200"/>
          </a:xfrm>
          <a:prstGeom prst="rect">
            <a:avLst/>
          </a:prstGeom>
          <a:ln>
            <a:noFill/>
          </a:ln>
        </p:spPr>
      </p:pic>
      <p:sp>
        <p:nvSpPr>
          <p:cNvPr id="104" name="CustomShape 25"/>
          <p:cNvSpPr/>
          <p:nvPr/>
        </p:nvSpPr>
        <p:spPr>
          <a:xfrm>
            <a:off x="24048720" y="23327280"/>
            <a:ext cx="6399720" cy="720360"/>
          </a:xfrm>
          <a:prstGeom prst="rect">
            <a:avLst/>
          </a:prstGeom>
          <a:noFill/>
          <a:ln>
            <a:noFill/>
          </a:ln>
        </p:spPr>
        <p:style>
          <a:lnRef idx="0"/>
          <a:fillRef idx="0"/>
          <a:effectRef idx="0"/>
          <a:fontRef idx="minor"/>
        </p:style>
        <p:txBody>
          <a:bodyPr lIns="106560" rIns="106560" tIns="53280" bIns="53280"/>
          <a:p>
            <a:pPr algn="ctr">
              <a:lnSpc>
                <a:spcPct val="100000"/>
              </a:lnSpc>
            </a:pPr>
            <a:r>
              <a:rPr b="0" lang="en-US" sz="2800" spc="-1" strike="noStrike">
                <a:solidFill>
                  <a:srgbClr val="000000"/>
                </a:solidFill>
                <a:latin typeface="Cambria"/>
                <a:ea typeface="Cambria"/>
              </a:rPr>
              <a:t>Serial 2D Vector and Array Comparison (8 runs)</a:t>
            </a:r>
            <a:endParaRPr b="0" lang="en-US" sz="2800" spc="-1" strike="noStrike">
              <a:latin typeface="Arial"/>
            </a:endParaRPr>
          </a:p>
        </p:txBody>
      </p:sp>
      <p:sp>
        <p:nvSpPr>
          <p:cNvPr id="105" name="CustomShape 26"/>
          <p:cNvSpPr/>
          <p:nvPr/>
        </p:nvSpPr>
        <p:spPr>
          <a:xfrm>
            <a:off x="14565600" y="15231960"/>
            <a:ext cx="5459040" cy="720360"/>
          </a:xfrm>
          <a:prstGeom prst="rect">
            <a:avLst/>
          </a:prstGeom>
          <a:noFill/>
          <a:ln>
            <a:noFill/>
          </a:ln>
        </p:spPr>
        <p:style>
          <a:lnRef idx="0"/>
          <a:fillRef idx="0"/>
          <a:effectRef idx="0"/>
          <a:fontRef idx="minor"/>
        </p:style>
        <p:txBody>
          <a:bodyPr lIns="106560" rIns="106560" tIns="53280" bIns="53280"/>
          <a:p>
            <a:pPr algn="ctr">
              <a:lnSpc>
                <a:spcPct val="100000"/>
              </a:lnSpc>
            </a:pPr>
            <a:r>
              <a:rPr b="0" lang="en-US" sz="2800" spc="-1" strike="noStrike">
                <a:solidFill>
                  <a:srgbClr val="000000"/>
                </a:solidFill>
                <a:latin typeface="Cambria"/>
                <a:ea typeface="Cambria"/>
              </a:rPr>
              <a:t>Pi Comparison (8 runs)</a:t>
            </a:r>
            <a:endParaRPr b="0" lang="en-US" sz="2800" spc="-1" strike="noStrike">
              <a:latin typeface="Arial"/>
            </a:endParaRPr>
          </a:p>
        </p:txBody>
      </p:sp>
      <p:pic>
        <p:nvPicPr>
          <p:cNvPr id="106" name="" descr=""/>
          <p:cNvPicPr/>
          <p:nvPr/>
        </p:nvPicPr>
        <p:blipFill>
          <a:blip r:embed="rId6"/>
          <a:stretch/>
        </p:blipFill>
        <p:spPr>
          <a:xfrm>
            <a:off x="35570160" y="1159560"/>
            <a:ext cx="6675120" cy="2680920"/>
          </a:xfrm>
          <a:prstGeom prst="rect">
            <a:avLst/>
          </a:prstGeom>
          <a:ln>
            <a:noFill/>
          </a:ln>
        </p:spPr>
      </p:pic>
    </p:spTree>
  </p:cSld>
  <p:timing>
    <p:tnLst>
      <p:par>
        <p:cTn id="1" dur="indefinite" restart="never" nodeType="tmRoot">
          <p:childTnLst>
            <p:seq>
              <p:cTn id="2" dur="indefinite"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pSp>
        <p:nvGrpSpPr>
          <p:cNvPr id="107" name="Group 1"/>
          <p:cNvGrpSpPr/>
          <p:nvPr/>
        </p:nvGrpSpPr>
        <p:grpSpPr>
          <a:xfrm>
            <a:off x="2743200" y="2439360"/>
            <a:ext cx="38602080" cy="25990200"/>
            <a:chOff x="2743200" y="2439360"/>
            <a:chExt cx="38602080" cy="25990200"/>
          </a:xfrm>
        </p:grpSpPr>
        <p:sp>
          <p:nvSpPr>
            <p:cNvPr id="108" name="CustomShape 2"/>
            <p:cNvSpPr/>
            <p:nvPr/>
          </p:nvSpPr>
          <p:spPr>
            <a:xfrm>
              <a:off x="2743200" y="2439360"/>
              <a:ext cx="38602080" cy="25990200"/>
            </a:xfrm>
            <a:prstGeom prst="rect">
              <a:avLst/>
            </a:prstGeom>
            <a:solidFill>
              <a:srgbClr val="ddeaf6"/>
            </a:solidFill>
            <a:ln w="12600">
              <a:solidFill>
                <a:srgbClr val="42719b"/>
              </a:solidFill>
              <a:miter/>
            </a:ln>
          </p:spPr>
          <p:style>
            <a:lnRef idx="0"/>
            <a:fillRef idx="0"/>
            <a:effectRef idx="0"/>
            <a:fontRef idx="minor"/>
          </p:style>
        </p:sp>
        <p:sp>
          <p:nvSpPr>
            <p:cNvPr id="109" name="CustomShape 3"/>
            <p:cNvSpPr/>
            <p:nvPr/>
          </p:nvSpPr>
          <p:spPr>
            <a:xfrm>
              <a:off x="4692600" y="4613040"/>
              <a:ext cx="33177600" cy="9446040"/>
            </a:xfrm>
            <a:prstGeom prst="rect">
              <a:avLst/>
            </a:prstGeom>
            <a:noFill/>
            <a:ln>
              <a:noFill/>
            </a:ln>
          </p:spPr>
          <p:style>
            <a:lnRef idx="0"/>
            <a:fillRef idx="0"/>
            <a:effectRef idx="0"/>
            <a:fontRef idx="minor"/>
          </p:style>
          <p:txBody>
            <a:bodyPr lIns="90000" rIns="90000" tIns="45000" bIns="45000"/>
            <a:p>
              <a:pPr algn="ctr">
                <a:lnSpc>
                  <a:spcPct val="100000"/>
                </a:lnSpc>
              </a:pPr>
              <a:r>
                <a:rPr b="1" lang="en-US" sz="12000" spc="-1" strike="noStrike">
                  <a:solidFill>
                    <a:srgbClr val="2f5496"/>
                  </a:solidFill>
                  <a:latin typeface="Calibri"/>
                  <a:ea typeface="Calibri"/>
                </a:rPr>
                <a:t>This poster template provided courtesy of </a:t>
              </a:r>
              <a:endParaRPr b="0" lang="en-US" sz="12000" spc="-1" strike="noStrike">
                <a:latin typeface="Arial"/>
              </a:endParaRPr>
            </a:p>
            <a:p>
              <a:pPr algn="ctr">
                <a:lnSpc>
                  <a:spcPct val="100000"/>
                </a:lnSpc>
              </a:pPr>
              <a:r>
                <a:rPr b="1" lang="en-US" sz="12000" spc="-1" strike="noStrike">
                  <a:solidFill>
                    <a:srgbClr val="2f5496"/>
                  </a:solidFill>
                  <a:latin typeface="Calibri"/>
                  <a:ea typeface="Calibri"/>
                </a:rPr>
                <a:t>UNH ESRC Poster Printing Services</a:t>
              </a:r>
              <a:endParaRPr b="0" lang="en-US" sz="12000" spc="-1" strike="noStrike">
                <a:latin typeface="Arial"/>
              </a:endParaRPr>
            </a:p>
            <a:p>
              <a:pPr algn="ctr">
                <a:lnSpc>
                  <a:spcPct val="100000"/>
                </a:lnSpc>
              </a:pPr>
              <a:endParaRPr b="0" lang="en-US" sz="12000" spc="-1" strike="noStrike">
                <a:latin typeface="Arial"/>
              </a:endParaRPr>
            </a:p>
            <a:p>
              <a:pPr algn="ctr">
                <a:lnSpc>
                  <a:spcPct val="100000"/>
                </a:lnSpc>
              </a:pPr>
              <a:endParaRPr b="0" lang="en-US" sz="12000" spc="-1" strike="noStrike">
                <a:latin typeface="Arial"/>
              </a:endParaRPr>
            </a:p>
            <a:p>
              <a:pPr algn="ctr">
                <a:lnSpc>
                  <a:spcPct val="100000"/>
                </a:lnSpc>
              </a:pPr>
              <a:r>
                <a:rPr b="0" lang="en-US" sz="9600" spc="-1" strike="noStrike">
                  <a:solidFill>
                    <a:srgbClr val="2f5496"/>
                  </a:solidFill>
                  <a:latin typeface="Calibri"/>
                  <a:ea typeface="Calibri"/>
                </a:rPr>
                <a:t>Trust us to make your poster look </a:t>
              </a:r>
              <a:r>
                <a:rPr b="1" lang="en-US" sz="9600" spc="-1" strike="noStrike">
                  <a:solidFill>
                    <a:srgbClr val="2f5496"/>
                  </a:solidFill>
                  <a:latin typeface="Calibri"/>
                  <a:ea typeface="Calibri"/>
                </a:rPr>
                <a:t>GREAT!</a:t>
              </a:r>
              <a:endParaRPr b="0" lang="en-US" sz="9600" spc="-1" strike="noStrike">
                <a:latin typeface="Arial"/>
              </a:endParaRPr>
            </a:p>
            <a:p>
              <a:pPr algn="ctr">
                <a:lnSpc>
                  <a:spcPct val="100000"/>
                </a:lnSpc>
              </a:pPr>
              <a:endParaRPr b="0" lang="en-US" sz="9600" spc="-1" strike="noStrike">
                <a:latin typeface="Arial"/>
              </a:endParaRPr>
            </a:p>
          </p:txBody>
        </p:sp>
        <p:pic>
          <p:nvPicPr>
            <p:cNvPr id="110" name="Shape 149" descr=""/>
            <p:cNvPicPr/>
            <p:nvPr/>
          </p:nvPicPr>
          <p:blipFill>
            <a:blip r:embed="rId1"/>
            <a:stretch/>
          </p:blipFill>
          <p:spPr>
            <a:xfrm>
              <a:off x="3781080" y="22556160"/>
              <a:ext cx="3557160" cy="4492080"/>
            </a:xfrm>
            <a:prstGeom prst="rect">
              <a:avLst/>
            </a:prstGeom>
            <a:ln>
              <a:noFill/>
            </a:ln>
          </p:spPr>
        </p:pic>
        <p:sp>
          <p:nvSpPr>
            <p:cNvPr id="111" name="CustomShape 4"/>
            <p:cNvSpPr/>
            <p:nvPr/>
          </p:nvSpPr>
          <p:spPr>
            <a:xfrm>
              <a:off x="8972640" y="14938560"/>
              <a:ext cx="26143200" cy="4029120"/>
            </a:xfrm>
            <a:prstGeom prst="rect">
              <a:avLst/>
            </a:prstGeom>
            <a:noFill/>
            <a:ln>
              <a:noFill/>
            </a:ln>
          </p:spPr>
          <p:style>
            <a:lnRef idx="0"/>
            <a:fillRef idx="0"/>
            <a:effectRef idx="0"/>
            <a:fontRef idx="minor"/>
          </p:style>
          <p:txBody>
            <a:bodyPr lIns="90000" rIns="90000" tIns="45000" bIns="45000"/>
            <a:p>
              <a:pPr algn="ctr">
                <a:lnSpc>
                  <a:spcPct val="100000"/>
                </a:lnSpc>
              </a:pPr>
              <a:r>
                <a:rPr b="1" lang="en-US" sz="8800" spc="-1" strike="noStrike">
                  <a:solidFill>
                    <a:srgbClr val="2f5496"/>
                  </a:solidFill>
                  <a:latin typeface="Calibri"/>
                  <a:ea typeface="Calibri"/>
                </a:rPr>
                <a:t>Website: </a:t>
              </a:r>
              <a:r>
                <a:rPr b="0" lang="en-US" sz="8800" spc="-1" strike="noStrike" u="sng">
                  <a:solidFill>
                    <a:srgbClr val="0000ff"/>
                  </a:solidFill>
                  <a:uFillTx/>
                  <a:latin typeface="Calibri"/>
                  <a:ea typeface="Calibri"/>
                  <a:hlinkClick r:id="rId2"/>
                </a:rPr>
                <a:t>http://posters.unh.edu</a:t>
              </a:r>
              <a:endParaRPr b="0" lang="en-US" sz="8800" spc="-1" strike="noStrike">
                <a:latin typeface="Arial"/>
              </a:endParaRPr>
            </a:p>
            <a:p>
              <a:pPr algn="ctr">
                <a:lnSpc>
                  <a:spcPct val="100000"/>
                </a:lnSpc>
              </a:pPr>
              <a:r>
                <a:rPr b="1" lang="en-US" sz="8800" spc="-1" strike="noStrike">
                  <a:solidFill>
                    <a:srgbClr val="2f5496"/>
                  </a:solidFill>
                  <a:latin typeface="Calibri"/>
                  <a:ea typeface="Calibri"/>
                </a:rPr>
                <a:t>Poster Guide: </a:t>
              </a:r>
              <a:r>
                <a:rPr b="0" lang="en-US" sz="8800" spc="-1" strike="noStrike" u="sng">
                  <a:solidFill>
                    <a:srgbClr val="0000ff"/>
                  </a:solidFill>
                  <a:uFillTx/>
                  <a:latin typeface="Calibri"/>
                  <a:ea typeface="Calibri"/>
                  <a:hlinkClick r:id="rId3"/>
                </a:rPr>
                <a:t>http://goo.gl/1E7TJY</a:t>
              </a:r>
              <a:endParaRPr b="0" lang="en-US" sz="8800" spc="-1" strike="noStrike">
                <a:latin typeface="Arial"/>
              </a:endParaRPr>
            </a:p>
            <a:p>
              <a:pPr>
                <a:lnSpc>
                  <a:spcPct val="100000"/>
                </a:lnSpc>
              </a:pPr>
              <a:endParaRPr b="0" lang="en-US" sz="8800" spc="-1" strike="noStrike">
                <a:latin typeface="Arial"/>
              </a:endParaRPr>
            </a:p>
          </p:txBody>
        </p:sp>
        <p:sp>
          <p:nvSpPr>
            <p:cNvPr id="112" name="CustomShape 5"/>
            <p:cNvSpPr/>
            <p:nvPr/>
          </p:nvSpPr>
          <p:spPr>
            <a:xfrm>
              <a:off x="11886480" y="24033960"/>
              <a:ext cx="28662840" cy="1936080"/>
            </a:xfrm>
            <a:prstGeom prst="rect">
              <a:avLst/>
            </a:prstGeom>
            <a:noFill/>
            <a:ln>
              <a:noFill/>
            </a:ln>
          </p:spPr>
          <p:style>
            <a:lnRef idx="0"/>
            <a:fillRef idx="0"/>
            <a:effectRef idx="0"/>
            <a:fontRef idx="minor"/>
          </p:style>
          <p:txBody>
            <a:bodyPr lIns="90000" rIns="90000" tIns="45000" bIns="45000"/>
            <a:p>
              <a:pPr>
                <a:lnSpc>
                  <a:spcPct val="100000"/>
                </a:lnSpc>
              </a:pPr>
              <a:r>
                <a:rPr b="0" lang="en-US" sz="12000" spc="-1" strike="noStrike">
                  <a:solidFill>
                    <a:srgbClr val="757070"/>
                  </a:solidFill>
                  <a:latin typeface="Calibri"/>
                  <a:ea typeface="Calibri"/>
                </a:rPr>
                <a:t>DELETE THIS SLIDE BEFORE PRINTING</a:t>
              </a:r>
              <a:endParaRPr b="0" lang="en-US" sz="12000" spc="-1" strike="noStrike">
                <a:latin typeface="Arial"/>
              </a:endParaRPr>
            </a:p>
          </p:txBody>
        </p:sp>
      </p:grpSp>
    </p:spTree>
  </p:cSld>
  <p:timing>
    <p:tnLst>
      <p:par>
        <p:cTn id="3" dur="indefinite" restart="never" nodeType="tmRoot">
          <p:childTnLst>
            <p:seq>
              <p:cTn id="4" dur="indefinite"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TotalTime>
  <Application>LibreOffice/6.0.0.3$Linux_X86_64 LibreOffice_project/64a0f66915f38c6217de274f0aa8e15618924765</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
  <dc:language>en-US</dc:language>
  <cp:lastModifiedBy/>
  <dcterms:modified xsi:type="dcterms:W3CDTF">2018-04-13T13:29:44Z</dcterms:modified>
  <cp:revision>6</cp:revision>
  <dc:subject/>
  <dc:title/>
</cp:coreProperties>
</file>