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charts/chart5.xml" ContentType="application/vnd.openxmlformats-officedocument.drawingml.chart+xml"/>
  <Override PartName="/ppt/charts/style3.xml" ContentType="application/vnd.ms-office.chartstyle+xml"/>
  <Override PartName="/ppt/charts/colors3.xml" ContentType="application/vnd.ms-office.chartcolorstyle+xml"/>
  <Override PartName="/ppt/charts/chart6.xml" ContentType="application/vnd.openxmlformats-officedocument.drawingml.chart+xml"/>
  <Override PartName="/ppt/charts/style4.xml" ContentType="application/vnd.ms-office.chartstyle+xml"/>
  <Override PartName="/ppt/charts/colors4.xml" ContentType="application/vnd.ms-office.chartcolorstyle+xml"/>
  <Override PartName="/ppt/charts/chart7.xml" ContentType="application/vnd.openxmlformats-officedocument.drawingml.chart+xml"/>
  <Override PartName="/ppt/charts/style5.xml" ContentType="application/vnd.ms-office.chartstyle+xml"/>
  <Override PartName="/ppt/charts/colors5.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Lst>
  <p:sldSz cx="32918400" cy="37490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1808" userDrawn="1">
          <p15:clr>
            <a:srgbClr val="A4A3A4"/>
          </p15:clr>
        </p15:guide>
        <p15:guide id="2"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490"/>
    <a:srgbClr val="E0A33B"/>
    <a:srgbClr val="C0821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964" autoAdjust="0"/>
    <p:restoredTop sz="94660"/>
  </p:normalViewPr>
  <p:slideViewPr>
    <p:cSldViewPr>
      <p:cViewPr>
        <p:scale>
          <a:sx n="20" d="100"/>
          <a:sy n="20" d="100"/>
        </p:scale>
        <p:origin x="1940" y="152"/>
      </p:cViewPr>
      <p:guideLst>
        <p:guide orient="horz" pos="11808"/>
        <p:guide pos="10368"/>
      </p:guideLst>
    </p:cSldViewPr>
  </p:slideViewPr>
  <p:notesTextViewPr>
    <p:cViewPr>
      <p:scale>
        <a:sx n="1" d="1"/>
        <a:sy n="1" d="1"/>
      </p:scale>
      <p:origin x="0" y="0"/>
    </p:cViewPr>
  </p:notesTextViewPr>
  <p:gridSpacing cx="114300" cy="1143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Cameron\Downloads\URC%20Graphs%20Final.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Cameron\Downloads\URC%20Graphs%20Final.xlsx" TargetMode="External"/></Relationships>
</file>

<file path=ppt/charts/_rels/chart3.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4.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_rels/chart5.xml.rels><?xml version="1.0" encoding="UTF-8" standalone="yes"?>
<Relationships xmlns="http://schemas.openxmlformats.org/package/2006/relationships"><Relationship Id="rId3" Type="http://schemas.openxmlformats.org/officeDocument/2006/relationships/oleObject" Target="file:///C:\Users\Cameron\Desktop\data.xlsx" TargetMode="External"/><Relationship Id="rId2" Type="http://schemas.microsoft.com/office/2011/relationships/chartColorStyle" Target="colors3.xml"/><Relationship Id="rId1" Type="http://schemas.microsoft.com/office/2011/relationships/chartStyle" Target="style3.xml"/></Relationships>
</file>

<file path=ppt/charts/_rels/chart6.xml.rels><?xml version="1.0" encoding="UTF-8" standalone="yes"?>
<Relationships xmlns="http://schemas.openxmlformats.org/package/2006/relationships"><Relationship Id="rId3" Type="http://schemas.openxmlformats.org/officeDocument/2006/relationships/oleObject" Target="file:///C:\Users\Cameron\Desktop\data.xlsx" TargetMode="External"/><Relationship Id="rId2" Type="http://schemas.microsoft.com/office/2011/relationships/chartColorStyle" Target="colors4.xml"/><Relationship Id="rId1" Type="http://schemas.microsoft.com/office/2011/relationships/chartStyle" Target="style4.xml"/></Relationships>
</file>

<file path=ppt/charts/_rels/chart7.xml.rels><?xml version="1.0" encoding="UTF-8" standalone="yes"?>
<Relationships xmlns="http://schemas.openxmlformats.org/package/2006/relationships"><Relationship Id="rId3" Type="http://schemas.openxmlformats.org/officeDocument/2006/relationships/oleObject" Target="file:///C:\Users\Cameron\Desktop\data.xlsx" TargetMode="External"/><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4000" b="0" dirty="0">
                <a:latin typeface="+mj-lt"/>
              </a:rPr>
              <a:t>BST</a:t>
            </a:r>
            <a:r>
              <a:rPr lang="en-US" sz="4000" b="0" baseline="0" dirty="0">
                <a:latin typeface="+mj-lt"/>
              </a:rPr>
              <a:t> Benchmark – Single Core</a:t>
            </a:r>
            <a:endParaRPr lang="en-US" sz="4000" b="0" dirty="0">
              <a:latin typeface="+mj-lt"/>
            </a:endParaRPr>
          </a:p>
        </c:rich>
      </c:tx>
      <c:overlay val="0"/>
    </c:title>
    <c:autoTitleDeleted val="0"/>
    <c:plotArea>
      <c:layout/>
      <c:lineChart>
        <c:grouping val="standard"/>
        <c:varyColors val="0"/>
        <c:ser>
          <c:idx val="0"/>
          <c:order val="0"/>
          <c:tx>
            <c:strRef>
              <c:f>'C:\Users\Nikki\Downloads\[SeniorProjectGraphs_final (1).xlsx]Toy'!$B$3</c:f>
              <c:strCache>
                <c:ptCount val="1"/>
                <c:pt idx="0">
                  <c:v>Hack-HHVM</c:v>
                </c:pt>
              </c:strCache>
            </c:strRef>
          </c:tx>
          <c:spPr>
            <a:ln w="38100"/>
          </c:spPr>
          <c:marker>
            <c:symbol val="none"/>
          </c:marker>
          <c:cat>
            <c:numRef>
              <c:f>'C:\Users\Nikki\Downloads\[SeniorProjectGraphs_final (1).xlsx]Toy'!$C$2:$E$2</c:f>
              <c:numCache>
                <c:formatCode>General</c:formatCode>
                <c:ptCount val="3"/>
                <c:pt idx="0">
                  <c:v>7</c:v>
                </c:pt>
                <c:pt idx="1">
                  <c:v>14</c:v>
                </c:pt>
                <c:pt idx="2">
                  <c:v>21</c:v>
                </c:pt>
              </c:numCache>
            </c:numRef>
          </c:cat>
          <c:val>
            <c:numRef>
              <c:f>'C:\Users\Nikki\Downloads\[SeniorProjectGraphs_final (1).xlsx]Toy'!$C$3:$E$3</c:f>
              <c:numCache>
                <c:formatCode>General</c:formatCode>
                <c:ptCount val="3"/>
                <c:pt idx="0">
                  <c:v>1.0625</c:v>
                </c:pt>
                <c:pt idx="1">
                  <c:v>1.6405000000000001</c:v>
                </c:pt>
                <c:pt idx="2">
                  <c:v>71.183099999999996</c:v>
                </c:pt>
              </c:numCache>
            </c:numRef>
          </c:val>
          <c:smooth val="0"/>
          <c:extLst>
            <c:ext xmlns:c16="http://schemas.microsoft.com/office/drawing/2014/chart" uri="{C3380CC4-5D6E-409C-BE32-E72D297353CC}">
              <c16:uniqueId val="{00000000-5DB4-479D-9D37-29AA99AA21E9}"/>
            </c:ext>
          </c:extLst>
        </c:ser>
        <c:ser>
          <c:idx val="1"/>
          <c:order val="1"/>
          <c:tx>
            <c:strRef>
              <c:f>'C:\Users\Nikki\Downloads\[SeniorProjectGraphs_final (1).xlsx]Toy'!$B$4</c:f>
              <c:strCache>
                <c:ptCount val="1"/>
                <c:pt idx="0">
                  <c:v>PHP-Zend </c:v>
                </c:pt>
              </c:strCache>
            </c:strRef>
          </c:tx>
          <c:spPr>
            <a:ln w="38100"/>
          </c:spPr>
          <c:marker>
            <c:symbol val="none"/>
          </c:marker>
          <c:cat>
            <c:numRef>
              <c:f>'C:\Users\Nikki\Downloads\[SeniorProjectGraphs_final (1).xlsx]Toy'!$C$2:$E$2</c:f>
              <c:numCache>
                <c:formatCode>General</c:formatCode>
                <c:ptCount val="3"/>
                <c:pt idx="0">
                  <c:v>7</c:v>
                </c:pt>
                <c:pt idx="1">
                  <c:v>14</c:v>
                </c:pt>
                <c:pt idx="2">
                  <c:v>21</c:v>
                </c:pt>
              </c:numCache>
            </c:numRef>
          </c:cat>
          <c:val>
            <c:numRef>
              <c:f>'C:\Users\Nikki\Downloads\[SeniorProjectGraphs_final (1).xlsx]Toy'!$C$4:$E$4</c:f>
              <c:numCache>
                <c:formatCode>General</c:formatCode>
                <c:ptCount val="3"/>
                <c:pt idx="0">
                  <c:v>5.7370700000000004E-3</c:v>
                </c:pt>
                <c:pt idx="1">
                  <c:v>0.35594599999999998</c:v>
                </c:pt>
                <c:pt idx="2">
                  <c:v>194.56</c:v>
                </c:pt>
              </c:numCache>
            </c:numRef>
          </c:val>
          <c:smooth val="0"/>
          <c:extLst>
            <c:ext xmlns:c16="http://schemas.microsoft.com/office/drawing/2014/chart" uri="{C3380CC4-5D6E-409C-BE32-E72D297353CC}">
              <c16:uniqueId val="{00000001-5DB4-479D-9D37-29AA99AA21E9}"/>
            </c:ext>
          </c:extLst>
        </c:ser>
        <c:dLbls>
          <c:showLegendKey val="0"/>
          <c:showVal val="0"/>
          <c:showCatName val="0"/>
          <c:showSerName val="0"/>
          <c:showPercent val="0"/>
          <c:showBubbleSize val="0"/>
        </c:dLbls>
        <c:smooth val="0"/>
        <c:axId val="498175800"/>
        <c:axId val="498173840"/>
      </c:lineChart>
      <c:catAx>
        <c:axId val="498175800"/>
        <c:scaling>
          <c:orientation val="minMax"/>
        </c:scaling>
        <c:delete val="0"/>
        <c:axPos val="b"/>
        <c:title>
          <c:tx>
            <c:rich>
              <a:bodyPr/>
              <a:lstStyle/>
              <a:p>
                <a:pPr>
                  <a:defRPr sz="2000" baseline="0"/>
                </a:pPr>
                <a:r>
                  <a:rPr lang="en-US" sz="2000" baseline="0"/>
                  <a:t>Depth of Binary Search Tree </a:t>
                </a:r>
              </a:p>
            </c:rich>
          </c:tx>
          <c:overlay val="0"/>
        </c:title>
        <c:numFmt formatCode="General" sourceLinked="1"/>
        <c:majorTickMark val="out"/>
        <c:minorTickMark val="none"/>
        <c:tickLblPos val="nextTo"/>
        <c:txPr>
          <a:bodyPr/>
          <a:lstStyle/>
          <a:p>
            <a:pPr>
              <a:defRPr sz="1800" baseline="0"/>
            </a:pPr>
            <a:endParaRPr lang="en-US"/>
          </a:p>
        </c:txPr>
        <c:crossAx val="498173840"/>
        <c:crosses val="autoZero"/>
        <c:auto val="1"/>
        <c:lblAlgn val="ctr"/>
        <c:lblOffset val="100"/>
        <c:noMultiLvlLbl val="0"/>
      </c:catAx>
      <c:valAx>
        <c:axId val="498173840"/>
        <c:scaling>
          <c:orientation val="minMax"/>
        </c:scaling>
        <c:delete val="0"/>
        <c:axPos val="l"/>
        <c:majorGridlines/>
        <c:title>
          <c:tx>
            <c:rich>
              <a:bodyPr rot="-5400000" vert="horz"/>
              <a:lstStyle/>
              <a:p>
                <a:pPr>
                  <a:defRPr sz="2000" baseline="0"/>
                </a:pPr>
                <a:r>
                  <a:rPr lang="en-US" sz="2000" baseline="0"/>
                  <a:t>Completion Time (microsec)</a:t>
                </a:r>
              </a:p>
            </c:rich>
          </c:tx>
          <c:overlay val="0"/>
        </c:title>
        <c:numFmt formatCode="General" sourceLinked="1"/>
        <c:majorTickMark val="out"/>
        <c:minorTickMark val="none"/>
        <c:tickLblPos val="nextTo"/>
        <c:txPr>
          <a:bodyPr/>
          <a:lstStyle/>
          <a:p>
            <a:pPr>
              <a:defRPr sz="1800" baseline="0"/>
            </a:pPr>
            <a:endParaRPr lang="en-US"/>
          </a:p>
        </c:txPr>
        <c:crossAx val="498175800"/>
        <c:crosses val="autoZero"/>
        <c:crossBetween val="between"/>
      </c:valAx>
    </c:plotArea>
    <c:legend>
      <c:legendPos val="r"/>
      <c:overlay val="0"/>
      <c:txPr>
        <a:bodyPr/>
        <a:lstStyle/>
        <a:p>
          <a:pPr>
            <a:defRPr sz="2000" baseline="0"/>
          </a:pPr>
          <a:endParaRPr lang="en-US"/>
        </a:p>
      </c:txPr>
    </c:legend>
    <c:plotVisOnly val="1"/>
    <c:dispBlanksAs val="gap"/>
    <c:showDLblsOverMax val="0"/>
  </c:chart>
  <c:spPr>
    <a:ln>
      <a:solidFill>
        <a:schemeClr val="tx1"/>
      </a:solidFill>
    </a:ln>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4000" b="0" dirty="0">
                <a:latin typeface="+mj-lt"/>
              </a:rPr>
              <a:t>BST</a:t>
            </a:r>
            <a:r>
              <a:rPr lang="en-US" sz="4000" b="0" baseline="0" dirty="0">
                <a:latin typeface="+mj-lt"/>
              </a:rPr>
              <a:t> Benchmark – Quad Core</a:t>
            </a:r>
            <a:endParaRPr lang="en-US" sz="4000" b="0" dirty="0">
              <a:latin typeface="+mj-lt"/>
            </a:endParaRPr>
          </a:p>
        </c:rich>
      </c:tx>
      <c:overlay val="0"/>
    </c:title>
    <c:autoTitleDeleted val="0"/>
    <c:plotArea>
      <c:layout/>
      <c:lineChart>
        <c:grouping val="standard"/>
        <c:varyColors val="0"/>
        <c:ser>
          <c:idx val="0"/>
          <c:order val="0"/>
          <c:tx>
            <c:strRef>
              <c:f>'C:\Users\Nikki\Downloads\[SeniorProjectGraphs_final (1).xlsx]Toy'!$B$5</c:f>
              <c:strCache>
                <c:ptCount val="1"/>
                <c:pt idx="0">
                  <c:v>Hack-HHVM</c:v>
                </c:pt>
              </c:strCache>
            </c:strRef>
          </c:tx>
          <c:spPr>
            <a:ln w="38100"/>
          </c:spPr>
          <c:marker>
            <c:symbol val="none"/>
          </c:marker>
          <c:cat>
            <c:numRef>
              <c:f>'C:\Users\Nikki\Downloads\[SeniorProjectGraphs_final (1).xlsx]Toy'!$C$2:$H$2</c:f>
              <c:numCache>
                <c:formatCode>General</c:formatCode>
                <c:ptCount val="6"/>
                <c:pt idx="0">
                  <c:v>7</c:v>
                </c:pt>
                <c:pt idx="1">
                  <c:v>14</c:v>
                </c:pt>
                <c:pt idx="2">
                  <c:v>21</c:v>
                </c:pt>
                <c:pt idx="3">
                  <c:v>23</c:v>
                </c:pt>
                <c:pt idx="4">
                  <c:v>24</c:v>
                </c:pt>
                <c:pt idx="5">
                  <c:v>25</c:v>
                </c:pt>
              </c:numCache>
            </c:numRef>
          </c:cat>
          <c:val>
            <c:numRef>
              <c:f>'C:\Users\Nikki\Downloads\[SeniorProjectGraphs_final (1).xlsx]Toy'!$C$5:$H$5</c:f>
              <c:numCache>
                <c:formatCode>General</c:formatCode>
                <c:ptCount val="6"/>
                <c:pt idx="0">
                  <c:v>0.13120799999999999</c:v>
                </c:pt>
                <c:pt idx="1">
                  <c:v>0.21464800000000001</c:v>
                </c:pt>
                <c:pt idx="2">
                  <c:v>8.4079999999999995</c:v>
                </c:pt>
                <c:pt idx="3">
                  <c:v>37.735900000000001</c:v>
                </c:pt>
                <c:pt idx="4">
                  <c:v>85.071100000000001</c:v>
                </c:pt>
                <c:pt idx="5">
                  <c:v>171.24689290000001</c:v>
                </c:pt>
              </c:numCache>
            </c:numRef>
          </c:val>
          <c:smooth val="0"/>
          <c:extLst>
            <c:ext xmlns:c16="http://schemas.microsoft.com/office/drawing/2014/chart" uri="{C3380CC4-5D6E-409C-BE32-E72D297353CC}">
              <c16:uniqueId val="{00000000-E83D-41DC-BF35-2B9DB14E537B}"/>
            </c:ext>
          </c:extLst>
        </c:ser>
        <c:ser>
          <c:idx val="1"/>
          <c:order val="1"/>
          <c:tx>
            <c:strRef>
              <c:f>'C:\Users\Nikki\Downloads\[SeniorProjectGraphs_final (1).xlsx]Toy'!$B$6</c:f>
              <c:strCache>
                <c:ptCount val="1"/>
                <c:pt idx="0">
                  <c:v>PHP-Zend </c:v>
                </c:pt>
              </c:strCache>
            </c:strRef>
          </c:tx>
          <c:spPr>
            <a:ln w="38100"/>
          </c:spPr>
          <c:marker>
            <c:symbol val="none"/>
          </c:marker>
          <c:cat>
            <c:numRef>
              <c:f>'C:\Users\Nikki\Downloads\[SeniorProjectGraphs_final (1).xlsx]Toy'!$C$2:$H$2</c:f>
              <c:numCache>
                <c:formatCode>General</c:formatCode>
                <c:ptCount val="6"/>
                <c:pt idx="0">
                  <c:v>7</c:v>
                </c:pt>
                <c:pt idx="1">
                  <c:v>14</c:v>
                </c:pt>
                <c:pt idx="2">
                  <c:v>21</c:v>
                </c:pt>
                <c:pt idx="3">
                  <c:v>23</c:v>
                </c:pt>
                <c:pt idx="4">
                  <c:v>24</c:v>
                </c:pt>
                <c:pt idx="5">
                  <c:v>25</c:v>
                </c:pt>
              </c:numCache>
            </c:numRef>
          </c:cat>
          <c:val>
            <c:numRef>
              <c:f>'C:\Users\Nikki\Downloads\[SeniorProjectGraphs_final (1).xlsx]Toy'!$C$6:$H$6</c:f>
              <c:numCache>
                <c:formatCode>General</c:formatCode>
                <c:ptCount val="6"/>
                <c:pt idx="0">
                  <c:v>0.12995999999999999</c:v>
                </c:pt>
                <c:pt idx="1">
                  <c:v>0.234601</c:v>
                </c:pt>
                <c:pt idx="2">
                  <c:v>8.4628999999999994</c:v>
                </c:pt>
                <c:pt idx="3">
                  <c:v>37.815399999999997</c:v>
                </c:pt>
                <c:pt idx="4">
                  <c:v>85.177099999999996</c:v>
                </c:pt>
                <c:pt idx="5">
                  <c:v>177.4015086</c:v>
                </c:pt>
              </c:numCache>
            </c:numRef>
          </c:val>
          <c:smooth val="0"/>
          <c:extLst>
            <c:ext xmlns:c16="http://schemas.microsoft.com/office/drawing/2014/chart" uri="{C3380CC4-5D6E-409C-BE32-E72D297353CC}">
              <c16:uniqueId val="{00000001-E83D-41DC-BF35-2B9DB14E537B}"/>
            </c:ext>
          </c:extLst>
        </c:ser>
        <c:dLbls>
          <c:showLegendKey val="0"/>
          <c:showVal val="0"/>
          <c:showCatName val="0"/>
          <c:showSerName val="0"/>
          <c:showPercent val="0"/>
          <c:showBubbleSize val="0"/>
        </c:dLbls>
        <c:smooth val="0"/>
        <c:axId val="502148672"/>
        <c:axId val="492636768"/>
      </c:lineChart>
      <c:catAx>
        <c:axId val="502148672"/>
        <c:scaling>
          <c:orientation val="minMax"/>
        </c:scaling>
        <c:delete val="0"/>
        <c:axPos val="b"/>
        <c:title>
          <c:tx>
            <c:rich>
              <a:bodyPr/>
              <a:lstStyle/>
              <a:p>
                <a:pPr>
                  <a:defRPr sz="2000" baseline="0"/>
                </a:pPr>
                <a:r>
                  <a:rPr lang="en-US" sz="2000" baseline="0"/>
                  <a:t>Depth of Binary Search Tree </a:t>
                </a:r>
              </a:p>
            </c:rich>
          </c:tx>
          <c:overlay val="0"/>
        </c:title>
        <c:numFmt formatCode="General" sourceLinked="1"/>
        <c:majorTickMark val="out"/>
        <c:minorTickMark val="none"/>
        <c:tickLblPos val="nextTo"/>
        <c:txPr>
          <a:bodyPr/>
          <a:lstStyle/>
          <a:p>
            <a:pPr>
              <a:defRPr sz="1800" baseline="0"/>
            </a:pPr>
            <a:endParaRPr lang="en-US"/>
          </a:p>
        </c:txPr>
        <c:crossAx val="492636768"/>
        <c:crosses val="autoZero"/>
        <c:auto val="1"/>
        <c:lblAlgn val="ctr"/>
        <c:lblOffset val="100"/>
        <c:noMultiLvlLbl val="0"/>
      </c:catAx>
      <c:valAx>
        <c:axId val="492636768"/>
        <c:scaling>
          <c:orientation val="minMax"/>
        </c:scaling>
        <c:delete val="0"/>
        <c:axPos val="l"/>
        <c:majorGridlines/>
        <c:title>
          <c:tx>
            <c:rich>
              <a:bodyPr rot="-5400000" vert="horz"/>
              <a:lstStyle/>
              <a:p>
                <a:pPr>
                  <a:defRPr sz="2000" baseline="0"/>
                </a:pPr>
                <a:r>
                  <a:rPr lang="en-US" sz="2000" baseline="0"/>
                  <a:t>Completion Time (microsec)</a:t>
                </a:r>
              </a:p>
            </c:rich>
          </c:tx>
          <c:overlay val="0"/>
        </c:title>
        <c:numFmt formatCode="General" sourceLinked="1"/>
        <c:majorTickMark val="out"/>
        <c:minorTickMark val="none"/>
        <c:tickLblPos val="nextTo"/>
        <c:txPr>
          <a:bodyPr/>
          <a:lstStyle/>
          <a:p>
            <a:pPr>
              <a:defRPr sz="1800" baseline="0"/>
            </a:pPr>
            <a:endParaRPr lang="en-US"/>
          </a:p>
        </c:txPr>
        <c:crossAx val="502148672"/>
        <c:crosses val="autoZero"/>
        <c:crossBetween val="between"/>
      </c:valAx>
    </c:plotArea>
    <c:legend>
      <c:legendPos val="r"/>
      <c:overlay val="0"/>
      <c:txPr>
        <a:bodyPr/>
        <a:lstStyle/>
        <a:p>
          <a:pPr>
            <a:defRPr sz="2000" baseline="0"/>
          </a:pPr>
          <a:endParaRPr lang="en-US"/>
        </a:p>
      </c:txPr>
    </c:legend>
    <c:plotVisOnly val="1"/>
    <c:dispBlanksAs val="gap"/>
    <c:showDLblsOverMax val="0"/>
  </c:chart>
  <c:spPr>
    <a:ln>
      <a:solidFill>
        <a:schemeClr val="tx1"/>
      </a:solidFill>
    </a:ln>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4000" dirty="0">
                <a:solidFill>
                  <a:schemeClr val="tx1"/>
                </a:solidFill>
                <a:latin typeface="+mj-lt"/>
              </a:rPr>
              <a:t>Array Build</a:t>
            </a:r>
            <a:r>
              <a:rPr lang="en-US" sz="4000" baseline="0" dirty="0">
                <a:solidFill>
                  <a:schemeClr val="tx1"/>
                </a:solidFill>
                <a:latin typeface="+mj-lt"/>
              </a:rPr>
              <a:t> Time</a:t>
            </a:r>
            <a:endParaRPr lang="en-US" sz="4000" dirty="0">
              <a:solidFill>
                <a:schemeClr val="tx1"/>
              </a:solidFill>
              <a:latin typeface="+mj-lt"/>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Sheet1!$I$3</c:f>
              <c:strCache>
                <c:ptCount val="1"/>
                <c:pt idx="0">
                  <c:v>Node</c:v>
                </c:pt>
              </c:strCache>
            </c:strRef>
          </c:tx>
          <c:spPr>
            <a:ln w="28575" cap="rnd">
              <a:solidFill>
                <a:schemeClr val="accent6"/>
              </a:solidFill>
              <a:round/>
            </a:ln>
            <a:effectLst/>
          </c:spPr>
          <c:marker>
            <c:symbol val="none"/>
          </c:marker>
          <c:cat>
            <c:numRef>
              <c:f>Sheet1!$H$4:$H$10</c:f>
              <c:numCache>
                <c:formatCode>General</c:formatCode>
                <c:ptCount val="7"/>
                <c:pt idx="0">
                  <c:v>1</c:v>
                </c:pt>
                <c:pt idx="1">
                  <c:v>1000</c:v>
                </c:pt>
                <c:pt idx="2">
                  <c:v>10000</c:v>
                </c:pt>
                <c:pt idx="3">
                  <c:v>100000</c:v>
                </c:pt>
                <c:pt idx="4">
                  <c:v>1000000</c:v>
                </c:pt>
                <c:pt idx="5">
                  <c:v>10000000</c:v>
                </c:pt>
                <c:pt idx="6">
                  <c:v>100000000</c:v>
                </c:pt>
              </c:numCache>
            </c:numRef>
          </c:cat>
          <c:val>
            <c:numRef>
              <c:f>Sheet1!$I$4:$I$10</c:f>
              <c:numCache>
                <c:formatCode>General</c:formatCode>
                <c:ptCount val="7"/>
                <c:pt idx="0">
                  <c:v>0.45400000000000001</c:v>
                </c:pt>
                <c:pt idx="1">
                  <c:v>0.81899999999999995</c:v>
                </c:pt>
                <c:pt idx="2">
                  <c:v>2.109</c:v>
                </c:pt>
                <c:pt idx="3">
                  <c:v>14.226000000000001</c:v>
                </c:pt>
                <c:pt idx="4">
                  <c:v>130.12200000000001</c:v>
                </c:pt>
                <c:pt idx="5">
                  <c:v>1000297.268</c:v>
                </c:pt>
                <c:pt idx="6">
                  <c:v>14000036.17</c:v>
                </c:pt>
              </c:numCache>
            </c:numRef>
          </c:val>
          <c:smooth val="0"/>
          <c:extLst>
            <c:ext xmlns:c16="http://schemas.microsoft.com/office/drawing/2014/chart" uri="{C3380CC4-5D6E-409C-BE32-E72D297353CC}">
              <c16:uniqueId val="{00000000-1B33-4867-B732-18159C2B07FE}"/>
            </c:ext>
          </c:extLst>
        </c:ser>
        <c:ser>
          <c:idx val="1"/>
          <c:order val="1"/>
          <c:tx>
            <c:strRef>
              <c:f>Sheet1!$J$3</c:f>
              <c:strCache>
                <c:ptCount val="1"/>
                <c:pt idx="0">
                  <c:v>Hack</c:v>
                </c:pt>
              </c:strCache>
            </c:strRef>
          </c:tx>
          <c:spPr>
            <a:ln w="28575" cap="rnd">
              <a:solidFill>
                <a:schemeClr val="accent1"/>
              </a:solidFill>
              <a:round/>
            </a:ln>
            <a:effectLst/>
          </c:spPr>
          <c:marker>
            <c:symbol val="none"/>
          </c:marker>
          <c:cat>
            <c:numRef>
              <c:f>Sheet1!$H$4:$H$10</c:f>
              <c:numCache>
                <c:formatCode>General</c:formatCode>
                <c:ptCount val="7"/>
                <c:pt idx="0">
                  <c:v>1</c:v>
                </c:pt>
                <c:pt idx="1">
                  <c:v>1000</c:v>
                </c:pt>
                <c:pt idx="2">
                  <c:v>10000</c:v>
                </c:pt>
                <c:pt idx="3">
                  <c:v>100000</c:v>
                </c:pt>
                <c:pt idx="4">
                  <c:v>1000000</c:v>
                </c:pt>
                <c:pt idx="5">
                  <c:v>10000000</c:v>
                </c:pt>
                <c:pt idx="6">
                  <c:v>100000000</c:v>
                </c:pt>
              </c:numCache>
            </c:numRef>
          </c:cat>
          <c:val>
            <c:numRef>
              <c:f>Sheet1!$J$4:$J$10</c:f>
              <c:numCache>
                <c:formatCode>General</c:formatCode>
                <c:ptCount val="7"/>
                <c:pt idx="0">
                  <c:v>39704.084300000002</c:v>
                </c:pt>
                <c:pt idx="1">
                  <c:v>39421.0815</c:v>
                </c:pt>
                <c:pt idx="2">
                  <c:v>41693.925799999997</c:v>
                </c:pt>
                <c:pt idx="3">
                  <c:v>50298.929199999999</c:v>
                </c:pt>
                <c:pt idx="4">
                  <c:v>153815.9847</c:v>
                </c:pt>
                <c:pt idx="5">
                  <c:v>1194557.189</c:v>
                </c:pt>
                <c:pt idx="6">
                  <c:v>11561752.09</c:v>
                </c:pt>
              </c:numCache>
            </c:numRef>
          </c:val>
          <c:smooth val="0"/>
          <c:extLst>
            <c:ext xmlns:c16="http://schemas.microsoft.com/office/drawing/2014/chart" uri="{C3380CC4-5D6E-409C-BE32-E72D297353CC}">
              <c16:uniqueId val="{00000001-1B33-4867-B732-18159C2B07FE}"/>
            </c:ext>
          </c:extLst>
        </c:ser>
        <c:ser>
          <c:idx val="2"/>
          <c:order val="2"/>
          <c:tx>
            <c:strRef>
              <c:f>Sheet1!$K$3</c:f>
              <c:strCache>
                <c:ptCount val="1"/>
                <c:pt idx="0">
                  <c:v>PHP</c:v>
                </c:pt>
              </c:strCache>
            </c:strRef>
          </c:tx>
          <c:spPr>
            <a:ln w="28575" cap="rnd">
              <a:solidFill>
                <a:schemeClr val="accent2"/>
              </a:solidFill>
              <a:round/>
            </a:ln>
            <a:effectLst/>
          </c:spPr>
          <c:marker>
            <c:symbol val="none"/>
          </c:marker>
          <c:cat>
            <c:numRef>
              <c:f>Sheet1!$H$4:$H$10</c:f>
              <c:numCache>
                <c:formatCode>General</c:formatCode>
                <c:ptCount val="7"/>
                <c:pt idx="0">
                  <c:v>1</c:v>
                </c:pt>
                <c:pt idx="1">
                  <c:v>1000</c:v>
                </c:pt>
                <c:pt idx="2">
                  <c:v>10000</c:v>
                </c:pt>
                <c:pt idx="3">
                  <c:v>100000</c:v>
                </c:pt>
                <c:pt idx="4">
                  <c:v>1000000</c:v>
                </c:pt>
                <c:pt idx="5">
                  <c:v>10000000</c:v>
                </c:pt>
                <c:pt idx="6">
                  <c:v>100000000</c:v>
                </c:pt>
              </c:numCache>
            </c:numRef>
          </c:cat>
          <c:val>
            <c:numRef>
              <c:f>Sheet1!$K$4:$K$10</c:f>
              <c:numCache>
                <c:formatCode>General</c:formatCode>
                <c:ptCount val="7"/>
                <c:pt idx="0">
                  <c:v>0.90590000000000004</c:v>
                </c:pt>
                <c:pt idx="1">
                  <c:v>1.4066000000000001</c:v>
                </c:pt>
                <c:pt idx="2">
                  <c:v>5.6833600000000004</c:v>
                </c:pt>
                <c:pt idx="3">
                  <c:v>1593.8281999999999</c:v>
                </c:pt>
                <c:pt idx="4">
                  <c:v>14065.9809</c:v>
                </c:pt>
                <c:pt idx="5">
                  <c:v>139912.12839999999</c:v>
                </c:pt>
                <c:pt idx="6">
                  <c:v>1550911.1880000001</c:v>
                </c:pt>
              </c:numCache>
            </c:numRef>
          </c:val>
          <c:smooth val="0"/>
          <c:extLst>
            <c:ext xmlns:c16="http://schemas.microsoft.com/office/drawing/2014/chart" uri="{C3380CC4-5D6E-409C-BE32-E72D297353CC}">
              <c16:uniqueId val="{00000002-1B33-4867-B732-18159C2B07FE}"/>
            </c:ext>
          </c:extLst>
        </c:ser>
        <c:dLbls>
          <c:showLegendKey val="0"/>
          <c:showVal val="0"/>
          <c:showCatName val="0"/>
          <c:showSerName val="0"/>
          <c:showPercent val="0"/>
          <c:showBubbleSize val="0"/>
        </c:dLbls>
        <c:smooth val="0"/>
        <c:axId val="421187712"/>
        <c:axId val="421188368"/>
      </c:lineChart>
      <c:catAx>
        <c:axId val="4211877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solidFill>
                <a:latin typeface="+mn-lt"/>
                <a:ea typeface="+mn-ea"/>
                <a:cs typeface="+mn-cs"/>
              </a:defRPr>
            </a:pPr>
            <a:endParaRPr lang="en-US"/>
          </a:p>
        </c:txPr>
        <c:crossAx val="421188368"/>
        <c:crosses val="autoZero"/>
        <c:auto val="1"/>
        <c:lblAlgn val="ctr"/>
        <c:lblOffset val="100"/>
        <c:noMultiLvlLbl val="0"/>
      </c:catAx>
      <c:valAx>
        <c:axId val="42118836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2000" dirty="0">
                    <a:solidFill>
                      <a:schemeClr val="tx1"/>
                    </a:solidFill>
                  </a:rPr>
                  <a:t>Time</a:t>
                </a:r>
                <a:r>
                  <a:rPr lang="en-US" sz="2000" baseline="0" dirty="0">
                    <a:solidFill>
                      <a:schemeClr val="tx1"/>
                    </a:solidFill>
                  </a:rPr>
                  <a:t> (Microseconds)</a:t>
                </a:r>
                <a:endParaRPr lang="en-US" sz="2000" dirty="0">
                  <a:solidFill>
                    <a:schemeClr val="tx1"/>
                  </a:solidFill>
                </a:endParaRP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solidFill>
                <a:latin typeface="+mn-lt"/>
                <a:ea typeface="+mn-ea"/>
                <a:cs typeface="+mn-cs"/>
              </a:defRPr>
            </a:pPr>
            <a:endParaRPr lang="en-US"/>
          </a:p>
        </c:txPr>
        <c:crossAx val="421187712"/>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20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solid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4000" b="0" i="0" u="none" strike="noStrike" kern="1200" spc="0" baseline="0">
                <a:solidFill>
                  <a:schemeClr val="tx1">
                    <a:lumMod val="65000"/>
                    <a:lumOff val="35000"/>
                  </a:schemeClr>
                </a:solidFill>
                <a:latin typeface="+mn-lt"/>
                <a:ea typeface="+mn-ea"/>
                <a:cs typeface="+mn-cs"/>
              </a:defRPr>
            </a:pPr>
            <a:r>
              <a:rPr lang="en-US" sz="4000" baseline="0" dirty="0">
                <a:solidFill>
                  <a:schemeClr val="tx1"/>
                </a:solidFill>
                <a:latin typeface="+mj-lt"/>
              </a:rPr>
              <a:t>Array Access Time</a:t>
            </a:r>
          </a:p>
        </c:rich>
      </c:tx>
      <c:overlay val="0"/>
      <c:spPr>
        <a:noFill/>
        <a:ln>
          <a:noFill/>
        </a:ln>
        <a:effectLst/>
      </c:spPr>
      <c:txPr>
        <a:bodyPr rot="0" spcFirstLastPara="1" vertOverflow="ellipsis" vert="horz" wrap="square" anchor="ctr" anchorCtr="1"/>
        <a:lstStyle/>
        <a:p>
          <a:pPr>
            <a:defRPr sz="4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Sheet1!$P$3</c:f>
              <c:strCache>
                <c:ptCount val="1"/>
                <c:pt idx="0">
                  <c:v>Node</c:v>
                </c:pt>
              </c:strCache>
            </c:strRef>
          </c:tx>
          <c:spPr>
            <a:ln w="28575" cap="rnd">
              <a:solidFill>
                <a:srgbClr val="92D050"/>
              </a:solidFill>
              <a:round/>
            </a:ln>
            <a:effectLst/>
          </c:spPr>
          <c:marker>
            <c:symbol val="none"/>
          </c:marker>
          <c:cat>
            <c:numRef>
              <c:f>Sheet1!$O$4:$O$10</c:f>
              <c:numCache>
                <c:formatCode>General</c:formatCode>
                <c:ptCount val="7"/>
                <c:pt idx="0">
                  <c:v>1</c:v>
                </c:pt>
                <c:pt idx="1">
                  <c:v>1000</c:v>
                </c:pt>
                <c:pt idx="2">
                  <c:v>10000</c:v>
                </c:pt>
                <c:pt idx="3">
                  <c:v>100000</c:v>
                </c:pt>
                <c:pt idx="4">
                  <c:v>1000000</c:v>
                </c:pt>
                <c:pt idx="5">
                  <c:v>10000000</c:v>
                </c:pt>
                <c:pt idx="6">
                  <c:v>100000000</c:v>
                </c:pt>
              </c:numCache>
            </c:numRef>
          </c:cat>
          <c:val>
            <c:numRef>
              <c:f>Sheet1!$P$4:$P$10</c:f>
              <c:numCache>
                <c:formatCode>General</c:formatCode>
                <c:ptCount val="7"/>
                <c:pt idx="0">
                  <c:v>0.25</c:v>
                </c:pt>
                <c:pt idx="1">
                  <c:v>0.33800000000000002</c:v>
                </c:pt>
                <c:pt idx="2">
                  <c:v>1.2010000000000001</c:v>
                </c:pt>
                <c:pt idx="3">
                  <c:v>8.2010000000000005</c:v>
                </c:pt>
                <c:pt idx="4">
                  <c:v>58.734000000000002</c:v>
                </c:pt>
                <c:pt idx="5">
                  <c:v>844.24699999999996</c:v>
                </c:pt>
                <c:pt idx="6">
                  <c:v>8000607.3770000003</c:v>
                </c:pt>
              </c:numCache>
            </c:numRef>
          </c:val>
          <c:smooth val="0"/>
          <c:extLst>
            <c:ext xmlns:c16="http://schemas.microsoft.com/office/drawing/2014/chart" uri="{C3380CC4-5D6E-409C-BE32-E72D297353CC}">
              <c16:uniqueId val="{00000000-D96F-44C5-96C4-651035895485}"/>
            </c:ext>
          </c:extLst>
        </c:ser>
        <c:ser>
          <c:idx val="1"/>
          <c:order val="1"/>
          <c:tx>
            <c:strRef>
              <c:f>Sheet1!$Q$3</c:f>
              <c:strCache>
                <c:ptCount val="1"/>
                <c:pt idx="0">
                  <c:v>Hack</c:v>
                </c:pt>
              </c:strCache>
            </c:strRef>
          </c:tx>
          <c:spPr>
            <a:ln w="28575" cap="rnd">
              <a:solidFill>
                <a:schemeClr val="accent1"/>
              </a:solidFill>
              <a:round/>
            </a:ln>
            <a:effectLst/>
          </c:spPr>
          <c:marker>
            <c:symbol val="none"/>
          </c:marker>
          <c:cat>
            <c:numRef>
              <c:f>Sheet1!$O$4:$O$10</c:f>
              <c:numCache>
                <c:formatCode>General</c:formatCode>
                <c:ptCount val="7"/>
                <c:pt idx="0">
                  <c:v>1</c:v>
                </c:pt>
                <c:pt idx="1">
                  <c:v>1000</c:v>
                </c:pt>
                <c:pt idx="2">
                  <c:v>10000</c:v>
                </c:pt>
                <c:pt idx="3">
                  <c:v>100000</c:v>
                </c:pt>
                <c:pt idx="4">
                  <c:v>1000000</c:v>
                </c:pt>
                <c:pt idx="5">
                  <c:v>10000000</c:v>
                </c:pt>
                <c:pt idx="6">
                  <c:v>100000000</c:v>
                </c:pt>
              </c:numCache>
            </c:numRef>
          </c:cat>
          <c:val>
            <c:numRef>
              <c:f>Sheet1!$Q$4:$Q$10</c:f>
              <c:numCache>
                <c:formatCode>General</c:formatCode>
                <c:ptCount val="7"/>
                <c:pt idx="0">
                  <c:v>71376.085200000001</c:v>
                </c:pt>
                <c:pt idx="1">
                  <c:v>70902.824399999998</c:v>
                </c:pt>
                <c:pt idx="2">
                  <c:v>75870.037100000001</c:v>
                </c:pt>
                <c:pt idx="3">
                  <c:v>111698.15059999999</c:v>
                </c:pt>
                <c:pt idx="4">
                  <c:v>501046.18070000003</c:v>
                </c:pt>
                <c:pt idx="5">
                  <c:v>4460352.8969999999</c:v>
                </c:pt>
                <c:pt idx="6">
                  <c:v>44456075.909999996</c:v>
                </c:pt>
              </c:numCache>
            </c:numRef>
          </c:val>
          <c:smooth val="0"/>
          <c:extLst>
            <c:ext xmlns:c16="http://schemas.microsoft.com/office/drawing/2014/chart" uri="{C3380CC4-5D6E-409C-BE32-E72D297353CC}">
              <c16:uniqueId val="{00000001-D96F-44C5-96C4-651035895485}"/>
            </c:ext>
          </c:extLst>
        </c:ser>
        <c:ser>
          <c:idx val="2"/>
          <c:order val="2"/>
          <c:tx>
            <c:strRef>
              <c:f>Sheet1!$R$3</c:f>
              <c:strCache>
                <c:ptCount val="1"/>
                <c:pt idx="0">
                  <c:v>PHP</c:v>
                </c:pt>
              </c:strCache>
            </c:strRef>
          </c:tx>
          <c:spPr>
            <a:ln w="28575" cap="rnd">
              <a:solidFill>
                <a:srgbClr val="FFC000"/>
              </a:solidFill>
              <a:round/>
            </a:ln>
            <a:effectLst/>
          </c:spPr>
          <c:marker>
            <c:symbol val="none"/>
          </c:marker>
          <c:cat>
            <c:numRef>
              <c:f>Sheet1!$O$4:$O$10</c:f>
              <c:numCache>
                <c:formatCode>General</c:formatCode>
                <c:ptCount val="7"/>
                <c:pt idx="0">
                  <c:v>1</c:v>
                </c:pt>
                <c:pt idx="1">
                  <c:v>1000</c:v>
                </c:pt>
                <c:pt idx="2">
                  <c:v>10000</c:v>
                </c:pt>
                <c:pt idx="3">
                  <c:v>100000</c:v>
                </c:pt>
                <c:pt idx="4">
                  <c:v>1000000</c:v>
                </c:pt>
                <c:pt idx="5">
                  <c:v>10000000</c:v>
                </c:pt>
                <c:pt idx="6">
                  <c:v>100000000</c:v>
                </c:pt>
              </c:numCache>
            </c:numRef>
          </c:cat>
          <c:val>
            <c:numRef>
              <c:f>Sheet1!$R$4:$R$10</c:f>
              <c:numCache>
                <c:formatCode>General</c:formatCode>
                <c:ptCount val="7"/>
                <c:pt idx="0">
                  <c:v>0.81059999999999999</c:v>
                </c:pt>
                <c:pt idx="1">
                  <c:v>103.95050000000001</c:v>
                </c:pt>
                <c:pt idx="2">
                  <c:v>748.15750000000003</c:v>
                </c:pt>
                <c:pt idx="3">
                  <c:v>7028.1027999999997</c:v>
                </c:pt>
                <c:pt idx="4">
                  <c:v>71847.915599999993</c:v>
                </c:pt>
                <c:pt idx="5">
                  <c:v>763225.07849999995</c:v>
                </c:pt>
                <c:pt idx="6">
                  <c:v>7838183.8789999997</c:v>
                </c:pt>
              </c:numCache>
            </c:numRef>
          </c:val>
          <c:smooth val="0"/>
          <c:extLst>
            <c:ext xmlns:c16="http://schemas.microsoft.com/office/drawing/2014/chart" uri="{C3380CC4-5D6E-409C-BE32-E72D297353CC}">
              <c16:uniqueId val="{00000002-D96F-44C5-96C4-651035895485}"/>
            </c:ext>
          </c:extLst>
        </c:ser>
        <c:dLbls>
          <c:showLegendKey val="0"/>
          <c:showVal val="0"/>
          <c:showCatName val="0"/>
          <c:showSerName val="0"/>
          <c:showPercent val="0"/>
          <c:showBubbleSize val="0"/>
        </c:dLbls>
        <c:smooth val="0"/>
        <c:axId val="427873488"/>
        <c:axId val="427876768"/>
      </c:lineChart>
      <c:catAx>
        <c:axId val="4278734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solidFill>
                <a:latin typeface="+mn-lt"/>
                <a:ea typeface="+mn-ea"/>
                <a:cs typeface="+mn-cs"/>
              </a:defRPr>
            </a:pPr>
            <a:endParaRPr lang="en-US"/>
          </a:p>
        </c:txPr>
        <c:crossAx val="427876768"/>
        <c:crosses val="autoZero"/>
        <c:auto val="1"/>
        <c:lblAlgn val="ctr"/>
        <c:lblOffset val="100"/>
        <c:noMultiLvlLbl val="0"/>
      </c:catAx>
      <c:valAx>
        <c:axId val="42787676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2000" dirty="0">
                    <a:solidFill>
                      <a:schemeClr val="tx1"/>
                    </a:solidFill>
                  </a:rPr>
                  <a:t>Time</a:t>
                </a:r>
                <a:r>
                  <a:rPr lang="en-US" sz="2000" baseline="0" dirty="0">
                    <a:solidFill>
                      <a:schemeClr val="tx1"/>
                    </a:solidFill>
                  </a:rPr>
                  <a:t> (Microseconds)</a:t>
                </a:r>
                <a:endParaRPr lang="en-US" sz="2000" dirty="0">
                  <a:solidFill>
                    <a:schemeClr val="tx1"/>
                  </a:solidFill>
                </a:endParaRP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solidFill>
                <a:latin typeface="+mn-lt"/>
                <a:ea typeface="+mn-ea"/>
                <a:cs typeface="+mn-cs"/>
              </a:defRPr>
            </a:pPr>
            <a:endParaRPr lang="en-US"/>
          </a:p>
        </c:txPr>
        <c:crossAx val="427873488"/>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20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solid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4000" dirty="0">
                <a:solidFill>
                  <a:schemeClr val="tx1"/>
                </a:solidFill>
                <a:latin typeface="+mj-lt"/>
              </a:rPr>
              <a:t>DB Access</a:t>
            </a:r>
            <a:r>
              <a:rPr lang="en-US" sz="4000" baseline="0" dirty="0">
                <a:solidFill>
                  <a:schemeClr val="tx1"/>
                </a:solidFill>
                <a:latin typeface="+mj-lt"/>
              </a:rPr>
              <a:t> Time</a:t>
            </a:r>
            <a:endParaRPr lang="en-US" sz="4000" dirty="0">
              <a:solidFill>
                <a:schemeClr val="tx1"/>
              </a:solidFill>
              <a:latin typeface="+mj-lt"/>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1"/>
            </a:solidFill>
            <a:ln>
              <a:noFill/>
            </a:ln>
            <a:effectLst/>
          </c:spPr>
          <c:invertIfNegative val="0"/>
          <c:dPt>
            <c:idx val="4"/>
            <c:invertIfNegative val="0"/>
            <c:bubble3D val="0"/>
            <c:extLst>
              <c:ext xmlns:c16="http://schemas.microsoft.com/office/drawing/2014/chart" uri="{C3380CC4-5D6E-409C-BE32-E72D297353CC}">
                <c16:uniqueId val="{00000000-0C63-4D15-85B2-032E35470679}"/>
              </c:ext>
            </c:extLst>
          </c:dPt>
          <c:cat>
            <c:strRef>
              <c:f>(Sheet1!$A$1,Sheet1!$F$1,Sheet1!$K$1,Sheet1!$P$1,Sheet1!$U$1,Sheet1!$Q$41)</c:f>
              <c:strCache>
                <c:ptCount val="6"/>
                <c:pt idx="0">
                  <c:v>Node</c:v>
                </c:pt>
                <c:pt idx="1">
                  <c:v>Hack</c:v>
                </c:pt>
                <c:pt idx="2">
                  <c:v>PHP</c:v>
                </c:pt>
                <c:pt idx="3">
                  <c:v>PHP on Zend</c:v>
                </c:pt>
                <c:pt idx="4">
                  <c:v>Hack without JIT</c:v>
                </c:pt>
                <c:pt idx="5">
                  <c:v>Hack Vectors</c:v>
                </c:pt>
              </c:strCache>
            </c:strRef>
          </c:cat>
          <c:val>
            <c:numRef>
              <c:f>(Sheet1!$B$18,Sheet1!$G$17,Sheet1!$L$17,Sheet1!$Q$17,Sheet1!$V$17,Sheet1!$R$42)</c:f>
              <c:numCache>
                <c:formatCode>General</c:formatCode>
                <c:ptCount val="6"/>
                <c:pt idx="0">
                  <c:v>0</c:v>
                </c:pt>
                <c:pt idx="1">
                  <c:v>7046.7359759999999</c:v>
                </c:pt>
                <c:pt idx="2">
                  <c:v>7042.1680640000004</c:v>
                </c:pt>
                <c:pt idx="3">
                  <c:v>1419.27882</c:v>
                </c:pt>
                <c:pt idx="4">
                  <c:v>6911.0559999999996</c:v>
                </c:pt>
                <c:pt idx="5">
                  <c:v>6886.2939999999999</c:v>
                </c:pt>
              </c:numCache>
            </c:numRef>
          </c:val>
          <c:extLst>
            <c:ext xmlns:c16="http://schemas.microsoft.com/office/drawing/2014/chart" uri="{C3380CC4-5D6E-409C-BE32-E72D297353CC}">
              <c16:uniqueId val="{00000001-0C63-4D15-85B2-032E35470679}"/>
            </c:ext>
          </c:extLst>
        </c:ser>
        <c:dLbls>
          <c:showLegendKey val="0"/>
          <c:showVal val="0"/>
          <c:showCatName val="0"/>
          <c:showSerName val="0"/>
          <c:showPercent val="0"/>
          <c:showBubbleSize val="0"/>
        </c:dLbls>
        <c:gapWidth val="219"/>
        <c:overlap val="-27"/>
        <c:axId val="524928872"/>
        <c:axId val="524929200"/>
      </c:barChart>
      <c:catAx>
        <c:axId val="5249288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524929200"/>
        <c:crosses val="autoZero"/>
        <c:auto val="1"/>
        <c:lblAlgn val="ctr"/>
        <c:lblOffset val="100"/>
        <c:noMultiLvlLbl val="0"/>
      </c:catAx>
      <c:valAx>
        <c:axId val="52492920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baseline="0" dirty="0"/>
                  <a:t>Time (Microseconds)</a:t>
                </a:r>
              </a:p>
            </c:rich>
          </c:tx>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52492887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solid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4000" dirty="0">
                <a:solidFill>
                  <a:schemeClr val="tx1"/>
                </a:solidFill>
                <a:latin typeface="+mj-lt"/>
              </a:rPr>
              <a:t>DB Integer Calculation Time</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1"/>
            </a:solidFill>
            <a:ln>
              <a:noFill/>
            </a:ln>
            <a:effectLst/>
          </c:spPr>
          <c:invertIfNegative val="0"/>
          <c:cat>
            <c:strRef>
              <c:f>(Sheet1!$A$1,Sheet1!$F$1,Sheet1!$K$1,Sheet1!$P$1,Sheet1!$U$1,Sheet1!$Q$41)</c:f>
              <c:strCache>
                <c:ptCount val="6"/>
                <c:pt idx="0">
                  <c:v>Node</c:v>
                </c:pt>
                <c:pt idx="1">
                  <c:v>Hack</c:v>
                </c:pt>
                <c:pt idx="2">
                  <c:v>PHP</c:v>
                </c:pt>
                <c:pt idx="3">
                  <c:v>PHP on Zend</c:v>
                </c:pt>
                <c:pt idx="4">
                  <c:v>Hack without JIT</c:v>
                </c:pt>
                <c:pt idx="5">
                  <c:v>Hack Vectors</c:v>
                </c:pt>
              </c:strCache>
            </c:strRef>
          </c:cat>
          <c:val>
            <c:numRef>
              <c:f>(Sheet1!$C$17,Sheet1!$H$17,Sheet1!$M$17,Sheet1!$R$17,Sheet1!$W$17,Sheet1!$S$42)</c:f>
              <c:numCache>
                <c:formatCode>General</c:formatCode>
                <c:ptCount val="6"/>
                <c:pt idx="0">
                  <c:v>6.999544652</c:v>
                </c:pt>
                <c:pt idx="1">
                  <c:v>540.65836639999998</c:v>
                </c:pt>
                <c:pt idx="2">
                  <c:v>573.77031879999993</c:v>
                </c:pt>
                <c:pt idx="3">
                  <c:v>61.8570566</c:v>
                </c:pt>
                <c:pt idx="4">
                  <c:v>542.9932</c:v>
                </c:pt>
                <c:pt idx="5">
                  <c:v>390.161</c:v>
                </c:pt>
              </c:numCache>
            </c:numRef>
          </c:val>
          <c:extLst>
            <c:ext xmlns:c16="http://schemas.microsoft.com/office/drawing/2014/chart" uri="{C3380CC4-5D6E-409C-BE32-E72D297353CC}">
              <c16:uniqueId val="{00000000-BE6F-4E81-B9C3-E3BF5CFDC6FF}"/>
            </c:ext>
          </c:extLst>
        </c:ser>
        <c:dLbls>
          <c:showLegendKey val="0"/>
          <c:showVal val="0"/>
          <c:showCatName val="0"/>
          <c:showSerName val="0"/>
          <c:showPercent val="0"/>
          <c:showBubbleSize val="0"/>
        </c:dLbls>
        <c:gapWidth val="219"/>
        <c:overlap val="-27"/>
        <c:axId val="469578080"/>
        <c:axId val="469579064"/>
      </c:barChart>
      <c:catAx>
        <c:axId val="4695780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469579064"/>
        <c:crosses val="autoZero"/>
        <c:auto val="1"/>
        <c:lblAlgn val="ctr"/>
        <c:lblOffset val="100"/>
        <c:noMultiLvlLbl val="0"/>
      </c:catAx>
      <c:valAx>
        <c:axId val="46957906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2000" dirty="0"/>
                  <a:t>Time</a:t>
                </a:r>
                <a:r>
                  <a:rPr lang="en-US" sz="2000" baseline="0" dirty="0"/>
                  <a:t> (Microseconds)</a:t>
                </a:r>
                <a:endParaRPr lang="en-US" sz="2000" dirty="0"/>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46957808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solid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r>
              <a:rPr lang="en-US" sz="4000" dirty="0">
                <a:solidFill>
                  <a:schemeClr val="tx1"/>
                </a:solidFill>
                <a:latin typeface="+mj-lt"/>
              </a:rPr>
              <a:t>DB String Calculation Time</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1"/>
            </a:solidFill>
            <a:ln>
              <a:noFill/>
            </a:ln>
            <a:effectLst/>
          </c:spPr>
          <c:invertIfNegative val="0"/>
          <c:cat>
            <c:strRef>
              <c:f>(Sheet1!$A$1,Sheet1!$F$1,Sheet1!$K$1,Sheet1!$P$1,Sheet1!$U$1,Sheet1!$Q$41)</c:f>
              <c:strCache>
                <c:ptCount val="6"/>
                <c:pt idx="0">
                  <c:v>Node</c:v>
                </c:pt>
                <c:pt idx="1">
                  <c:v>Hack</c:v>
                </c:pt>
                <c:pt idx="2">
                  <c:v>PHP</c:v>
                </c:pt>
                <c:pt idx="3">
                  <c:v>PHP on Zend</c:v>
                </c:pt>
                <c:pt idx="4">
                  <c:v>Hack without JIT</c:v>
                </c:pt>
                <c:pt idx="5">
                  <c:v>Hack Vectors</c:v>
                </c:pt>
              </c:strCache>
            </c:strRef>
          </c:cat>
          <c:val>
            <c:numRef>
              <c:f>(Sheet1!$D$17,Sheet1!$I$17,Sheet1!$N$17,Sheet1!$S$17,Sheet1!$X$17,Sheet1!$T$42)</c:f>
              <c:numCache>
                <c:formatCode>General</c:formatCode>
                <c:ptCount val="6"/>
                <c:pt idx="0">
                  <c:v>40.384626880000006</c:v>
                </c:pt>
                <c:pt idx="1">
                  <c:v>451.77491560000004</c:v>
                </c:pt>
                <c:pt idx="2">
                  <c:v>452.61067960000003</c:v>
                </c:pt>
                <c:pt idx="3">
                  <c:v>323.52332116000002</c:v>
                </c:pt>
                <c:pt idx="4">
                  <c:v>452.25432000000001</c:v>
                </c:pt>
                <c:pt idx="5">
                  <c:v>2808.18</c:v>
                </c:pt>
              </c:numCache>
            </c:numRef>
          </c:val>
          <c:extLst>
            <c:ext xmlns:c16="http://schemas.microsoft.com/office/drawing/2014/chart" uri="{C3380CC4-5D6E-409C-BE32-E72D297353CC}">
              <c16:uniqueId val="{00000000-6280-453F-A1F1-126350ABA988}"/>
            </c:ext>
          </c:extLst>
        </c:ser>
        <c:dLbls>
          <c:showLegendKey val="0"/>
          <c:showVal val="0"/>
          <c:showCatName val="0"/>
          <c:showSerName val="0"/>
          <c:showPercent val="0"/>
          <c:showBubbleSize val="0"/>
        </c:dLbls>
        <c:gapWidth val="219"/>
        <c:overlap val="-27"/>
        <c:axId val="473219040"/>
        <c:axId val="473223632"/>
      </c:barChart>
      <c:catAx>
        <c:axId val="4732190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473223632"/>
        <c:crosses val="autoZero"/>
        <c:auto val="1"/>
        <c:lblAlgn val="ctr"/>
        <c:lblOffset val="100"/>
        <c:noMultiLvlLbl val="0"/>
      </c:catAx>
      <c:valAx>
        <c:axId val="47322363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baseline="0" dirty="0"/>
                  <a:t>Time(Microseconds)</a:t>
                </a:r>
              </a:p>
            </c:rich>
          </c:tx>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47321904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solid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6135585"/>
            <a:ext cx="27980640" cy="13052213"/>
          </a:xfrm>
        </p:spPr>
        <p:txBody>
          <a:bodyPr anchor="b"/>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4114800" y="19691141"/>
            <a:ext cx="24688800" cy="9051499"/>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0951A68-5CED-4F49-9063-1D130095E91C}" type="datetimeFigureOut">
              <a:rPr lang="en-US" smtClean="0"/>
              <a:t>4/13/2018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041453-95AF-4C4D-B218-F508C1F5F48F}" type="slidenum">
              <a:rPr lang="en-US" smtClean="0"/>
              <a:t>‹#›</a:t>
            </a:fld>
            <a:endParaRPr lang="en-US"/>
          </a:p>
        </p:txBody>
      </p:sp>
    </p:spTree>
    <p:extLst>
      <p:ext uri="{BB962C8B-B14F-4D97-AF65-F5344CB8AC3E}">
        <p14:creationId xmlns:p14="http://schemas.microsoft.com/office/powerpoint/2010/main" val="20943597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0951A68-5CED-4F49-9063-1D130095E91C}" type="datetimeFigureOut">
              <a:rPr lang="en-US" smtClean="0"/>
              <a:t>4/13/2018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041453-95AF-4C4D-B218-F508C1F5F48F}" type="slidenum">
              <a:rPr lang="en-US" smtClean="0"/>
              <a:t>‹#›</a:t>
            </a:fld>
            <a:endParaRPr lang="en-US"/>
          </a:p>
        </p:txBody>
      </p:sp>
    </p:spTree>
    <p:extLst>
      <p:ext uri="{BB962C8B-B14F-4D97-AF65-F5344CB8AC3E}">
        <p14:creationId xmlns:p14="http://schemas.microsoft.com/office/powerpoint/2010/main" val="1965916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9346576"/>
            <a:ext cx="28392120" cy="15594962"/>
          </a:xfrm>
        </p:spPr>
        <p:txBody>
          <a:bodyPr anchor="b"/>
          <a:lstStyle>
            <a:lvl1pPr>
              <a:defRPr sz="21600"/>
            </a:lvl1pPr>
          </a:lstStyle>
          <a:p>
            <a:r>
              <a:rPr lang="en-US"/>
              <a:t>Click to edit Master title style</a:t>
            </a:r>
            <a:endParaRPr lang="en-US" dirty="0"/>
          </a:p>
        </p:txBody>
      </p:sp>
      <p:sp>
        <p:nvSpPr>
          <p:cNvPr id="3" name="Text Placeholder 2"/>
          <p:cNvSpPr>
            <a:spLocks noGrp="1"/>
          </p:cNvSpPr>
          <p:nvPr>
            <p:ph type="body" idx="1"/>
          </p:nvPr>
        </p:nvSpPr>
        <p:spPr>
          <a:xfrm>
            <a:off x="2245997" y="25089073"/>
            <a:ext cx="28392120" cy="8201022"/>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0951A68-5CED-4F49-9063-1D130095E91C}" type="datetimeFigureOut">
              <a:rPr lang="en-US" smtClean="0"/>
              <a:t>4/13/2018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041453-95AF-4C4D-B218-F508C1F5F48F}" type="slidenum">
              <a:rPr lang="en-US" smtClean="0"/>
              <a:t>‹#›</a:t>
            </a:fld>
            <a:endParaRPr lang="en-US"/>
          </a:p>
        </p:txBody>
      </p:sp>
    </p:spTree>
    <p:extLst>
      <p:ext uri="{BB962C8B-B14F-4D97-AF65-F5344CB8AC3E}">
        <p14:creationId xmlns:p14="http://schemas.microsoft.com/office/powerpoint/2010/main" val="1640958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63140" y="9980084"/>
            <a:ext cx="13990320" cy="237873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664940" y="9980084"/>
            <a:ext cx="13990320" cy="237873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0951A68-5CED-4F49-9063-1D130095E91C}" type="datetimeFigureOut">
              <a:rPr lang="en-US" smtClean="0"/>
              <a:t>4/13/2018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041453-95AF-4C4D-B218-F508C1F5F48F}" type="slidenum">
              <a:rPr lang="en-US" smtClean="0"/>
              <a:t>‹#›</a:t>
            </a:fld>
            <a:endParaRPr lang="en-US"/>
          </a:p>
        </p:txBody>
      </p:sp>
    </p:spTree>
    <p:extLst>
      <p:ext uri="{BB962C8B-B14F-4D97-AF65-F5344CB8AC3E}">
        <p14:creationId xmlns:p14="http://schemas.microsoft.com/office/powerpoint/2010/main" val="10294721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1996025"/>
            <a:ext cx="28392120" cy="7246411"/>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67431" y="9190358"/>
            <a:ext cx="13926024" cy="4504052"/>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p:cNvSpPr>
            <a:spLocks noGrp="1"/>
          </p:cNvSpPr>
          <p:nvPr>
            <p:ph sz="half" idx="2"/>
          </p:nvPr>
        </p:nvSpPr>
        <p:spPr>
          <a:xfrm>
            <a:off x="2267431" y="13694410"/>
            <a:ext cx="13926024" cy="201424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664942" y="9190358"/>
            <a:ext cx="13994608" cy="4504052"/>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p:cNvSpPr>
            <a:spLocks noGrp="1"/>
          </p:cNvSpPr>
          <p:nvPr>
            <p:ph sz="quarter" idx="4"/>
          </p:nvPr>
        </p:nvSpPr>
        <p:spPr>
          <a:xfrm>
            <a:off x="16664942" y="13694410"/>
            <a:ext cx="13994608" cy="201424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0951A68-5CED-4F49-9063-1D130095E91C}" type="datetimeFigureOut">
              <a:rPr lang="en-US" smtClean="0"/>
              <a:t>4/13/2018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6041453-95AF-4C4D-B218-F508C1F5F48F}" type="slidenum">
              <a:rPr lang="en-US" smtClean="0"/>
              <a:t>‹#›</a:t>
            </a:fld>
            <a:endParaRPr lang="en-US"/>
          </a:p>
        </p:txBody>
      </p:sp>
    </p:spTree>
    <p:extLst>
      <p:ext uri="{BB962C8B-B14F-4D97-AF65-F5344CB8AC3E}">
        <p14:creationId xmlns:p14="http://schemas.microsoft.com/office/powerpoint/2010/main" val="11171279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0951A68-5CED-4F49-9063-1D130095E91C}" type="datetimeFigureOut">
              <a:rPr lang="en-US" smtClean="0"/>
              <a:t>4/13/2018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6041453-95AF-4C4D-B218-F508C1F5F48F}" type="slidenum">
              <a:rPr lang="en-US" smtClean="0"/>
              <a:t>‹#›</a:t>
            </a:fld>
            <a:endParaRPr lang="en-US"/>
          </a:p>
        </p:txBody>
      </p:sp>
    </p:spTree>
    <p:extLst>
      <p:ext uri="{BB962C8B-B14F-4D97-AF65-F5344CB8AC3E}">
        <p14:creationId xmlns:p14="http://schemas.microsoft.com/office/powerpoint/2010/main" val="21897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951A68-5CED-4F49-9063-1D130095E91C}" type="datetimeFigureOut">
              <a:rPr lang="en-US" smtClean="0"/>
              <a:t>4/13/2018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6041453-95AF-4C4D-B218-F508C1F5F48F}" type="slidenum">
              <a:rPr lang="en-US" smtClean="0"/>
              <a:t>‹#›</a:t>
            </a:fld>
            <a:endParaRPr lang="en-US"/>
          </a:p>
        </p:txBody>
      </p:sp>
    </p:spTree>
    <p:extLst>
      <p:ext uri="{BB962C8B-B14F-4D97-AF65-F5344CB8AC3E}">
        <p14:creationId xmlns:p14="http://schemas.microsoft.com/office/powerpoint/2010/main" val="3702992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499360"/>
            <a:ext cx="10617041" cy="8747760"/>
          </a:xfrm>
        </p:spPr>
        <p:txBody>
          <a:bodyPr anchor="b"/>
          <a:lstStyle>
            <a:lvl1pPr>
              <a:defRPr sz="11520"/>
            </a:lvl1pPr>
          </a:lstStyle>
          <a:p>
            <a:r>
              <a:rPr lang="en-US"/>
              <a:t>Click to edit Master title style</a:t>
            </a:r>
            <a:endParaRPr lang="en-US" dirty="0"/>
          </a:p>
        </p:txBody>
      </p:sp>
      <p:sp>
        <p:nvSpPr>
          <p:cNvPr id="3" name="Content Placeholder 2"/>
          <p:cNvSpPr>
            <a:spLocks noGrp="1"/>
          </p:cNvSpPr>
          <p:nvPr>
            <p:ph idx="1"/>
          </p:nvPr>
        </p:nvSpPr>
        <p:spPr>
          <a:xfrm>
            <a:off x="13994608" y="5397932"/>
            <a:ext cx="16664940" cy="26642483"/>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67428" y="11247120"/>
            <a:ext cx="10617041" cy="20836681"/>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A0951A68-5CED-4F49-9063-1D130095E91C}" type="datetimeFigureOut">
              <a:rPr lang="en-US" smtClean="0"/>
              <a:t>4/13/2018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041453-95AF-4C4D-B218-F508C1F5F48F}" type="slidenum">
              <a:rPr lang="en-US" smtClean="0"/>
              <a:t>‹#›</a:t>
            </a:fld>
            <a:endParaRPr lang="en-US"/>
          </a:p>
        </p:txBody>
      </p:sp>
    </p:spTree>
    <p:extLst>
      <p:ext uri="{BB962C8B-B14F-4D97-AF65-F5344CB8AC3E}">
        <p14:creationId xmlns:p14="http://schemas.microsoft.com/office/powerpoint/2010/main" val="1204093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499360"/>
            <a:ext cx="10617041" cy="8747760"/>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994608" y="5397932"/>
            <a:ext cx="16664940" cy="26642483"/>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2267428" y="11247120"/>
            <a:ext cx="10617041" cy="20836681"/>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A0951A68-5CED-4F49-9063-1D130095E91C}" type="datetimeFigureOut">
              <a:rPr lang="en-US" smtClean="0"/>
              <a:t>4/13/2018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041453-95AF-4C4D-B218-F508C1F5F48F}" type="slidenum">
              <a:rPr lang="en-US" smtClean="0"/>
              <a:t>‹#›</a:t>
            </a:fld>
            <a:endParaRPr lang="en-US"/>
          </a:p>
        </p:txBody>
      </p:sp>
    </p:spTree>
    <p:extLst>
      <p:ext uri="{BB962C8B-B14F-4D97-AF65-F5344CB8AC3E}">
        <p14:creationId xmlns:p14="http://schemas.microsoft.com/office/powerpoint/2010/main" val="3706011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0951A68-5CED-4F49-9063-1D130095E91C}" type="datetimeFigureOut">
              <a:rPr lang="en-US" smtClean="0"/>
              <a:t>4/13/2018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041453-95AF-4C4D-B218-F508C1F5F48F}" type="slidenum">
              <a:rPr lang="en-US" smtClean="0"/>
              <a:t>‹#›</a:t>
            </a:fld>
            <a:endParaRPr lang="en-US"/>
          </a:p>
        </p:txBody>
      </p:sp>
    </p:spTree>
    <p:extLst>
      <p:ext uri="{BB962C8B-B14F-4D97-AF65-F5344CB8AC3E}">
        <p14:creationId xmlns:p14="http://schemas.microsoft.com/office/powerpoint/2010/main" val="2873403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1996017"/>
            <a:ext cx="7098030" cy="3177138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63142" y="1996017"/>
            <a:ext cx="20882610" cy="3177138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0951A68-5CED-4F49-9063-1D130095E91C}" type="datetimeFigureOut">
              <a:rPr lang="en-US" smtClean="0"/>
              <a:t>4/13/2018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041453-95AF-4C4D-B218-F508C1F5F48F}" type="slidenum">
              <a:rPr lang="en-US" smtClean="0"/>
              <a:t>‹#›</a:t>
            </a:fld>
            <a:endParaRPr lang="en-US"/>
          </a:p>
        </p:txBody>
      </p:sp>
    </p:spTree>
    <p:extLst>
      <p:ext uri="{BB962C8B-B14F-4D97-AF65-F5344CB8AC3E}">
        <p14:creationId xmlns:p14="http://schemas.microsoft.com/office/powerpoint/2010/main" val="40175333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1996025"/>
            <a:ext cx="28392120" cy="724641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63140" y="9980084"/>
            <a:ext cx="28392120" cy="237873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63140" y="34748055"/>
            <a:ext cx="7406640" cy="1996017"/>
          </a:xfrm>
          <a:prstGeom prst="rect">
            <a:avLst/>
          </a:prstGeom>
        </p:spPr>
        <p:txBody>
          <a:bodyPr vert="horz" lIns="91440" tIns="45720" rIns="91440" bIns="45720" rtlCol="0" anchor="ctr"/>
          <a:lstStyle>
            <a:lvl1pPr algn="l">
              <a:defRPr sz="4320">
                <a:solidFill>
                  <a:schemeClr val="tx1">
                    <a:tint val="75000"/>
                  </a:schemeClr>
                </a:solidFill>
              </a:defRPr>
            </a:lvl1pPr>
          </a:lstStyle>
          <a:p>
            <a:fld id="{A0951A68-5CED-4F49-9063-1D130095E91C}" type="datetimeFigureOut">
              <a:rPr lang="en-US" smtClean="0"/>
              <a:t>4/13/2018</a:t>
            </a:fld>
            <a:endParaRPr lang="en-US"/>
          </a:p>
        </p:txBody>
      </p:sp>
      <p:sp>
        <p:nvSpPr>
          <p:cNvPr id="5" name="Footer Placeholder 4"/>
          <p:cNvSpPr>
            <a:spLocks noGrp="1"/>
          </p:cNvSpPr>
          <p:nvPr>
            <p:ph type="ftr" sz="quarter" idx="3"/>
          </p:nvPr>
        </p:nvSpPr>
        <p:spPr>
          <a:xfrm>
            <a:off x="10904220" y="34748055"/>
            <a:ext cx="11109960" cy="1996017"/>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34748055"/>
            <a:ext cx="7406640" cy="1996017"/>
          </a:xfrm>
          <a:prstGeom prst="rect">
            <a:avLst/>
          </a:prstGeom>
        </p:spPr>
        <p:txBody>
          <a:bodyPr vert="horz" lIns="91440" tIns="45720" rIns="91440" bIns="45720" rtlCol="0" anchor="ctr"/>
          <a:lstStyle>
            <a:lvl1pPr algn="r">
              <a:defRPr sz="4320">
                <a:solidFill>
                  <a:schemeClr val="tx1">
                    <a:tint val="75000"/>
                  </a:schemeClr>
                </a:solidFill>
              </a:defRPr>
            </a:lvl1pPr>
          </a:lstStyle>
          <a:p>
            <a:fld id="{F6041453-95AF-4C4D-B218-F508C1F5F48F}" type="slidenum">
              <a:rPr lang="en-US" smtClean="0"/>
              <a:t>‹#›</a:t>
            </a:fld>
            <a:endParaRPr lang="en-US"/>
          </a:p>
        </p:txBody>
      </p:sp>
    </p:spTree>
    <p:extLst>
      <p:ext uri="{BB962C8B-B14F-4D97-AF65-F5344CB8AC3E}">
        <p14:creationId xmlns:p14="http://schemas.microsoft.com/office/powerpoint/2010/main" val="109515822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3.xml"/><Relationship Id="rId13" Type="http://schemas.openxmlformats.org/officeDocument/2006/relationships/image" Target="../media/image5.png"/><Relationship Id="rId3" Type="http://schemas.openxmlformats.org/officeDocument/2006/relationships/image" Target="../media/image2.png"/><Relationship Id="rId7" Type="http://schemas.openxmlformats.org/officeDocument/2006/relationships/chart" Target="../charts/chart2.xml"/><Relationship Id="rId12" Type="http://schemas.openxmlformats.org/officeDocument/2006/relationships/chart" Target="../charts/chart7.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chart" Target="../charts/chart1.xml"/><Relationship Id="rId11" Type="http://schemas.openxmlformats.org/officeDocument/2006/relationships/chart" Target="../charts/chart6.xml"/><Relationship Id="rId5" Type="http://schemas.openxmlformats.org/officeDocument/2006/relationships/image" Target="../media/image4.png"/><Relationship Id="rId15" Type="http://schemas.openxmlformats.org/officeDocument/2006/relationships/image" Target="../media/image7.jpg"/><Relationship Id="rId10" Type="http://schemas.openxmlformats.org/officeDocument/2006/relationships/chart" Target="../charts/chart5.xml"/><Relationship Id="rId4" Type="http://schemas.openxmlformats.org/officeDocument/2006/relationships/image" Target="../media/image3.png"/><Relationship Id="rId9" Type="http://schemas.openxmlformats.org/officeDocument/2006/relationships/chart" Target="../charts/chart4.xml"/><Relationship Id="rId1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1ECF593C-5BA6-4F0A-9326-9F221E719337}"/>
              </a:ext>
            </a:extLst>
          </p:cNvPr>
          <p:cNvSpPr/>
          <p:nvPr/>
        </p:nvSpPr>
        <p:spPr>
          <a:xfrm>
            <a:off x="114305" y="4740589"/>
            <a:ext cx="10691037" cy="893413"/>
          </a:xfrm>
          <a:prstGeom prst="rect">
            <a:avLst/>
          </a:prstGeom>
          <a:solidFill>
            <a:srgbClr val="00349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2BC0A4D9-5F64-4147-9EE1-517B085ED21D}"/>
              </a:ext>
            </a:extLst>
          </p:cNvPr>
          <p:cNvSpPr/>
          <p:nvPr/>
        </p:nvSpPr>
        <p:spPr>
          <a:xfrm>
            <a:off x="151602" y="4744805"/>
            <a:ext cx="10691037" cy="6186309"/>
          </a:xfrm>
          <a:prstGeom prst="rect">
            <a:avLst/>
          </a:prstGeom>
          <a:ln>
            <a:solidFill>
              <a:schemeClr val="tx1"/>
            </a:solidFill>
          </a:ln>
        </p:spPr>
        <p:txBody>
          <a:bodyPr wrap="square">
            <a:spAutoFit/>
          </a:bodyPr>
          <a:lstStyle/>
          <a:p>
            <a:pPr algn="ctr"/>
            <a:r>
              <a:rPr lang="en-US" sz="6000" dirty="0">
                <a:solidFill>
                  <a:schemeClr val="bg1">
                    <a:lumMod val="85000"/>
                  </a:schemeClr>
                </a:solidFill>
                <a:latin typeface="+mj-lt"/>
              </a:rPr>
              <a:t>Background</a:t>
            </a:r>
          </a:p>
          <a:p>
            <a:r>
              <a:rPr lang="en-US" sz="4800" dirty="0"/>
              <a:t>Hack is a language developed by Facebook as an extension to PHP. The primary change introduced is the idea of gradual typing. Gradual typing lets the user to specify types where they choose, then the Hack type checker uses those declarations to infer undeclared types.</a:t>
            </a:r>
          </a:p>
        </p:txBody>
      </p:sp>
      <p:grpSp>
        <p:nvGrpSpPr>
          <p:cNvPr id="9" name="Group 8">
            <a:extLst>
              <a:ext uri="{FF2B5EF4-FFF2-40B4-BE49-F238E27FC236}">
                <a16:creationId xmlns:a16="http://schemas.microsoft.com/office/drawing/2014/main" id="{CCE9FCF3-02CE-459F-8C54-9D577C721912}"/>
              </a:ext>
            </a:extLst>
          </p:cNvPr>
          <p:cNvGrpSpPr/>
          <p:nvPr/>
        </p:nvGrpSpPr>
        <p:grpSpPr>
          <a:xfrm>
            <a:off x="22160466" y="31661097"/>
            <a:ext cx="10653734" cy="5447646"/>
            <a:chOff x="5429424" y="34861499"/>
            <a:chExt cx="10653734" cy="5447639"/>
          </a:xfrm>
        </p:grpSpPr>
        <p:sp>
          <p:nvSpPr>
            <p:cNvPr id="38" name="Rectangle 37">
              <a:extLst>
                <a:ext uri="{FF2B5EF4-FFF2-40B4-BE49-F238E27FC236}">
                  <a16:creationId xmlns:a16="http://schemas.microsoft.com/office/drawing/2014/main" id="{78B55060-E3EC-4552-AF95-3809B8D403BE}"/>
                </a:ext>
              </a:extLst>
            </p:cNvPr>
            <p:cNvSpPr/>
            <p:nvPr/>
          </p:nvSpPr>
          <p:spPr>
            <a:xfrm>
              <a:off x="5429424" y="34861499"/>
              <a:ext cx="10653734" cy="914399"/>
            </a:xfrm>
            <a:prstGeom prst="rect">
              <a:avLst/>
            </a:prstGeom>
            <a:solidFill>
              <a:srgbClr val="00349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a:extLst>
                <a:ext uri="{FF2B5EF4-FFF2-40B4-BE49-F238E27FC236}">
                  <a16:creationId xmlns:a16="http://schemas.microsoft.com/office/drawing/2014/main" id="{342F82CE-715D-4A30-BC41-682D2833519C}"/>
                </a:ext>
              </a:extLst>
            </p:cNvPr>
            <p:cNvSpPr txBox="1"/>
            <p:nvPr/>
          </p:nvSpPr>
          <p:spPr>
            <a:xfrm>
              <a:off x="5429424" y="34861500"/>
              <a:ext cx="10653734" cy="5447638"/>
            </a:xfrm>
            <a:prstGeom prst="rect">
              <a:avLst/>
            </a:prstGeom>
            <a:noFill/>
          </p:spPr>
          <p:txBody>
            <a:bodyPr wrap="square" rtlCol="0">
              <a:spAutoFit/>
            </a:bodyPr>
            <a:lstStyle/>
            <a:p>
              <a:pPr algn="ctr"/>
              <a:r>
                <a:rPr lang="en-US" sz="6000" dirty="0">
                  <a:solidFill>
                    <a:schemeClr val="bg1">
                      <a:lumMod val="85000"/>
                    </a:schemeClr>
                  </a:solidFill>
                  <a:latin typeface="+mj-lt"/>
                </a:rPr>
                <a:t>Conclusions</a:t>
              </a:r>
            </a:p>
            <a:p>
              <a:pPr marL="685800" indent="-685800">
                <a:buFont typeface="Wingdings" panose="05000000000000000000" pitchFamily="2" charset="2"/>
                <a:buChar char="§"/>
              </a:pPr>
              <a:r>
                <a:rPr lang="en-US" sz="4800" dirty="0"/>
                <a:t>Gradual typing improves readability and ease of use, however no increase in performance was observed</a:t>
              </a:r>
            </a:p>
            <a:p>
              <a:pPr marL="685800" indent="-685800">
                <a:buFont typeface="Wingdings" panose="05000000000000000000" pitchFamily="2" charset="2"/>
                <a:buChar char="§"/>
              </a:pPr>
              <a:r>
                <a:rPr lang="en-US" sz="4800" dirty="0"/>
                <a:t>PHP documentation not written with types in mind</a:t>
              </a:r>
            </a:p>
            <a:p>
              <a:pPr marL="685800" indent="-685800">
                <a:buFont typeface="Wingdings" panose="05000000000000000000" pitchFamily="2" charset="2"/>
                <a:buChar char="§"/>
              </a:pPr>
              <a:r>
                <a:rPr lang="en-US" sz="4800" dirty="0"/>
                <a:t>Node outperforms both Hack and PHP</a:t>
              </a:r>
            </a:p>
          </p:txBody>
        </p:sp>
      </p:grpSp>
      <p:sp>
        <p:nvSpPr>
          <p:cNvPr id="35" name="Rectangle 34">
            <a:extLst>
              <a:ext uri="{FF2B5EF4-FFF2-40B4-BE49-F238E27FC236}">
                <a16:creationId xmlns:a16="http://schemas.microsoft.com/office/drawing/2014/main" id="{EAD09DC0-FC22-4382-901D-67E8C641B03C}"/>
              </a:ext>
            </a:extLst>
          </p:cNvPr>
          <p:cNvSpPr/>
          <p:nvPr/>
        </p:nvSpPr>
        <p:spPr>
          <a:xfrm>
            <a:off x="10946218" y="4740589"/>
            <a:ext cx="10972800" cy="898703"/>
          </a:xfrm>
          <a:prstGeom prst="rect">
            <a:avLst/>
          </a:prstGeom>
          <a:solidFill>
            <a:srgbClr val="00349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1590499-8423-4332-A2BE-3D0355F53764}"/>
              </a:ext>
            </a:extLst>
          </p:cNvPr>
          <p:cNvSpPr txBox="1"/>
          <p:nvPr/>
        </p:nvSpPr>
        <p:spPr>
          <a:xfrm>
            <a:off x="11087101" y="-3"/>
            <a:ext cx="10744200" cy="5294013"/>
          </a:xfrm>
          <a:prstGeom prst="rect">
            <a:avLst/>
          </a:prstGeom>
          <a:noFill/>
          <a:ln>
            <a:noFill/>
          </a:ln>
        </p:spPr>
        <p:txBody>
          <a:bodyPr wrap="square" rtlCol="0">
            <a:spAutoFit/>
          </a:bodyPr>
          <a:lstStyle/>
          <a:p>
            <a:pPr algn="ctr"/>
            <a:r>
              <a:rPr lang="en-US" sz="11501" dirty="0">
                <a:latin typeface="+mj-lt"/>
              </a:rPr>
              <a:t>Evaluating Hack</a:t>
            </a:r>
          </a:p>
          <a:p>
            <a:pPr algn="ctr"/>
            <a:r>
              <a:rPr lang="en-US" sz="5400" dirty="0">
                <a:solidFill>
                  <a:schemeClr val="tx1">
                    <a:lumMod val="50000"/>
                    <a:lumOff val="50000"/>
                  </a:schemeClr>
                </a:solidFill>
              </a:rPr>
              <a:t>Nikki Sloan and Cameron Smith</a:t>
            </a:r>
          </a:p>
          <a:p>
            <a:pPr algn="ctr"/>
            <a:r>
              <a:rPr lang="en-US" sz="5400" dirty="0">
                <a:solidFill>
                  <a:schemeClr val="tx1">
                    <a:lumMod val="50000"/>
                    <a:lumOff val="50000"/>
                  </a:schemeClr>
                </a:solidFill>
              </a:rPr>
              <a:t>Advisor: Phil Hatcher</a:t>
            </a:r>
          </a:p>
          <a:p>
            <a:pPr algn="ctr"/>
            <a:endParaRPr lang="en-US" sz="11501" dirty="0">
              <a:latin typeface="+mj-lt"/>
            </a:endParaRPr>
          </a:p>
        </p:txBody>
      </p:sp>
      <p:sp>
        <p:nvSpPr>
          <p:cNvPr id="36" name="Rectangle 35">
            <a:extLst>
              <a:ext uri="{FF2B5EF4-FFF2-40B4-BE49-F238E27FC236}">
                <a16:creationId xmlns:a16="http://schemas.microsoft.com/office/drawing/2014/main" id="{F198402B-B9DC-4707-93B7-E5468669BB4E}"/>
              </a:ext>
            </a:extLst>
          </p:cNvPr>
          <p:cNvSpPr/>
          <p:nvPr/>
        </p:nvSpPr>
        <p:spPr>
          <a:xfrm>
            <a:off x="22059900" y="4740937"/>
            <a:ext cx="10717618" cy="891939"/>
          </a:xfrm>
          <a:prstGeom prst="rect">
            <a:avLst/>
          </a:prstGeom>
          <a:solidFill>
            <a:srgbClr val="00349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EFF8128-9AF5-439D-80A4-EC1B87BCEAEF}"/>
              </a:ext>
            </a:extLst>
          </p:cNvPr>
          <p:cNvSpPr/>
          <p:nvPr/>
        </p:nvSpPr>
        <p:spPr>
          <a:xfrm>
            <a:off x="10946218" y="4744805"/>
            <a:ext cx="10972800" cy="6186309"/>
          </a:xfrm>
          <a:prstGeom prst="rect">
            <a:avLst/>
          </a:prstGeom>
          <a:ln>
            <a:solidFill>
              <a:schemeClr val="tx1"/>
            </a:solidFill>
          </a:ln>
        </p:spPr>
        <p:txBody>
          <a:bodyPr wrap="square">
            <a:spAutoFit/>
          </a:bodyPr>
          <a:lstStyle/>
          <a:p>
            <a:pPr algn="ctr"/>
            <a:r>
              <a:rPr lang="en-US" sz="6000" dirty="0">
                <a:solidFill>
                  <a:schemeClr val="bg1">
                    <a:lumMod val="85000"/>
                  </a:schemeClr>
                </a:solidFill>
                <a:latin typeface="+mj-lt"/>
              </a:rPr>
              <a:t>Project Goals</a:t>
            </a:r>
          </a:p>
          <a:p>
            <a:pPr marL="685826" indent="-685826">
              <a:buFont typeface="Wingdings" panose="05000000000000000000" pitchFamily="2" charset="2"/>
              <a:buChar char="§"/>
            </a:pPr>
            <a:r>
              <a:rPr lang="en-US" sz="4800" dirty="0"/>
              <a:t>Investigate Facebook’s claim that Hack successfully combines the benefits of both static and dynamic typing</a:t>
            </a:r>
          </a:p>
          <a:p>
            <a:pPr marL="685826" indent="-685826">
              <a:buFont typeface="Wingdings" panose="05000000000000000000" pitchFamily="2" charset="2"/>
              <a:buChar char="§"/>
            </a:pPr>
            <a:r>
              <a:rPr lang="en-US" sz="4800" dirty="0"/>
              <a:t>Compare both the performance and ease of use of Hack to similar languages such as PHP and Node.js</a:t>
            </a:r>
          </a:p>
          <a:p>
            <a:endParaRPr lang="en-US" sz="4800" dirty="0"/>
          </a:p>
        </p:txBody>
      </p:sp>
      <p:sp>
        <p:nvSpPr>
          <p:cNvPr id="33" name="Rectangle 32">
            <a:extLst>
              <a:ext uri="{FF2B5EF4-FFF2-40B4-BE49-F238E27FC236}">
                <a16:creationId xmlns:a16="http://schemas.microsoft.com/office/drawing/2014/main" id="{B75DB6DC-B502-4091-BC40-52F5733B9011}"/>
              </a:ext>
            </a:extLst>
          </p:cNvPr>
          <p:cNvSpPr/>
          <p:nvPr/>
        </p:nvSpPr>
        <p:spPr>
          <a:xfrm>
            <a:off x="22059904" y="4750468"/>
            <a:ext cx="10717612" cy="6186309"/>
          </a:xfrm>
          <a:prstGeom prst="rect">
            <a:avLst/>
          </a:prstGeom>
          <a:ln>
            <a:solidFill>
              <a:schemeClr val="tx1"/>
            </a:solidFill>
          </a:ln>
        </p:spPr>
        <p:txBody>
          <a:bodyPr wrap="square">
            <a:spAutoFit/>
          </a:bodyPr>
          <a:lstStyle/>
          <a:p>
            <a:pPr algn="ctr"/>
            <a:r>
              <a:rPr lang="en-US" sz="6000" dirty="0">
                <a:solidFill>
                  <a:schemeClr val="bg1">
                    <a:lumMod val="85000"/>
                  </a:schemeClr>
                </a:solidFill>
                <a:latin typeface="+mj-lt"/>
              </a:rPr>
              <a:t>Methods</a:t>
            </a:r>
          </a:p>
          <a:p>
            <a:r>
              <a:rPr lang="en-US" sz="4800" dirty="0"/>
              <a:t>Several programs were used to test the performance and ease of each language:</a:t>
            </a:r>
          </a:p>
          <a:p>
            <a:pPr marL="685826" indent="-685826">
              <a:buFont typeface="Wingdings" panose="05000000000000000000" pitchFamily="2" charset="2"/>
              <a:buChar char="§"/>
            </a:pPr>
            <a:r>
              <a:rPr lang="en-US" sz="4800" dirty="0"/>
              <a:t>Database access</a:t>
            </a:r>
          </a:p>
          <a:p>
            <a:pPr marL="1600200" lvl="2" indent="-685800">
              <a:buFont typeface="Arial" panose="020B0604020202020204" pitchFamily="34" charset="0"/>
              <a:buChar char="•"/>
            </a:pPr>
            <a:r>
              <a:rPr lang="en-US" sz="4800" dirty="0"/>
              <a:t>String and integer computation</a:t>
            </a:r>
          </a:p>
          <a:p>
            <a:pPr marL="685826" indent="-685826">
              <a:buFont typeface="Wingdings" panose="05000000000000000000" pitchFamily="2" charset="2"/>
              <a:buChar char="§"/>
            </a:pPr>
            <a:r>
              <a:rPr lang="en-US" sz="4800" dirty="0"/>
              <a:t>Array initialization and access time</a:t>
            </a:r>
          </a:p>
          <a:p>
            <a:pPr marL="685826" indent="-685826">
              <a:buFont typeface="Wingdings" panose="05000000000000000000" pitchFamily="2" charset="2"/>
              <a:buChar char="§"/>
            </a:pPr>
            <a:r>
              <a:rPr lang="en-US" sz="4800" dirty="0"/>
              <a:t>BST allocation and deallocation</a:t>
            </a:r>
          </a:p>
          <a:p>
            <a:endParaRPr lang="en-US" sz="4800" dirty="0"/>
          </a:p>
        </p:txBody>
      </p:sp>
      <p:grpSp>
        <p:nvGrpSpPr>
          <p:cNvPr id="29" name="Group 28">
            <a:extLst>
              <a:ext uri="{FF2B5EF4-FFF2-40B4-BE49-F238E27FC236}">
                <a16:creationId xmlns:a16="http://schemas.microsoft.com/office/drawing/2014/main" id="{D3581EAB-7447-4B34-B7FE-8BE518661F1C}"/>
              </a:ext>
            </a:extLst>
          </p:cNvPr>
          <p:cNvGrpSpPr/>
          <p:nvPr/>
        </p:nvGrpSpPr>
        <p:grpSpPr>
          <a:xfrm>
            <a:off x="228602" y="238087"/>
            <a:ext cx="9399755" cy="2733710"/>
            <a:chOff x="228600" y="228600"/>
            <a:chExt cx="9399755" cy="2733710"/>
          </a:xfrm>
        </p:grpSpPr>
        <p:pic>
          <p:nvPicPr>
            <p:cNvPr id="5" name="Picture 2" descr="https://lh5.googleusercontent.com/CfvvHBe7Wu4eWvMqP0UhkozrZQ-VDxnFIkQ_I0mx0FspKIjSp0eqc-sW84AnWgcVdAWN_hb0BQ7s9Oj0yn9Shd3pK5J0l6J1pGu4iLRKpZmKi15kXLdCyzABrMYbmjRyyfgSpSKRDf0">
              <a:extLst>
                <a:ext uri="{FF2B5EF4-FFF2-40B4-BE49-F238E27FC236}">
                  <a16:creationId xmlns:a16="http://schemas.microsoft.com/office/drawing/2014/main" id="{C7BC7A1D-D5E2-49D4-97E7-A9BA45847A0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228600"/>
              <a:ext cx="1966754" cy="273371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https://lh5.googleusercontent.com/tfqusH-0o2AzGd6xAaTpF_5JpJq7tHQLw4XIQPmQevjiN1ztAby-nFLJgQNjQLHd8CFdNxmEOJhzG58_YagZXspV5wOJG9qGn201VD191qermFtPT-12Nsehe5SPMqhWhqxEa95R_H0">
              <a:extLst>
                <a:ext uri="{FF2B5EF4-FFF2-40B4-BE49-F238E27FC236}">
                  <a16:creationId xmlns:a16="http://schemas.microsoft.com/office/drawing/2014/main" id="{6CC08D87-04C3-4F88-942F-BB015D910F1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4600" y="346543"/>
              <a:ext cx="3718556" cy="249782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s://lh4.googleusercontent.com/V_4-wxY6H10kyUkYWF8F8SSrK9MR3y_bQj6E_EyTQFhrr-mD1jKHAQybo9s8U2k-VM5liFmaMT4B9yuizylOVcms-YzpOvGB_gnYvliAKtrIKe92TUwtpHTL7kf9t2eyGZYITD3JHN0">
              <a:extLst>
                <a:ext uri="{FF2B5EF4-FFF2-40B4-BE49-F238E27FC236}">
                  <a16:creationId xmlns:a16="http://schemas.microsoft.com/office/drawing/2014/main" id="{513E460A-4035-4B15-A9F5-E3C7E917BFF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52402" y="653435"/>
              <a:ext cx="3075953" cy="1884039"/>
            </a:xfrm>
            <a:prstGeom prst="rect">
              <a:avLst/>
            </a:prstGeom>
            <a:noFill/>
            <a:extLst>
              <a:ext uri="{909E8E84-426E-40DD-AFC4-6F175D3DCCD1}">
                <a14:hiddenFill xmlns:a14="http://schemas.microsoft.com/office/drawing/2010/main">
                  <a:solidFill>
                    <a:srgbClr val="FFFFFF"/>
                  </a:solidFill>
                </a14:hiddenFill>
              </a:ext>
            </a:extLst>
          </p:spPr>
        </p:pic>
      </p:grpSp>
      <p:pic>
        <p:nvPicPr>
          <p:cNvPr id="8" name="Picture 8" descr="https://lh5.googleusercontent.com/CoK9aP1YCKOd19vvNTCuyIgOZJ8Pk4scBO_1M6cpTrTUsTzdc3O6fGVCUfRFbJwVLIyr6d_fVAW4og62kfmXbGSacyZ45Hz96DQbaNmoqcRcioIwbkaT0j1a0D2ZQmi5YUZKZCzNZj0">
            <a:extLst>
              <a:ext uri="{FF2B5EF4-FFF2-40B4-BE49-F238E27FC236}">
                <a16:creationId xmlns:a16="http://schemas.microsoft.com/office/drawing/2014/main" id="{7612286D-EA11-4085-B464-431F955067AB}"/>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069" r="-857"/>
          <a:stretch/>
        </p:blipFill>
        <p:spPr bwMode="auto">
          <a:xfrm>
            <a:off x="22179520" y="520988"/>
            <a:ext cx="10457121" cy="1702730"/>
          </a:xfrm>
          <a:prstGeom prst="rect">
            <a:avLst/>
          </a:prstGeom>
          <a:noFill/>
          <a:extLst>
            <a:ext uri="{909E8E84-426E-40DD-AFC4-6F175D3DCCD1}">
              <a14:hiddenFill xmlns:a14="http://schemas.microsoft.com/office/drawing/2010/main">
                <a:solidFill>
                  <a:srgbClr val="FFFFFF"/>
                </a:solidFill>
              </a14:hiddenFill>
            </a:ext>
          </a:extLst>
        </p:spPr>
      </p:pic>
      <p:cxnSp>
        <p:nvCxnSpPr>
          <p:cNvPr id="27" name="Straight Connector 26">
            <a:extLst>
              <a:ext uri="{FF2B5EF4-FFF2-40B4-BE49-F238E27FC236}">
                <a16:creationId xmlns:a16="http://schemas.microsoft.com/office/drawing/2014/main" id="{B5E708A5-E02A-454A-8161-137DBD8CD88F}"/>
              </a:ext>
            </a:extLst>
          </p:cNvPr>
          <p:cNvCxnSpPr>
            <a:cxnSpLocks/>
          </p:cNvCxnSpPr>
          <p:nvPr/>
        </p:nvCxnSpPr>
        <p:spPr>
          <a:xfrm>
            <a:off x="0" y="3663098"/>
            <a:ext cx="32918400" cy="0"/>
          </a:xfrm>
          <a:prstGeom prst="line">
            <a:avLst/>
          </a:prstGeom>
          <a:ln>
            <a:solidFill>
              <a:srgbClr val="003490"/>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01A80ACE-C162-45FC-9CF8-8A8206A5FCA7}"/>
              </a:ext>
            </a:extLst>
          </p:cNvPr>
          <p:cNvSpPr txBox="1"/>
          <p:nvPr/>
        </p:nvSpPr>
        <p:spPr>
          <a:xfrm>
            <a:off x="228604" y="3817555"/>
            <a:ext cx="32408037" cy="830997"/>
          </a:xfrm>
          <a:prstGeom prst="rect">
            <a:avLst/>
          </a:prstGeom>
          <a:noFill/>
        </p:spPr>
        <p:txBody>
          <a:bodyPr wrap="square" rtlCol="0">
            <a:spAutoFit/>
          </a:bodyPr>
          <a:lstStyle/>
          <a:p>
            <a:pPr algn="ctr"/>
            <a:r>
              <a:rPr lang="en-US" sz="4800" i="1" dirty="0">
                <a:solidFill>
                  <a:srgbClr val="C0821E"/>
                </a:solidFill>
                <a:latin typeface="+mj-lt"/>
              </a:rPr>
              <a:t>Hack reconciles the fast development cycle of a dynamically typed language with the discipline provided by static typing</a:t>
            </a:r>
          </a:p>
        </p:txBody>
      </p:sp>
      <p:grpSp>
        <p:nvGrpSpPr>
          <p:cNvPr id="43" name="Group 42">
            <a:extLst>
              <a:ext uri="{FF2B5EF4-FFF2-40B4-BE49-F238E27FC236}">
                <a16:creationId xmlns:a16="http://schemas.microsoft.com/office/drawing/2014/main" id="{1BFA12D2-9A0C-42CB-8615-CEB072AEFFFF}"/>
              </a:ext>
            </a:extLst>
          </p:cNvPr>
          <p:cNvGrpSpPr/>
          <p:nvPr/>
        </p:nvGrpSpPr>
        <p:grpSpPr>
          <a:xfrm>
            <a:off x="114301" y="11315700"/>
            <a:ext cx="8115300" cy="8402301"/>
            <a:chOff x="5429424" y="34861499"/>
            <a:chExt cx="10653734" cy="8402301"/>
          </a:xfrm>
        </p:grpSpPr>
        <p:sp>
          <p:nvSpPr>
            <p:cNvPr id="44" name="Rectangle 43">
              <a:extLst>
                <a:ext uri="{FF2B5EF4-FFF2-40B4-BE49-F238E27FC236}">
                  <a16:creationId xmlns:a16="http://schemas.microsoft.com/office/drawing/2014/main" id="{173132CE-BA2C-4186-B559-0CC630888552}"/>
                </a:ext>
              </a:extLst>
            </p:cNvPr>
            <p:cNvSpPr/>
            <p:nvPr/>
          </p:nvSpPr>
          <p:spPr>
            <a:xfrm>
              <a:off x="5429424" y="34861499"/>
              <a:ext cx="10653734" cy="914399"/>
            </a:xfrm>
            <a:prstGeom prst="rect">
              <a:avLst/>
            </a:prstGeom>
            <a:solidFill>
              <a:srgbClr val="00349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Box 44">
              <a:extLst>
                <a:ext uri="{FF2B5EF4-FFF2-40B4-BE49-F238E27FC236}">
                  <a16:creationId xmlns:a16="http://schemas.microsoft.com/office/drawing/2014/main" id="{CEE0AF00-52F0-4C6A-8E2D-3FE4A5148C7C}"/>
                </a:ext>
              </a:extLst>
            </p:cNvPr>
            <p:cNvSpPr txBox="1"/>
            <p:nvPr/>
          </p:nvSpPr>
          <p:spPr>
            <a:xfrm>
              <a:off x="5429424" y="34861500"/>
              <a:ext cx="10653734" cy="8402300"/>
            </a:xfrm>
            <a:prstGeom prst="rect">
              <a:avLst/>
            </a:prstGeom>
            <a:noFill/>
            <a:ln>
              <a:solidFill>
                <a:schemeClr val="tx1"/>
              </a:solidFill>
            </a:ln>
          </p:spPr>
          <p:txBody>
            <a:bodyPr wrap="square" rtlCol="0">
              <a:spAutoFit/>
            </a:bodyPr>
            <a:lstStyle/>
            <a:p>
              <a:pPr algn="ctr"/>
              <a:r>
                <a:rPr lang="en-US" sz="6000" dirty="0">
                  <a:solidFill>
                    <a:schemeClr val="bg1">
                      <a:lumMod val="85000"/>
                    </a:schemeClr>
                  </a:solidFill>
                  <a:latin typeface="+mj-lt"/>
                </a:rPr>
                <a:t>Initial Program</a:t>
              </a:r>
            </a:p>
            <a:p>
              <a:pPr marL="685800" indent="-685800" fontAlgn="base">
                <a:buFont typeface="Wingdings" panose="05000000000000000000" pitchFamily="2" charset="2"/>
                <a:buChar char="§"/>
              </a:pPr>
              <a:r>
                <a:rPr lang="en-US" sz="4800" dirty="0"/>
                <a:t>Retrieve all the rows from the database filled with Pokémon data and store into a local data structure.</a:t>
              </a:r>
            </a:p>
            <a:p>
              <a:pPr marL="685800" indent="-685800" fontAlgn="base">
                <a:buFont typeface="Wingdings" panose="05000000000000000000" pitchFamily="2" charset="2"/>
                <a:buChar char="§"/>
              </a:pPr>
              <a:r>
                <a:rPr lang="en-US" sz="4800" dirty="0"/>
                <a:t>Iterate through all the rows and compute the average height of the Pokémon.</a:t>
              </a:r>
            </a:p>
            <a:p>
              <a:pPr marL="685800" indent="-685800" fontAlgn="base">
                <a:buFont typeface="Wingdings" panose="05000000000000000000" pitchFamily="2" charset="2"/>
                <a:buChar char="§"/>
              </a:pPr>
              <a:r>
                <a:rPr lang="en-US" sz="4800" dirty="0"/>
                <a:t>Iterate through all the names, and compute how many times a letter appears.</a:t>
              </a:r>
            </a:p>
          </p:txBody>
        </p:sp>
      </p:grpSp>
      <p:graphicFrame>
        <p:nvGraphicFramePr>
          <p:cNvPr id="46" name="Chart 45">
            <a:extLst>
              <a:ext uri="{FF2B5EF4-FFF2-40B4-BE49-F238E27FC236}">
                <a16:creationId xmlns:a16="http://schemas.microsoft.com/office/drawing/2014/main" id="{00000000-0008-0000-0000-000009000000}"/>
              </a:ext>
            </a:extLst>
          </p:cNvPr>
          <p:cNvGraphicFramePr>
            <a:graphicFrameLocks/>
          </p:cNvGraphicFramePr>
          <p:nvPr>
            <p:extLst>
              <p:ext uri="{D42A27DB-BD31-4B8C-83A1-F6EECF244321}">
                <p14:modId xmlns:p14="http://schemas.microsoft.com/office/powerpoint/2010/main" val="3952748749"/>
              </p:ext>
            </p:extLst>
          </p:nvPr>
        </p:nvGraphicFramePr>
        <p:xfrm>
          <a:off x="114301" y="29148135"/>
          <a:ext cx="10652934" cy="8113658"/>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8" name="Chart 47">
            <a:extLst>
              <a:ext uri="{FF2B5EF4-FFF2-40B4-BE49-F238E27FC236}">
                <a16:creationId xmlns:a16="http://schemas.microsoft.com/office/drawing/2014/main" id="{00000000-0008-0000-0000-000008000000}"/>
              </a:ext>
            </a:extLst>
          </p:cNvPr>
          <p:cNvGraphicFramePr>
            <a:graphicFrameLocks/>
          </p:cNvGraphicFramePr>
          <p:nvPr>
            <p:extLst>
              <p:ext uri="{D42A27DB-BD31-4B8C-83A1-F6EECF244321}">
                <p14:modId xmlns:p14="http://schemas.microsoft.com/office/powerpoint/2010/main" val="1024774892"/>
              </p:ext>
            </p:extLst>
          </p:nvPr>
        </p:nvGraphicFramePr>
        <p:xfrm>
          <a:off x="10946218" y="29167079"/>
          <a:ext cx="10972798" cy="8094721"/>
        </p:xfrm>
        <a:graphic>
          <a:graphicData uri="http://schemas.openxmlformats.org/drawingml/2006/chart">
            <c:chart xmlns:c="http://schemas.openxmlformats.org/drawingml/2006/chart" xmlns:r="http://schemas.openxmlformats.org/officeDocument/2006/relationships" r:id="rId7"/>
          </a:graphicData>
        </a:graphic>
      </p:graphicFrame>
      <p:cxnSp>
        <p:nvCxnSpPr>
          <p:cNvPr id="19" name="Straight Connector 18">
            <a:extLst>
              <a:ext uri="{FF2B5EF4-FFF2-40B4-BE49-F238E27FC236}">
                <a16:creationId xmlns:a16="http://schemas.microsoft.com/office/drawing/2014/main" id="{49EE05E9-822B-446D-808D-91C73F31D5EF}"/>
              </a:ext>
            </a:extLst>
          </p:cNvPr>
          <p:cNvCxnSpPr>
            <a:cxnSpLocks/>
          </p:cNvCxnSpPr>
          <p:nvPr/>
        </p:nvCxnSpPr>
        <p:spPr>
          <a:xfrm>
            <a:off x="228600" y="28731506"/>
            <a:ext cx="21690416" cy="0"/>
          </a:xfrm>
          <a:prstGeom prst="line">
            <a:avLst/>
          </a:prstGeom>
          <a:ln>
            <a:solidFill>
              <a:srgbClr val="003490"/>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309D69F6-A018-4131-9F78-CDCD4DC0507E}"/>
              </a:ext>
            </a:extLst>
          </p:cNvPr>
          <p:cNvGrpSpPr/>
          <p:nvPr/>
        </p:nvGrpSpPr>
        <p:grpSpPr>
          <a:xfrm>
            <a:off x="22233608" y="20231097"/>
            <a:ext cx="10543910" cy="11356956"/>
            <a:chOff x="5429424" y="34861499"/>
            <a:chExt cx="10653734" cy="11356956"/>
          </a:xfrm>
        </p:grpSpPr>
        <p:sp>
          <p:nvSpPr>
            <p:cNvPr id="47" name="Rectangle 46">
              <a:extLst>
                <a:ext uri="{FF2B5EF4-FFF2-40B4-BE49-F238E27FC236}">
                  <a16:creationId xmlns:a16="http://schemas.microsoft.com/office/drawing/2014/main" id="{0C70A6C5-BF7C-48B3-B990-4802B849BCE9}"/>
                </a:ext>
              </a:extLst>
            </p:cNvPr>
            <p:cNvSpPr/>
            <p:nvPr/>
          </p:nvSpPr>
          <p:spPr>
            <a:xfrm>
              <a:off x="5429424" y="34861499"/>
              <a:ext cx="10653734" cy="914399"/>
            </a:xfrm>
            <a:prstGeom prst="rect">
              <a:avLst/>
            </a:prstGeom>
            <a:solidFill>
              <a:srgbClr val="00349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TextBox 49">
              <a:extLst>
                <a:ext uri="{FF2B5EF4-FFF2-40B4-BE49-F238E27FC236}">
                  <a16:creationId xmlns:a16="http://schemas.microsoft.com/office/drawing/2014/main" id="{36BA4C5C-60C5-4DA5-923D-320BF6E18AEA}"/>
                </a:ext>
              </a:extLst>
            </p:cNvPr>
            <p:cNvSpPr txBox="1"/>
            <p:nvPr/>
          </p:nvSpPr>
          <p:spPr>
            <a:xfrm>
              <a:off x="5429424" y="34861500"/>
              <a:ext cx="10653734" cy="11356955"/>
            </a:xfrm>
            <a:prstGeom prst="rect">
              <a:avLst/>
            </a:prstGeom>
            <a:noFill/>
          </p:spPr>
          <p:txBody>
            <a:bodyPr wrap="square" rtlCol="0">
              <a:spAutoFit/>
            </a:bodyPr>
            <a:lstStyle/>
            <a:p>
              <a:pPr algn="ctr"/>
              <a:r>
                <a:rPr lang="en-US" sz="6000" dirty="0">
                  <a:solidFill>
                    <a:schemeClr val="bg1">
                      <a:lumMod val="85000"/>
                    </a:schemeClr>
                  </a:solidFill>
                  <a:latin typeface="+mj-lt"/>
                </a:rPr>
                <a:t>Qualitative Analysis</a:t>
              </a:r>
            </a:p>
            <a:p>
              <a:pPr marL="685800" indent="-685800">
                <a:buFont typeface="Wingdings" panose="05000000000000000000" pitchFamily="2" charset="2"/>
                <a:buChar char="§"/>
              </a:pPr>
              <a:r>
                <a:rPr lang="en-US" sz="4800" dirty="0"/>
                <a:t>Nuclide IDE</a:t>
              </a:r>
            </a:p>
            <a:p>
              <a:pPr marL="1143000" lvl="1" indent="-685800">
                <a:buFont typeface="Wingdings" panose="05000000000000000000" pitchFamily="2" charset="2"/>
                <a:buChar char="§"/>
              </a:pPr>
              <a:r>
                <a:rPr lang="en-US" sz="4800" dirty="0"/>
                <a:t>Type hints not helpful and lead to complex type declarations</a:t>
              </a:r>
            </a:p>
            <a:p>
              <a:pPr marL="1143000" lvl="1" indent="-685800">
                <a:buFont typeface="Wingdings" panose="05000000000000000000" pitchFamily="2" charset="2"/>
                <a:buChar char="§"/>
              </a:pPr>
              <a:endParaRPr lang="en-US" sz="4800" dirty="0"/>
            </a:p>
            <a:p>
              <a:pPr marL="1143000" lvl="1" indent="-685800">
                <a:buFont typeface="Wingdings" panose="05000000000000000000" pitchFamily="2" charset="2"/>
                <a:buChar char="§"/>
              </a:pPr>
              <a:endParaRPr lang="en-US" sz="4800" dirty="0"/>
            </a:p>
            <a:p>
              <a:pPr marL="1143000" lvl="1" indent="-685800">
                <a:buFont typeface="Wingdings" panose="05000000000000000000" pitchFamily="2" charset="2"/>
                <a:buChar char="§"/>
              </a:pPr>
              <a:endParaRPr lang="en-US" sz="4800" dirty="0"/>
            </a:p>
            <a:p>
              <a:pPr marL="1143000" lvl="1" indent="-685800">
                <a:buFont typeface="Wingdings" panose="05000000000000000000" pitchFamily="2" charset="2"/>
                <a:buChar char="§"/>
              </a:pPr>
              <a:endParaRPr lang="en-US" sz="4800" dirty="0"/>
            </a:p>
            <a:p>
              <a:pPr marL="1143000" lvl="1" indent="-685800">
                <a:buFont typeface="Wingdings" panose="05000000000000000000" pitchFamily="2" charset="2"/>
                <a:buChar char="§"/>
              </a:pPr>
              <a:endParaRPr lang="en-US" sz="4800" dirty="0"/>
            </a:p>
            <a:p>
              <a:endParaRPr lang="en-US" sz="4800" dirty="0"/>
            </a:p>
            <a:p>
              <a:pPr marL="1143000" lvl="1" indent="-685800">
                <a:buFont typeface="Wingdings" panose="05000000000000000000" pitchFamily="2" charset="2"/>
                <a:buChar char="§"/>
              </a:pPr>
              <a:r>
                <a:rPr lang="en-US" sz="4800" dirty="0"/>
                <a:t>Hard to install, poor Windows support</a:t>
              </a:r>
            </a:p>
            <a:p>
              <a:pPr marL="685800" indent="-685800">
                <a:buFont typeface="Wingdings" panose="05000000000000000000" pitchFamily="2" charset="2"/>
                <a:buChar char="§"/>
              </a:pPr>
              <a:r>
                <a:rPr lang="en-US" sz="4800" dirty="0"/>
                <a:t>Addition of type declarations does improve code readability</a:t>
              </a:r>
            </a:p>
            <a:p>
              <a:pPr marL="685800" indent="-685800">
                <a:buFont typeface="Wingdings" panose="05000000000000000000" pitchFamily="2" charset="2"/>
                <a:buChar char="§"/>
              </a:pPr>
              <a:r>
                <a:rPr lang="en-US" sz="4800" dirty="0"/>
                <a:t>Addition of Vectors improves usability</a:t>
              </a:r>
            </a:p>
          </p:txBody>
        </p:sp>
      </p:grpSp>
      <p:graphicFrame>
        <p:nvGraphicFramePr>
          <p:cNvPr id="58" name="Chart 57">
            <a:extLst>
              <a:ext uri="{FF2B5EF4-FFF2-40B4-BE49-F238E27FC236}">
                <a16:creationId xmlns:a16="http://schemas.microsoft.com/office/drawing/2014/main" id="{8C3C39C9-894B-4DBE-91AD-FC1ECE7D9ED9}"/>
              </a:ext>
            </a:extLst>
          </p:cNvPr>
          <p:cNvGraphicFramePr>
            <a:graphicFrameLocks/>
          </p:cNvGraphicFramePr>
          <p:nvPr>
            <p:extLst>
              <p:ext uri="{D42A27DB-BD31-4B8C-83A1-F6EECF244321}">
                <p14:modId xmlns:p14="http://schemas.microsoft.com/office/powerpoint/2010/main" val="1462526625"/>
              </p:ext>
            </p:extLst>
          </p:nvPr>
        </p:nvGraphicFramePr>
        <p:xfrm>
          <a:off x="114304" y="20197331"/>
          <a:ext cx="10691037" cy="811754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59" name="Chart 58">
            <a:extLst>
              <a:ext uri="{FF2B5EF4-FFF2-40B4-BE49-F238E27FC236}">
                <a16:creationId xmlns:a16="http://schemas.microsoft.com/office/drawing/2014/main" id="{F82C1EB2-BD7C-426D-9831-A430BFEE2C72}"/>
              </a:ext>
            </a:extLst>
          </p:cNvPr>
          <p:cNvGraphicFramePr>
            <a:graphicFrameLocks/>
          </p:cNvGraphicFramePr>
          <p:nvPr>
            <p:extLst>
              <p:ext uri="{D42A27DB-BD31-4B8C-83A1-F6EECF244321}">
                <p14:modId xmlns:p14="http://schemas.microsoft.com/office/powerpoint/2010/main" val="385823744"/>
              </p:ext>
            </p:extLst>
          </p:nvPr>
        </p:nvGraphicFramePr>
        <p:xfrm>
          <a:off x="10946218" y="20197330"/>
          <a:ext cx="10972798" cy="8117545"/>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9" name="Chart 48">
            <a:extLst>
              <a:ext uri="{FF2B5EF4-FFF2-40B4-BE49-F238E27FC236}">
                <a16:creationId xmlns:a16="http://schemas.microsoft.com/office/drawing/2014/main" id="{DCFE6A7F-28B7-4F48-A498-55DF48C180BF}"/>
              </a:ext>
            </a:extLst>
          </p:cNvPr>
          <p:cNvGraphicFramePr>
            <a:graphicFrameLocks/>
          </p:cNvGraphicFramePr>
          <p:nvPr>
            <p:extLst>
              <p:ext uri="{D42A27DB-BD31-4B8C-83A1-F6EECF244321}">
                <p14:modId xmlns:p14="http://schemas.microsoft.com/office/powerpoint/2010/main" val="2241704720"/>
              </p:ext>
            </p:extLst>
          </p:nvPr>
        </p:nvGraphicFramePr>
        <p:xfrm>
          <a:off x="8458203" y="11315699"/>
          <a:ext cx="7886701" cy="840229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51" name="Chart 50">
            <a:extLst>
              <a:ext uri="{FF2B5EF4-FFF2-40B4-BE49-F238E27FC236}">
                <a16:creationId xmlns:a16="http://schemas.microsoft.com/office/drawing/2014/main" id="{8B1F1151-24FE-4E2B-A841-E6EFF299F2E6}"/>
              </a:ext>
            </a:extLst>
          </p:cNvPr>
          <p:cNvGraphicFramePr>
            <a:graphicFrameLocks/>
          </p:cNvGraphicFramePr>
          <p:nvPr>
            <p:extLst>
              <p:ext uri="{D42A27DB-BD31-4B8C-83A1-F6EECF244321}">
                <p14:modId xmlns:p14="http://schemas.microsoft.com/office/powerpoint/2010/main" val="398212171"/>
              </p:ext>
            </p:extLst>
          </p:nvPr>
        </p:nvGraphicFramePr>
        <p:xfrm>
          <a:off x="16573502" y="11315698"/>
          <a:ext cx="7962897" cy="8402295"/>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53" name="Chart 52">
            <a:extLst>
              <a:ext uri="{FF2B5EF4-FFF2-40B4-BE49-F238E27FC236}">
                <a16:creationId xmlns:a16="http://schemas.microsoft.com/office/drawing/2014/main" id="{C291F96E-B50B-4E2C-B4B4-9EAAE205B730}"/>
              </a:ext>
            </a:extLst>
          </p:cNvPr>
          <p:cNvGraphicFramePr>
            <a:graphicFrameLocks/>
          </p:cNvGraphicFramePr>
          <p:nvPr>
            <p:extLst>
              <p:ext uri="{D42A27DB-BD31-4B8C-83A1-F6EECF244321}">
                <p14:modId xmlns:p14="http://schemas.microsoft.com/office/powerpoint/2010/main" val="702679241"/>
              </p:ext>
            </p:extLst>
          </p:nvPr>
        </p:nvGraphicFramePr>
        <p:xfrm>
          <a:off x="24764994" y="11315697"/>
          <a:ext cx="8049206" cy="8402295"/>
        </p:xfrm>
        <a:graphic>
          <a:graphicData uri="http://schemas.openxmlformats.org/drawingml/2006/chart">
            <c:chart xmlns:c="http://schemas.openxmlformats.org/drawingml/2006/chart" xmlns:r="http://schemas.openxmlformats.org/officeDocument/2006/relationships" r:id="rId12"/>
          </a:graphicData>
        </a:graphic>
      </p:graphicFrame>
      <p:grpSp>
        <p:nvGrpSpPr>
          <p:cNvPr id="14" name="Group 13">
            <a:extLst>
              <a:ext uri="{FF2B5EF4-FFF2-40B4-BE49-F238E27FC236}">
                <a16:creationId xmlns:a16="http://schemas.microsoft.com/office/drawing/2014/main" id="{09AC978D-5DD7-404D-B4C2-04B0FDBAD4E5}"/>
              </a:ext>
            </a:extLst>
          </p:cNvPr>
          <p:cNvGrpSpPr/>
          <p:nvPr/>
        </p:nvGrpSpPr>
        <p:grpSpPr>
          <a:xfrm>
            <a:off x="23545800" y="23431497"/>
            <a:ext cx="9027924" cy="4154652"/>
            <a:chOff x="24183088" y="23353043"/>
            <a:chExt cx="8210548" cy="3546063"/>
          </a:xfrm>
        </p:grpSpPr>
        <p:pic>
          <p:nvPicPr>
            <p:cNvPr id="10" name="Picture 9">
              <a:extLst>
                <a:ext uri="{FF2B5EF4-FFF2-40B4-BE49-F238E27FC236}">
                  <a16:creationId xmlns:a16="http://schemas.microsoft.com/office/drawing/2014/main" id="{1B25CD12-D8DF-4AA9-89B5-B34BD3C8FD0A}"/>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4195784" y="26030424"/>
              <a:ext cx="4791466" cy="868682"/>
            </a:xfrm>
            <a:prstGeom prst="rect">
              <a:avLst/>
            </a:prstGeom>
          </p:spPr>
        </p:pic>
        <p:pic>
          <p:nvPicPr>
            <p:cNvPr id="11" name="Picture 10">
              <a:extLst>
                <a:ext uri="{FF2B5EF4-FFF2-40B4-BE49-F238E27FC236}">
                  <a16:creationId xmlns:a16="http://schemas.microsoft.com/office/drawing/2014/main" id="{DDF6D7A0-7FF5-43C8-BCBA-E89EBB8E4EF1}"/>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4183088" y="23942042"/>
              <a:ext cx="7820912" cy="1981907"/>
            </a:xfrm>
            <a:prstGeom prst="rect">
              <a:avLst/>
            </a:prstGeom>
          </p:spPr>
        </p:pic>
        <p:pic>
          <p:nvPicPr>
            <p:cNvPr id="13" name="Picture 12">
              <a:extLst>
                <a:ext uri="{FF2B5EF4-FFF2-40B4-BE49-F238E27FC236}">
                  <a16:creationId xmlns:a16="http://schemas.microsoft.com/office/drawing/2014/main" id="{AB644FD3-FD63-48C6-850B-32405FCA99CD}"/>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4183088" y="23353043"/>
              <a:ext cx="8210548" cy="535762"/>
            </a:xfrm>
            <a:prstGeom prst="rect">
              <a:avLst/>
            </a:prstGeom>
          </p:spPr>
        </p:pic>
      </p:grpSp>
    </p:spTree>
    <p:extLst>
      <p:ext uri="{BB962C8B-B14F-4D97-AF65-F5344CB8AC3E}">
        <p14:creationId xmlns:p14="http://schemas.microsoft.com/office/powerpoint/2010/main" val="31460264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619</TotalTime>
  <Words>328</Words>
  <Application>Microsoft Office PowerPoint</Application>
  <PresentationFormat>Custom</PresentationFormat>
  <Paragraphs>51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Wingdings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Cameron Smith</dc:creator>
  <cp:lastModifiedBy>Cameron Smith</cp:lastModifiedBy>
  <cp:revision>46</cp:revision>
  <dcterms:created xsi:type="dcterms:W3CDTF">2018-04-10T18:12:32Z</dcterms:created>
  <dcterms:modified xsi:type="dcterms:W3CDTF">2018-04-13T19:01:56Z</dcterms:modified>
</cp:coreProperties>
</file>