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4E4"/>
    <a:srgbClr val="4472C4"/>
    <a:srgbClr val="B4C7E7"/>
    <a:srgbClr val="B36642"/>
    <a:srgbClr val="8FAADC"/>
    <a:srgbClr val="FFFFFF"/>
    <a:srgbClr val="DAE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88"/>
    <p:restoredTop sz="95673"/>
  </p:normalViewPr>
  <p:slideViewPr>
    <p:cSldViewPr snapToGrid="0" snapToObjects="1">
      <p:cViewPr varScale="1">
        <p:scale>
          <a:sx n="24" d="100"/>
          <a:sy n="24" d="100"/>
        </p:scale>
        <p:origin x="20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8FA8CF-2CFB-5048-A827-CAF8A4305E00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666D9-57A0-5147-9F61-A06671FC6E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662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666D9-57A0-5147-9F61-A06671FC6EE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272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DEDDB-C31D-C746-B304-8F05449814C9}" type="datetimeFigureOut">
              <a:rPr lang="en-US" smtClean="0"/>
              <a:t>4/13/2018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EBE0A-1419-E94D-BCA1-36AD6F3EF1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5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g"/><Relationship Id="rId21" Type="http://schemas.openxmlformats.org/officeDocument/2006/relationships/image" Target="../media/image19.JP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jp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3891200" cy="32918400"/>
          </a:xfrm>
          <a:prstGeom prst="rect">
            <a:avLst/>
          </a:prstGeom>
          <a:ln>
            <a:noFill/>
          </a:ln>
        </p:spPr>
      </p:pic>
      <p:sp>
        <p:nvSpPr>
          <p:cNvPr id="14" name="Rectangle 13"/>
          <p:cNvSpPr/>
          <p:nvPr/>
        </p:nvSpPr>
        <p:spPr>
          <a:xfrm>
            <a:off x="83909" y="113071"/>
            <a:ext cx="43624411" cy="42961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Shape 92"/>
          <p:cNvPicPr preferRelativeResize="0"/>
          <p:nvPr/>
        </p:nvPicPr>
        <p:blipFill rotWithShape="1">
          <a:blip r:embed="rId4">
            <a:alphaModFix/>
          </a:blip>
          <a:srcRect l="-306" t="33694" r="53446" b="35916"/>
          <a:stretch/>
        </p:blipFill>
        <p:spPr>
          <a:xfrm>
            <a:off x="10828925" y="157980"/>
            <a:ext cx="22357590" cy="3386506"/>
          </a:xfrm>
          <a:prstGeom prst="rect">
            <a:avLst/>
          </a:prstGeom>
          <a:noFill/>
          <a:ln>
            <a:noFill/>
          </a:ln>
          <a:effectLst>
            <a:glow rad="355600">
              <a:schemeClr val="bg1">
                <a:alpha val="57000"/>
              </a:schemeClr>
            </a:glow>
          </a:effectLst>
        </p:spPr>
      </p:pic>
      <p:sp>
        <p:nvSpPr>
          <p:cNvPr id="5" name="Shape 95"/>
          <p:cNvSpPr txBox="1"/>
          <p:nvPr/>
        </p:nvSpPr>
        <p:spPr>
          <a:xfrm>
            <a:off x="22641461" y="2771664"/>
            <a:ext cx="13729801" cy="2154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Team Members : Jordan Bates, </a:t>
            </a:r>
            <a:r>
              <a:rPr lang="en-US" sz="3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Jacob Branchaud, Andrew Dickson, James Holden, Ryan Nagelschmidt, Timothy Morales, Mohit Sagar, Shelby Strickland </a:t>
            </a:r>
            <a:endParaRPr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Shape 96"/>
          <p:cNvSpPr txBox="1"/>
          <p:nvPr/>
        </p:nvSpPr>
        <p:spPr>
          <a:xfrm>
            <a:off x="13899292" y="2836476"/>
            <a:ext cx="9197211" cy="1054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Advisors: Professor May-Win Thein,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John McCormack</a:t>
            </a:r>
            <a:endParaRPr sz="3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Shape 9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785998" y="282408"/>
            <a:ext cx="5102878" cy="3813962"/>
          </a:xfrm>
          <a:prstGeom prst="rect">
            <a:avLst/>
          </a:prstGeom>
          <a:noFill/>
          <a:ln>
            <a:noFill/>
          </a:ln>
          <a:effectLst>
            <a:glow rad="266700">
              <a:schemeClr val="bg1">
                <a:alpha val="52000"/>
              </a:schemeClr>
            </a:glow>
            <a:softEdge rad="38100"/>
          </a:effectLst>
        </p:spPr>
      </p:pic>
      <p:pic>
        <p:nvPicPr>
          <p:cNvPr id="8" name="Shape 104"/>
          <p:cNvPicPr preferRelativeResize="0"/>
          <p:nvPr/>
        </p:nvPicPr>
        <p:blipFill rotWithShape="1">
          <a:blip r:embed="rId6">
            <a:alphaModFix/>
          </a:blip>
          <a:srcRect l="-1" t="1" r="-198" b="-6999"/>
          <a:stretch/>
        </p:blipFill>
        <p:spPr>
          <a:xfrm>
            <a:off x="801717" y="888376"/>
            <a:ext cx="8563219" cy="2611071"/>
          </a:xfrm>
          <a:prstGeom prst="rect">
            <a:avLst/>
          </a:prstGeom>
          <a:noFill/>
          <a:ln>
            <a:noFill/>
          </a:ln>
          <a:effectLst>
            <a:glow rad="330200">
              <a:schemeClr val="bg1">
                <a:alpha val="60000"/>
              </a:schemeClr>
            </a:glow>
            <a:softEdge rad="0"/>
          </a:effectLst>
        </p:spPr>
      </p:pic>
      <p:sp>
        <p:nvSpPr>
          <p:cNvPr id="22" name="Shape 91"/>
          <p:cNvSpPr/>
          <p:nvPr/>
        </p:nvSpPr>
        <p:spPr>
          <a:xfrm>
            <a:off x="-196982" y="3864014"/>
            <a:ext cx="14214383" cy="1763113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5588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258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Shape 99"/>
          <p:cNvSpPr/>
          <p:nvPr/>
        </p:nvSpPr>
        <p:spPr>
          <a:xfrm>
            <a:off x="314193" y="4610430"/>
            <a:ext cx="7043616" cy="1143687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Sensors and Electronics</a:t>
            </a:r>
            <a:endParaRPr sz="5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" name="Shape 106"/>
          <p:cNvGrpSpPr/>
          <p:nvPr/>
        </p:nvGrpSpPr>
        <p:grpSpPr>
          <a:xfrm>
            <a:off x="3850005" y="5552916"/>
            <a:ext cx="9790418" cy="13172774"/>
            <a:chOff x="4724022" y="9496076"/>
            <a:chExt cx="9679543" cy="11766087"/>
          </a:xfrm>
        </p:grpSpPr>
        <p:sp>
          <p:nvSpPr>
            <p:cNvPr id="25" name="Shape 108"/>
            <p:cNvSpPr/>
            <p:nvPr/>
          </p:nvSpPr>
          <p:spPr>
            <a:xfrm>
              <a:off x="4724022" y="9496076"/>
              <a:ext cx="7406234" cy="1123712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IR </a:t>
              </a: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Distance Sensors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Detects obstacles, provides 110</a:t>
              </a:r>
              <a:r>
                <a:rPr lang="en-US" sz="3000" baseline="30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o</a:t>
              </a:r>
              <a:r>
                <a:rPr lang="en-US" sz="30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field of </a:t>
              </a:r>
              <a:r>
                <a:rPr lang="en-US" sz="30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view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Shape 109"/>
            <p:cNvSpPr/>
            <p:nvPr/>
          </p:nvSpPr>
          <p:spPr>
            <a:xfrm>
              <a:off x="4724022" y="10965144"/>
              <a:ext cx="9679543" cy="2175383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Inertial Measurement Unit (IMU)</a:t>
              </a: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Combination accelerometer, magnetometer, and </a:t>
              </a:r>
              <a:r>
                <a:rPr lang="en-US" sz="3000" dirty="0" smtClean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gyroscope</a:t>
              </a:r>
              <a:endParaRPr sz="3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Accurately determines roll, pitch and yaw of robot with 9 degrees of freedom</a:t>
              </a:r>
              <a:endParaRPr sz="3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Shape 110"/>
            <p:cNvSpPr/>
            <p:nvPr/>
          </p:nvSpPr>
          <p:spPr>
            <a:xfrm>
              <a:off x="4724022" y="14822719"/>
              <a:ext cx="7104616" cy="1532334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Global Positioning System (GPS)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Communicates with up to 22 satellites to determine the robot’s location in the coordinate </a:t>
              </a:r>
              <a:r>
                <a:rPr lang="en-US" sz="30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system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Shape 111"/>
            <p:cNvSpPr/>
            <p:nvPr/>
          </p:nvSpPr>
          <p:spPr>
            <a:xfrm>
              <a:off x="4724022" y="16827738"/>
              <a:ext cx="9074225" cy="20090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Arduino Mega Microcontroller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Analog and digital input/output pins read sensor data and perform various tasks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Sends sensor data to Raspberry Pi via serial communication for processing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Shape 112"/>
            <p:cNvSpPr/>
            <p:nvPr/>
          </p:nvSpPr>
          <p:spPr>
            <a:xfrm>
              <a:off x="4847253" y="19253102"/>
              <a:ext cx="8441017" cy="2009061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Raspberry Pi </a:t>
              </a:r>
              <a:r>
                <a:rPr lang="en-US" sz="3000" b="1" u="sng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Microprocessor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Main microcontroller for the Swarm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Uses sensor data and the PSO algorithm to select search points and plan path to destination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Shape 115"/>
            <p:cNvSpPr/>
            <p:nvPr/>
          </p:nvSpPr>
          <p:spPr>
            <a:xfrm>
              <a:off x="4724022" y="13298763"/>
              <a:ext cx="8772426" cy="1532334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000" b="1" u="sng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XBee Wireless Transceiver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Arial"/>
                <a:buChar char="•"/>
              </a:pPr>
              <a:r>
                <a:rPr lang="en-US" sz="3000" dirty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2.4 GHz transmitter/receiver</a:t>
              </a:r>
              <a:r>
                <a:rPr lang="en-US" sz="30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used to wirelessly communicate data throughout the </a:t>
              </a:r>
              <a:r>
                <a:rPr lang="en-US" sz="30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swarm</a:t>
              </a:r>
              <a:endParaRPr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" name="Shape 139"/>
          <p:cNvSpPr/>
          <p:nvPr/>
        </p:nvSpPr>
        <p:spPr>
          <a:xfrm>
            <a:off x="3849102" y="18725690"/>
            <a:ext cx="8758038" cy="2249253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Pololu 18v17 Pi Motor Controller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Uses pulse width modulation from Arduino to power motors</a:t>
            </a:r>
            <a:endParaRPr sz="3000" dirty="0"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US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Each controller powers one side of the robot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2794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" name="Shape 137"/>
          <p:cNvPicPr preferRelativeResize="0"/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/>
          <a:stretch/>
        </p:blipFill>
        <p:spPr>
          <a:xfrm>
            <a:off x="462243" y="5503045"/>
            <a:ext cx="2517713" cy="15355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Shape 113"/>
          <p:cNvPicPr preferRelativeResize="0"/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/>
          <a:stretch/>
        </p:blipFill>
        <p:spPr>
          <a:xfrm>
            <a:off x="562010" y="9412943"/>
            <a:ext cx="2774622" cy="2303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Shape 114"/>
          <p:cNvPicPr preferRelativeResize="0"/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12769" t="4339" r="11916" b="9840"/>
          <a:stretch/>
        </p:blipFill>
        <p:spPr>
          <a:xfrm>
            <a:off x="511444" y="11305257"/>
            <a:ext cx="2774622" cy="2331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107"/>
          <p:cNvPicPr preferRelativeResize="0"/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 l="3309" t="8620" r="7218" b="13017"/>
          <a:stretch/>
        </p:blipFill>
        <p:spPr>
          <a:xfrm>
            <a:off x="217734" y="13522549"/>
            <a:ext cx="3237059" cy="2353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Shape 138"/>
          <p:cNvPicPr preferRelativeResize="0"/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rcRect/>
          <a:stretch/>
        </p:blipFill>
        <p:spPr>
          <a:xfrm rot="19980957">
            <a:off x="575551" y="18276518"/>
            <a:ext cx="2774622" cy="2639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6403">
            <a:off x="170234" y="15825755"/>
            <a:ext cx="3827400" cy="2463991"/>
          </a:xfrm>
          <a:prstGeom prst="rect">
            <a:avLst/>
          </a:prstGeom>
        </p:spPr>
      </p:pic>
      <p:sp>
        <p:nvSpPr>
          <p:cNvPr id="40" name="Shape 91"/>
          <p:cNvSpPr/>
          <p:nvPr/>
        </p:nvSpPr>
        <p:spPr>
          <a:xfrm>
            <a:off x="29523258" y="6810973"/>
            <a:ext cx="14723072" cy="14684174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6604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258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29537500" y="3801066"/>
            <a:ext cx="14582618" cy="3703030"/>
            <a:chOff x="29716630" y="3760026"/>
            <a:chExt cx="14582618" cy="3819623"/>
          </a:xfrm>
        </p:grpSpPr>
        <p:sp>
          <p:nvSpPr>
            <p:cNvPr id="9" name="Rectangle 8"/>
            <p:cNvSpPr/>
            <p:nvPr/>
          </p:nvSpPr>
          <p:spPr>
            <a:xfrm>
              <a:off x="29716630" y="3760026"/>
              <a:ext cx="14582618" cy="3819623"/>
            </a:xfrm>
            <a:prstGeom prst="rect">
              <a:avLst/>
            </a:prstGeom>
            <a:gradFill>
              <a:gsLst>
                <a:gs pos="0">
                  <a:srgbClr val="FFFFFF"/>
                </a:gs>
                <a:gs pos="9000">
                  <a:srgbClr val="FFFFFF"/>
                </a:gs>
                <a:gs pos="100000">
                  <a:srgbClr val="8DA9DB"/>
                </a:gs>
              </a:gsLst>
              <a:path path="circle">
                <a:fillToRect l="100000" b="100000"/>
              </a:path>
            </a:gradFill>
            <a:effectLst>
              <a:softEdge rad="558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numCol="2" rtlCol="0" anchor="ctr"/>
            <a:lstStyle/>
            <a:p>
              <a:pPr algn="ctr"/>
              <a:endParaRPr lang="en-US" sz="4000" dirty="0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0546101" y="4217618"/>
              <a:ext cx="6580724" cy="9314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b="1" dirty="0"/>
                <a:t>Rover Specifications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0334796" y="12025158"/>
            <a:ext cx="13382032" cy="7916512"/>
            <a:chOff x="30354445" y="6970801"/>
            <a:chExt cx="13382032" cy="7916512"/>
          </a:xfrm>
        </p:grpSpPr>
        <p:sp>
          <p:nvSpPr>
            <p:cNvPr id="15" name="TextBox 14"/>
            <p:cNvSpPr txBox="1"/>
            <p:nvPr/>
          </p:nvSpPr>
          <p:spPr>
            <a:xfrm>
              <a:off x="30417552" y="6970801"/>
              <a:ext cx="50002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b="1" dirty="0"/>
                <a:t>Velocity Control</a:t>
              </a: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30354445" y="8109057"/>
              <a:ext cx="6072885" cy="6774013"/>
              <a:chOff x="30519873" y="8054813"/>
              <a:chExt cx="7434907" cy="7662022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622545" y="8054813"/>
                <a:ext cx="7332235" cy="567772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762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0519873" y="13732534"/>
                <a:ext cx="7363110" cy="19843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600" dirty="0"/>
                  <a:t>Theoretical response vs actual response of PID controller implementation</a:t>
                </a: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36663696" y="8050787"/>
              <a:ext cx="7072781" cy="6836526"/>
              <a:chOff x="31401637" y="14768116"/>
              <a:chExt cx="7713538" cy="6836526"/>
            </a:xfrm>
          </p:grpSpPr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286586" y="14768116"/>
                <a:ext cx="3603870" cy="4970855"/>
              </a:xfrm>
              <a:prstGeom prst="rect">
                <a:avLst/>
              </a:prstGeom>
              <a:effectLst>
                <a:outerShdw blurRad="50800" dist="76200" dir="5400000" algn="t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01637" y="14826386"/>
                <a:ext cx="3707498" cy="4970855"/>
              </a:xfrm>
              <a:prstGeom prst="rect">
                <a:avLst/>
              </a:prstGeom>
              <a:effectLst>
                <a:outerShdw blurRad="50800" dist="762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18" name="TextBox 17"/>
              <p:cNvSpPr txBox="1"/>
              <p:nvPr/>
            </p:nvSpPr>
            <p:spPr>
              <a:xfrm>
                <a:off x="31461604" y="19850316"/>
                <a:ext cx="7653571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US" sz="3600" dirty="0"/>
                  <a:t>Trajectory without PID controller implemented (left) vs trajectory with PID controller implemented (right)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/>
                <p:cNvSpPr txBox="1"/>
                <p:nvPr/>
              </p:nvSpPr>
              <p:spPr>
                <a:xfrm>
                  <a:off x="32910237" y="10387121"/>
                  <a:ext cx="3034192" cy="4770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2500" b="0" i="1">
                          <a:latin typeface="Cambria Math" charset="0"/>
                          <a:ea typeface="Cambria Math" charset="0"/>
                          <a:cs typeface="Cambria Math" charset="0"/>
                        </a:rPr>
                        <m:t>𝜏</m:t>
                      </m:r>
                    </m:oMath>
                  </a14:m>
                  <a:r>
                    <a:rPr lang="en-US" sz="2500" dirty="0"/>
                    <a:t> = 0.3526 seconds</a:t>
                  </a:r>
                </a:p>
              </p:txBody>
            </p:sp>
          </mc:Choice>
          <mc:Fallback xmlns="">
            <p:sp>
              <p:nvSpPr>
                <p:cNvPr id="54" name="TextBox 5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910237" y="10387121"/>
                  <a:ext cx="3034192" cy="477054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t="-8974" b="-30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55" name="Shape 91"/>
          <p:cNvSpPr/>
          <p:nvPr/>
        </p:nvSpPr>
        <p:spPr>
          <a:xfrm>
            <a:off x="33862226" y="20803408"/>
            <a:ext cx="10305647" cy="1240614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6985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258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4716934" y="21495147"/>
            <a:ext cx="6214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Internal Organization</a:t>
            </a:r>
          </a:p>
        </p:txBody>
      </p:sp>
      <p:sp>
        <p:nvSpPr>
          <p:cNvPr id="59" name="Shape 91"/>
          <p:cNvSpPr/>
          <p:nvPr/>
        </p:nvSpPr>
        <p:spPr>
          <a:xfrm>
            <a:off x="24768063" y="20838932"/>
            <a:ext cx="10112154" cy="1231248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7239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endParaRPr lang="en-US" sz="3200" dirty="0">
              <a:solidFill>
                <a:schemeClr val="lt1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6078682" y="21686930"/>
            <a:ext cx="34588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SAND-D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34716934" y="22509347"/>
            <a:ext cx="8785115" cy="6340993"/>
            <a:chOff x="34716934" y="22770072"/>
            <a:chExt cx="8785115" cy="6340993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86214" y="22802620"/>
              <a:ext cx="4315835" cy="5754447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16934" y="22770072"/>
              <a:ext cx="4284550" cy="5717871"/>
            </a:xfrm>
            <a:prstGeom prst="rect">
              <a:avLst/>
            </a:prstGeom>
          </p:spPr>
        </p:pic>
        <p:sp>
          <p:nvSpPr>
            <p:cNvPr id="62" name="TextBox 61"/>
            <p:cNvSpPr txBox="1"/>
            <p:nvPr/>
          </p:nvSpPr>
          <p:spPr>
            <a:xfrm>
              <a:off x="35109135" y="28557067"/>
              <a:ext cx="775206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dirty="0"/>
                <a:t>Before	After</a:t>
              </a: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35073051" y="28806656"/>
            <a:ext cx="81212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3000" dirty="0"/>
              <a:t>Before, it was difficult to troubleshoot due to the disorganization of internal components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000" dirty="0"/>
              <a:t>Wires would frequently come undone, and components were not modular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000" dirty="0"/>
              <a:t>Added a power board so all components are powered through one main board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3000" dirty="0"/>
              <a:t>Internal components are modular and easily removed and troubleshot</a:t>
            </a:r>
          </a:p>
        </p:txBody>
      </p:sp>
      <p:sp>
        <p:nvSpPr>
          <p:cNvPr id="65" name="Shape 91">
            <a:extLst>
              <a:ext uri="{FF2B5EF4-FFF2-40B4-BE49-F238E27FC236}">
                <a16:creationId xmlns:a16="http://schemas.microsoft.com/office/drawing/2014/main" id="{FE8E4315-2B66-4FFA-AE41-32685F2BDB9A}"/>
              </a:ext>
            </a:extLst>
          </p:cNvPr>
          <p:cNvSpPr/>
          <p:nvPr/>
        </p:nvSpPr>
        <p:spPr>
          <a:xfrm>
            <a:off x="-99619" y="20938648"/>
            <a:ext cx="25793472" cy="1213566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6096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7258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6B9541E-11F7-4419-8F59-2B9261204638}"/>
              </a:ext>
            </a:extLst>
          </p:cNvPr>
          <p:cNvSpPr/>
          <p:nvPr/>
        </p:nvSpPr>
        <p:spPr>
          <a:xfrm>
            <a:off x="716017" y="21548188"/>
            <a:ext cx="91240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</a:rPr>
              <a:t>Software and Controls</a:t>
            </a:r>
            <a:r>
              <a:rPr lang="en-US" sz="5400" dirty="0"/>
              <a:t/>
            </a:r>
            <a:br>
              <a:rPr lang="en-US" sz="5400" dirty="0"/>
            </a:br>
            <a:endParaRPr lang="en-US" sz="5400" dirty="0">
              <a:solidFill>
                <a:srgbClr val="000000"/>
              </a:solidFill>
            </a:endParaRPr>
          </a:p>
        </p:txBody>
      </p:sp>
      <p:pic>
        <p:nvPicPr>
          <p:cNvPr id="1028" name="Picture 4" descr="https://lh6.googleusercontent.com/8uOTJUvnyTIZfKG3NkJYE_EUiKeAcbgrHlXbSkwJ1Bd3dpglJ2YKS3AM6qGhbBCjh749JbCejwJULwrfRRX7cG5lahhB72SFdv_Rs2AARpGlL4R1W4F3qvCgzZzOyTE2BeD0nqth2MQ">
            <a:extLst>
              <a:ext uri="{FF2B5EF4-FFF2-40B4-BE49-F238E27FC236}">
                <a16:creationId xmlns:a16="http://schemas.microsoft.com/office/drawing/2014/main" id="{D75E9439-9B34-4C09-A762-CB464306B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534" y="25246090"/>
            <a:ext cx="8840781" cy="622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3C38393B-FEB9-4C3A-B97C-FEC60722B498}"/>
              </a:ext>
            </a:extLst>
          </p:cNvPr>
          <p:cNvSpPr/>
          <p:nvPr/>
        </p:nvSpPr>
        <p:spPr>
          <a:xfrm>
            <a:off x="822496" y="22307764"/>
            <a:ext cx="23299671" cy="2862322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457200" indent="-457200" fontAlgn="base">
              <a:buFont typeface="Arial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Arduino code for optimization, organization, sensor processing, GPS waypoint navigation, and communication with Pi</a:t>
            </a:r>
          </a:p>
          <a:p>
            <a:pPr marL="457200" indent="-457200" fontAlgn="base">
              <a:buFont typeface="Arial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Python code for Raspberry Pi to handle high level control, planning, and cross-swarm communication</a:t>
            </a:r>
          </a:p>
          <a:p>
            <a:pPr marL="457200" indent="-457200" fontAlgn="base">
              <a:buFont typeface="Arial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Behavior modes for demonstration and testing purposes</a:t>
            </a:r>
          </a:p>
          <a:p>
            <a:pPr marL="457200" indent="-457200" fontAlgn="base">
              <a:buFont typeface="Arial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Threading of Arduino with C Protothreads and interrupts </a:t>
            </a:r>
          </a:p>
          <a:p>
            <a:pPr marL="457200" indent="-457200" fontAlgn="base">
              <a:buFont typeface="Arial" charset="0"/>
              <a:buChar char="•"/>
            </a:pPr>
            <a:r>
              <a:rPr lang="en-US" sz="3600" dirty="0">
                <a:solidFill>
                  <a:srgbClr val="000000"/>
                </a:solidFill>
              </a:rPr>
              <a:t>Basic bot to bot communication via Xbee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9BF4109-20D2-4184-BF3F-C463581C298F}"/>
              </a:ext>
            </a:extLst>
          </p:cNvPr>
          <p:cNvSpPr txBox="1"/>
          <p:nvPr/>
        </p:nvSpPr>
        <p:spPr>
          <a:xfrm>
            <a:off x="12897325" y="31601190"/>
            <a:ext cx="11201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Overview of connected software mechanisms</a:t>
            </a:r>
          </a:p>
          <a:p>
            <a:pPr algn="ctr"/>
            <a:endParaRPr lang="en-US" sz="30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4193" y="6579834"/>
            <a:ext cx="3665711" cy="3665711"/>
          </a:xfrm>
          <a:prstGeom prst="rect">
            <a:avLst/>
          </a:prstGeom>
        </p:spPr>
      </p:pic>
      <p:sp>
        <p:nvSpPr>
          <p:cNvPr id="68" name="Shape 91">
            <a:extLst>
              <a:ext uri="{FF2B5EF4-FFF2-40B4-BE49-F238E27FC236}">
                <a16:creationId xmlns:a16="http://schemas.microsoft.com/office/drawing/2014/main" id="{DA48594D-2278-46AC-A07F-83DB789F1D43}"/>
              </a:ext>
            </a:extLst>
          </p:cNvPr>
          <p:cNvSpPr/>
          <p:nvPr/>
        </p:nvSpPr>
        <p:spPr>
          <a:xfrm>
            <a:off x="13225153" y="17131882"/>
            <a:ext cx="17109643" cy="429612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FFFF"/>
              </a:gs>
              <a:gs pos="9000">
                <a:srgbClr val="FFFFFF"/>
              </a:gs>
              <a:gs pos="100000">
                <a:srgbClr val="8DA9DB"/>
              </a:gs>
            </a:gsLst>
            <a:path path="circle">
              <a:fillToRect l="100000" b="100000"/>
            </a:path>
            <a:tileRect t="-100000" r="-100000"/>
          </a:gradFill>
          <a:ln w="9525" cap="flat" cmpd="sng">
            <a:solidFill>
              <a:srgbClr val="1D2272"/>
            </a:solidFill>
            <a:prstDash val="solid"/>
            <a:miter lim="8000"/>
            <a:headEnd type="none" w="sm" len="sm"/>
            <a:tailEnd type="none" w="sm" len="sm"/>
          </a:ln>
          <a:effectLst>
            <a:softEdge rad="558800"/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endParaRPr lang="en-US" sz="4400" dirty="0">
              <a:ea typeface="Calibri"/>
              <a:cs typeface="Calibri"/>
              <a:sym typeface="Calibri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427876" y="8501759"/>
            <a:ext cx="129901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/>
              <a:t>PSO utilizes mathematical principles to determine the most efficient movements to accomplish a common goal amongst the swarm. Derived from the behavior of nature’s swarms (birds, bees etc.), the algorithm operates without a centralized leader. Each robot communicates with one another and makes decisions based on shared </a:t>
            </a:r>
            <a:r>
              <a:rPr lang="en-US" sz="3600" dirty="0" smtClean="0"/>
              <a:t>information</a:t>
            </a:r>
            <a:endParaRPr lang="en-US" sz="3600" dirty="0"/>
          </a:p>
        </p:txBody>
      </p:sp>
      <p:sp>
        <p:nvSpPr>
          <p:cNvPr id="66" name="TextBox 65"/>
          <p:cNvSpPr txBox="1"/>
          <p:nvPr/>
        </p:nvSpPr>
        <p:spPr>
          <a:xfrm>
            <a:off x="30390407" y="7339698"/>
            <a:ext cx="13164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Particle Swarm Optimization Algorithm (PSO)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52072" y="31588228"/>
            <a:ext cx="9699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Basic state machine diagram representing bot behavior at the highest level</a:t>
            </a:r>
            <a:endParaRPr lang="en-US" dirty="0"/>
          </a:p>
        </p:txBody>
      </p:sp>
      <p:grpSp>
        <p:nvGrpSpPr>
          <p:cNvPr id="93" name="Group 92"/>
          <p:cNvGrpSpPr/>
          <p:nvPr/>
        </p:nvGrpSpPr>
        <p:grpSpPr>
          <a:xfrm>
            <a:off x="11562565" y="24710490"/>
            <a:ext cx="13091039" cy="6657687"/>
            <a:chOff x="4129250" y="20003787"/>
            <a:chExt cx="24217149" cy="8516585"/>
          </a:xfrm>
        </p:grpSpPr>
        <p:grpSp>
          <p:nvGrpSpPr>
            <p:cNvPr id="94" name="Group 93"/>
            <p:cNvGrpSpPr/>
            <p:nvPr/>
          </p:nvGrpSpPr>
          <p:grpSpPr>
            <a:xfrm>
              <a:off x="4129250" y="20003787"/>
              <a:ext cx="24217149" cy="8516585"/>
              <a:chOff x="4129250" y="20613387"/>
              <a:chExt cx="24217149" cy="8516585"/>
            </a:xfrm>
          </p:grpSpPr>
          <p:grpSp>
            <p:nvGrpSpPr>
              <p:cNvPr id="98" name="Group 97"/>
              <p:cNvGrpSpPr/>
              <p:nvPr/>
            </p:nvGrpSpPr>
            <p:grpSpPr>
              <a:xfrm>
                <a:off x="4129250" y="20613387"/>
                <a:ext cx="24217149" cy="8516585"/>
                <a:chOff x="24307010" y="7150134"/>
                <a:chExt cx="24217149" cy="8516585"/>
              </a:xfrm>
            </p:grpSpPr>
            <p:sp>
              <p:nvSpPr>
                <p:cNvPr id="105" name="Rectangle 104"/>
                <p:cNvSpPr/>
                <p:nvPr/>
              </p:nvSpPr>
              <p:spPr>
                <a:xfrm>
                  <a:off x="24307010" y="7150134"/>
                  <a:ext cx="7513918" cy="8516585"/>
                </a:xfrm>
                <a:prstGeom prst="rect">
                  <a:avLst/>
                </a:prstGeom>
                <a:solidFill>
                  <a:srgbClr val="9EC6E8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3000"/>
                </a:p>
              </p:txBody>
            </p:sp>
            <p:sp>
              <p:nvSpPr>
                <p:cNvPr id="106" name="TextBox 105"/>
                <p:cNvSpPr txBox="1"/>
                <p:nvPr/>
              </p:nvSpPr>
              <p:spPr>
                <a:xfrm>
                  <a:off x="24502990" y="7390077"/>
                  <a:ext cx="7863838" cy="8531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000" dirty="0"/>
                    <a:t>Arduino Mega (C/C++)</a:t>
                  </a:r>
                </a:p>
              </p:txBody>
            </p:sp>
            <p:sp>
              <p:nvSpPr>
                <p:cNvPr id="107" name="Rounded Rectangle 106"/>
                <p:cNvSpPr/>
                <p:nvPr/>
              </p:nvSpPr>
              <p:spPr>
                <a:xfrm>
                  <a:off x="25761600" y="8565977"/>
                  <a:ext cx="4403801" cy="2758727"/>
                </a:xfrm>
                <a:prstGeom prst="round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000" dirty="0">
                      <a:solidFill>
                        <a:schemeClr val="tx1"/>
                      </a:solidFill>
                    </a:rPr>
                    <a:t>GPS Waypoint Navigation</a:t>
                  </a:r>
                </a:p>
              </p:txBody>
            </p:sp>
            <p:sp>
              <p:nvSpPr>
                <p:cNvPr id="108" name="Rounded Rectangle 107"/>
                <p:cNvSpPr/>
                <p:nvPr/>
              </p:nvSpPr>
              <p:spPr>
                <a:xfrm>
                  <a:off x="25761598" y="12313919"/>
                  <a:ext cx="4464762" cy="2766678"/>
                </a:xfrm>
                <a:prstGeom prst="round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000" dirty="0">
                      <a:solidFill>
                        <a:schemeClr val="tx1"/>
                      </a:solidFill>
                    </a:rPr>
                    <a:t>Obstacle Avoidance</a:t>
                  </a: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39455761" y="7150134"/>
                  <a:ext cx="9068398" cy="8516585"/>
                </a:xfrm>
                <a:prstGeom prst="rect">
                  <a:avLst/>
                </a:prstGeom>
                <a:solidFill>
                  <a:srgbClr val="9EC6E8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300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>
                  <a:off x="40431123" y="7221981"/>
                  <a:ext cx="7573682" cy="8531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000" dirty="0"/>
                    <a:t>Raspberry Pi (Python)</a:t>
                  </a:r>
                </a:p>
              </p:txBody>
            </p:sp>
            <p:sp>
              <p:nvSpPr>
                <p:cNvPr id="111" name="Rounded Rectangle 110"/>
                <p:cNvSpPr/>
                <p:nvPr/>
              </p:nvSpPr>
              <p:spPr>
                <a:xfrm>
                  <a:off x="39752371" y="8839201"/>
                  <a:ext cx="3950707" cy="2517724"/>
                </a:xfrm>
                <a:prstGeom prst="round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000" dirty="0">
                      <a:solidFill>
                        <a:schemeClr val="tx1"/>
                      </a:solidFill>
                    </a:rPr>
                    <a:t>Arduino Interface</a:t>
                  </a:r>
                </a:p>
              </p:txBody>
            </p:sp>
            <p:sp>
              <p:nvSpPr>
                <p:cNvPr id="112" name="Rounded Rectangle 111"/>
                <p:cNvSpPr/>
                <p:nvPr/>
              </p:nvSpPr>
              <p:spPr>
                <a:xfrm>
                  <a:off x="42328995" y="12528932"/>
                  <a:ext cx="3726480" cy="2485505"/>
                </a:xfrm>
                <a:prstGeom prst="round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000" dirty="0" err="1">
                      <a:solidFill>
                        <a:schemeClr val="tx1"/>
                      </a:solidFill>
                    </a:rPr>
                    <a:t>XBee</a:t>
                  </a:r>
                  <a:r>
                    <a:rPr lang="en-US" sz="3000" dirty="0">
                      <a:solidFill>
                        <a:schemeClr val="tx1"/>
                      </a:solidFill>
                    </a:rPr>
                    <a:t> Interface</a:t>
                  </a:r>
                </a:p>
              </p:txBody>
            </p:sp>
            <p:sp>
              <p:nvSpPr>
                <p:cNvPr id="113" name="Rounded Rectangle 112"/>
                <p:cNvSpPr/>
                <p:nvPr/>
              </p:nvSpPr>
              <p:spPr>
                <a:xfrm>
                  <a:off x="44069523" y="8895569"/>
                  <a:ext cx="4245834" cy="2485505"/>
                </a:xfrm>
                <a:prstGeom prst="roundRect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3000" dirty="0">
                      <a:solidFill>
                        <a:schemeClr val="tx1"/>
                      </a:solidFill>
                    </a:rPr>
                    <a:t>PSO Goal Calculation</a:t>
                  </a:r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32787872" y="11356925"/>
                  <a:ext cx="5840609" cy="4193573"/>
                </a:xfrm>
                <a:prstGeom prst="rect">
                  <a:avLst/>
                </a:prstGeom>
                <a:solidFill>
                  <a:srgbClr val="9EC6E8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 sz="3000"/>
                </a:p>
              </p:txBody>
            </p:sp>
          </p:grpSp>
          <p:cxnSp>
            <p:nvCxnSpPr>
              <p:cNvPr id="99" name="Straight Arrow Connector 98"/>
              <p:cNvCxnSpPr/>
              <p:nvPr/>
            </p:nvCxnSpPr>
            <p:spPr>
              <a:xfrm>
                <a:off x="7437120" y="24597035"/>
                <a:ext cx="0" cy="1950720"/>
              </a:xfrm>
              <a:prstGeom prst="straightConnector1">
                <a:avLst/>
              </a:prstGeom>
              <a:ln w="762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Arrow Connector 99"/>
              <p:cNvCxnSpPr/>
              <p:nvPr/>
            </p:nvCxnSpPr>
            <p:spPr>
              <a:xfrm flipV="1">
                <a:off x="9174480" y="24597035"/>
                <a:ext cx="0" cy="1950720"/>
              </a:xfrm>
              <a:prstGeom prst="straightConnector1">
                <a:avLst/>
              </a:prstGeom>
              <a:ln w="762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Cloud 100"/>
              <p:cNvSpPr/>
              <p:nvPr/>
            </p:nvSpPr>
            <p:spPr>
              <a:xfrm>
                <a:off x="13074381" y="25130018"/>
                <a:ext cx="4861056" cy="3485010"/>
              </a:xfrm>
              <a:prstGeom prst="cloud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solidFill>
                      <a:schemeClr val="tx1"/>
                    </a:solidFill>
                  </a:rPr>
                  <a:t>Swarm Network</a:t>
                </a:r>
              </a:p>
            </p:txBody>
          </p:sp>
          <p:cxnSp>
            <p:nvCxnSpPr>
              <p:cNvPr id="102" name="Straight Arrow Connector 101"/>
              <p:cNvCxnSpPr/>
              <p:nvPr/>
            </p:nvCxnSpPr>
            <p:spPr>
              <a:xfrm flipV="1">
                <a:off x="9753600" y="22805634"/>
                <a:ext cx="10499762" cy="60960"/>
              </a:xfrm>
              <a:prstGeom prst="straightConnector1">
                <a:avLst/>
              </a:prstGeom>
              <a:ln w="762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Arrow Connector 102"/>
              <p:cNvCxnSpPr/>
              <p:nvPr/>
            </p:nvCxnSpPr>
            <p:spPr>
              <a:xfrm flipH="1" flipV="1">
                <a:off x="9715529" y="24438131"/>
                <a:ext cx="10499762" cy="60960"/>
              </a:xfrm>
              <a:prstGeom prst="straightConnector1">
                <a:avLst/>
              </a:prstGeom>
              <a:ln w="762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Arrow Connector 103"/>
              <p:cNvCxnSpPr/>
              <p:nvPr/>
            </p:nvCxnSpPr>
            <p:spPr>
              <a:xfrm flipH="1">
                <a:off x="17592842" y="26823361"/>
                <a:ext cx="5321039" cy="0"/>
              </a:xfrm>
              <a:prstGeom prst="straightConnector1">
                <a:avLst/>
              </a:prstGeom>
              <a:ln w="762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5" name="Straight Arrow Connector 94"/>
            <p:cNvCxnSpPr/>
            <p:nvPr/>
          </p:nvCxnSpPr>
          <p:spPr>
            <a:xfrm flipV="1">
              <a:off x="22853555" y="22983867"/>
              <a:ext cx="1691551" cy="1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Arrow Connector 95"/>
            <p:cNvCxnSpPr/>
            <p:nvPr/>
          </p:nvCxnSpPr>
          <p:spPr>
            <a:xfrm>
              <a:off x="21948961" y="23990987"/>
              <a:ext cx="1352131" cy="1947168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/>
            <p:cNvCxnSpPr/>
            <p:nvPr/>
          </p:nvCxnSpPr>
          <p:spPr>
            <a:xfrm flipH="1">
              <a:off x="24280274" y="23987435"/>
              <a:ext cx="1352131" cy="1947168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TextBox 115"/>
          <p:cNvSpPr txBox="1"/>
          <p:nvPr/>
        </p:nvSpPr>
        <p:spPr>
          <a:xfrm>
            <a:off x="26153214" y="27264815"/>
            <a:ext cx="70031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/>
              <a:t>Swarm Autonomous Navigation and Diagnostic Display (SAND-D) is a handheld device that is used to consolidate and monitor information about the Swarm. It can display data the bots have collected, bot battery life, and the real time position of </a:t>
            </a:r>
            <a:r>
              <a:rPr lang="en-US" sz="3600"/>
              <a:t>each </a:t>
            </a:r>
            <a:r>
              <a:rPr lang="en-US" sz="3600" smtClean="0"/>
              <a:t>bot</a:t>
            </a:r>
            <a:endParaRPr lang="en-US" sz="3600" dirty="0"/>
          </a:p>
        </p:txBody>
      </p:sp>
      <p:grpSp>
        <p:nvGrpSpPr>
          <p:cNvPr id="121" name="Group 120"/>
          <p:cNvGrpSpPr/>
          <p:nvPr/>
        </p:nvGrpSpPr>
        <p:grpSpPr>
          <a:xfrm>
            <a:off x="25790532" y="22774174"/>
            <a:ext cx="3295823" cy="3574440"/>
            <a:chOff x="29832089" y="22559409"/>
            <a:chExt cx="3750785" cy="4643113"/>
          </a:xfrm>
        </p:grpSpPr>
        <p:pic>
          <p:nvPicPr>
            <p:cNvPr id="115" name="Picture 114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33" t="12035" r="28772" b="15660"/>
            <a:stretch/>
          </p:blipFill>
          <p:spPr>
            <a:xfrm>
              <a:off x="29832089" y="22559409"/>
              <a:ext cx="3750785" cy="3825140"/>
            </a:xfrm>
            <a:prstGeom prst="rect">
              <a:avLst/>
            </a:prstGeom>
          </p:spPr>
        </p:pic>
        <p:sp>
          <p:nvSpPr>
            <p:cNvPr id="118" name="TextBox 117"/>
            <p:cNvSpPr txBox="1"/>
            <p:nvPr/>
          </p:nvSpPr>
          <p:spPr>
            <a:xfrm>
              <a:off x="30787999" y="26482892"/>
              <a:ext cx="2794875" cy="719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000" b="1" dirty="0"/>
                <a:t>Front View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DB6D29C-37D1-45CE-B1A0-F5D099ACB23D}"/>
              </a:ext>
            </a:extLst>
          </p:cNvPr>
          <p:cNvSpPr txBox="1"/>
          <p:nvPr/>
        </p:nvSpPr>
        <p:spPr>
          <a:xfrm>
            <a:off x="30589274" y="4967202"/>
            <a:ext cx="12766395" cy="464742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1143000" indent="-1143000">
              <a:buFont typeface="Arial" charset="0"/>
              <a:buChar char="•"/>
            </a:pPr>
            <a:r>
              <a:rPr lang="en-US" sz="3700" dirty="0"/>
              <a:t>Aluminum welded chassis</a:t>
            </a:r>
          </a:p>
          <a:p>
            <a:pPr marL="1143000" indent="-1143000">
              <a:buFont typeface="Arial" charset="0"/>
              <a:buChar char="•"/>
            </a:pPr>
            <a:r>
              <a:rPr lang="en-US" sz="3700" dirty="0"/>
              <a:t>Water resistant</a:t>
            </a:r>
          </a:p>
          <a:p>
            <a:pPr marL="1143000" indent="-1143000">
              <a:buFont typeface="Arial" charset="0"/>
              <a:buChar char="•"/>
            </a:pPr>
            <a:r>
              <a:rPr lang="en-US" sz="3700" dirty="0"/>
              <a:t>17” H x 18.5” W x 15” L</a:t>
            </a:r>
          </a:p>
          <a:p>
            <a:pPr marL="1143000" indent="-1143000">
              <a:buFont typeface="Arial" charset="0"/>
              <a:buChar char="•"/>
            </a:pPr>
            <a:endParaRPr lang="en-US" sz="3700" dirty="0"/>
          </a:p>
          <a:p>
            <a:pPr marL="1143000" indent="-1143000">
              <a:buFont typeface="Arial" charset="0"/>
              <a:buChar char="•"/>
            </a:pPr>
            <a:endParaRPr lang="en-US" sz="3700" dirty="0"/>
          </a:p>
          <a:p>
            <a:pPr marL="1143000" indent="-1143000">
              <a:buFont typeface="Arial" charset="0"/>
              <a:buChar char="•"/>
            </a:pPr>
            <a:endParaRPr lang="en-US" sz="3700" dirty="0"/>
          </a:p>
          <a:p>
            <a:pPr marL="1143000" indent="-1143000">
              <a:buFont typeface="Arial" charset="0"/>
              <a:buChar char="•"/>
            </a:pPr>
            <a:endParaRPr lang="en-US" sz="3700" dirty="0"/>
          </a:p>
          <a:p>
            <a:pPr marL="1143000" indent="-1143000">
              <a:buFont typeface="Arial" charset="0"/>
              <a:buChar char="•"/>
            </a:pPr>
            <a:endParaRPr lang="en-US" sz="3700" dirty="0"/>
          </a:p>
          <a:p>
            <a:pPr marL="1143000" indent="-1143000">
              <a:buFont typeface="Arial" charset="0"/>
              <a:buChar char="•"/>
            </a:pPr>
            <a:r>
              <a:rPr lang="en-US" sz="3700" dirty="0"/>
              <a:t>Dynamic suspension</a:t>
            </a:r>
          </a:p>
          <a:p>
            <a:pPr marL="1143000" indent="-1143000">
              <a:buFont typeface="Arial" charset="0"/>
              <a:buChar char="•"/>
            </a:pPr>
            <a:r>
              <a:rPr lang="en-US" sz="3700" dirty="0"/>
              <a:t>Top speed: 2.5 mph</a:t>
            </a:r>
          </a:p>
          <a:p>
            <a:pPr marL="1143000" indent="-1143000">
              <a:buFont typeface="Arial" charset="0"/>
              <a:buChar char="•"/>
            </a:pPr>
            <a:r>
              <a:rPr lang="en-US" sz="3700" dirty="0"/>
              <a:t>Total weight: 11.4 lbs</a:t>
            </a:r>
          </a:p>
          <a:p>
            <a:pPr algn="ctr"/>
            <a:endParaRPr lang="en-US" sz="3700" dirty="0"/>
          </a:p>
          <a:p>
            <a:pPr algn="ctr"/>
            <a:endParaRPr lang="en-US" sz="37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D86102B-5D48-46AC-AA2D-7842FFEB0153}"/>
              </a:ext>
            </a:extLst>
          </p:cNvPr>
          <p:cNvSpPr txBox="1"/>
          <p:nvPr/>
        </p:nvSpPr>
        <p:spPr>
          <a:xfrm>
            <a:off x="14063628" y="17868174"/>
            <a:ext cx="154596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ea typeface="Calibri"/>
                <a:cs typeface="Calibri"/>
                <a:sym typeface="Calibri"/>
              </a:rPr>
              <a:t>Mission</a:t>
            </a:r>
            <a:r>
              <a:rPr lang="en-US" sz="4400" dirty="0">
                <a:ea typeface="Calibri"/>
                <a:cs typeface="Calibri"/>
                <a:sym typeface="Calibri"/>
              </a:rPr>
              <a:t>: We aim to design, manufacture, and test a swarm of autonomous rovers to search an </a:t>
            </a:r>
            <a:r>
              <a:rPr lang="en-US" sz="4400" dirty="0" smtClean="0">
                <a:ea typeface="Calibri"/>
                <a:cs typeface="Calibri"/>
                <a:sym typeface="Calibri"/>
              </a:rPr>
              <a:t>area for </a:t>
            </a:r>
            <a:r>
              <a:rPr lang="en-US" sz="4400" dirty="0">
                <a:ea typeface="Calibri"/>
                <a:cs typeface="Calibri"/>
                <a:sym typeface="Calibri"/>
              </a:rPr>
              <a:t>the highest and lowest elevation. The swarm serves as a test platform for the Particle Swarm Optimization </a:t>
            </a:r>
            <a:r>
              <a:rPr lang="en-US" sz="4400" dirty="0" smtClean="0">
                <a:ea typeface="Calibri"/>
                <a:cs typeface="Calibri"/>
                <a:sym typeface="Calibri"/>
              </a:rPr>
              <a:t>Algorithm</a:t>
            </a:r>
            <a:endParaRPr lang="en-US" sz="4400" dirty="0">
              <a:ea typeface="Calibri"/>
              <a:cs typeface="Calibri"/>
              <a:sym typeface="Calibri"/>
            </a:endParaRPr>
          </a:p>
          <a:p>
            <a:pPr algn="ctr"/>
            <a:endParaRPr lang="en-US" sz="4400" dirty="0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30D2146C-E7DE-40F1-B5FC-9501C8010B6E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9411613" y="22774174"/>
            <a:ext cx="4400803" cy="2944734"/>
          </a:xfrm>
          <a:prstGeom prst="rect">
            <a:avLst/>
          </a:prstGeom>
        </p:spPr>
      </p:pic>
      <p:sp>
        <p:nvSpPr>
          <p:cNvPr id="119" name="TextBox 118">
            <a:extLst>
              <a:ext uri="{FF2B5EF4-FFF2-40B4-BE49-F238E27FC236}">
                <a16:creationId xmlns:a16="http://schemas.microsoft.com/office/drawing/2014/main" id="{CD842132-28BF-4644-AE66-4CC48F75D66F}"/>
              </a:ext>
            </a:extLst>
          </p:cNvPr>
          <p:cNvSpPr txBox="1"/>
          <p:nvPr/>
        </p:nvSpPr>
        <p:spPr>
          <a:xfrm>
            <a:off x="30595667" y="25868289"/>
            <a:ext cx="229492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/>
              <a:t>Proposed UI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4362" y="3593977"/>
            <a:ext cx="13971131" cy="1448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4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1841</TotalTime>
  <Words>546</Words>
  <Application>Microsoft Office PowerPoint</Application>
  <PresentationFormat>Custom</PresentationFormat>
  <Paragraphs>68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Cambria Math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Strickland, Shelby A</dc:creator>
  <cp:lastModifiedBy>Strickland, Shelby A</cp:lastModifiedBy>
  <cp:revision>57</cp:revision>
  <dcterms:created xsi:type="dcterms:W3CDTF">2018-04-03T19:19:08Z</dcterms:created>
  <dcterms:modified xsi:type="dcterms:W3CDTF">2018-04-13T17:07:40Z</dcterms:modified>
</cp:coreProperties>
</file>