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60" r:id="rId2"/>
  </p:sldMasterIdLst>
  <p:notesMasterIdLst>
    <p:notesMasterId r:id="rId4"/>
  </p:notesMasterIdLst>
  <p:handoutMasterIdLst>
    <p:handoutMasterId r:id="rId5"/>
  </p:handoutMasterIdLst>
  <p:sldIdLst>
    <p:sldId id="256" r:id="rId3"/>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1"/>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9DCAF9ED-07DC-4A11-8D7F-57B35C25682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5" autoAdjust="0"/>
    <p:restoredTop sz="94660"/>
  </p:normalViewPr>
  <p:slideViewPr>
    <p:cSldViewPr snapToGrid="0">
      <p:cViewPr varScale="1">
        <p:scale>
          <a:sx n="22" d="100"/>
          <a:sy n="22" d="100"/>
        </p:scale>
        <p:origin x="72" y="1384"/>
      </p:cViewPr>
      <p:guideLst/>
    </p:cSldViewPr>
  </p:slideViewPr>
  <p:notesTextViewPr>
    <p:cViewPr>
      <p:scale>
        <a:sx n="3" d="2"/>
        <a:sy n="3" d="2"/>
      </p:scale>
      <p:origin x="0" y="0"/>
    </p:cViewPr>
  </p:notesTextViewPr>
  <p:notesViewPr>
    <p:cSldViewPr snapToGrid="0" showGuides="1">
      <p:cViewPr varScale="1">
        <p:scale>
          <a:sx n="65" d="100"/>
          <a:sy n="65" d="100"/>
        </p:scale>
        <p:origin x="2796" y="6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viewProps" Target="viewProps.xml"/><Relationship Id="rId2" Type="http://schemas.openxmlformats.org/officeDocument/2006/relationships/slideMaster" Target="slideMasters/slideMaster1.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handoutMaster" Target="handoutMasters/handoutMaster1.xml"/><Relationship Id="rId4" Type="http://schemas.openxmlformats.org/officeDocument/2006/relationships/notesMaster" Target="notesMasters/notes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1C0B079-A316-4C9B-B165-DF9EA8325D2C}" type="datetimeFigureOut">
              <a:rPr lang="en-US" smtClean="0"/>
              <a:t>4/13/2018</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BA0EAE6-B4B6-49B7-9049-B371250BE0F4}" type="slidenum">
              <a:rPr lang="en-US" smtClean="0"/>
              <a:t>‹#›</a:t>
            </a:fld>
            <a:endParaRPr lang="en-US"/>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28AB8-57D1-494F-9851-055AD867E790}" type="datetimeFigureOut">
              <a:rPr lang="en-US" smtClean="0"/>
              <a:t>4/13/2018</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7F044-5458-4B2E-BFA0-52AAA1C529D4}" type="slidenum">
              <a:rPr lang="en-US" smtClean="0"/>
              <a:t>‹#›</a:t>
            </a:fld>
            <a:endParaRPr lang="en-US"/>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ster">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45" name="Rectangle 44"/>
          <p:cNvSpPr/>
          <p:nvPr/>
        </p:nvSpPr>
        <p:spPr>
          <a:xfrm>
            <a:off x="685800" y="14798040"/>
            <a:ext cx="457200" cy="9144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685800" y="23301960"/>
            <a:ext cx="457200" cy="914400"/>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ectangle 101"/>
          <p:cNvSpPr>
            <a:spLocks noChangeArrowheads="1"/>
          </p:cNvSpPr>
          <p:nvPr userDrawn="1"/>
        </p:nvSpPr>
        <p:spPr bwMode="auto">
          <a:xfrm>
            <a:off x="1" y="32004000"/>
            <a:ext cx="43891200" cy="914400"/>
          </a:xfrm>
          <a:prstGeom prst="rect">
            <a:avLst/>
          </a:prstGeom>
          <a:solidFill>
            <a:schemeClr val="accent2">
              <a:lumMod val="60000"/>
              <a:lumOff val="40000"/>
            </a:schemeClr>
          </a:solidFill>
          <a:ln>
            <a:noFill/>
          </a:ln>
          <a:effectLst/>
        </p:spPr>
        <p:txBody>
          <a:bodyPr wrap="none" anchor="ctr"/>
          <a:lstStyle/>
          <a:p>
            <a:r>
              <a:rPr lang="en-US" dirty="0"/>
              <a:t>`</a:t>
            </a:r>
          </a:p>
        </p:txBody>
      </p:sp>
      <p:sp>
        <p:nvSpPr>
          <p:cNvPr id="59" name="Line 112"/>
          <p:cNvSpPr>
            <a:spLocks noChangeShapeType="1"/>
          </p:cNvSpPr>
          <p:nvPr userDrawn="1"/>
        </p:nvSpPr>
        <p:spPr bwMode="white">
          <a:xfrm>
            <a:off x="0" y="32004000"/>
            <a:ext cx="43891200" cy="0"/>
          </a:xfrm>
          <a:prstGeom prst="line">
            <a:avLst/>
          </a:prstGeom>
          <a:noFill/>
          <a:ln w="57150">
            <a:solidFill>
              <a:schemeClr val="bg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3" name="Rectangle 42"/>
          <p:cNvSpPr/>
          <p:nvPr userDrawn="1"/>
        </p:nvSpPr>
        <p:spPr bwMode="white">
          <a:xfrm>
            <a:off x="29591222" y="6172200"/>
            <a:ext cx="13102114" cy="253288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p:cNvSpPr/>
          <p:nvPr userDrawn="1"/>
        </p:nvSpPr>
        <p:spPr bwMode="white">
          <a:xfrm>
            <a:off x="15363158" y="6172200"/>
            <a:ext cx="13102114" cy="253288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p:cNvSpPr/>
          <p:nvPr userDrawn="1"/>
        </p:nvSpPr>
        <p:spPr bwMode="white">
          <a:xfrm>
            <a:off x="1116805" y="6172200"/>
            <a:ext cx="13102114" cy="253288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p:cNvSpPr/>
          <p:nvPr/>
        </p:nvSpPr>
        <p:spPr>
          <a:xfrm>
            <a:off x="685800" y="6172200"/>
            <a:ext cx="457200" cy="9144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101"/>
          <p:cNvSpPr>
            <a:spLocks noChangeArrowheads="1"/>
          </p:cNvSpPr>
          <p:nvPr userDrawn="1"/>
        </p:nvSpPr>
        <p:spPr bwMode="auto">
          <a:xfrm>
            <a:off x="1143001" y="3886200"/>
            <a:ext cx="42748200" cy="1600200"/>
          </a:xfrm>
          <a:prstGeom prst="rect">
            <a:avLst/>
          </a:prstGeom>
          <a:solidFill>
            <a:schemeClr val="accent2">
              <a:lumMod val="20000"/>
              <a:lumOff val="80000"/>
            </a:schemeClr>
          </a:solidFill>
          <a:ln>
            <a:noFill/>
          </a:ln>
          <a:effectLst/>
        </p:spPr>
        <p:txBody>
          <a:bodyPr wrap="none" anchor="ctr"/>
          <a:lstStyle/>
          <a:p>
            <a:endParaRPr lang="en-US"/>
          </a:p>
        </p:txBody>
      </p:sp>
      <p:sp>
        <p:nvSpPr>
          <p:cNvPr id="6" name="Title 5"/>
          <p:cNvSpPr>
            <a:spLocks noGrp="1"/>
          </p:cNvSpPr>
          <p:nvPr userDrawn="1">
            <p:ph type="title"/>
          </p:nvPr>
        </p:nvSpPr>
        <p:spPr/>
        <p:txBody>
          <a:bodyPr/>
          <a:lstStyle/>
          <a:p>
            <a:r>
              <a:rPr lang="en-US"/>
              <a:t>Click to edit Master title style</a:t>
            </a:r>
          </a:p>
        </p:txBody>
      </p:sp>
      <p:sp>
        <p:nvSpPr>
          <p:cNvPr id="31" name="Text Placeholder 6"/>
          <p:cNvSpPr>
            <a:spLocks noGrp="1"/>
          </p:cNvSpPr>
          <p:nvPr userDrawn="1">
            <p:ph type="body" sz="quarter" idx="36"/>
          </p:nvPr>
        </p:nvSpPr>
        <p:spPr bwMode="auto">
          <a:xfrm>
            <a:off x="2209800" y="4083469"/>
            <a:ext cx="35661600" cy="1276992"/>
          </a:xfrm>
        </p:spPr>
        <p:txBody>
          <a:bodyPr anchor="ctr">
            <a:noAutofit/>
          </a:bodyPr>
          <a:lstStyle>
            <a:lvl1pPr marL="0" indent="0">
              <a:spcBef>
                <a:spcPts val="0"/>
              </a:spcBef>
              <a:buNone/>
              <a:defRPr sz="2400">
                <a:solidFill>
                  <a:schemeClr val="tx1"/>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a:t>Edit Master text styles</a:t>
            </a:r>
          </a:p>
        </p:txBody>
      </p:sp>
      <p:sp>
        <p:nvSpPr>
          <p:cNvPr id="7" name="Text Placeholder 6"/>
          <p:cNvSpPr>
            <a:spLocks noGrp="1"/>
          </p:cNvSpPr>
          <p:nvPr userDrawn="1">
            <p:ph type="body" sz="quarter" idx="13" hasCustomPrompt="1"/>
          </p:nvPr>
        </p:nvSpPr>
        <p:spPr>
          <a:xfrm>
            <a:off x="1170431" y="6172200"/>
            <a:ext cx="13044367" cy="914400"/>
          </a:xfrm>
          <a:prstGeom prst="rect">
            <a:avLst/>
          </a:prstGeom>
          <a:solidFill>
            <a:schemeClr val="tx2"/>
          </a:solidFill>
        </p:spPr>
        <p:txBody>
          <a:bodyPr lIns="365760" anchor="ctr">
            <a:noAutofit/>
          </a:bodyPr>
          <a:lstStyle>
            <a:lvl1pPr marL="0" indent="0">
              <a:spcBef>
                <a:spcPts val="0"/>
              </a:spcBef>
              <a:buNone/>
              <a:defRPr sz="60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19" name="Content Placeholder 17"/>
          <p:cNvSpPr>
            <a:spLocks noGrp="1"/>
          </p:cNvSpPr>
          <p:nvPr userDrawn="1">
            <p:ph sz="quarter" idx="24" hasCustomPrompt="1"/>
          </p:nvPr>
        </p:nvSpPr>
        <p:spPr>
          <a:xfrm>
            <a:off x="1174552" y="7086600"/>
            <a:ext cx="13048488" cy="6840825"/>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1" name="Text Placeholder 6"/>
          <p:cNvSpPr>
            <a:spLocks noGrp="1"/>
          </p:cNvSpPr>
          <p:nvPr userDrawn="1">
            <p:ph type="body" sz="quarter" idx="17" hasCustomPrompt="1"/>
          </p:nvPr>
        </p:nvSpPr>
        <p:spPr>
          <a:xfrm>
            <a:off x="1170431" y="14798040"/>
            <a:ext cx="13048488" cy="914400"/>
          </a:xfrm>
          <a:prstGeom prst="rect">
            <a:avLst/>
          </a:prstGeom>
          <a:solidFill>
            <a:schemeClr val="accent5"/>
          </a:solidFill>
        </p:spPr>
        <p:txBody>
          <a:bodyPr lIns="365760" anchor="ctr">
            <a:noAutofit/>
          </a:bodyPr>
          <a:lstStyle>
            <a:lvl1pPr marL="0" indent="0">
              <a:spcBef>
                <a:spcPts val="0"/>
              </a:spcBef>
              <a:buNone/>
              <a:defRPr sz="60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0" name="Content Placeholder 17"/>
          <p:cNvSpPr>
            <a:spLocks noGrp="1"/>
          </p:cNvSpPr>
          <p:nvPr userDrawn="1">
            <p:ph sz="quarter" idx="25" hasCustomPrompt="1"/>
          </p:nvPr>
        </p:nvSpPr>
        <p:spPr>
          <a:xfrm>
            <a:off x="1174552" y="15712439"/>
            <a:ext cx="13048488" cy="7440169"/>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3" name="Text Placeholder 6"/>
          <p:cNvSpPr>
            <a:spLocks noGrp="1"/>
          </p:cNvSpPr>
          <p:nvPr userDrawn="1">
            <p:ph type="body" sz="quarter" idx="19" hasCustomPrompt="1"/>
          </p:nvPr>
        </p:nvSpPr>
        <p:spPr>
          <a:xfrm>
            <a:off x="1170431" y="23301960"/>
            <a:ext cx="13048488" cy="914400"/>
          </a:xfrm>
          <a:prstGeom prst="rect">
            <a:avLst/>
          </a:prstGeom>
          <a:solidFill>
            <a:schemeClr val="accent2">
              <a:lumMod val="75000"/>
            </a:schemeClr>
          </a:solidFill>
        </p:spPr>
        <p:txBody>
          <a:bodyPr lIns="365760" anchor="ctr">
            <a:noAutofit/>
          </a:bodyPr>
          <a:lstStyle>
            <a:lvl1pPr marL="0" indent="0">
              <a:spcBef>
                <a:spcPts val="0"/>
              </a:spcBef>
              <a:buNone/>
              <a:defRPr sz="60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1" name="Content Placeholder 17"/>
          <p:cNvSpPr>
            <a:spLocks noGrp="1"/>
          </p:cNvSpPr>
          <p:nvPr userDrawn="1">
            <p:ph sz="quarter" idx="26" hasCustomPrompt="1"/>
          </p:nvPr>
        </p:nvSpPr>
        <p:spPr>
          <a:xfrm>
            <a:off x="1174552" y="24216361"/>
            <a:ext cx="13048488" cy="7263385"/>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5" name="Text Placeholder 6"/>
          <p:cNvSpPr>
            <a:spLocks noGrp="1"/>
          </p:cNvSpPr>
          <p:nvPr userDrawn="1">
            <p:ph type="body" sz="quarter" idx="21" hasCustomPrompt="1"/>
          </p:nvPr>
        </p:nvSpPr>
        <p:spPr>
          <a:xfrm>
            <a:off x="15416784" y="6172200"/>
            <a:ext cx="13048488" cy="914400"/>
          </a:xfrm>
          <a:prstGeom prst="rect">
            <a:avLst/>
          </a:prstGeom>
          <a:solidFill>
            <a:schemeClr val="accent2"/>
          </a:solidFill>
        </p:spPr>
        <p:txBody>
          <a:bodyPr lIns="365760" anchor="ctr">
            <a:noAutofit/>
          </a:bodyPr>
          <a:lstStyle>
            <a:lvl1pPr marL="0" indent="0">
              <a:spcBef>
                <a:spcPts val="0"/>
              </a:spcBef>
              <a:buNone/>
              <a:defRPr sz="60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2" name="Content Placeholder 17"/>
          <p:cNvSpPr>
            <a:spLocks noGrp="1"/>
          </p:cNvSpPr>
          <p:nvPr userDrawn="1">
            <p:ph sz="quarter" idx="27" hasCustomPrompt="1"/>
          </p:nvPr>
        </p:nvSpPr>
        <p:spPr>
          <a:xfrm>
            <a:off x="15416784" y="7086600"/>
            <a:ext cx="13048488" cy="4926126"/>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8" name="Content Placeholder 17"/>
          <p:cNvSpPr>
            <a:spLocks noGrp="1"/>
          </p:cNvSpPr>
          <p:nvPr userDrawn="1">
            <p:ph sz="quarter" idx="23" hasCustomPrompt="1"/>
          </p:nvPr>
        </p:nvSpPr>
        <p:spPr>
          <a:xfrm>
            <a:off x="15416784" y="12456478"/>
            <a:ext cx="13048488" cy="6172200"/>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57" name="Content Placeholder 17"/>
          <p:cNvSpPr>
            <a:spLocks noGrp="1"/>
          </p:cNvSpPr>
          <p:nvPr>
            <p:ph sz="quarter" idx="37" hasCustomPrompt="1"/>
          </p:nvPr>
        </p:nvSpPr>
        <p:spPr>
          <a:xfrm>
            <a:off x="15416784" y="19072430"/>
            <a:ext cx="13048488" cy="3918814"/>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4" name="Text Placeholder 6"/>
          <p:cNvSpPr>
            <a:spLocks noGrp="1"/>
          </p:cNvSpPr>
          <p:nvPr userDrawn="1">
            <p:ph type="body" sz="quarter" idx="29" hasCustomPrompt="1"/>
          </p:nvPr>
        </p:nvSpPr>
        <p:spPr>
          <a:xfrm>
            <a:off x="15416784" y="23301960"/>
            <a:ext cx="13048488" cy="914400"/>
          </a:xfrm>
          <a:prstGeom prst="rect">
            <a:avLst/>
          </a:prstGeom>
          <a:solidFill>
            <a:schemeClr val="accent1"/>
          </a:solidFill>
        </p:spPr>
        <p:txBody>
          <a:bodyPr lIns="365760" anchor="ctr">
            <a:noAutofit/>
          </a:bodyPr>
          <a:lstStyle>
            <a:lvl1pPr marL="0" indent="0">
              <a:spcBef>
                <a:spcPts val="0"/>
              </a:spcBef>
              <a:buNone/>
              <a:defRPr sz="60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5" name="Content Placeholder 17"/>
          <p:cNvSpPr>
            <a:spLocks noGrp="1"/>
          </p:cNvSpPr>
          <p:nvPr userDrawn="1">
            <p:ph sz="quarter" idx="30" hasCustomPrompt="1"/>
          </p:nvPr>
        </p:nvSpPr>
        <p:spPr>
          <a:xfrm>
            <a:off x="15416784" y="24216361"/>
            <a:ext cx="13048488" cy="7260336"/>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6" name="Text Placeholder 6"/>
          <p:cNvSpPr>
            <a:spLocks noGrp="1"/>
          </p:cNvSpPr>
          <p:nvPr userDrawn="1">
            <p:ph type="body" sz="quarter" idx="31" hasCustomPrompt="1"/>
          </p:nvPr>
        </p:nvSpPr>
        <p:spPr>
          <a:xfrm>
            <a:off x="29644848" y="6172200"/>
            <a:ext cx="13048488" cy="914400"/>
          </a:xfrm>
          <a:prstGeom prst="rect">
            <a:avLst/>
          </a:prstGeom>
          <a:solidFill>
            <a:schemeClr val="accent1"/>
          </a:solidFill>
        </p:spPr>
        <p:txBody>
          <a:bodyPr lIns="365760" anchor="ctr">
            <a:noAutofit/>
          </a:bodyPr>
          <a:lstStyle>
            <a:lvl1pPr marL="0" indent="0">
              <a:spcBef>
                <a:spcPts val="0"/>
              </a:spcBef>
              <a:buNone/>
              <a:defRPr sz="60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7" name="Content Placeholder 17"/>
          <p:cNvSpPr>
            <a:spLocks noGrp="1"/>
          </p:cNvSpPr>
          <p:nvPr userDrawn="1">
            <p:ph sz="quarter" idx="32" hasCustomPrompt="1"/>
          </p:nvPr>
        </p:nvSpPr>
        <p:spPr>
          <a:xfrm>
            <a:off x="29644848" y="7086600"/>
            <a:ext cx="13048488" cy="7315200"/>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8" name="Content Placeholder 17"/>
          <p:cNvSpPr>
            <a:spLocks noGrp="1"/>
          </p:cNvSpPr>
          <p:nvPr userDrawn="1">
            <p:ph sz="quarter" idx="33" hasCustomPrompt="1"/>
          </p:nvPr>
        </p:nvSpPr>
        <p:spPr>
          <a:xfrm>
            <a:off x="29644848" y="15251886"/>
            <a:ext cx="13048488" cy="7315200"/>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9" name="Text Placeholder 6"/>
          <p:cNvSpPr>
            <a:spLocks noGrp="1"/>
          </p:cNvSpPr>
          <p:nvPr userDrawn="1">
            <p:ph type="body" sz="quarter" idx="34" hasCustomPrompt="1"/>
          </p:nvPr>
        </p:nvSpPr>
        <p:spPr>
          <a:xfrm>
            <a:off x="29644848" y="23301960"/>
            <a:ext cx="13048488" cy="914400"/>
          </a:xfrm>
          <a:prstGeom prst="rect">
            <a:avLst/>
          </a:prstGeom>
          <a:solidFill>
            <a:schemeClr val="accent3"/>
          </a:solidFill>
        </p:spPr>
        <p:txBody>
          <a:bodyPr lIns="365760" anchor="ctr">
            <a:noAutofit/>
          </a:bodyPr>
          <a:lstStyle>
            <a:lvl1pPr marL="0" indent="0">
              <a:spcBef>
                <a:spcPts val="0"/>
              </a:spcBef>
              <a:buNone/>
              <a:defRPr sz="60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30" name="Content Placeholder 17"/>
          <p:cNvSpPr>
            <a:spLocks noGrp="1"/>
          </p:cNvSpPr>
          <p:nvPr userDrawn="1">
            <p:ph sz="quarter" idx="35" hasCustomPrompt="1"/>
          </p:nvPr>
        </p:nvSpPr>
        <p:spPr>
          <a:xfrm>
            <a:off x="29644848" y="24216361"/>
            <a:ext cx="13048488" cy="7260336"/>
          </a:xfrm>
        </p:spPr>
        <p:txBody>
          <a:bodyPr lIns="365760" tIns="182880"/>
          <a:lstStyle>
            <a:lvl1pPr>
              <a:buClr>
                <a:schemeClr val="accent1"/>
              </a:buClr>
              <a:defRPr baseline="0"/>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32" name="Instructions"/>
          <p:cNvSpPr/>
          <p:nvPr userDrawn="1"/>
        </p:nvSpPr>
        <p:spPr>
          <a:xfrm>
            <a:off x="44302680" y="-1"/>
            <a:ext cx="12447270" cy="32918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0" rIns="274320" rtlCol="0" anchor="t"/>
          <a:lstStyle/>
          <a:p>
            <a:pPr lvl="0">
              <a:spcBef>
                <a:spcPts val="1200"/>
              </a:spcBef>
            </a:pPr>
            <a:r>
              <a:rPr sz="9600" dirty="0">
                <a:solidFill>
                  <a:prstClr val="white">
                    <a:lumMod val="50000"/>
                  </a:prstClr>
                </a:solidFill>
                <a:latin typeface="Calibri Light" panose="020F0302020204030204" pitchFamily="34" charset="0"/>
                <a:cs typeface="Calibri" panose="020F0502020204030204" pitchFamily="34" charset="0"/>
              </a:rPr>
              <a:t>Printing:</a:t>
            </a:r>
          </a:p>
          <a:p>
            <a:pPr lvl="0">
              <a:spcBef>
                <a:spcPts val="1200"/>
              </a:spcBef>
            </a:pPr>
            <a:r>
              <a:rPr lang="en-US" sz="6600" dirty="0">
                <a:solidFill>
                  <a:prstClr val="white">
                    <a:lumMod val="50000"/>
                  </a:prstClr>
                </a:solidFill>
                <a:latin typeface="Calibri Light" panose="020F0302020204030204" pitchFamily="34" charset="0"/>
                <a:cs typeface="Calibri" panose="020F0502020204030204" pitchFamily="34" charset="0"/>
              </a:rPr>
              <a:t>This poster is 48” wide by 36” high. It’s designed to be printed on a large-format printer.</a:t>
            </a:r>
          </a:p>
          <a:p>
            <a:pPr lvl="0">
              <a:spcBef>
                <a:spcPts val="300"/>
              </a:spcBef>
            </a:pPr>
            <a:endParaRPr sz="6000" dirty="0">
              <a:solidFill>
                <a:prstClr val="white">
                  <a:lumMod val="50000"/>
                </a:prstClr>
              </a:solidFill>
              <a:latin typeface="Calibri Light" panose="020F0302020204030204" pitchFamily="34" charset="0"/>
              <a:cs typeface="Calibri" panose="020F0502020204030204" pitchFamily="34" charset="0"/>
            </a:endParaRPr>
          </a:p>
          <a:p>
            <a:pPr lvl="0">
              <a:spcBef>
                <a:spcPts val="1200"/>
              </a:spcBef>
            </a:pPr>
            <a:r>
              <a:rPr sz="8800" dirty="0">
                <a:solidFill>
                  <a:prstClr val="white">
                    <a:lumMod val="50000"/>
                  </a:prstClr>
                </a:solidFill>
                <a:latin typeface="Calibri Light" panose="020F0302020204030204" pitchFamily="34" charset="0"/>
                <a:cs typeface="Calibri" panose="020F0502020204030204" pitchFamily="34" charset="0"/>
              </a:rPr>
              <a:t>Customizing the Content:</a:t>
            </a:r>
          </a:p>
          <a:p>
            <a:pPr lvl="0">
              <a:spcBef>
                <a:spcPts val="1200"/>
              </a:spcBef>
            </a:pPr>
            <a:r>
              <a:rPr sz="6600" dirty="0">
                <a:solidFill>
                  <a:prstClr val="white">
                    <a:lumMod val="50000"/>
                  </a:prstClr>
                </a:solidFill>
                <a:latin typeface="Calibri Light" panose="020F0302020204030204" pitchFamily="34" charset="0"/>
                <a:cs typeface="Calibri" panose="020F0502020204030204" pitchFamily="34" charset="0"/>
              </a:rPr>
              <a:t>The placeholders in this </a:t>
            </a:r>
            <a:r>
              <a:rPr lang="en-US" sz="6600" dirty="0">
                <a:solidFill>
                  <a:prstClr val="white">
                    <a:lumMod val="50000"/>
                  </a:prstClr>
                </a:solidFill>
                <a:latin typeface="Calibri Light" panose="020F0302020204030204" pitchFamily="34" charset="0"/>
                <a:cs typeface="Calibri" panose="020F0502020204030204" pitchFamily="34" charset="0"/>
              </a:rPr>
              <a:t>poster </a:t>
            </a:r>
            <a:r>
              <a:rPr sz="6600" dirty="0">
                <a:solidFill>
                  <a:prstClr val="white">
                    <a:lumMod val="50000"/>
                  </a:prstClr>
                </a:solidFill>
                <a:latin typeface="Calibri Light" panose="020F0302020204030204" pitchFamily="34" charset="0"/>
                <a:cs typeface="Calibri" panose="020F0502020204030204" pitchFamily="34" charset="0"/>
              </a:rPr>
              <a:t>are formatted for you. </a:t>
            </a:r>
            <a:r>
              <a:rPr lang="en-US" sz="6600" dirty="0">
                <a:solidFill>
                  <a:prstClr val="white">
                    <a:lumMod val="50000"/>
                  </a:prstClr>
                </a:solidFill>
                <a:latin typeface="Calibri Light" panose="020F0302020204030204" pitchFamily="34" charset="0"/>
                <a:cs typeface="Calibri" panose="020F0502020204030204" pitchFamily="34" charset="0"/>
              </a:rPr>
              <a:t>Type</a:t>
            </a:r>
            <a:r>
              <a:rPr lang="en-US" sz="6600" baseline="0" dirty="0">
                <a:solidFill>
                  <a:prstClr val="white">
                    <a:lumMod val="50000"/>
                  </a:prstClr>
                </a:solidFill>
                <a:latin typeface="Calibri Light" panose="020F0302020204030204" pitchFamily="34" charset="0"/>
                <a:cs typeface="Calibri" panose="020F0502020204030204" pitchFamily="34" charset="0"/>
              </a:rPr>
              <a:t> in the placeholders </a:t>
            </a:r>
            <a:r>
              <a:rPr lang="en-US" sz="6600" dirty="0">
                <a:solidFill>
                  <a:prstClr val="white">
                    <a:lumMod val="50000"/>
                  </a:prstClr>
                </a:solidFill>
                <a:latin typeface="Calibri Light" panose="020F0302020204030204" pitchFamily="34" charset="0"/>
                <a:cs typeface="Calibri" panose="020F0502020204030204" pitchFamily="34" charset="0"/>
              </a:rPr>
              <a:t>to add text, or c</a:t>
            </a:r>
            <a:r>
              <a:rPr lang="en-US" sz="6600" baseline="0" dirty="0">
                <a:solidFill>
                  <a:prstClr val="white">
                    <a:lumMod val="50000"/>
                  </a:prstClr>
                </a:solidFill>
                <a:latin typeface="Calibri Light" panose="020F0302020204030204" pitchFamily="34" charset="0"/>
                <a:cs typeface="Calibri" panose="020F0502020204030204" pitchFamily="34" charset="0"/>
              </a:rPr>
              <a:t>lick an icon to add a table, chart, SmartArt graphic, picture or multimedia file.</a:t>
            </a:r>
          </a:p>
          <a:p>
            <a:pPr lvl="0">
              <a:spcBef>
                <a:spcPts val="2400"/>
              </a:spcBef>
            </a:pPr>
            <a:r>
              <a:rPr lang="en-US" sz="6600" dirty="0">
                <a:solidFill>
                  <a:prstClr val="white">
                    <a:lumMod val="50000"/>
                  </a:prstClr>
                </a:solidFill>
                <a:latin typeface="Calibri Light" panose="020F0302020204030204" pitchFamily="34" charset="0"/>
                <a:cs typeface="Calibri" panose="020F0502020204030204" pitchFamily="34" charset="0"/>
              </a:rPr>
              <a:t>T</a:t>
            </a:r>
            <a:r>
              <a:rPr sz="6600" dirty="0">
                <a:solidFill>
                  <a:prstClr val="white">
                    <a:lumMod val="50000"/>
                  </a:prstClr>
                </a:solidFill>
                <a:latin typeface="Calibri Light" panose="020F0302020204030204" pitchFamily="34" charset="0"/>
                <a:cs typeface="Calibri" panose="020F0502020204030204" pitchFamily="34" charset="0"/>
              </a:rPr>
              <a:t>o add or remove bullet points from text, just click the Bullets button on the Home tab.</a:t>
            </a:r>
          </a:p>
          <a:p>
            <a:pPr lvl="0">
              <a:spcBef>
                <a:spcPts val="2400"/>
              </a:spcBef>
            </a:pPr>
            <a:r>
              <a:rPr sz="6600" dirty="0">
                <a:solidFill>
                  <a:prstClr val="white">
                    <a:lumMod val="50000"/>
                  </a:prstClr>
                </a:solidFill>
                <a:latin typeface="Calibri Light" panose="020F0302020204030204" pitchFamily="34" charset="0"/>
                <a:cs typeface="Calibri" panose="020F0502020204030204" pitchFamily="34" charset="0"/>
              </a:rPr>
              <a:t>If you need more placeholders for titles, </a:t>
            </a:r>
            <a:r>
              <a:rPr lang="en-US" sz="6600" dirty="0">
                <a:solidFill>
                  <a:prstClr val="white">
                    <a:lumMod val="50000"/>
                  </a:prstClr>
                </a:solidFill>
                <a:latin typeface="Calibri Light" panose="020F0302020204030204" pitchFamily="34" charset="0"/>
                <a:cs typeface="Calibri" panose="020F0502020204030204" pitchFamily="34" charset="0"/>
              </a:rPr>
              <a:t>content</a:t>
            </a:r>
            <a:r>
              <a:rPr sz="6600" dirty="0">
                <a:solidFill>
                  <a:prstClr val="white">
                    <a:lumMod val="50000"/>
                  </a:prstClr>
                </a:solidFill>
                <a:latin typeface="Calibri Light" panose="020F0302020204030204" pitchFamily="34" charset="0"/>
                <a:cs typeface="Calibri" panose="020F0502020204030204" pitchFamily="34" charset="0"/>
              </a:rPr>
              <a:t> or body text, just make a copy of what you need and drag it into place. PowerPoint’s Smart Guides will help you align it with everything else.</a:t>
            </a:r>
          </a:p>
          <a:p>
            <a:pPr lvl="0">
              <a:spcBef>
                <a:spcPts val="2400"/>
              </a:spcBef>
            </a:pPr>
            <a:r>
              <a:rPr sz="6600" dirty="0">
                <a:solidFill>
                  <a:prstClr val="white">
                    <a:lumMod val="50000"/>
                  </a:prstClr>
                </a:solidFill>
                <a:latin typeface="Calibri Light" panose="020F0302020204030204" pitchFamily="34" charset="0"/>
                <a:cs typeface="Calibri" panose="020F0502020204030204" pitchFamily="34" charset="0"/>
              </a:rPr>
              <a:t>Want to use your own pictures instead of ours? No problem! Just </a:t>
            </a:r>
            <a:r>
              <a:rPr lang="en-US" sz="6600" dirty="0">
                <a:solidFill>
                  <a:prstClr val="white">
                    <a:lumMod val="50000"/>
                  </a:prstClr>
                </a:solidFill>
                <a:latin typeface="Calibri Light" panose="020F0302020204030204" pitchFamily="34" charset="0"/>
                <a:cs typeface="Calibri" panose="020F0502020204030204" pitchFamily="34" charset="0"/>
              </a:rPr>
              <a:t>right-</a:t>
            </a:r>
            <a:r>
              <a:rPr sz="6600" dirty="0">
                <a:solidFill>
                  <a:prstClr val="white">
                    <a:lumMod val="50000"/>
                  </a:prstClr>
                </a:solidFill>
                <a:latin typeface="Calibri Light" panose="020F0302020204030204" pitchFamily="34" charset="0"/>
                <a:cs typeface="Calibri" panose="020F0502020204030204" pitchFamily="34" charset="0"/>
              </a:rPr>
              <a:t>click a picture</a:t>
            </a:r>
            <a:r>
              <a:rPr lang="en-US" sz="6600" dirty="0">
                <a:solidFill>
                  <a:prstClr val="white">
                    <a:lumMod val="50000"/>
                  </a:prstClr>
                </a:solidFill>
                <a:latin typeface="Calibri Light" panose="020F0302020204030204" pitchFamily="34" charset="0"/>
                <a:cs typeface="Calibri" panose="020F0502020204030204" pitchFamily="34" charset="0"/>
              </a:rPr>
              <a:t> and choose Change Picture. Maintain the</a:t>
            </a:r>
            <a:r>
              <a:rPr lang="en-US" sz="6600" baseline="0" dirty="0">
                <a:solidFill>
                  <a:prstClr val="white">
                    <a:lumMod val="50000"/>
                  </a:prstClr>
                </a:solidFill>
                <a:latin typeface="Calibri Light" panose="020F0302020204030204" pitchFamily="34" charset="0"/>
                <a:cs typeface="Calibri" panose="020F0502020204030204" pitchFamily="34" charset="0"/>
              </a:rPr>
              <a:t> proportion of pictures as you r</a:t>
            </a:r>
            <a:r>
              <a:rPr lang="en-US" sz="6600" dirty="0">
                <a:solidFill>
                  <a:prstClr val="white">
                    <a:lumMod val="50000"/>
                  </a:prstClr>
                </a:solidFill>
                <a:latin typeface="Calibri Light" panose="020F0302020204030204" pitchFamily="34" charset="0"/>
                <a:cs typeface="Calibri" panose="020F0502020204030204" pitchFamily="34" charset="0"/>
              </a:rPr>
              <a:t>esize</a:t>
            </a:r>
            <a:r>
              <a:rPr lang="en-US" sz="6600" baseline="0" dirty="0">
                <a:solidFill>
                  <a:prstClr val="white">
                    <a:lumMod val="50000"/>
                  </a:prstClr>
                </a:solidFill>
                <a:latin typeface="Calibri Light" panose="020F0302020204030204" pitchFamily="34" charset="0"/>
                <a:cs typeface="Calibri" panose="020F0502020204030204" pitchFamily="34" charset="0"/>
              </a:rPr>
              <a:t> by dragging a corner.</a:t>
            </a:r>
            <a:endParaRPr sz="6600" dirty="0">
              <a:solidFill>
                <a:prstClr val="white">
                  <a:lumMod val="50000"/>
                </a:prstClr>
              </a:solidFill>
              <a:latin typeface="Calibri Light" panose="020F0302020204030204" pitchFamily="34" charset="0"/>
              <a:cs typeface="Calibri" panose="020F0502020204030204" pitchFamily="34" charset="0"/>
            </a:endParaRPr>
          </a:p>
        </p:txBody>
      </p:sp>
      <p:sp>
        <p:nvSpPr>
          <p:cNvPr id="40" name="Line 115"/>
          <p:cNvSpPr>
            <a:spLocks noChangeShapeType="1"/>
          </p:cNvSpPr>
          <p:nvPr/>
        </p:nvSpPr>
        <p:spPr bwMode="white">
          <a:xfrm>
            <a:off x="1143000" y="6172200"/>
            <a:ext cx="0" cy="914400"/>
          </a:xfrm>
          <a:prstGeom prst="line">
            <a:avLst/>
          </a:prstGeom>
          <a:noFill/>
          <a:ln w="57150">
            <a:solidFill>
              <a:schemeClr val="bg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8" name="Line 115"/>
          <p:cNvSpPr>
            <a:spLocks noChangeShapeType="1"/>
          </p:cNvSpPr>
          <p:nvPr/>
        </p:nvSpPr>
        <p:spPr bwMode="white">
          <a:xfrm>
            <a:off x="1143000" y="23301960"/>
            <a:ext cx="0" cy="914400"/>
          </a:xfrm>
          <a:prstGeom prst="line">
            <a:avLst/>
          </a:prstGeom>
          <a:noFill/>
          <a:ln w="57150">
            <a:solidFill>
              <a:schemeClr val="bg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9" name="Rectangle 48"/>
          <p:cNvSpPr/>
          <p:nvPr userDrawn="1"/>
        </p:nvSpPr>
        <p:spPr>
          <a:xfrm>
            <a:off x="14927686" y="6172200"/>
            <a:ext cx="457200" cy="914400"/>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Line 115"/>
          <p:cNvSpPr>
            <a:spLocks noChangeShapeType="1"/>
          </p:cNvSpPr>
          <p:nvPr userDrawn="1"/>
        </p:nvSpPr>
        <p:spPr bwMode="white">
          <a:xfrm>
            <a:off x="15387315" y="6172200"/>
            <a:ext cx="0" cy="914400"/>
          </a:xfrm>
          <a:prstGeom prst="line">
            <a:avLst/>
          </a:prstGeom>
          <a:noFill/>
          <a:ln w="57150">
            <a:solidFill>
              <a:schemeClr val="bg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 name="Rectangle 50"/>
          <p:cNvSpPr/>
          <p:nvPr userDrawn="1"/>
        </p:nvSpPr>
        <p:spPr>
          <a:xfrm>
            <a:off x="29138880" y="6172200"/>
            <a:ext cx="457200" cy="9144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Line 115"/>
          <p:cNvSpPr>
            <a:spLocks noChangeShapeType="1"/>
          </p:cNvSpPr>
          <p:nvPr userDrawn="1"/>
        </p:nvSpPr>
        <p:spPr bwMode="white">
          <a:xfrm>
            <a:off x="29596080" y="6172200"/>
            <a:ext cx="0" cy="914400"/>
          </a:xfrm>
          <a:prstGeom prst="line">
            <a:avLst/>
          </a:prstGeom>
          <a:noFill/>
          <a:ln w="57150">
            <a:solidFill>
              <a:schemeClr val="bg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3" name="Rectangle 52"/>
          <p:cNvSpPr/>
          <p:nvPr userDrawn="1"/>
        </p:nvSpPr>
        <p:spPr>
          <a:xfrm>
            <a:off x="29141928" y="23298912"/>
            <a:ext cx="457200" cy="914400"/>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Line 115"/>
          <p:cNvSpPr>
            <a:spLocks noChangeShapeType="1"/>
          </p:cNvSpPr>
          <p:nvPr userDrawn="1"/>
        </p:nvSpPr>
        <p:spPr bwMode="white">
          <a:xfrm>
            <a:off x="29596080" y="23298912"/>
            <a:ext cx="0" cy="914400"/>
          </a:xfrm>
          <a:prstGeom prst="line">
            <a:avLst/>
          </a:prstGeom>
          <a:noFill/>
          <a:ln w="57150">
            <a:solidFill>
              <a:schemeClr val="bg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5" name="Rectangle 54"/>
          <p:cNvSpPr/>
          <p:nvPr userDrawn="1"/>
        </p:nvSpPr>
        <p:spPr>
          <a:xfrm>
            <a:off x="14932152" y="23298912"/>
            <a:ext cx="457200" cy="9144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Line 115"/>
          <p:cNvSpPr>
            <a:spLocks noChangeShapeType="1"/>
          </p:cNvSpPr>
          <p:nvPr userDrawn="1"/>
        </p:nvSpPr>
        <p:spPr bwMode="white">
          <a:xfrm>
            <a:off x="15389352" y="23298912"/>
            <a:ext cx="0" cy="914400"/>
          </a:xfrm>
          <a:prstGeom prst="line">
            <a:avLst/>
          </a:prstGeom>
          <a:noFill/>
          <a:ln w="57150">
            <a:solidFill>
              <a:schemeClr val="bg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 name="Date Placeholder 2"/>
          <p:cNvSpPr>
            <a:spLocks noGrp="1"/>
          </p:cNvSpPr>
          <p:nvPr userDrawn="1">
            <p:ph type="dt" sz="half" idx="10"/>
          </p:nvPr>
        </p:nvSpPr>
        <p:spPr/>
        <p:txBody>
          <a:bodyPr/>
          <a:lstStyle/>
          <a:p>
            <a:fld id="{ECAA57DF-1C19-4726-AB84-014692BAD8F5}" type="datetimeFigureOut">
              <a:rPr lang="en-US" smtClean="0"/>
              <a:t>4/13/2018</a:t>
            </a:fld>
            <a:endParaRPr lang="en-US"/>
          </a:p>
        </p:txBody>
      </p:sp>
      <p:sp>
        <p:nvSpPr>
          <p:cNvPr id="4" name="Footer Placeholder 3"/>
          <p:cNvSpPr>
            <a:spLocks noGrp="1"/>
          </p:cNvSpPr>
          <p:nvPr userDrawn="1">
            <p:ph type="ftr" sz="quarter" idx="11"/>
          </p:nvPr>
        </p:nvSpPr>
        <p:spPr/>
        <p:txBody>
          <a:bodyPr/>
          <a:lstStyle/>
          <a:p>
            <a:endParaRPr lang="en-US"/>
          </a:p>
        </p:txBody>
      </p:sp>
      <p:sp>
        <p:nvSpPr>
          <p:cNvPr id="5" name="Slide Number Placeholder 4"/>
          <p:cNvSpPr>
            <a:spLocks noGrp="1"/>
          </p:cNvSpPr>
          <p:nvPr userDrawn="1">
            <p:ph type="sldNum" sz="quarter" idx="12"/>
          </p:nvPr>
        </p:nvSpPr>
        <p:spPr/>
        <p:txBody>
          <a:bodyPr/>
          <a:lstStyle/>
          <a:p>
            <a:fld id="{91B4C631-C489-4C11-812F-2172FBEAE82B}" type="slidenum">
              <a:rPr lang="en-US" smtClean="0"/>
              <a:t>‹#›</a:t>
            </a:fld>
            <a:endParaRPr lang="en-US"/>
          </a:p>
        </p:txBody>
      </p:sp>
      <p:sp>
        <p:nvSpPr>
          <p:cNvPr id="46" name="Line 115"/>
          <p:cNvSpPr>
            <a:spLocks noChangeShapeType="1"/>
          </p:cNvSpPr>
          <p:nvPr/>
        </p:nvSpPr>
        <p:spPr bwMode="white">
          <a:xfrm>
            <a:off x="1143000" y="14798040"/>
            <a:ext cx="0" cy="914400"/>
          </a:xfrm>
          <a:prstGeom prst="line">
            <a:avLst/>
          </a:prstGeom>
          <a:noFill/>
          <a:ln w="57150">
            <a:solidFill>
              <a:schemeClr val="bg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extLst>
      <p:ext uri="{BB962C8B-B14F-4D97-AF65-F5344CB8AC3E}">
        <p14:creationId xmlns:p14="http://schemas.microsoft.com/office/powerpoint/2010/main" val="145907722"/>
      </p:ext>
    </p:extLst>
  </p:cSld>
  <p:clrMapOvr>
    <a:masterClrMapping/>
  </p:clrMapOvr>
  <p:extLst mod="1">
    <p:ext uri="{DCECCB84-F9BA-43D5-87BE-67443E8EF086}">
      <p15:sldGuideLst xmlns:p15="http://schemas.microsoft.com/office/powerpoint/2012/main">
        <p15:guide id="1" pos="9168" userDrawn="1">
          <p15:clr>
            <a:srgbClr val="A4A3A4"/>
          </p15:clr>
        </p15:guide>
        <p15:guide id="2" pos="18480" userDrawn="1">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Rectangle 104"/>
          <p:cNvSpPr>
            <a:spLocks noChangeArrowheads="1"/>
          </p:cNvSpPr>
          <p:nvPr userDrawn="1"/>
        </p:nvSpPr>
        <p:spPr bwMode="auto">
          <a:xfrm flipH="1">
            <a:off x="685800" y="0"/>
            <a:ext cx="457200" cy="3886200"/>
          </a:xfrm>
          <a:prstGeom prst="rect">
            <a:avLst/>
          </a:prstGeom>
          <a:solidFill>
            <a:schemeClr val="accent2"/>
          </a:solidFill>
          <a:ln>
            <a:noFill/>
          </a:ln>
          <a:effectLst/>
        </p:spPr>
        <p:txBody>
          <a:bodyPr wrap="none" anchor="ctr"/>
          <a:lstStyle/>
          <a:p>
            <a:endParaRPr lang="en-US"/>
          </a:p>
        </p:txBody>
      </p:sp>
      <p:sp>
        <p:nvSpPr>
          <p:cNvPr id="7" name="Rectangle 6"/>
          <p:cNvSpPr/>
          <p:nvPr userDrawn="1"/>
        </p:nvSpPr>
        <p:spPr bwMode="auto">
          <a:xfrm>
            <a:off x="1142999" y="0"/>
            <a:ext cx="42748200" cy="3886200"/>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bwMode="auto">
          <a:xfrm>
            <a:off x="2209800" y="1219260"/>
            <a:ext cx="35661600" cy="251454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6400800" y="6019800"/>
            <a:ext cx="31089600" cy="236296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3000" y="32114698"/>
            <a:ext cx="9875520" cy="457200"/>
          </a:xfrm>
          <a:prstGeom prst="rect">
            <a:avLst/>
          </a:prstGeom>
        </p:spPr>
        <p:txBody>
          <a:bodyPr vert="horz" lIns="91440" tIns="45720" rIns="91440" bIns="45720" rtlCol="0" anchor="ctr"/>
          <a:lstStyle>
            <a:lvl1pPr algn="l">
              <a:defRPr sz="1600">
                <a:solidFill>
                  <a:schemeClr val="tx1">
                    <a:tint val="75000"/>
                  </a:schemeClr>
                </a:solidFill>
              </a:defRPr>
            </a:lvl1pPr>
          </a:lstStyle>
          <a:p>
            <a:fld id="{ECAA57DF-1C19-4726-AB84-014692BAD8F5}" type="datetimeFigureOut">
              <a:rPr lang="en-US" smtClean="0"/>
              <a:pPr/>
              <a:t>4/13/2018</a:t>
            </a:fld>
            <a:endParaRPr lang="en-US"/>
          </a:p>
        </p:txBody>
      </p:sp>
      <p:sp>
        <p:nvSpPr>
          <p:cNvPr id="5" name="Footer Placeholder 4"/>
          <p:cNvSpPr>
            <a:spLocks noGrp="1"/>
          </p:cNvSpPr>
          <p:nvPr>
            <p:ph type="ftr" sz="quarter" idx="3"/>
          </p:nvPr>
        </p:nvSpPr>
        <p:spPr>
          <a:xfrm>
            <a:off x="11018520" y="32114698"/>
            <a:ext cx="21854160" cy="457200"/>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2872680" y="32114698"/>
            <a:ext cx="9875520" cy="457200"/>
          </a:xfrm>
          <a:prstGeom prst="rect">
            <a:avLst/>
          </a:prstGeom>
        </p:spPr>
        <p:txBody>
          <a:bodyPr vert="horz" lIns="91440" tIns="45720" rIns="91440" bIns="45720" rtlCol="0" anchor="ctr"/>
          <a:lstStyle>
            <a:lvl1pPr algn="r">
              <a:defRPr sz="1600">
                <a:solidFill>
                  <a:schemeClr val="tx1">
                    <a:tint val="75000"/>
                  </a:schemeClr>
                </a:solidFill>
              </a:defRPr>
            </a:lvl1pPr>
          </a:lstStyle>
          <a:p>
            <a:fld id="{91B4C631-C489-4C11-812F-2172FBEAE82B}" type="slidenum">
              <a:rPr lang="en-US" smtClean="0"/>
              <a:pPr/>
              <a:t>‹#›</a:t>
            </a:fld>
            <a:endParaRPr lang="en-US"/>
          </a:p>
        </p:txBody>
      </p:sp>
      <p:grpSp>
        <p:nvGrpSpPr>
          <p:cNvPr id="8" name="Group 7"/>
          <p:cNvGrpSpPr/>
          <p:nvPr userDrawn="1"/>
        </p:nvGrpSpPr>
        <p:grpSpPr bwMode="white">
          <a:xfrm>
            <a:off x="1143000" y="0"/>
            <a:ext cx="42748200" cy="5513832"/>
            <a:chOff x="1143000" y="0"/>
            <a:chExt cx="42748200" cy="5513832"/>
          </a:xfrm>
        </p:grpSpPr>
        <p:sp>
          <p:nvSpPr>
            <p:cNvPr id="9" name="Line 112"/>
            <p:cNvSpPr>
              <a:spLocks noChangeShapeType="1"/>
            </p:cNvSpPr>
            <p:nvPr userDrawn="1"/>
          </p:nvSpPr>
          <p:spPr bwMode="white">
            <a:xfrm>
              <a:off x="1143000" y="3899217"/>
              <a:ext cx="42748200" cy="0"/>
            </a:xfrm>
            <a:prstGeom prst="line">
              <a:avLst/>
            </a:prstGeom>
            <a:noFill/>
            <a:ln w="57150">
              <a:solidFill>
                <a:schemeClr val="bg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 name="Line 115"/>
            <p:cNvSpPr>
              <a:spLocks noChangeShapeType="1"/>
            </p:cNvSpPr>
            <p:nvPr userDrawn="1"/>
          </p:nvSpPr>
          <p:spPr bwMode="white">
            <a:xfrm>
              <a:off x="1143000" y="0"/>
              <a:ext cx="0" cy="5513832"/>
            </a:xfrm>
            <a:prstGeom prst="line">
              <a:avLst/>
            </a:prstGeom>
            <a:noFill/>
            <a:ln w="57150">
              <a:solidFill>
                <a:schemeClr val="bg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 name="Line 112"/>
            <p:cNvSpPr>
              <a:spLocks noChangeShapeType="1"/>
            </p:cNvSpPr>
            <p:nvPr userDrawn="1"/>
          </p:nvSpPr>
          <p:spPr bwMode="white">
            <a:xfrm>
              <a:off x="1143000" y="5486400"/>
              <a:ext cx="42748200" cy="0"/>
            </a:xfrm>
            <a:prstGeom prst="line">
              <a:avLst/>
            </a:prstGeom>
            <a:noFill/>
            <a:ln w="57150">
              <a:solidFill>
                <a:schemeClr val="bg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Tree>
    <p:extLst>
      <p:ext uri="{BB962C8B-B14F-4D97-AF65-F5344CB8AC3E}">
        <p14:creationId xmlns:p14="http://schemas.microsoft.com/office/powerpoint/2010/main" val="2508807471"/>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4389120" rtl="0" eaLnBrk="1" latinLnBrk="0" hangingPunct="1">
        <a:lnSpc>
          <a:spcPct val="90000"/>
        </a:lnSpc>
        <a:spcBef>
          <a:spcPct val="0"/>
        </a:spcBef>
        <a:buNone/>
        <a:defRPr sz="8000" b="1" kern="1200">
          <a:solidFill>
            <a:schemeClr val="tx2"/>
          </a:solidFill>
          <a:latin typeface="+mj-lt"/>
          <a:ea typeface="+mj-ea"/>
          <a:cs typeface="+mj-cs"/>
        </a:defRPr>
      </a:lvl1pPr>
    </p:titleStyle>
    <p:body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0368" userDrawn="1">
          <p15:clr>
            <a:srgbClr val="A4A3A4"/>
          </p15:clr>
        </p15:guide>
        <p15:guide id="2" pos="720" userDrawn="1">
          <p15:clr>
            <a:srgbClr val="A4A3A4"/>
          </p15:clr>
        </p15:guide>
        <p15:guide id="3" pos="26928" userDrawn="1">
          <p15:clr>
            <a:srgbClr val="A4A3A4"/>
          </p15:clr>
        </p15:guide>
        <p15:guide id="4" pos="13824" userDrawn="1">
          <p15:clr>
            <a:srgbClr val="A4A3A4"/>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1.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0.jpeg"/><Relationship Id="rId2" Type="http://schemas.openxmlformats.org/officeDocument/2006/relationships/image" Target="../media/image1.png"/><Relationship Id="rId16" Type="http://schemas.openxmlformats.org/officeDocument/2006/relationships/image" Target="../media/image14.jpe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9.jpeg"/><Relationship Id="rId5" Type="http://schemas.openxmlformats.org/officeDocument/2006/relationships/image" Target="../media/image4.png"/><Relationship Id="rId15" Type="http://schemas.openxmlformats.org/officeDocument/2006/relationships/image" Target="../media/image13.jpeg"/><Relationship Id="rId10" Type="http://schemas.openxmlformats.org/officeDocument/2006/relationships/image" Target="../media/image8.jpeg"/><Relationship Id="rId4" Type="http://schemas.openxmlformats.org/officeDocument/2006/relationships/image" Target="../media/image3.png"/><Relationship Id="rId9" Type="http://schemas.openxmlformats.org/officeDocument/2006/relationships/image" Target="../media/image7.jpeg"/><Relationship Id="rId1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2888226" y="434646"/>
            <a:ext cx="35661600" cy="2514540"/>
          </a:xfrm>
        </p:spPr>
        <p:txBody>
          <a:bodyPr>
            <a:normAutofit fontScale="90000"/>
          </a:bodyPr>
          <a:lstStyle/>
          <a:p>
            <a:pPr algn="ctr"/>
            <a:r>
              <a:rPr lang="en-US" sz="9600" dirty="0"/>
              <a:t>Low Temperature Thermometry on a </a:t>
            </a:r>
            <a:br>
              <a:rPr lang="en-US" sz="9600" dirty="0"/>
            </a:br>
            <a:r>
              <a:rPr lang="en-US" sz="9600" dirty="0"/>
              <a:t>Helium Evaporation Refrigerator</a:t>
            </a:r>
            <a:endParaRPr lang="en-US" dirty="0"/>
          </a:p>
        </p:txBody>
      </p:sp>
      <p:sp>
        <p:nvSpPr>
          <p:cNvPr id="23" name="Text Placeholder 22"/>
          <p:cNvSpPr>
            <a:spLocks noGrp="1"/>
          </p:cNvSpPr>
          <p:nvPr>
            <p:ph type="body" sz="quarter" idx="36"/>
          </p:nvPr>
        </p:nvSpPr>
        <p:spPr>
          <a:xfrm>
            <a:off x="4110039" y="3921323"/>
            <a:ext cx="35661600" cy="1615470"/>
          </a:xfrm>
        </p:spPr>
        <p:txBody>
          <a:bodyPr/>
          <a:lstStyle/>
          <a:p>
            <a:pPr algn="ctr"/>
            <a:r>
              <a:rPr lang="en-US" dirty="0">
                <a:latin typeface="Cambria Math" panose="02040503050406030204" pitchFamily="18" charset="0"/>
                <a:ea typeface="Cambria Math" panose="02040503050406030204" pitchFamily="18" charset="0"/>
              </a:rPr>
              <a:t>Tristan Anderson UNH 2020</a:t>
            </a:r>
          </a:p>
          <a:p>
            <a:pPr algn="ctr"/>
            <a:endParaRPr lang="en-US" dirty="0">
              <a:latin typeface="Cambria Math" panose="02040503050406030204" pitchFamily="18" charset="0"/>
              <a:ea typeface="Cambria Math" panose="02040503050406030204" pitchFamily="18" charset="0"/>
            </a:endParaRPr>
          </a:p>
          <a:p>
            <a:pPr algn="ctr"/>
            <a:r>
              <a:rPr lang="en-US" dirty="0">
                <a:latin typeface="Cambria Math" panose="02040503050406030204" pitchFamily="18" charset="0"/>
                <a:ea typeface="Cambria Math" panose="02040503050406030204" pitchFamily="18" charset="0"/>
              </a:rPr>
              <a:t>Advisors: Professor Karl </a:t>
            </a:r>
            <a:r>
              <a:rPr lang="en-US" dirty="0" err="1">
                <a:latin typeface="Cambria Math" panose="02040503050406030204" pitchFamily="18" charset="0"/>
                <a:ea typeface="Cambria Math" panose="02040503050406030204" pitchFamily="18" charset="0"/>
              </a:rPr>
              <a:t>Slifer</a:t>
            </a:r>
            <a:r>
              <a:rPr lang="en-US" dirty="0">
                <a:latin typeface="Cambria Math" panose="02040503050406030204" pitchFamily="18" charset="0"/>
                <a:ea typeface="Cambria Math" panose="02040503050406030204" pitchFamily="18" charset="0"/>
              </a:rPr>
              <a:t>, Professor Ellie Long</a:t>
            </a:r>
          </a:p>
          <a:p>
            <a:pPr algn="ctr"/>
            <a:endParaRPr lang="en-US" dirty="0">
              <a:latin typeface="Cambria Math" panose="02040503050406030204" pitchFamily="18" charset="0"/>
              <a:ea typeface="Cambria Math" panose="02040503050406030204" pitchFamily="18" charset="0"/>
            </a:endParaRPr>
          </a:p>
        </p:txBody>
      </p:sp>
      <p:sp>
        <p:nvSpPr>
          <p:cNvPr id="5" name="Text Placeholder 4"/>
          <p:cNvSpPr>
            <a:spLocks noGrp="1"/>
          </p:cNvSpPr>
          <p:nvPr>
            <p:ph type="body" sz="quarter" idx="13"/>
          </p:nvPr>
        </p:nvSpPr>
        <p:spPr>
          <a:xfrm>
            <a:off x="1174552" y="6160214"/>
            <a:ext cx="13044367" cy="914400"/>
          </a:xfrm>
        </p:spPr>
        <p:txBody>
          <a:bodyPr/>
          <a:lstStyle/>
          <a:p>
            <a:r>
              <a:rPr lang="en-US" dirty="0"/>
              <a:t>Background</a:t>
            </a:r>
          </a:p>
        </p:txBody>
      </p:sp>
      <mc:AlternateContent xmlns:mc="http://schemas.openxmlformats.org/markup-compatibility/2006" xmlns:a14="http://schemas.microsoft.com/office/drawing/2010/main">
        <mc:Choice Requires="a14">
          <p:sp>
            <p:nvSpPr>
              <p:cNvPr id="11" name="Content Placeholder 10"/>
              <p:cNvSpPr>
                <a:spLocks noGrp="1"/>
              </p:cNvSpPr>
              <p:nvPr>
                <p:ph sz="quarter" idx="24"/>
              </p:nvPr>
            </p:nvSpPr>
            <p:spPr>
              <a:xfrm>
                <a:off x="1143090" y="6722828"/>
                <a:ext cx="13048488" cy="7580539"/>
              </a:xfrm>
            </p:spPr>
            <p:txBody>
              <a:bodyPr>
                <a:noAutofit/>
              </a:bodyPr>
              <a:lstStyle/>
              <a:p>
                <a:pPr marL="0" indent="0">
                  <a:buNone/>
                </a:pPr>
                <a:r>
                  <a:rPr lang="en-US" sz="2400" dirty="0">
                    <a:latin typeface="Cambria Math" panose="02040503050406030204" pitchFamily="18" charset="0"/>
                    <a:ea typeface="Cambria Math" panose="02040503050406030204" pitchFamily="18" charset="0"/>
                    <a:cs typeface="Calibri" panose="020F0502020204030204" pitchFamily="34" charset="0"/>
                  </a:rPr>
                  <a:t> </a:t>
                </a:r>
              </a:p>
              <a:p>
                <a:pPr marL="0" indent="0" algn="just">
                  <a:buNone/>
                </a:pPr>
                <a:r>
                  <a:rPr lang="en-US" sz="2400" dirty="0">
                    <a:latin typeface="Cambria Math" panose="02040503050406030204" pitchFamily="18" charset="0"/>
                    <a:ea typeface="Cambria Math" panose="02040503050406030204" pitchFamily="18" charset="0"/>
                    <a:cs typeface="Calibri" panose="020F0502020204030204" pitchFamily="34" charset="0"/>
                  </a:rPr>
                  <a:t>In this project I have designed, installed and calibrated a temperature monitoring system on a helium evaporation refrigerator in </a:t>
                </a:r>
                <a:r>
                  <a:rPr lang="en-US" sz="2400" dirty="0" err="1">
                    <a:latin typeface="Cambria Math" panose="02040503050406030204" pitchFamily="18" charset="0"/>
                    <a:ea typeface="Cambria Math" panose="02040503050406030204" pitchFamily="18" charset="0"/>
                    <a:cs typeface="Calibri" panose="020F0502020204030204" pitchFamily="34" charset="0"/>
                  </a:rPr>
                  <a:t>Slifer</a:t>
                </a:r>
                <a:r>
                  <a:rPr lang="en-US" sz="2400" dirty="0">
                    <a:latin typeface="Cambria Math" panose="02040503050406030204" pitchFamily="18" charset="0"/>
                    <a:ea typeface="Cambria Math" panose="02040503050406030204" pitchFamily="18" charset="0"/>
                    <a:cs typeface="Calibri" panose="020F0502020204030204" pitchFamily="34" charset="0"/>
                  </a:rPr>
                  <a:t> Laboratory at The University of New Hampshire in </a:t>
                </a:r>
                <a:r>
                  <a:rPr lang="en-US" sz="2400" dirty="0" err="1">
                    <a:latin typeface="Cambria Math" panose="02040503050406030204" pitchFamily="18" charset="0"/>
                    <a:ea typeface="Cambria Math" panose="02040503050406030204" pitchFamily="18" charset="0"/>
                    <a:cs typeface="Calibri" panose="020F0502020204030204" pitchFamily="34" charset="0"/>
                  </a:rPr>
                  <a:t>DeMeritt</a:t>
                </a:r>
                <a:r>
                  <a:rPr lang="en-US" sz="2400" dirty="0">
                    <a:latin typeface="Cambria Math" panose="02040503050406030204" pitchFamily="18" charset="0"/>
                    <a:ea typeface="Cambria Math" panose="02040503050406030204" pitchFamily="18" charset="0"/>
                    <a:cs typeface="Calibri" panose="020F0502020204030204" pitchFamily="34" charset="0"/>
                  </a:rPr>
                  <a:t> Hall.  This project uses a combination of carbon ceramic and clay thermistors to determine the temperature of eleven locations on the evaporation refrigerator</a:t>
                </a:r>
              </a:p>
              <a:p>
                <a:pPr marL="0" indent="0" algn="just">
                  <a:buNone/>
                </a:pPr>
                <a:r>
                  <a:rPr lang="en-US" sz="2400" dirty="0">
                    <a:latin typeface="Cambria Math" panose="02040503050406030204" pitchFamily="18" charset="0"/>
                    <a:ea typeface="Cambria Math" panose="02040503050406030204" pitchFamily="18" charset="0"/>
                    <a:cs typeface="Calibri" panose="020F0502020204030204" pitchFamily="34" charset="0"/>
                  </a:rPr>
                  <a:t>This thermometry measures the temperature of the Nuclear Physics Group’s (NPG) proton target material and helium refrigerator inside the NPG’s cryostat, Dynamic Nuclear Polarization (DNP) techniques are used by the UNH NPG to create proton targets with high nuclear spin polarizations</a:t>
                </a:r>
                <a:r>
                  <a:rPr lang="en-US" sz="2400" b="1" i="1" dirty="0">
                    <a:latin typeface="Cambria Math" panose="02040503050406030204" pitchFamily="18" charset="0"/>
                    <a:ea typeface="Cambria Math" panose="02040503050406030204" pitchFamily="18" charset="0"/>
                    <a:cs typeface="Calibri" panose="020F0502020204030204" pitchFamily="34" charset="0"/>
                  </a:rPr>
                  <a:t>.  Knowing the temperature of the refrigerator and target material is critical to calculating the thermal polarization of a target</a:t>
                </a:r>
                <a:r>
                  <a:rPr lang="en-US" sz="2400" dirty="0">
                    <a:latin typeface="Cambria Math" panose="02040503050406030204" pitchFamily="18" charset="0"/>
                    <a:ea typeface="Cambria Math" panose="02040503050406030204" pitchFamily="18" charset="0"/>
                    <a:cs typeface="Calibri" panose="020F0502020204030204" pitchFamily="34" charset="0"/>
                  </a:rPr>
                  <a:t>.  The thermal polarization (at thermal equilibrium) of the proton target the NPG is creating can be represented by the hyperbolic tangent function below:</a:t>
                </a:r>
              </a:p>
              <a:p>
                <a:pPr marL="0" indent="0" algn="ctr">
                  <a:buNone/>
                </a:pPr>
                <a:r>
                  <a:rPr lang="en-US" sz="2400" dirty="0">
                    <a:latin typeface="Cambria Math" panose="02040503050406030204" pitchFamily="18" charset="0"/>
                    <a:ea typeface="Cambria Math" panose="02040503050406030204" pitchFamily="18" charset="0"/>
                    <a:cs typeface="Calibri" panose="020F0502020204030204" pitchFamily="34" charset="0"/>
                  </a:rPr>
                  <a:t>Polarization</a:t>
                </a:r>
                <a:r>
                  <a:rPr lang="en-US" sz="2400" b="1" dirty="0">
                    <a:latin typeface="Cambria Math" panose="02040503050406030204" pitchFamily="18" charset="0"/>
                    <a:ea typeface="Cambria Math" panose="02040503050406030204" pitchFamily="18" charset="0"/>
                    <a:cs typeface="Calibri" panose="020F0502020204030204" pitchFamily="34" charset="0"/>
                  </a:rPr>
                  <a:t> </a:t>
                </a:r>
                <a14:m>
                  <m:oMath xmlns:m="http://schemas.openxmlformats.org/officeDocument/2006/math">
                    <m:r>
                      <a:rPr lang="en-US" sz="2400" b="1" i="1">
                        <a:latin typeface="Cambria Math" panose="02040503050406030204" pitchFamily="18" charset="0"/>
                        <a:ea typeface="Cambria Math" panose="02040503050406030204" pitchFamily="18" charset="0"/>
                      </a:rPr>
                      <m:t>~ </m:t>
                    </m:r>
                    <m:r>
                      <a:rPr lang="en-US" sz="2400" b="1" i="1">
                        <a:latin typeface="Cambria Math" panose="02040503050406030204" pitchFamily="18" charset="0"/>
                        <a:ea typeface="Cambria Math" panose="02040503050406030204" pitchFamily="18" charset="0"/>
                      </a:rPr>
                      <m:t>𝐭𝐚𝐧𝐡</m:t>
                    </m:r>
                    <m:r>
                      <a:rPr lang="en-US" sz="2400" b="1" i="1">
                        <a:latin typeface="Cambria Math" panose="02040503050406030204" pitchFamily="18" charset="0"/>
                        <a:ea typeface="Cambria Math" panose="02040503050406030204" pitchFamily="18" charset="0"/>
                      </a:rPr>
                      <m:t>⁡(</m:t>
                    </m:r>
                    <m:f>
                      <m:fPr>
                        <m:ctrlPr>
                          <a:rPr lang="en-US" sz="2400" b="1" i="1">
                            <a:latin typeface="Cambria Math" panose="02040503050406030204" pitchFamily="18" charset="0"/>
                            <a:ea typeface="Cambria Math" panose="02040503050406030204" pitchFamily="18" charset="0"/>
                          </a:rPr>
                        </m:ctrlPr>
                      </m:fPr>
                      <m:num>
                        <m:r>
                          <a:rPr lang="en-US" sz="2400" b="1" i="1">
                            <a:latin typeface="Cambria Math" panose="02040503050406030204" pitchFamily="18" charset="0"/>
                            <a:ea typeface="Cambria Math" panose="02040503050406030204" pitchFamily="18" charset="0"/>
                          </a:rPr>
                          <m:t>𝝁</m:t>
                        </m:r>
                        <m:r>
                          <a:rPr lang="en-US" sz="2400" b="1" i="1">
                            <a:latin typeface="Cambria Math" panose="02040503050406030204" pitchFamily="18" charset="0"/>
                            <a:ea typeface="Cambria Math" panose="02040503050406030204" pitchFamily="18" charset="0"/>
                          </a:rPr>
                          <m:t>∙</m:t>
                        </m:r>
                        <m:acc>
                          <m:accPr>
                            <m:chr m:val="⃑"/>
                            <m:ctrlPr>
                              <a:rPr lang="en-US" sz="2400" b="1" i="1">
                                <a:latin typeface="Cambria Math" panose="02040503050406030204" pitchFamily="18" charset="0"/>
                                <a:ea typeface="Cambria Math" panose="02040503050406030204" pitchFamily="18" charset="0"/>
                              </a:rPr>
                            </m:ctrlPr>
                          </m:accPr>
                          <m:e>
                            <m:r>
                              <a:rPr lang="en-US" sz="2400" b="1" i="1">
                                <a:latin typeface="Cambria Math" panose="02040503050406030204" pitchFamily="18" charset="0"/>
                                <a:ea typeface="Cambria Math" panose="02040503050406030204" pitchFamily="18" charset="0"/>
                              </a:rPr>
                              <m:t>𝑩</m:t>
                            </m:r>
                          </m:e>
                        </m:acc>
                      </m:num>
                      <m:den>
                        <m:r>
                          <a:rPr lang="en-US" sz="2400" b="1" i="1">
                            <a:latin typeface="Cambria Math" panose="02040503050406030204" pitchFamily="18" charset="0"/>
                            <a:ea typeface="Cambria Math" panose="02040503050406030204" pitchFamily="18" charset="0"/>
                          </a:rPr>
                          <m:t>𝒌𝑻</m:t>
                        </m:r>
                      </m:den>
                    </m:f>
                    <m:r>
                      <a:rPr lang="en-US" sz="2400" b="1" i="1">
                        <a:latin typeface="Cambria Math" panose="02040503050406030204" pitchFamily="18" charset="0"/>
                        <a:ea typeface="Cambria Math" panose="02040503050406030204" pitchFamily="18" charset="0"/>
                      </a:rPr>
                      <m:t>)</m:t>
                    </m:r>
                  </m:oMath>
                </a14:m>
                <a:endParaRPr lang="en-US" sz="2400" dirty="0">
                  <a:latin typeface="Cambria Math" panose="02040503050406030204" pitchFamily="18" charset="0"/>
                  <a:ea typeface="Cambria Math" panose="02040503050406030204" pitchFamily="18" charset="0"/>
                  <a:cs typeface="Calibri" panose="020F0502020204030204" pitchFamily="34" charset="0"/>
                </a:endParaRPr>
              </a:p>
              <a:p>
                <a:pPr marL="0" indent="0" algn="just">
                  <a:buNone/>
                </a:pPr>
                <a:r>
                  <a:rPr lang="en-US" sz="2400" dirty="0">
                    <a:latin typeface="Cambria Math" panose="02040503050406030204" pitchFamily="18" charset="0"/>
                    <a:ea typeface="Cambria Math" panose="02040503050406030204" pitchFamily="18" charset="0"/>
                    <a:cs typeface="Calibri" panose="020F0502020204030204" pitchFamily="34" charset="0"/>
                  </a:rPr>
                  <a:t>Where </a:t>
                </a:r>
                <a14:m>
                  <m:oMath xmlns:m="http://schemas.openxmlformats.org/officeDocument/2006/math">
                    <m:acc>
                      <m:accPr>
                        <m:chr m:val="⃑"/>
                        <m:ctrlPr>
                          <a:rPr lang="en-US" sz="2400" b="1" i="1">
                            <a:latin typeface="Cambria Math" panose="02040503050406030204" pitchFamily="18" charset="0"/>
                            <a:ea typeface="Cambria Math" panose="02040503050406030204" pitchFamily="18" charset="0"/>
                          </a:rPr>
                        </m:ctrlPr>
                      </m:accPr>
                      <m:e>
                        <m:r>
                          <a:rPr lang="en-US" sz="2400" b="1" i="1">
                            <a:latin typeface="Cambria Math" panose="02040503050406030204" pitchFamily="18" charset="0"/>
                            <a:ea typeface="Cambria Math" panose="02040503050406030204" pitchFamily="18" charset="0"/>
                          </a:rPr>
                          <m:t>𝑩</m:t>
                        </m:r>
                      </m:e>
                    </m:acc>
                  </m:oMath>
                </a14:m>
                <a:r>
                  <a:rPr lang="en-US" sz="2400" b="1" dirty="0">
                    <a:latin typeface="Cambria Math" panose="02040503050406030204" pitchFamily="18" charset="0"/>
                    <a:ea typeface="Cambria Math" panose="02040503050406030204" pitchFamily="18" charset="0"/>
                    <a:cs typeface="Calibri" panose="020F0502020204030204" pitchFamily="34" charset="0"/>
                  </a:rPr>
                  <a:t> </a:t>
                </a:r>
                <a:r>
                  <a:rPr lang="en-US" sz="2400" dirty="0">
                    <a:latin typeface="Cambria Math" panose="02040503050406030204" pitchFamily="18" charset="0"/>
                    <a:ea typeface="Cambria Math" panose="02040503050406030204" pitchFamily="18" charset="0"/>
                    <a:cs typeface="Calibri" panose="020F0502020204030204" pitchFamily="34" charset="0"/>
                  </a:rPr>
                  <a:t>is the magnetic field, </a:t>
                </a:r>
                <a:r>
                  <a:rPr lang="en-US" sz="2400" b="1" dirty="0">
                    <a:latin typeface="Cambria Math" panose="02040503050406030204" pitchFamily="18" charset="0"/>
                    <a:ea typeface="Cambria Math" panose="02040503050406030204" pitchFamily="18" charset="0"/>
                    <a:cs typeface="Calibri" panose="020F0502020204030204" pitchFamily="34" charset="0"/>
                  </a:rPr>
                  <a:t>k</a:t>
                </a:r>
                <a:r>
                  <a:rPr lang="en-US" sz="2400" dirty="0">
                    <a:latin typeface="Cambria Math" panose="02040503050406030204" pitchFamily="18" charset="0"/>
                    <a:ea typeface="Cambria Math" panose="02040503050406030204" pitchFamily="18" charset="0"/>
                    <a:cs typeface="Calibri" panose="020F0502020204030204" pitchFamily="34" charset="0"/>
                  </a:rPr>
                  <a:t> is the Boltzmann constant, </a:t>
                </a:r>
                <a:r>
                  <a:rPr lang="en-US" sz="2400" b="1" dirty="0">
                    <a:latin typeface="Cambria Math" panose="02040503050406030204" pitchFamily="18" charset="0"/>
                    <a:ea typeface="Cambria Math" panose="02040503050406030204" pitchFamily="18" charset="0"/>
                    <a:cs typeface="Calibri" panose="020F0502020204030204" pitchFamily="34" charset="0"/>
                  </a:rPr>
                  <a:t>T</a:t>
                </a:r>
                <a:r>
                  <a:rPr lang="en-US" sz="2400" dirty="0">
                    <a:latin typeface="Cambria Math" panose="02040503050406030204" pitchFamily="18" charset="0"/>
                    <a:ea typeface="Cambria Math" panose="02040503050406030204" pitchFamily="18" charset="0"/>
                    <a:cs typeface="Calibri" panose="020F0502020204030204" pitchFamily="34" charset="0"/>
                  </a:rPr>
                  <a:t> is the temperature of the material, and </a:t>
                </a:r>
                <a14:m>
                  <m:oMath xmlns:m="http://schemas.openxmlformats.org/officeDocument/2006/math">
                    <m:r>
                      <a:rPr lang="en-US" sz="2400" b="1" i="1">
                        <a:latin typeface="Cambria Math" panose="02040503050406030204" pitchFamily="18" charset="0"/>
                        <a:ea typeface="Cambria Math" panose="02040503050406030204" pitchFamily="18" charset="0"/>
                      </a:rPr>
                      <m:t>𝝁</m:t>
                    </m:r>
                  </m:oMath>
                </a14:m>
                <a:r>
                  <a:rPr lang="en-US" sz="2400" b="1" dirty="0">
                    <a:latin typeface="Cambria Math" panose="02040503050406030204" pitchFamily="18" charset="0"/>
                    <a:ea typeface="Cambria Math" panose="02040503050406030204" pitchFamily="18" charset="0"/>
                    <a:cs typeface="Calibri" panose="020F0502020204030204" pitchFamily="34" charset="0"/>
                  </a:rPr>
                  <a:t> </a:t>
                </a:r>
                <a:r>
                  <a:rPr lang="en-US" sz="2400" dirty="0">
                    <a:latin typeface="Cambria Math" panose="02040503050406030204" pitchFamily="18" charset="0"/>
                    <a:ea typeface="Cambria Math" panose="02040503050406030204" pitchFamily="18" charset="0"/>
                    <a:cs typeface="Calibri" panose="020F0502020204030204" pitchFamily="34" charset="0"/>
                  </a:rPr>
                  <a:t>is the magnetic moment of the target.  The goal of DNP is to maximize the function above by making the numerator large, and the denominator small. Therefore, knowing the temperature of the polarized target material is essential in the NPG’s pursuit of using DNP to create polarized proton targets with high spin polarizations for Jefferson and Fermi National Laboratories.</a:t>
                </a:r>
              </a:p>
              <a:p>
                <a:pPr marL="0" indent="0">
                  <a:buNone/>
                </a:pPr>
                <a:endParaRPr lang="en-US" sz="2400" dirty="0">
                  <a:latin typeface="Cambria Math" panose="02040503050406030204" pitchFamily="18" charset="0"/>
                  <a:ea typeface="Cambria Math" panose="02040503050406030204" pitchFamily="18" charset="0"/>
                  <a:cs typeface="Calibri" panose="020F0502020204030204" pitchFamily="34" charset="0"/>
                </a:endParaRPr>
              </a:p>
            </p:txBody>
          </p:sp>
        </mc:Choice>
        <mc:Fallback xmlns="">
          <p:sp>
            <p:nvSpPr>
              <p:cNvPr id="11" name="Content Placeholder 10"/>
              <p:cNvSpPr>
                <a:spLocks noGrp="1" noRot="1" noChangeAspect="1" noMove="1" noResize="1" noEditPoints="1" noAdjustHandles="1" noChangeArrowheads="1" noChangeShapeType="1" noTextEdit="1"/>
              </p:cNvSpPr>
              <p:nvPr>
                <p:ph sz="quarter" idx="24"/>
              </p:nvPr>
            </p:nvSpPr>
            <p:spPr>
              <a:xfrm>
                <a:off x="1143090" y="6722828"/>
                <a:ext cx="13048488" cy="7580539"/>
              </a:xfrm>
              <a:blipFill>
                <a:blip r:embed="rId2"/>
                <a:stretch>
                  <a:fillRect r="-701" b="-3379"/>
                </a:stretch>
              </a:blipFill>
            </p:spPr>
            <p:txBody>
              <a:bodyPr/>
              <a:lstStyle/>
              <a:p>
                <a:r>
                  <a:rPr lang="en-US">
                    <a:noFill/>
                  </a:rPr>
                  <a:t> </a:t>
                </a:r>
              </a:p>
            </p:txBody>
          </p:sp>
        </mc:Fallback>
      </mc:AlternateContent>
      <p:sp>
        <p:nvSpPr>
          <p:cNvPr id="7" name="Text Placeholder 6"/>
          <p:cNvSpPr>
            <a:spLocks noGrp="1"/>
          </p:cNvSpPr>
          <p:nvPr>
            <p:ph type="body" sz="quarter" idx="17"/>
          </p:nvPr>
        </p:nvSpPr>
        <p:spPr/>
        <p:txBody>
          <a:bodyPr/>
          <a:lstStyle/>
          <a:p>
            <a:r>
              <a:rPr lang="en-US" dirty="0"/>
              <a:t>What is a Thermistor?</a:t>
            </a:r>
          </a:p>
        </p:txBody>
      </p:sp>
      <p:sp>
        <p:nvSpPr>
          <p:cNvPr id="12" name="Content Placeholder 11"/>
          <p:cNvSpPr>
            <a:spLocks noGrp="1"/>
          </p:cNvSpPr>
          <p:nvPr>
            <p:ph sz="quarter" idx="25"/>
          </p:nvPr>
        </p:nvSpPr>
        <p:spPr>
          <a:xfrm>
            <a:off x="744279" y="15712439"/>
            <a:ext cx="13447299" cy="7440169"/>
          </a:xfrm>
        </p:spPr>
        <p:txBody>
          <a:bodyPr>
            <a:normAutofit fontScale="85000" lnSpcReduction="20000"/>
          </a:bodyPr>
          <a:lstStyle/>
          <a:p>
            <a:pPr indent="0" algn="just">
              <a:buNone/>
            </a:pPr>
            <a:r>
              <a:rPr lang="en-US" dirty="0">
                <a:latin typeface="Cambria Math" panose="02040503050406030204" pitchFamily="18" charset="0"/>
                <a:ea typeface="Cambria Math" panose="02040503050406030204" pitchFamily="18" charset="0"/>
              </a:rPr>
              <a:t>A thermistor is a passive electrical resistor whose resistance can be modeled by a function of temperature.  A 'normal' thermistor's resistance increases as it gets warmer, allowing it to have a high resolution of temperature at hotter temperature.  In </a:t>
            </a:r>
            <a:r>
              <a:rPr lang="en-US" dirty="0" err="1">
                <a:latin typeface="Cambria Math" panose="02040503050406030204" pitchFamily="18" charset="0"/>
                <a:ea typeface="Cambria Math" panose="02040503050406030204" pitchFamily="18" charset="0"/>
              </a:rPr>
              <a:t>Slifer</a:t>
            </a:r>
            <a:r>
              <a:rPr lang="en-US" dirty="0">
                <a:latin typeface="Cambria Math" panose="02040503050406030204" pitchFamily="18" charset="0"/>
                <a:ea typeface="Cambria Math" panose="02040503050406030204" pitchFamily="18" charset="0"/>
              </a:rPr>
              <a:t> Lab, we use negative temperature coefficient thermistors, which means that as the temperature of the thermistor decreases its resistance increases dramatically, giving an extremely fine temperature resolution below 20 Kelvin.  Since </a:t>
            </a:r>
            <a:r>
              <a:rPr lang="en-US" dirty="0" err="1">
                <a:latin typeface="Cambria Math" panose="02040503050406030204" pitchFamily="18" charset="0"/>
                <a:ea typeface="Cambria Math" panose="02040503050406030204" pitchFamily="18" charset="0"/>
              </a:rPr>
              <a:t>Slifer</a:t>
            </a:r>
            <a:r>
              <a:rPr lang="en-US" dirty="0">
                <a:latin typeface="Cambria Math" panose="02040503050406030204" pitchFamily="18" charset="0"/>
                <a:ea typeface="Cambria Math" panose="02040503050406030204" pitchFamily="18" charset="0"/>
              </a:rPr>
              <a:t> Lab is working with cryogens like Liquid Nitrogen and Liquid Helium at 77 Kelvin and 4.2 Kelvin respectively, it makes sense to choose a negative temperature coefficient thermistor for this system. To the right, is the resistance dependent curve, and pictures of the Allen Bradley (AB), and Carbon Ceramic (CCS) thermistors that we use in the DNP system.</a:t>
            </a:r>
          </a:p>
          <a:p>
            <a:pPr indent="0" algn="just">
              <a:buNone/>
            </a:pPr>
            <a:r>
              <a:rPr lang="en-US" dirty="0">
                <a:latin typeface="Cambria Math" panose="02040503050406030204" pitchFamily="18" charset="0"/>
                <a:ea typeface="Cambria Math" panose="02040503050406030204" pitchFamily="18" charset="0"/>
              </a:rPr>
              <a:t>What enables a thermistor to be calibrated, is a functional form that relates resistance to temperature.  </a:t>
            </a:r>
          </a:p>
          <a:p>
            <a:pPr indent="457200" algn="just"/>
            <a:endParaRPr lang="en-US" dirty="0">
              <a:latin typeface="Cambria Math" panose="02040503050406030204" pitchFamily="18" charset="0"/>
              <a:ea typeface="Cambria Math" panose="02040503050406030204" pitchFamily="18" charset="0"/>
            </a:endParaRPr>
          </a:p>
          <a:p>
            <a:pPr indent="457200" algn="just"/>
            <a:endParaRPr lang="en-US" dirty="0">
              <a:latin typeface="Cambria Math" panose="02040503050406030204" pitchFamily="18" charset="0"/>
              <a:ea typeface="Cambria Math" panose="02040503050406030204" pitchFamily="18" charset="0"/>
            </a:endParaRPr>
          </a:p>
          <a:p>
            <a:pPr indent="457200" algn="just"/>
            <a:endParaRPr lang="en-US" dirty="0">
              <a:latin typeface="Cambria Math" panose="02040503050406030204" pitchFamily="18" charset="0"/>
              <a:ea typeface="Cambria Math" panose="02040503050406030204" pitchFamily="18" charset="0"/>
            </a:endParaRPr>
          </a:p>
          <a:p>
            <a:pPr indent="0" algn="just">
              <a:buNone/>
            </a:pPr>
            <a:r>
              <a:rPr lang="en-US" dirty="0">
                <a:latin typeface="Cambria Math" panose="02040503050406030204" pitchFamily="18" charset="0"/>
                <a:ea typeface="Cambria Math" panose="02040503050406030204" pitchFamily="18" charset="0"/>
              </a:rPr>
              <a:t>The equation above has three unknown variable </a:t>
            </a:r>
            <a:r>
              <a:rPr lang="en-US" b="1" dirty="0">
                <a:latin typeface="Cambria Math" panose="02040503050406030204" pitchFamily="18" charset="0"/>
                <a:ea typeface="Cambria Math" panose="02040503050406030204" pitchFamily="18" charset="0"/>
              </a:rPr>
              <a:t>A</a:t>
            </a:r>
            <a:r>
              <a:rPr lang="en-US" dirty="0">
                <a:latin typeface="Cambria Math" panose="02040503050406030204" pitchFamily="18" charset="0"/>
                <a:ea typeface="Cambria Math" panose="02040503050406030204" pitchFamily="18" charset="0"/>
              </a:rPr>
              <a:t>, </a:t>
            </a:r>
            <a:r>
              <a:rPr lang="en-US" b="1" dirty="0">
                <a:latin typeface="Cambria Math" panose="02040503050406030204" pitchFamily="18" charset="0"/>
                <a:ea typeface="Cambria Math" panose="02040503050406030204" pitchFamily="18" charset="0"/>
              </a:rPr>
              <a:t>B</a:t>
            </a:r>
            <a:r>
              <a:rPr lang="en-US" dirty="0">
                <a:latin typeface="Cambria Math" panose="02040503050406030204" pitchFamily="18" charset="0"/>
                <a:ea typeface="Cambria Math" panose="02040503050406030204" pitchFamily="18" charset="0"/>
              </a:rPr>
              <a:t>, and </a:t>
            </a:r>
            <a:r>
              <a:rPr lang="en-US" b="1" dirty="0">
                <a:latin typeface="Cambria Math" panose="02040503050406030204" pitchFamily="18" charset="0"/>
                <a:ea typeface="Cambria Math" panose="02040503050406030204" pitchFamily="18" charset="0"/>
              </a:rPr>
              <a:t>C</a:t>
            </a:r>
            <a:r>
              <a:rPr lang="en-US" dirty="0">
                <a:latin typeface="Cambria Math" panose="02040503050406030204" pitchFamily="18" charset="0"/>
                <a:ea typeface="Cambria Math" panose="02040503050406030204" pitchFamily="18" charset="0"/>
              </a:rPr>
              <a:t>. These coefficients are solved for by creating three equations with three unknowns.  </a:t>
            </a:r>
            <a:r>
              <a:rPr lang="en-US" b="1" dirty="0">
                <a:latin typeface="Cambria Math" panose="02040503050406030204" pitchFamily="18" charset="0"/>
                <a:ea typeface="Cambria Math" panose="02040503050406030204" pitchFamily="18" charset="0"/>
              </a:rPr>
              <a:t>These three equations correspond to the observed resistance and known STABLE temperatures of a particular thermistor at a particular resistance</a:t>
            </a:r>
            <a:r>
              <a:rPr lang="en-US" dirty="0">
                <a:latin typeface="Cambria Math" panose="02040503050406030204" pitchFamily="18" charset="0"/>
                <a:ea typeface="Cambria Math" panose="02040503050406030204" pitchFamily="18" charset="0"/>
              </a:rPr>
              <a:t>.  </a:t>
            </a:r>
            <a:r>
              <a:rPr lang="en-US" dirty="0" err="1">
                <a:latin typeface="Cambria Math" panose="02040503050406030204" pitchFamily="18" charset="0"/>
                <a:ea typeface="Cambria Math" panose="02040503050406030204" pitchFamily="18" charset="0"/>
              </a:rPr>
              <a:t>Slifer</a:t>
            </a:r>
            <a:r>
              <a:rPr lang="en-US" dirty="0">
                <a:latin typeface="Cambria Math" panose="02040503050406030204" pitchFamily="18" charset="0"/>
                <a:ea typeface="Cambria Math" panose="02040503050406030204" pitchFamily="18" charset="0"/>
              </a:rPr>
              <a:t> lab chooses room temperature, liquid nitrogen, and liquid helium temperatures and resistances to fit the curve above.  These three equations are then given to a python program that uses a SciPy library and method called </a:t>
            </a:r>
            <a:r>
              <a:rPr lang="en-US" dirty="0" err="1">
                <a:latin typeface="Cambria Math" panose="02040503050406030204" pitchFamily="18" charset="0"/>
                <a:ea typeface="Cambria Math" panose="02040503050406030204" pitchFamily="18" charset="0"/>
              </a:rPr>
              <a:t>curvefit</a:t>
            </a:r>
            <a:r>
              <a:rPr lang="en-US" dirty="0">
                <a:latin typeface="Cambria Math" panose="02040503050406030204" pitchFamily="18" charset="0"/>
                <a:ea typeface="Cambria Math" panose="02040503050406030204" pitchFamily="18" charset="0"/>
              </a:rPr>
              <a:t> which solves for the unknowns A, B, and C.</a:t>
            </a:r>
          </a:p>
          <a:p>
            <a:pPr algn="just"/>
            <a:endParaRPr lang="en-US" dirty="0">
              <a:latin typeface="Cambria Math" panose="02040503050406030204" pitchFamily="18" charset="0"/>
              <a:ea typeface="Cambria Math" panose="02040503050406030204" pitchFamily="18" charset="0"/>
            </a:endParaRPr>
          </a:p>
        </p:txBody>
      </p:sp>
      <p:sp>
        <p:nvSpPr>
          <p:cNvPr id="8" name="Text Placeholder 7"/>
          <p:cNvSpPr>
            <a:spLocks noGrp="1"/>
          </p:cNvSpPr>
          <p:nvPr>
            <p:ph type="body" sz="quarter" idx="19"/>
          </p:nvPr>
        </p:nvSpPr>
        <p:spPr/>
        <p:txBody>
          <a:bodyPr/>
          <a:lstStyle/>
          <a:p>
            <a:r>
              <a:rPr lang="en-US" dirty="0"/>
              <a:t>Methods</a:t>
            </a:r>
          </a:p>
        </p:txBody>
      </p:sp>
      <p:sp>
        <p:nvSpPr>
          <p:cNvPr id="13" name="Content Placeholder 12"/>
          <p:cNvSpPr>
            <a:spLocks noGrp="1"/>
          </p:cNvSpPr>
          <p:nvPr>
            <p:ph sz="quarter" idx="26"/>
          </p:nvPr>
        </p:nvSpPr>
        <p:spPr/>
        <p:txBody>
          <a:bodyPr/>
          <a:lstStyle/>
          <a:p>
            <a:r>
              <a:rPr lang="en-US" b="1" dirty="0">
                <a:latin typeface="Cambria Math" panose="02040503050406030204" pitchFamily="18" charset="0"/>
                <a:ea typeface="Cambria Math" panose="02040503050406030204" pitchFamily="18" charset="0"/>
              </a:rPr>
              <a:t>Planning:</a:t>
            </a:r>
            <a:endParaRPr lang="en-US" dirty="0">
              <a:latin typeface="Cambria Math" panose="02040503050406030204" pitchFamily="18" charset="0"/>
              <a:ea typeface="Cambria Math" panose="02040503050406030204" pitchFamily="18" charset="0"/>
            </a:endParaRPr>
          </a:p>
          <a:p>
            <a:pPr lvl="1"/>
            <a:r>
              <a:rPr lang="en-US" dirty="0">
                <a:latin typeface="Cambria Math" panose="02040503050406030204" pitchFamily="18" charset="0"/>
                <a:ea typeface="Cambria Math" panose="02040503050406030204" pitchFamily="18" charset="0"/>
              </a:rPr>
              <a:t>Material List</a:t>
            </a:r>
          </a:p>
          <a:p>
            <a:pPr lvl="1"/>
            <a:r>
              <a:rPr lang="en-US" dirty="0">
                <a:latin typeface="Cambria Math" panose="02040503050406030204" pitchFamily="18" charset="0"/>
                <a:ea typeface="Cambria Math" panose="02040503050406030204" pitchFamily="18" charset="0"/>
              </a:rPr>
              <a:t>Thermistor Locations</a:t>
            </a:r>
          </a:p>
          <a:p>
            <a:pPr lvl="1"/>
            <a:r>
              <a:rPr lang="en-US" dirty="0">
                <a:latin typeface="Cambria Math" panose="02040503050406030204" pitchFamily="18" charset="0"/>
                <a:ea typeface="Cambria Math" panose="02040503050406030204" pitchFamily="18" charset="0"/>
              </a:rPr>
              <a:t>Wiring paths</a:t>
            </a:r>
          </a:p>
          <a:p>
            <a:r>
              <a:rPr lang="en-US" b="1" dirty="0">
                <a:latin typeface="Cambria Math" panose="02040503050406030204" pitchFamily="18" charset="0"/>
                <a:ea typeface="Cambria Math" panose="02040503050406030204" pitchFamily="18" charset="0"/>
              </a:rPr>
              <a:t>Construction and attachment of Thermistors:</a:t>
            </a:r>
            <a:endParaRPr lang="en-US" dirty="0">
              <a:latin typeface="Cambria Math" panose="02040503050406030204" pitchFamily="18" charset="0"/>
              <a:ea typeface="Cambria Math" panose="02040503050406030204" pitchFamily="18" charset="0"/>
            </a:endParaRPr>
          </a:p>
          <a:p>
            <a:pPr lvl="1"/>
            <a:r>
              <a:rPr lang="en-US" dirty="0">
                <a:latin typeface="Cambria Math" panose="02040503050406030204" pitchFamily="18" charset="0"/>
                <a:ea typeface="Cambria Math" panose="02040503050406030204" pitchFamily="18" charset="0"/>
              </a:rPr>
              <a:t>Thermal Anchors</a:t>
            </a:r>
          </a:p>
          <a:p>
            <a:pPr lvl="1"/>
            <a:r>
              <a:rPr lang="en-US" dirty="0">
                <a:latin typeface="Cambria Math" panose="02040503050406030204" pitchFamily="18" charset="0"/>
                <a:ea typeface="Cambria Math" panose="02040503050406030204" pitchFamily="18" charset="0"/>
              </a:rPr>
              <a:t>Streamline wiring</a:t>
            </a:r>
          </a:p>
          <a:p>
            <a:r>
              <a:rPr lang="en-US" b="1" dirty="0">
                <a:latin typeface="Cambria Math" panose="02040503050406030204" pitchFamily="18" charset="0"/>
                <a:ea typeface="Cambria Math" panose="02040503050406030204" pitchFamily="18" charset="0"/>
              </a:rPr>
              <a:t>Data Collection:</a:t>
            </a:r>
            <a:endParaRPr lang="en-US" dirty="0">
              <a:latin typeface="Cambria Math" panose="02040503050406030204" pitchFamily="18" charset="0"/>
              <a:ea typeface="Cambria Math" panose="02040503050406030204" pitchFamily="18" charset="0"/>
            </a:endParaRPr>
          </a:p>
          <a:p>
            <a:pPr lvl="1"/>
            <a:r>
              <a:rPr lang="en-US" dirty="0">
                <a:latin typeface="Cambria Math" panose="02040503050406030204" pitchFamily="18" charset="0"/>
                <a:ea typeface="Cambria Math" panose="02040503050406030204" pitchFamily="18" charset="0"/>
              </a:rPr>
              <a:t>LabView collects data from two </a:t>
            </a:r>
            <a:r>
              <a:rPr lang="en-US" dirty="0" err="1">
                <a:latin typeface="Cambria Math" panose="02040503050406030204" pitchFamily="18" charset="0"/>
                <a:ea typeface="Cambria Math" panose="02040503050406030204" pitchFamily="18" charset="0"/>
              </a:rPr>
              <a:t>LakeShore</a:t>
            </a:r>
            <a:r>
              <a:rPr lang="en-US" dirty="0">
                <a:latin typeface="Cambria Math" panose="02040503050406030204" pitchFamily="18" charset="0"/>
                <a:ea typeface="Cambria Math" panose="02040503050406030204" pitchFamily="18" charset="0"/>
              </a:rPr>
              <a:t> 224 Temperature Monitors and writes raw data to a .</a:t>
            </a:r>
            <a:r>
              <a:rPr lang="en-US" dirty="0" err="1">
                <a:latin typeface="Cambria Math" panose="02040503050406030204" pitchFamily="18" charset="0"/>
                <a:ea typeface="Cambria Math" panose="02040503050406030204" pitchFamily="18" charset="0"/>
              </a:rPr>
              <a:t>lvm</a:t>
            </a:r>
            <a:r>
              <a:rPr lang="en-US" dirty="0">
                <a:latin typeface="Cambria Math" panose="02040503050406030204" pitchFamily="18" charset="0"/>
                <a:ea typeface="Cambria Math" panose="02040503050406030204" pitchFamily="18" charset="0"/>
              </a:rPr>
              <a:t> file</a:t>
            </a:r>
          </a:p>
          <a:p>
            <a:r>
              <a:rPr lang="en-US" b="1" dirty="0">
                <a:latin typeface="Cambria Math" panose="02040503050406030204" pitchFamily="18" charset="0"/>
                <a:ea typeface="Cambria Math" panose="02040503050406030204" pitchFamily="18" charset="0"/>
              </a:rPr>
              <a:t>Calibration:</a:t>
            </a:r>
            <a:endParaRPr lang="en-US" dirty="0">
              <a:latin typeface="Cambria Math" panose="02040503050406030204" pitchFamily="18" charset="0"/>
              <a:ea typeface="Cambria Math" panose="02040503050406030204" pitchFamily="18" charset="0"/>
            </a:endParaRPr>
          </a:p>
          <a:p>
            <a:pPr lvl="1"/>
            <a:r>
              <a:rPr lang="en-US" dirty="0">
                <a:latin typeface="Cambria Math" panose="02040503050406030204" pitchFamily="18" charset="0"/>
                <a:ea typeface="Cambria Math" panose="02040503050406030204" pitchFamily="18" charset="0"/>
              </a:rPr>
              <a:t>Python Script</a:t>
            </a:r>
          </a:p>
          <a:p>
            <a:pPr marL="0" indent="0">
              <a:buNone/>
            </a:pPr>
            <a:endParaRPr lang="en-US" dirty="0">
              <a:latin typeface="Cambria Math" panose="02040503050406030204" pitchFamily="18" charset="0"/>
              <a:ea typeface="Cambria Math" panose="02040503050406030204" pitchFamily="18" charset="0"/>
            </a:endParaRPr>
          </a:p>
        </p:txBody>
      </p:sp>
      <p:sp>
        <p:nvSpPr>
          <p:cNvPr id="9" name="Text Placeholder 8"/>
          <p:cNvSpPr>
            <a:spLocks noGrp="1"/>
          </p:cNvSpPr>
          <p:nvPr>
            <p:ph type="body" sz="quarter" idx="21"/>
          </p:nvPr>
        </p:nvSpPr>
        <p:spPr/>
        <p:txBody>
          <a:bodyPr/>
          <a:lstStyle/>
          <a:p>
            <a:r>
              <a:rPr lang="en-US" dirty="0"/>
              <a:t>Procedure of Calibration</a:t>
            </a:r>
          </a:p>
        </p:txBody>
      </p:sp>
      <p:sp>
        <p:nvSpPr>
          <p:cNvPr id="16" name="Text Placeholder 15"/>
          <p:cNvSpPr>
            <a:spLocks noGrp="1"/>
          </p:cNvSpPr>
          <p:nvPr>
            <p:ph type="body" sz="quarter" idx="29"/>
          </p:nvPr>
        </p:nvSpPr>
        <p:spPr>
          <a:xfrm>
            <a:off x="15416784" y="23301960"/>
            <a:ext cx="13048488" cy="914400"/>
          </a:xfrm>
        </p:spPr>
        <p:txBody>
          <a:bodyPr/>
          <a:lstStyle/>
          <a:p>
            <a:r>
              <a:rPr lang="en-US" dirty="0"/>
              <a:t>Results</a:t>
            </a:r>
          </a:p>
        </p:txBody>
      </p:sp>
      <p:sp>
        <p:nvSpPr>
          <p:cNvPr id="17" name="Content Placeholder 16"/>
          <p:cNvSpPr>
            <a:spLocks noGrp="1"/>
          </p:cNvSpPr>
          <p:nvPr>
            <p:ph sz="quarter" idx="30"/>
          </p:nvPr>
        </p:nvSpPr>
        <p:spPr>
          <a:xfrm>
            <a:off x="15416784" y="24216361"/>
            <a:ext cx="13048488" cy="1374611"/>
          </a:xfrm>
        </p:spPr>
        <p:txBody>
          <a:bodyPr/>
          <a:lstStyle/>
          <a:p>
            <a:pPr lvl="0"/>
            <a:r>
              <a:rPr lang="en-US" dirty="0">
                <a:latin typeface="Cambria Math" panose="02040503050406030204" pitchFamily="18" charset="0"/>
                <a:ea typeface="Cambria Math" panose="02040503050406030204" pitchFamily="18" charset="0"/>
              </a:rPr>
              <a:t>Precise, accurate, reliable thermometry throughout the helium refrigerator.</a:t>
            </a:r>
          </a:p>
          <a:p>
            <a:pPr lvl="0"/>
            <a:r>
              <a:rPr lang="en-US" dirty="0">
                <a:latin typeface="Cambria Math" panose="02040503050406030204" pitchFamily="18" charset="0"/>
                <a:ea typeface="Cambria Math" panose="02040503050406030204" pitchFamily="18" charset="0"/>
              </a:rPr>
              <a:t>Calibration programs that free up hours of time for other work in the laboratory.</a:t>
            </a:r>
          </a:p>
          <a:p>
            <a:endParaRPr lang="en-US" dirty="0">
              <a:latin typeface="Cambria Math" panose="02040503050406030204" pitchFamily="18" charset="0"/>
              <a:ea typeface="Cambria Math" panose="02040503050406030204" pitchFamily="18" charset="0"/>
            </a:endParaRPr>
          </a:p>
        </p:txBody>
      </p:sp>
      <p:sp>
        <p:nvSpPr>
          <p:cNvPr id="18" name="Text Placeholder 17"/>
          <p:cNvSpPr>
            <a:spLocks noGrp="1"/>
          </p:cNvSpPr>
          <p:nvPr>
            <p:ph type="body" sz="quarter" idx="31"/>
          </p:nvPr>
        </p:nvSpPr>
        <p:spPr>
          <a:xfrm>
            <a:off x="29640727" y="6172200"/>
            <a:ext cx="13048488" cy="914400"/>
          </a:xfrm>
        </p:spPr>
        <p:txBody>
          <a:bodyPr/>
          <a:lstStyle/>
          <a:p>
            <a:r>
              <a:rPr lang="en-US" dirty="0"/>
              <a:t>Future Work</a:t>
            </a:r>
          </a:p>
        </p:txBody>
      </p:sp>
      <p:sp>
        <p:nvSpPr>
          <p:cNvPr id="21" name="Text Placeholder 20"/>
          <p:cNvSpPr>
            <a:spLocks noGrp="1"/>
          </p:cNvSpPr>
          <p:nvPr>
            <p:ph type="body" sz="quarter" idx="34"/>
          </p:nvPr>
        </p:nvSpPr>
        <p:spPr>
          <a:xfrm>
            <a:off x="29640727" y="23301960"/>
            <a:ext cx="13048488" cy="914400"/>
          </a:xfrm>
        </p:spPr>
        <p:txBody>
          <a:bodyPr/>
          <a:lstStyle/>
          <a:p>
            <a:r>
              <a:rPr lang="en-US" dirty="0"/>
              <a:t>Bibliography</a:t>
            </a:r>
          </a:p>
        </p:txBody>
      </p:sp>
      <p:sp>
        <p:nvSpPr>
          <p:cNvPr id="22" name="Content Placeholder 21"/>
          <p:cNvSpPr>
            <a:spLocks noGrp="1"/>
          </p:cNvSpPr>
          <p:nvPr>
            <p:ph sz="quarter" idx="35"/>
          </p:nvPr>
        </p:nvSpPr>
        <p:spPr>
          <a:xfrm>
            <a:off x="29644848" y="24216361"/>
            <a:ext cx="13048488" cy="1615439"/>
          </a:xfrm>
        </p:spPr>
        <p:txBody>
          <a:bodyPr/>
          <a:lstStyle/>
          <a:p>
            <a:pPr marL="0" indent="0">
              <a:buNone/>
            </a:pPr>
            <a:r>
              <a:rPr lang="en-US" dirty="0" err="1">
                <a:latin typeface="Cambria Math" panose="02040503050406030204" pitchFamily="18" charset="0"/>
                <a:ea typeface="Cambria Math" panose="02040503050406030204" pitchFamily="18" charset="0"/>
              </a:rPr>
              <a:t>Quintell</a:t>
            </a:r>
            <a:r>
              <a:rPr lang="en-US" dirty="0">
                <a:latin typeface="Cambria Math" panose="02040503050406030204" pitchFamily="18" charset="0"/>
                <a:ea typeface="Cambria Math" panose="02040503050406030204" pitchFamily="18" charset="0"/>
              </a:rPr>
              <a:t>, E. H. "The Low Temperature Characteristics of Carbon-Composition </a:t>
            </a:r>
            <a:r>
              <a:rPr lang="en-US" dirty="0" err="1">
                <a:latin typeface="Cambria Math" panose="02040503050406030204" pitchFamily="18" charset="0"/>
                <a:ea typeface="Cambria Math" panose="02040503050406030204" pitchFamily="18" charset="0"/>
              </a:rPr>
              <a:t>Thermometrs</a:t>
            </a:r>
            <a:r>
              <a:rPr lang="en-US" dirty="0">
                <a:latin typeface="Cambria Math" panose="02040503050406030204" pitchFamily="18" charset="0"/>
                <a:ea typeface="Cambria Math" panose="02040503050406030204" pitchFamily="18" charset="0"/>
              </a:rPr>
              <a:t>." </a:t>
            </a:r>
            <a:r>
              <a:rPr lang="en-US" i="1" dirty="0">
                <a:latin typeface="Cambria Math" panose="02040503050406030204" pitchFamily="18" charset="0"/>
                <a:ea typeface="Cambria Math" panose="02040503050406030204" pitchFamily="18" charset="0"/>
              </a:rPr>
              <a:t>Review of Scientific Instruments</a:t>
            </a:r>
            <a:r>
              <a:rPr lang="en-US" dirty="0">
                <a:latin typeface="Cambria Math" panose="02040503050406030204" pitchFamily="18" charset="0"/>
                <a:ea typeface="Cambria Math" panose="02040503050406030204" pitchFamily="18" charset="0"/>
              </a:rPr>
              <a:t>. By J. R. Clement. Vol. 23. New York: American Institute of Physics, 1952. 213-16. Print.</a:t>
            </a:r>
          </a:p>
        </p:txBody>
      </p:sp>
      <p:pic>
        <p:nvPicPr>
          <p:cNvPr id="24" name="Picture 23">
            <a:extLst>
              <a:ext uri="{FF2B5EF4-FFF2-40B4-BE49-F238E27FC236}">
                <a16:creationId xmlns:a16="http://schemas.microsoft.com/office/drawing/2014/main" id="{FAA6A59F-9E79-4BEA-9DFE-70D7CA20B8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8327" y="238686"/>
            <a:ext cx="3277642" cy="3277642"/>
          </a:xfrm>
          <a:prstGeom prst="rect">
            <a:avLst/>
          </a:prstGeom>
        </p:spPr>
      </p:pic>
      <p:pic>
        <p:nvPicPr>
          <p:cNvPr id="25" name="Picture 24">
            <a:extLst>
              <a:ext uri="{FF2B5EF4-FFF2-40B4-BE49-F238E27FC236}">
                <a16:creationId xmlns:a16="http://schemas.microsoft.com/office/drawing/2014/main" id="{687E54DF-15B1-4C3B-90A1-2101DDB2D9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698521" y="238686"/>
            <a:ext cx="8168640" cy="3277642"/>
          </a:xfrm>
          <a:prstGeom prst="rect">
            <a:avLst/>
          </a:prstGeom>
        </p:spPr>
      </p:pic>
      <mc:AlternateContent xmlns:mc="http://schemas.openxmlformats.org/markup-compatibility/2006" xmlns:a14="http://schemas.microsoft.com/office/drawing/2010/main">
        <mc:Choice Requires="a14">
          <p:sp>
            <p:nvSpPr>
              <p:cNvPr id="2" name="Rectangle 1">
                <a:extLst>
                  <a:ext uri="{FF2B5EF4-FFF2-40B4-BE49-F238E27FC236}">
                    <a16:creationId xmlns:a16="http://schemas.microsoft.com/office/drawing/2014/main" id="{EB8E6D20-E84C-4EF9-940B-B8B6C4250A17}"/>
                  </a:ext>
                </a:extLst>
              </p:cNvPr>
              <p:cNvSpPr/>
              <p:nvPr/>
            </p:nvSpPr>
            <p:spPr>
              <a:xfrm>
                <a:off x="5846892" y="19486083"/>
                <a:ext cx="3691443" cy="984693"/>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n-US" sz="2800" i="1">
                              <a:latin typeface="Cambria Math" panose="02040503050406030204" pitchFamily="18" charset="0"/>
                            </a:rPr>
                          </m:ctrlPr>
                        </m:sSubPr>
                        <m:e>
                          <m:r>
                            <a:rPr lang="en-US" sz="2800" i="1">
                              <a:latin typeface="Cambria Math" panose="02040503050406030204" pitchFamily="18" charset="0"/>
                            </a:rPr>
                            <m:t>𝑇</m:t>
                          </m:r>
                        </m:e>
                        <m:sub>
                          <m:r>
                            <a:rPr lang="en-US" sz="2800" i="1">
                              <a:latin typeface="Cambria Math" panose="02040503050406030204" pitchFamily="18" charset="0"/>
                            </a:rPr>
                            <m:t>[</m:t>
                          </m:r>
                          <m:r>
                            <a:rPr lang="en-US" sz="2800" i="1">
                              <a:latin typeface="Cambria Math" panose="02040503050406030204" pitchFamily="18" charset="0"/>
                            </a:rPr>
                            <m:t>𝐾</m:t>
                          </m:r>
                          <m:r>
                            <a:rPr lang="en-US" sz="2800" i="1">
                              <a:latin typeface="Cambria Math" panose="02040503050406030204" pitchFamily="18" charset="0"/>
                            </a:rPr>
                            <m:t>]</m:t>
                          </m:r>
                        </m:sub>
                      </m:sSub>
                      <m:r>
                        <a:rPr lang="en-US" sz="2800" i="1">
                          <a:latin typeface="Cambria Math" panose="02040503050406030204" pitchFamily="18" charset="0"/>
                        </a:rPr>
                        <m:t>=</m:t>
                      </m:r>
                      <m:r>
                        <a:rPr lang="en-US" sz="2800" i="1">
                          <a:latin typeface="Cambria Math" panose="02040503050406030204" pitchFamily="18" charset="0"/>
                        </a:rPr>
                        <m:t>𝑎</m:t>
                      </m:r>
                      <m:r>
                        <a:rPr lang="en-US" sz="2800" i="1">
                          <a:latin typeface="Cambria Math" panose="02040503050406030204" pitchFamily="18" charset="0"/>
                        </a:rPr>
                        <m:t>+</m:t>
                      </m:r>
                      <m:r>
                        <a:rPr lang="en-US" sz="2800" i="1">
                          <a:latin typeface="Cambria Math" panose="02040503050406030204" pitchFamily="18" charset="0"/>
                        </a:rPr>
                        <m:t>𝑏</m:t>
                      </m:r>
                      <m:sSup>
                        <m:sSupPr>
                          <m:ctrlPr>
                            <a:rPr lang="en-US" sz="2800" i="1">
                              <a:latin typeface="Cambria Math" panose="02040503050406030204" pitchFamily="18" charset="0"/>
                            </a:rPr>
                          </m:ctrlPr>
                        </m:sSupPr>
                        <m:e>
                          <m:r>
                            <a:rPr lang="en-US" sz="2800" i="1">
                              <a:latin typeface="Cambria Math" panose="02040503050406030204" pitchFamily="18" charset="0"/>
                            </a:rPr>
                            <m:t>𝑒</m:t>
                          </m:r>
                        </m:e>
                        <m:sup>
                          <m:f>
                            <m:fPr>
                              <m:ctrlPr>
                                <a:rPr lang="en-US" sz="2800" i="1">
                                  <a:latin typeface="Cambria Math" panose="02040503050406030204" pitchFamily="18" charset="0"/>
                                </a:rPr>
                              </m:ctrlPr>
                            </m:fPr>
                            <m:num>
                              <m:r>
                                <a:rPr lang="en-US" sz="2800" i="1">
                                  <a:latin typeface="Cambria Math" panose="02040503050406030204" pitchFamily="18" charset="0"/>
                                </a:rPr>
                                <m:t>1000</m:t>
                              </m:r>
                              <m:r>
                                <a:rPr lang="en-US" sz="2800" i="1">
                                  <a:latin typeface="Cambria Math" panose="02040503050406030204" pitchFamily="18" charset="0"/>
                                </a:rPr>
                                <m:t>𝐶</m:t>
                              </m:r>
                            </m:num>
                            <m:den>
                              <m:sSub>
                                <m:sSubPr>
                                  <m:ctrlPr>
                                    <a:rPr lang="en-US" sz="2800" i="1">
                                      <a:latin typeface="Cambria Math" panose="02040503050406030204" pitchFamily="18" charset="0"/>
                                    </a:rPr>
                                  </m:ctrlPr>
                                </m:sSubPr>
                                <m:e>
                                  <m:r>
                                    <a:rPr lang="en-US" sz="2800" i="1">
                                      <a:latin typeface="Cambria Math" panose="02040503050406030204" pitchFamily="18" charset="0"/>
                                    </a:rPr>
                                    <m:t>𝑅</m:t>
                                  </m:r>
                                </m:e>
                                <m:sub>
                                  <m:r>
                                    <a:rPr lang="en-US" sz="2800" i="1">
                                      <a:latin typeface="Cambria Math" panose="02040503050406030204" pitchFamily="18" charset="0"/>
                                    </a:rPr>
                                    <m:t>[</m:t>
                                  </m:r>
                                  <m:r>
                                    <m:rPr>
                                      <m:nor/>
                                    </m:rPr>
                                    <a:rPr lang="el-GR" sz="2800"/>
                                    <m:t>Ω</m:t>
                                  </m:r>
                                  <m:r>
                                    <a:rPr lang="en-US" sz="2800" i="1">
                                      <a:latin typeface="Cambria Math" panose="02040503050406030204" pitchFamily="18" charset="0"/>
                                    </a:rPr>
                                    <m:t>]</m:t>
                                  </m:r>
                                </m:sub>
                              </m:sSub>
                            </m:den>
                          </m:f>
                        </m:sup>
                      </m:sSup>
                    </m:oMath>
                  </m:oMathPara>
                </a14:m>
                <a:endParaRPr lang="en-US" sz="2800" dirty="0" err="1"/>
              </a:p>
            </p:txBody>
          </p:sp>
        </mc:Choice>
        <mc:Fallback xmlns="">
          <p:sp>
            <p:nvSpPr>
              <p:cNvPr id="2" name="Rectangle 1">
                <a:extLst>
                  <a:ext uri="{FF2B5EF4-FFF2-40B4-BE49-F238E27FC236}">
                    <a16:creationId xmlns:a16="http://schemas.microsoft.com/office/drawing/2014/main" id="{EB8E6D20-E84C-4EF9-940B-B8B6C4250A17}"/>
                  </a:ext>
                </a:extLst>
              </p:cNvPr>
              <p:cNvSpPr>
                <a:spLocks noRot="1" noChangeAspect="1" noMove="1" noResize="1" noEditPoints="1" noAdjustHandles="1" noChangeArrowheads="1" noChangeShapeType="1" noTextEdit="1"/>
              </p:cNvSpPr>
              <p:nvPr/>
            </p:nvSpPr>
            <p:spPr>
              <a:xfrm>
                <a:off x="5846892" y="19486083"/>
                <a:ext cx="3691443" cy="984693"/>
              </a:xfrm>
              <a:prstGeom prst="rect">
                <a:avLst/>
              </a:prstGeom>
              <a:blipFill>
                <a:blip r:embed="rId5"/>
                <a:stretch>
                  <a:fillRect/>
                </a:stretch>
              </a:blipFill>
            </p:spPr>
            <p:txBody>
              <a:bodyPr/>
              <a:lstStyle/>
              <a:p>
                <a:r>
                  <a:rPr lang="en-US">
                    <a:noFill/>
                  </a:rPr>
                  <a:t> </a:t>
                </a:r>
              </a:p>
            </p:txBody>
          </p:sp>
        </mc:Fallback>
      </mc:AlternateContent>
      <p:pic>
        <p:nvPicPr>
          <p:cNvPr id="31" name="Picture 30" descr="A screenshot of a cell phone&#10;&#10;Description generated with high confidence">
            <a:extLst>
              <a:ext uri="{FF2B5EF4-FFF2-40B4-BE49-F238E27FC236}">
                <a16:creationId xmlns:a16="http://schemas.microsoft.com/office/drawing/2014/main" id="{A2E5258F-C9AF-43CD-B1C6-3BC9064444B0}"/>
              </a:ext>
            </a:extLst>
          </p:cNvPr>
          <p:cNvPicPr>
            <a:picLocks noChangeAspect="1"/>
          </p:cNvPicPr>
          <p:nvPr/>
        </p:nvPicPr>
        <p:blipFill>
          <a:blip r:embed="rId6"/>
          <a:stretch>
            <a:fillRect/>
          </a:stretch>
        </p:blipFill>
        <p:spPr>
          <a:xfrm>
            <a:off x="15967614" y="14303367"/>
            <a:ext cx="11534693" cy="8651021"/>
          </a:xfrm>
          <a:prstGeom prst="rect">
            <a:avLst/>
          </a:prstGeom>
        </p:spPr>
      </p:pic>
      <p:sp>
        <p:nvSpPr>
          <p:cNvPr id="32" name="TextBox 31">
            <a:extLst>
              <a:ext uri="{FF2B5EF4-FFF2-40B4-BE49-F238E27FC236}">
                <a16:creationId xmlns:a16="http://schemas.microsoft.com/office/drawing/2014/main" id="{41923847-AA18-4EAB-854A-74A35CB316F1}"/>
              </a:ext>
            </a:extLst>
          </p:cNvPr>
          <p:cNvSpPr txBox="1"/>
          <p:nvPr/>
        </p:nvSpPr>
        <p:spPr>
          <a:xfrm>
            <a:off x="15335137" y="13126313"/>
            <a:ext cx="5383889" cy="1384995"/>
          </a:xfrm>
          <a:prstGeom prst="rect">
            <a:avLst/>
          </a:prstGeom>
          <a:noFill/>
        </p:spPr>
        <p:txBody>
          <a:bodyPr wrap="square" rtlCol="0">
            <a:spAutoFit/>
          </a:bodyPr>
          <a:lstStyle/>
          <a:p>
            <a:pPr algn="just"/>
            <a:r>
              <a:rPr lang="en-US" sz="2800" b="1" dirty="0">
                <a:latin typeface="Cambria Math" panose="02040503050406030204" pitchFamily="18" charset="0"/>
                <a:ea typeface="Cambria Math" panose="02040503050406030204" pitchFamily="18" charset="0"/>
              </a:rPr>
              <a:t>Step 4:</a:t>
            </a:r>
            <a:r>
              <a:rPr lang="en-US" sz="2800" dirty="0">
                <a:latin typeface="Cambria Math" panose="02040503050406030204" pitchFamily="18" charset="0"/>
                <a:ea typeface="Cambria Math" panose="02040503050406030204" pitchFamily="18" charset="0"/>
              </a:rPr>
              <a:t> That calibration files are uploaded to the Lakeshore 224 temperature monitor</a:t>
            </a:r>
          </a:p>
        </p:txBody>
      </p:sp>
      <p:sp>
        <p:nvSpPr>
          <p:cNvPr id="34" name="TextBox 33">
            <a:extLst>
              <a:ext uri="{FF2B5EF4-FFF2-40B4-BE49-F238E27FC236}">
                <a16:creationId xmlns:a16="http://schemas.microsoft.com/office/drawing/2014/main" id="{20B69756-EBC5-4029-B02E-9C193D6E6256}"/>
              </a:ext>
            </a:extLst>
          </p:cNvPr>
          <p:cNvSpPr txBox="1"/>
          <p:nvPr/>
        </p:nvSpPr>
        <p:spPr>
          <a:xfrm>
            <a:off x="15524553" y="7115762"/>
            <a:ext cx="6263076" cy="1815882"/>
          </a:xfrm>
          <a:prstGeom prst="rect">
            <a:avLst/>
          </a:prstGeom>
          <a:noFill/>
        </p:spPr>
        <p:txBody>
          <a:bodyPr wrap="square" rtlCol="0">
            <a:spAutoFit/>
          </a:bodyPr>
          <a:lstStyle/>
          <a:p>
            <a:pPr algn="just"/>
            <a:r>
              <a:rPr lang="en-US" sz="2800" b="1" dirty="0">
                <a:latin typeface="Cambria Math" panose="02040503050406030204" pitchFamily="18" charset="0"/>
                <a:ea typeface="Cambria Math" panose="02040503050406030204" pitchFamily="18" charset="0"/>
              </a:rPr>
              <a:t>Step 1: </a:t>
            </a:r>
            <a:r>
              <a:rPr lang="en-US" sz="2800" dirty="0">
                <a:latin typeface="Cambria Math" panose="02040503050406030204" pitchFamily="18" charset="0"/>
                <a:ea typeface="Cambria Math" panose="02040503050406030204" pitchFamily="18" charset="0"/>
              </a:rPr>
              <a:t>Raw resistance data is collected from LabView from an ethernet connection between a computer and the Lakeshore 224 Temperature Monitor</a:t>
            </a:r>
          </a:p>
        </p:txBody>
      </p:sp>
      <p:pic>
        <p:nvPicPr>
          <p:cNvPr id="35" name="Picture 34">
            <a:extLst>
              <a:ext uri="{FF2B5EF4-FFF2-40B4-BE49-F238E27FC236}">
                <a16:creationId xmlns:a16="http://schemas.microsoft.com/office/drawing/2014/main" id="{2FD001D8-4781-4AD1-B39A-BDFA5212CD7C}"/>
              </a:ext>
            </a:extLst>
          </p:cNvPr>
          <p:cNvPicPr>
            <a:picLocks noChangeAspect="1"/>
          </p:cNvPicPr>
          <p:nvPr/>
        </p:nvPicPr>
        <p:blipFill>
          <a:blip r:embed="rId7"/>
          <a:stretch>
            <a:fillRect/>
          </a:stretch>
        </p:blipFill>
        <p:spPr>
          <a:xfrm>
            <a:off x="22157028" y="9144514"/>
            <a:ext cx="5532753" cy="2017910"/>
          </a:xfrm>
          <a:prstGeom prst="rect">
            <a:avLst/>
          </a:prstGeom>
        </p:spPr>
      </p:pic>
      <p:sp>
        <p:nvSpPr>
          <p:cNvPr id="36" name="TextBox 35">
            <a:extLst>
              <a:ext uri="{FF2B5EF4-FFF2-40B4-BE49-F238E27FC236}">
                <a16:creationId xmlns:a16="http://schemas.microsoft.com/office/drawing/2014/main" id="{942B9C93-FA74-4B00-A4F1-862F4F6FDF3C}"/>
              </a:ext>
            </a:extLst>
          </p:cNvPr>
          <p:cNvSpPr txBox="1"/>
          <p:nvPr/>
        </p:nvSpPr>
        <p:spPr>
          <a:xfrm>
            <a:off x="21734961" y="7327428"/>
            <a:ext cx="6263076" cy="1815882"/>
          </a:xfrm>
          <a:prstGeom prst="rect">
            <a:avLst/>
          </a:prstGeom>
          <a:noFill/>
        </p:spPr>
        <p:txBody>
          <a:bodyPr wrap="square" rtlCol="0">
            <a:spAutoFit/>
          </a:bodyPr>
          <a:lstStyle/>
          <a:p>
            <a:pPr algn="just"/>
            <a:r>
              <a:rPr lang="en-US" sz="2800" b="1" dirty="0">
                <a:latin typeface="Cambria Math" panose="02040503050406030204" pitchFamily="18" charset="0"/>
                <a:ea typeface="Cambria Math" panose="02040503050406030204" pitchFamily="18" charset="0"/>
              </a:rPr>
              <a:t>Step 2: </a:t>
            </a:r>
            <a:r>
              <a:rPr lang="en-US" sz="2800" dirty="0">
                <a:latin typeface="Cambria Math" panose="02040503050406030204" pitchFamily="18" charset="0"/>
                <a:ea typeface="Cambria Math" panose="02040503050406030204" pitchFamily="18" charset="0"/>
              </a:rPr>
              <a:t>The raw resistance data (after collection) is fed into a python program that requires minimal human interaction to clean the raw data</a:t>
            </a:r>
          </a:p>
        </p:txBody>
      </p:sp>
      <p:sp>
        <p:nvSpPr>
          <p:cNvPr id="37" name="TextBox 36">
            <a:extLst>
              <a:ext uri="{FF2B5EF4-FFF2-40B4-BE49-F238E27FC236}">
                <a16:creationId xmlns:a16="http://schemas.microsoft.com/office/drawing/2014/main" id="{87E82829-924B-4130-A3E9-6FE4154BD39A}"/>
              </a:ext>
            </a:extLst>
          </p:cNvPr>
          <p:cNvSpPr txBox="1"/>
          <p:nvPr/>
        </p:nvSpPr>
        <p:spPr>
          <a:xfrm>
            <a:off x="20934310" y="10773905"/>
            <a:ext cx="7487947" cy="3108543"/>
          </a:xfrm>
          <a:prstGeom prst="rect">
            <a:avLst/>
          </a:prstGeom>
          <a:noFill/>
        </p:spPr>
        <p:txBody>
          <a:bodyPr wrap="square" rtlCol="0">
            <a:spAutoFit/>
          </a:bodyPr>
          <a:lstStyle/>
          <a:p>
            <a:pPr algn="just"/>
            <a:r>
              <a:rPr lang="en-US" sz="2800" b="1" dirty="0">
                <a:latin typeface="Cambria Math" panose="02040503050406030204" pitchFamily="18" charset="0"/>
                <a:ea typeface="Cambria Math" panose="02040503050406030204" pitchFamily="18" charset="0"/>
              </a:rPr>
              <a:t>Step 3:</a:t>
            </a:r>
            <a:r>
              <a:rPr lang="en-US" sz="2800" dirty="0">
                <a:latin typeface="Cambria Math" panose="02040503050406030204" pitchFamily="18" charset="0"/>
                <a:ea typeface="Cambria Math" panose="02040503050406030204" pitchFamily="18" charset="0"/>
              </a:rPr>
              <a:t> Python program uses statistics to select the regions of data to be averaged, then it uses the average of a stable region as a calibration point for the equation below.  Scientific python then uses </a:t>
            </a:r>
            <a:r>
              <a:rPr lang="en-US" sz="2800" i="1" dirty="0" err="1">
                <a:latin typeface="Cambria Math" panose="02040503050406030204" pitchFamily="18" charset="0"/>
                <a:ea typeface="Cambria Math" panose="02040503050406030204" pitchFamily="18" charset="0"/>
              </a:rPr>
              <a:t>curvefit</a:t>
            </a:r>
            <a:r>
              <a:rPr lang="en-US" sz="2800" dirty="0">
                <a:latin typeface="Cambria Math" panose="02040503050406030204" pitchFamily="18" charset="0"/>
                <a:ea typeface="Cambria Math" panose="02040503050406030204" pitchFamily="18" charset="0"/>
              </a:rPr>
              <a:t> to solve for the unknowns of the function below.</a:t>
            </a:r>
          </a:p>
          <a:p>
            <a:pPr algn="just"/>
            <a:endParaRPr lang="en-US" sz="2800" dirty="0">
              <a:latin typeface="Cambria Math" panose="02040503050406030204" pitchFamily="18" charset="0"/>
              <a:ea typeface="Cambria Math" panose="02040503050406030204" pitchFamily="18" charset="0"/>
            </a:endParaRPr>
          </a:p>
        </p:txBody>
      </p:sp>
      <mc:AlternateContent xmlns:mc="http://schemas.openxmlformats.org/markup-compatibility/2006" xmlns:a14="http://schemas.microsoft.com/office/drawing/2010/main">
        <mc:Choice Requires="a14">
          <p:sp>
            <p:nvSpPr>
              <p:cNvPr id="38" name="TextBox 37">
                <a:extLst>
                  <a:ext uri="{FF2B5EF4-FFF2-40B4-BE49-F238E27FC236}">
                    <a16:creationId xmlns:a16="http://schemas.microsoft.com/office/drawing/2014/main" id="{B5D599FC-9000-435C-8149-1DAA5755C21F}"/>
                  </a:ext>
                </a:extLst>
              </p:cNvPr>
              <p:cNvSpPr txBox="1"/>
              <p:nvPr/>
            </p:nvSpPr>
            <p:spPr>
              <a:xfrm>
                <a:off x="23749749" y="13552643"/>
                <a:ext cx="4587227" cy="1275221"/>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lang="en-US" sz="4000" i="1" smtClean="0">
                              <a:solidFill>
                                <a:schemeClr val="tx1"/>
                              </a:solidFill>
                              <a:latin typeface="Cambria Math" panose="02040503050406030204" pitchFamily="18" charset="0"/>
                            </a:rPr>
                          </m:ctrlPr>
                        </m:sSubPr>
                        <m:e>
                          <m:r>
                            <a:rPr lang="en-US" sz="4000" b="0" i="1" smtClean="0">
                              <a:solidFill>
                                <a:schemeClr val="tx1"/>
                              </a:solidFill>
                              <a:latin typeface="Cambria Math" panose="02040503050406030204" pitchFamily="18" charset="0"/>
                            </a:rPr>
                            <m:t>𝑇</m:t>
                          </m:r>
                        </m:e>
                        <m:sub>
                          <m:r>
                            <a:rPr lang="en-US" sz="4000" b="0" i="1" smtClean="0">
                              <a:solidFill>
                                <a:schemeClr val="tx1"/>
                              </a:solidFill>
                              <a:latin typeface="Cambria Math" panose="02040503050406030204" pitchFamily="18" charset="0"/>
                            </a:rPr>
                            <m:t>[</m:t>
                          </m:r>
                          <m:r>
                            <a:rPr lang="en-US" sz="4000" b="0" i="1" smtClean="0">
                              <a:solidFill>
                                <a:schemeClr val="tx1"/>
                              </a:solidFill>
                              <a:latin typeface="Cambria Math" panose="02040503050406030204" pitchFamily="18" charset="0"/>
                            </a:rPr>
                            <m:t>𝐾</m:t>
                          </m:r>
                          <m:r>
                            <a:rPr lang="en-US" sz="4000" b="0" i="1" smtClean="0">
                              <a:solidFill>
                                <a:schemeClr val="tx1"/>
                              </a:solidFill>
                              <a:latin typeface="Cambria Math" panose="02040503050406030204" pitchFamily="18" charset="0"/>
                            </a:rPr>
                            <m:t>]</m:t>
                          </m:r>
                        </m:sub>
                      </m:sSub>
                      <m:r>
                        <a:rPr lang="en-US" sz="4000" b="0" i="1" smtClean="0">
                          <a:solidFill>
                            <a:schemeClr val="tx1"/>
                          </a:solidFill>
                          <a:latin typeface="Cambria Math" panose="02040503050406030204" pitchFamily="18" charset="0"/>
                        </a:rPr>
                        <m:t>=</m:t>
                      </m:r>
                      <m:r>
                        <a:rPr lang="en-US" sz="4000" b="0" i="1" smtClean="0">
                          <a:solidFill>
                            <a:schemeClr val="tx1"/>
                          </a:solidFill>
                          <a:latin typeface="Cambria Math" panose="02040503050406030204" pitchFamily="18" charset="0"/>
                        </a:rPr>
                        <m:t>𝑎</m:t>
                      </m:r>
                      <m:r>
                        <a:rPr lang="en-US" sz="4000" b="0" i="1" smtClean="0">
                          <a:solidFill>
                            <a:schemeClr val="tx1"/>
                          </a:solidFill>
                          <a:latin typeface="Cambria Math" panose="02040503050406030204" pitchFamily="18" charset="0"/>
                        </a:rPr>
                        <m:t>+</m:t>
                      </m:r>
                      <m:r>
                        <a:rPr lang="en-US" sz="4000" b="0" i="1" smtClean="0">
                          <a:solidFill>
                            <a:schemeClr val="tx1"/>
                          </a:solidFill>
                          <a:latin typeface="Cambria Math" panose="02040503050406030204" pitchFamily="18" charset="0"/>
                        </a:rPr>
                        <m:t>𝑏</m:t>
                      </m:r>
                      <m:sSup>
                        <m:sSupPr>
                          <m:ctrlPr>
                            <a:rPr lang="en-US" sz="4000" b="0" i="1" smtClean="0">
                              <a:solidFill>
                                <a:schemeClr val="tx1"/>
                              </a:solidFill>
                              <a:latin typeface="Cambria Math" panose="02040503050406030204" pitchFamily="18" charset="0"/>
                            </a:rPr>
                          </m:ctrlPr>
                        </m:sSupPr>
                        <m:e>
                          <m:r>
                            <a:rPr lang="en-US" sz="4000" b="0" i="1" smtClean="0">
                              <a:solidFill>
                                <a:schemeClr val="tx1"/>
                              </a:solidFill>
                              <a:latin typeface="Cambria Math" panose="02040503050406030204" pitchFamily="18" charset="0"/>
                            </a:rPr>
                            <m:t>𝑒</m:t>
                          </m:r>
                        </m:e>
                        <m:sup>
                          <m:f>
                            <m:fPr>
                              <m:ctrlPr>
                                <a:rPr lang="en-US" sz="4000" b="0" i="1" smtClean="0">
                                  <a:solidFill>
                                    <a:schemeClr val="tx1"/>
                                  </a:solidFill>
                                  <a:latin typeface="Cambria Math" panose="02040503050406030204" pitchFamily="18" charset="0"/>
                                </a:rPr>
                              </m:ctrlPr>
                            </m:fPr>
                            <m:num>
                              <m:r>
                                <a:rPr lang="en-US" sz="4000" b="0" i="1" smtClean="0">
                                  <a:solidFill>
                                    <a:schemeClr val="tx1"/>
                                  </a:solidFill>
                                  <a:latin typeface="Cambria Math" panose="02040503050406030204" pitchFamily="18" charset="0"/>
                                </a:rPr>
                                <m:t>1000</m:t>
                              </m:r>
                              <m:r>
                                <a:rPr lang="en-US" sz="4000" b="0" i="1" smtClean="0">
                                  <a:solidFill>
                                    <a:schemeClr val="tx1"/>
                                  </a:solidFill>
                                  <a:latin typeface="Cambria Math" panose="02040503050406030204" pitchFamily="18" charset="0"/>
                                </a:rPr>
                                <m:t>𝐶</m:t>
                              </m:r>
                            </m:num>
                            <m:den>
                              <m:sSub>
                                <m:sSubPr>
                                  <m:ctrlPr>
                                    <a:rPr lang="en-US" sz="4000" b="0" i="1" smtClean="0">
                                      <a:solidFill>
                                        <a:schemeClr val="tx1"/>
                                      </a:solidFill>
                                      <a:latin typeface="Cambria Math" panose="02040503050406030204" pitchFamily="18" charset="0"/>
                                    </a:rPr>
                                  </m:ctrlPr>
                                </m:sSubPr>
                                <m:e>
                                  <m:r>
                                    <a:rPr lang="en-US" sz="4000" b="0" i="1" smtClean="0">
                                      <a:solidFill>
                                        <a:schemeClr val="tx1"/>
                                      </a:solidFill>
                                      <a:latin typeface="Cambria Math" panose="02040503050406030204" pitchFamily="18" charset="0"/>
                                    </a:rPr>
                                    <m:t>𝑅</m:t>
                                  </m:r>
                                </m:e>
                                <m:sub>
                                  <m:r>
                                    <a:rPr lang="en-US" sz="4000" b="0" i="1" smtClean="0">
                                      <a:solidFill>
                                        <a:schemeClr val="tx1"/>
                                      </a:solidFill>
                                      <a:latin typeface="Cambria Math" panose="02040503050406030204" pitchFamily="18" charset="0"/>
                                    </a:rPr>
                                    <m:t>[</m:t>
                                  </m:r>
                                  <m:r>
                                    <m:rPr>
                                      <m:nor/>
                                    </m:rPr>
                                    <a:rPr lang="el-GR" sz="4000">
                                      <a:solidFill>
                                        <a:schemeClr val="tx1"/>
                                      </a:solidFill>
                                    </a:rPr>
                                    <m:t>Ω</m:t>
                                  </m:r>
                                  <m:r>
                                    <a:rPr lang="en-US" sz="4000" b="0" i="1" smtClean="0">
                                      <a:solidFill>
                                        <a:schemeClr val="tx1"/>
                                      </a:solidFill>
                                      <a:latin typeface="Cambria Math" panose="02040503050406030204" pitchFamily="18" charset="0"/>
                                    </a:rPr>
                                    <m:t>]</m:t>
                                  </m:r>
                                </m:sub>
                              </m:sSub>
                            </m:den>
                          </m:f>
                        </m:sup>
                      </m:sSup>
                    </m:oMath>
                  </m:oMathPara>
                </a14:m>
                <a:endParaRPr lang="en-US" sz="4000" dirty="0" err="1">
                  <a:solidFill>
                    <a:schemeClr val="tx1"/>
                  </a:solidFill>
                </a:endParaRPr>
              </a:p>
            </p:txBody>
          </p:sp>
        </mc:Choice>
        <mc:Fallback xmlns="">
          <p:sp>
            <p:nvSpPr>
              <p:cNvPr id="38" name="TextBox 37">
                <a:extLst>
                  <a:ext uri="{FF2B5EF4-FFF2-40B4-BE49-F238E27FC236}">
                    <a16:creationId xmlns:a16="http://schemas.microsoft.com/office/drawing/2014/main" id="{B5D599FC-9000-435C-8149-1DAA5755C21F}"/>
                  </a:ext>
                </a:extLst>
              </p:cNvPr>
              <p:cNvSpPr txBox="1">
                <a:spLocks noRot="1" noChangeAspect="1" noMove="1" noResize="1" noEditPoints="1" noAdjustHandles="1" noChangeArrowheads="1" noChangeShapeType="1" noTextEdit="1"/>
              </p:cNvSpPr>
              <p:nvPr/>
            </p:nvSpPr>
            <p:spPr>
              <a:xfrm>
                <a:off x="23749749" y="13552643"/>
                <a:ext cx="4587227" cy="1275221"/>
              </a:xfrm>
              <a:prstGeom prst="rect">
                <a:avLst/>
              </a:prstGeom>
              <a:blipFill>
                <a:blip r:embed="rId8"/>
                <a:stretch>
                  <a:fillRect/>
                </a:stretch>
              </a:blipFill>
            </p:spPr>
            <p:txBody>
              <a:bodyPr/>
              <a:lstStyle/>
              <a:p>
                <a:r>
                  <a:rPr lang="en-US">
                    <a:noFill/>
                  </a:rPr>
                  <a:t> </a:t>
                </a:r>
              </a:p>
            </p:txBody>
          </p:sp>
        </mc:Fallback>
      </mc:AlternateContent>
      <p:sp>
        <p:nvSpPr>
          <p:cNvPr id="27" name="Content Placeholder 26">
            <a:extLst>
              <a:ext uri="{FF2B5EF4-FFF2-40B4-BE49-F238E27FC236}">
                <a16:creationId xmlns:a16="http://schemas.microsoft.com/office/drawing/2014/main" id="{461B4BB8-9802-402F-8173-F7E027BB8496}"/>
              </a:ext>
            </a:extLst>
          </p:cNvPr>
          <p:cNvSpPr>
            <a:spLocks noGrp="1"/>
          </p:cNvSpPr>
          <p:nvPr>
            <p:ph sz="quarter" idx="32"/>
          </p:nvPr>
        </p:nvSpPr>
        <p:spPr>
          <a:xfrm>
            <a:off x="29644848" y="7086600"/>
            <a:ext cx="13048488" cy="1815882"/>
          </a:xfrm>
        </p:spPr>
        <p:txBody>
          <a:bodyPr/>
          <a:lstStyle/>
          <a:p>
            <a:r>
              <a:rPr lang="en-US" dirty="0">
                <a:latin typeface="Cambria Math" panose="02040503050406030204" pitchFamily="18" charset="0"/>
                <a:ea typeface="Cambria Math" panose="02040503050406030204" pitchFamily="18" charset="0"/>
              </a:rPr>
              <a:t>Create program documentation</a:t>
            </a:r>
          </a:p>
          <a:p>
            <a:r>
              <a:rPr lang="en-US" dirty="0">
                <a:latin typeface="Cambria Math" panose="02040503050406030204" pitchFamily="18" charset="0"/>
                <a:ea typeface="Cambria Math" panose="02040503050406030204" pitchFamily="18" charset="0"/>
              </a:rPr>
              <a:t>Write URA research findings</a:t>
            </a:r>
          </a:p>
          <a:p>
            <a:r>
              <a:rPr lang="en-US" dirty="0">
                <a:latin typeface="Cambria Math" panose="02040503050406030204" pitchFamily="18" charset="0"/>
                <a:ea typeface="Cambria Math" panose="02040503050406030204" pitchFamily="18" charset="0"/>
              </a:rPr>
              <a:t>Proton sample irradiation</a:t>
            </a:r>
          </a:p>
          <a:p>
            <a:endParaRPr lang="en-US" dirty="0">
              <a:latin typeface="Cambria Math" panose="02040503050406030204" pitchFamily="18" charset="0"/>
              <a:ea typeface="Cambria Math" panose="02040503050406030204" pitchFamily="18" charset="0"/>
            </a:endParaRPr>
          </a:p>
        </p:txBody>
      </p:sp>
      <p:pic>
        <p:nvPicPr>
          <p:cNvPr id="43" name="Picture 42" descr="A picture containing indoor, wall, electronics, monitor&#10;&#10;Description generated with high confidence">
            <a:extLst>
              <a:ext uri="{FF2B5EF4-FFF2-40B4-BE49-F238E27FC236}">
                <a16:creationId xmlns:a16="http://schemas.microsoft.com/office/drawing/2014/main" id="{C2305B59-58BF-4676-96BD-E5811480F51A}"/>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5735648" y="25621988"/>
            <a:ext cx="5840885" cy="3893923"/>
          </a:xfrm>
          <a:prstGeom prst="rect">
            <a:avLst/>
          </a:prstGeom>
        </p:spPr>
      </p:pic>
      <p:pic>
        <p:nvPicPr>
          <p:cNvPr id="45" name="Picture 44" descr="A picture containing indoor, wall&#10;&#10;Description generated with high confidence">
            <a:extLst>
              <a:ext uri="{FF2B5EF4-FFF2-40B4-BE49-F238E27FC236}">
                <a16:creationId xmlns:a16="http://schemas.microsoft.com/office/drawing/2014/main" id="{E6F0228C-124E-4035-9A0D-92744255DE4C}"/>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5735647" y="9158684"/>
            <a:ext cx="5180081" cy="3453387"/>
          </a:xfrm>
          <a:prstGeom prst="rect">
            <a:avLst/>
          </a:prstGeom>
        </p:spPr>
      </p:pic>
      <p:pic>
        <p:nvPicPr>
          <p:cNvPr id="47" name="Picture 46" descr="A picture containing indoor, measuring stick, table, sitting&#10;&#10;Description generated with high confidence">
            <a:extLst>
              <a:ext uri="{FF2B5EF4-FFF2-40B4-BE49-F238E27FC236}">
                <a16:creationId xmlns:a16="http://schemas.microsoft.com/office/drawing/2014/main" id="{1D4F64D4-66C3-4E68-AE46-7923B600BBB9}"/>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2110897" y="25740149"/>
            <a:ext cx="5486400" cy="3657600"/>
          </a:xfrm>
          <a:prstGeom prst="rect">
            <a:avLst/>
          </a:prstGeom>
        </p:spPr>
      </p:pic>
      <p:pic>
        <p:nvPicPr>
          <p:cNvPr id="49" name="Picture 48" descr="A picture containing indoor, table, sitting&#10;&#10;Description generated with high confidence">
            <a:extLst>
              <a:ext uri="{FF2B5EF4-FFF2-40B4-BE49-F238E27FC236}">
                <a16:creationId xmlns:a16="http://schemas.microsoft.com/office/drawing/2014/main" id="{CE574EEC-5580-46E9-A5A3-87B6642781E4}"/>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rot="5400000">
            <a:off x="28656336" y="9879523"/>
            <a:ext cx="7875127" cy="5906345"/>
          </a:xfrm>
          <a:prstGeom prst="rect">
            <a:avLst/>
          </a:prstGeom>
        </p:spPr>
      </p:pic>
      <p:pic>
        <p:nvPicPr>
          <p:cNvPr id="51" name="Picture 50" descr="A screenshot of text&#10;&#10;Description generated with very high confidence">
            <a:extLst>
              <a:ext uri="{FF2B5EF4-FFF2-40B4-BE49-F238E27FC236}">
                <a16:creationId xmlns:a16="http://schemas.microsoft.com/office/drawing/2014/main" id="{4B2E992A-A4E6-40ED-BB02-237A2A29B950}"/>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6207564" y="7116656"/>
            <a:ext cx="6302925" cy="10394298"/>
          </a:xfrm>
          <a:prstGeom prst="rect">
            <a:avLst/>
          </a:prstGeom>
        </p:spPr>
      </p:pic>
      <p:pic>
        <p:nvPicPr>
          <p:cNvPr id="55" name="Picture 54" descr="A picture containing person, building, man, indoor&#10;&#10;Description generated with very high confidence">
            <a:extLst>
              <a:ext uri="{FF2B5EF4-FFF2-40B4-BE49-F238E27FC236}">
                <a16:creationId xmlns:a16="http://schemas.microsoft.com/office/drawing/2014/main" id="{F1ED93AD-312A-462B-A4D0-C1FD1A4C1FC2}"/>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30674765" y="17374212"/>
            <a:ext cx="3516711" cy="5275067"/>
          </a:xfrm>
          <a:prstGeom prst="rect">
            <a:avLst/>
          </a:prstGeom>
        </p:spPr>
      </p:pic>
      <p:pic>
        <p:nvPicPr>
          <p:cNvPr id="57" name="Picture 56" descr="A wooden table&#10;&#10;Description generated with high confidence">
            <a:extLst>
              <a:ext uri="{FF2B5EF4-FFF2-40B4-BE49-F238E27FC236}">
                <a16:creationId xmlns:a16="http://schemas.microsoft.com/office/drawing/2014/main" id="{F6B657CB-D030-4D1A-850A-BC342C6C12E4}"/>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35254396" y="17880111"/>
            <a:ext cx="6768659" cy="4512439"/>
          </a:xfrm>
          <a:prstGeom prst="rect">
            <a:avLst/>
          </a:prstGeom>
        </p:spPr>
      </p:pic>
      <p:pic>
        <p:nvPicPr>
          <p:cNvPr id="59" name="Picture 58" descr="A picture containing floor, indoor&#10;&#10;Description generated with very high confidence">
            <a:extLst>
              <a:ext uri="{FF2B5EF4-FFF2-40B4-BE49-F238E27FC236}">
                <a16:creationId xmlns:a16="http://schemas.microsoft.com/office/drawing/2014/main" id="{727B603F-C887-46D3-8C96-064D556F8AA6}"/>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rot="10800000">
            <a:off x="32996963" y="25831800"/>
            <a:ext cx="6290989" cy="4718242"/>
          </a:xfrm>
          <a:prstGeom prst="rect">
            <a:avLst/>
          </a:prstGeom>
        </p:spPr>
      </p:pic>
      <p:sp>
        <p:nvSpPr>
          <p:cNvPr id="60" name="TextBox 59">
            <a:extLst>
              <a:ext uri="{FF2B5EF4-FFF2-40B4-BE49-F238E27FC236}">
                <a16:creationId xmlns:a16="http://schemas.microsoft.com/office/drawing/2014/main" id="{F19740B8-7BAA-4209-8BBA-B5373B2D0105}"/>
              </a:ext>
            </a:extLst>
          </p:cNvPr>
          <p:cNvSpPr txBox="1"/>
          <p:nvPr/>
        </p:nvSpPr>
        <p:spPr>
          <a:xfrm>
            <a:off x="16319500" y="29667200"/>
            <a:ext cx="4614810" cy="830997"/>
          </a:xfrm>
          <a:prstGeom prst="rect">
            <a:avLst/>
          </a:prstGeom>
          <a:noFill/>
        </p:spPr>
        <p:txBody>
          <a:bodyPr wrap="square" rtlCol="0">
            <a:spAutoFit/>
          </a:bodyPr>
          <a:lstStyle/>
          <a:p>
            <a:pPr algn="ctr"/>
            <a:r>
              <a:rPr lang="en-US" sz="2400" dirty="0">
                <a:latin typeface="Cambria Math" panose="02040503050406030204" pitchFamily="18" charset="0"/>
                <a:ea typeface="Cambria Math" panose="02040503050406030204" pitchFamily="18" charset="0"/>
              </a:rPr>
              <a:t>~1K was reached in </a:t>
            </a:r>
            <a:r>
              <a:rPr lang="en-US" sz="2400" dirty="0" err="1">
                <a:latin typeface="Cambria Math" panose="02040503050406030204" pitchFamily="18" charset="0"/>
                <a:ea typeface="Cambria Math" panose="02040503050406030204" pitchFamily="18" charset="0"/>
              </a:rPr>
              <a:t>Slifer</a:t>
            </a:r>
            <a:r>
              <a:rPr lang="en-US" sz="2400" dirty="0">
                <a:latin typeface="Cambria Math" panose="02040503050406030204" pitchFamily="18" charset="0"/>
                <a:ea typeface="Cambria Math" panose="02040503050406030204" pitchFamily="18" charset="0"/>
              </a:rPr>
              <a:t> Lab’s Helium Refrigerator</a:t>
            </a:r>
          </a:p>
        </p:txBody>
      </p:sp>
      <p:sp>
        <p:nvSpPr>
          <p:cNvPr id="61" name="TextBox 60">
            <a:extLst>
              <a:ext uri="{FF2B5EF4-FFF2-40B4-BE49-F238E27FC236}">
                <a16:creationId xmlns:a16="http://schemas.microsoft.com/office/drawing/2014/main" id="{61564043-9EB3-4B13-A83D-42097930C119}"/>
              </a:ext>
            </a:extLst>
          </p:cNvPr>
          <p:cNvSpPr txBox="1"/>
          <p:nvPr/>
        </p:nvSpPr>
        <p:spPr>
          <a:xfrm>
            <a:off x="22157027" y="29641800"/>
            <a:ext cx="5345279" cy="830997"/>
          </a:xfrm>
          <a:prstGeom prst="rect">
            <a:avLst/>
          </a:prstGeom>
          <a:noFill/>
        </p:spPr>
        <p:txBody>
          <a:bodyPr wrap="square" rtlCol="0">
            <a:spAutoFit/>
          </a:bodyPr>
          <a:lstStyle/>
          <a:p>
            <a:pPr algn="ctr"/>
            <a:r>
              <a:rPr lang="en-US" sz="2400" dirty="0">
                <a:latin typeface="Cambria Math" panose="02040503050406030204" pitchFamily="18" charset="0"/>
                <a:ea typeface="Cambria Math" panose="02040503050406030204" pitchFamily="18" charset="0"/>
              </a:rPr>
              <a:t>19-pin connector that mounts to the refrigerator</a:t>
            </a:r>
          </a:p>
        </p:txBody>
      </p:sp>
      <p:sp>
        <p:nvSpPr>
          <p:cNvPr id="62" name="TextBox 61">
            <a:extLst>
              <a:ext uri="{FF2B5EF4-FFF2-40B4-BE49-F238E27FC236}">
                <a16:creationId xmlns:a16="http://schemas.microsoft.com/office/drawing/2014/main" id="{4577826D-66DD-4DE7-BC60-7CA1359C0521}"/>
              </a:ext>
            </a:extLst>
          </p:cNvPr>
          <p:cNvSpPr txBox="1"/>
          <p:nvPr/>
        </p:nvSpPr>
        <p:spPr>
          <a:xfrm>
            <a:off x="35254397" y="22492723"/>
            <a:ext cx="6768658" cy="461665"/>
          </a:xfrm>
          <a:prstGeom prst="rect">
            <a:avLst/>
          </a:prstGeom>
          <a:noFill/>
        </p:spPr>
        <p:txBody>
          <a:bodyPr wrap="square" rtlCol="0">
            <a:spAutoFit/>
          </a:bodyPr>
          <a:lstStyle/>
          <a:p>
            <a:pPr algn="ctr"/>
            <a:r>
              <a:rPr lang="en-US" sz="2400" dirty="0">
                <a:latin typeface="Cambria Math" panose="02040503050406030204" pitchFamily="18" charset="0"/>
                <a:ea typeface="Cambria Math" panose="02040503050406030204" pitchFamily="18" charset="0"/>
              </a:rPr>
              <a:t>Size of the thermistors that have been installed</a:t>
            </a:r>
          </a:p>
        </p:txBody>
      </p:sp>
      <p:sp>
        <p:nvSpPr>
          <p:cNvPr id="63" name="TextBox 62">
            <a:extLst>
              <a:ext uri="{FF2B5EF4-FFF2-40B4-BE49-F238E27FC236}">
                <a16:creationId xmlns:a16="http://schemas.microsoft.com/office/drawing/2014/main" id="{35138D21-F31C-4523-A40B-78877CC6CBA4}"/>
              </a:ext>
            </a:extLst>
          </p:cNvPr>
          <p:cNvSpPr txBox="1"/>
          <p:nvPr/>
        </p:nvSpPr>
        <p:spPr>
          <a:xfrm>
            <a:off x="29987775" y="22723555"/>
            <a:ext cx="4710745" cy="461665"/>
          </a:xfrm>
          <a:prstGeom prst="rect">
            <a:avLst/>
          </a:prstGeom>
          <a:noFill/>
        </p:spPr>
        <p:txBody>
          <a:bodyPr wrap="square" rtlCol="0">
            <a:spAutoFit/>
          </a:bodyPr>
          <a:lstStyle/>
          <a:p>
            <a:r>
              <a:rPr lang="en-US" sz="2400" dirty="0">
                <a:latin typeface="Cambria Math" panose="02040503050406030204" pitchFamily="18" charset="0"/>
                <a:ea typeface="Cambria Math" panose="02040503050406030204" pitchFamily="18" charset="0"/>
              </a:rPr>
              <a:t>Helium vapor from Helium Dewar</a:t>
            </a:r>
          </a:p>
        </p:txBody>
      </p:sp>
      <p:sp>
        <p:nvSpPr>
          <p:cNvPr id="64" name="TextBox 63">
            <a:extLst>
              <a:ext uri="{FF2B5EF4-FFF2-40B4-BE49-F238E27FC236}">
                <a16:creationId xmlns:a16="http://schemas.microsoft.com/office/drawing/2014/main" id="{AEB7E18F-7A10-42BB-BE42-DC9526570D8D}"/>
              </a:ext>
            </a:extLst>
          </p:cNvPr>
          <p:cNvSpPr txBox="1"/>
          <p:nvPr/>
        </p:nvSpPr>
        <p:spPr>
          <a:xfrm>
            <a:off x="29518395" y="16754268"/>
            <a:ext cx="6689169" cy="461665"/>
          </a:xfrm>
          <a:prstGeom prst="rect">
            <a:avLst/>
          </a:prstGeom>
          <a:noFill/>
        </p:spPr>
        <p:txBody>
          <a:bodyPr wrap="square" rtlCol="0">
            <a:spAutoFit/>
          </a:bodyPr>
          <a:lstStyle/>
          <a:p>
            <a:r>
              <a:rPr lang="en-US" sz="2400" dirty="0">
                <a:latin typeface="Cambria Math" panose="02040503050406030204" pitchFamily="18" charset="0"/>
                <a:ea typeface="Cambria Math" panose="02040503050406030204" pitchFamily="18" charset="0"/>
              </a:rPr>
              <a:t>Helium Refrigerator’s lowermost heat exchangers</a:t>
            </a:r>
          </a:p>
        </p:txBody>
      </p:sp>
      <p:sp>
        <p:nvSpPr>
          <p:cNvPr id="65" name="TextBox 64">
            <a:extLst>
              <a:ext uri="{FF2B5EF4-FFF2-40B4-BE49-F238E27FC236}">
                <a16:creationId xmlns:a16="http://schemas.microsoft.com/office/drawing/2014/main" id="{129FBB65-8F40-4B2E-AC2F-B9AF6D54251B}"/>
              </a:ext>
            </a:extLst>
          </p:cNvPr>
          <p:cNvSpPr txBox="1"/>
          <p:nvPr/>
        </p:nvSpPr>
        <p:spPr>
          <a:xfrm>
            <a:off x="36413862" y="17280953"/>
            <a:ext cx="5748180" cy="461665"/>
          </a:xfrm>
          <a:prstGeom prst="rect">
            <a:avLst/>
          </a:prstGeom>
          <a:noFill/>
        </p:spPr>
        <p:txBody>
          <a:bodyPr wrap="square" rtlCol="0">
            <a:spAutoFit/>
          </a:bodyPr>
          <a:lstStyle/>
          <a:p>
            <a:r>
              <a:rPr lang="en-US" sz="2400" dirty="0">
                <a:latin typeface="Cambria Math" panose="02040503050406030204" pitchFamily="18" charset="0"/>
                <a:ea typeface="Cambria Math" panose="02040503050406030204" pitchFamily="18" charset="0"/>
              </a:rPr>
              <a:t>Position of thermistors on the refrigerator</a:t>
            </a:r>
          </a:p>
        </p:txBody>
      </p:sp>
      <p:sp>
        <p:nvSpPr>
          <p:cNvPr id="66" name="TextBox 65">
            <a:extLst>
              <a:ext uri="{FF2B5EF4-FFF2-40B4-BE49-F238E27FC236}">
                <a16:creationId xmlns:a16="http://schemas.microsoft.com/office/drawing/2014/main" id="{4E222F16-2DA1-4C2B-BB40-FC8481DA939B}"/>
              </a:ext>
            </a:extLst>
          </p:cNvPr>
          <p:cNvSpPr txBox="1"/>
          <p:nvPr/>
        </p:nvSpPr>
        <p:spPr>
          <a:xfrm>
            <a:off x="32996962" y="30708600"/>
            <a:ext cx="6290990" cy="461665"/>
          </a:xfrm>
          <a:prstGeom prst="rect">
            <a:avLst/>
          </a:prstGeom>
          <a:noFill/>
        </p:spPr>
        <p:txBody>
          <a:bodyPr wrap="square" rtlCol="0">
            <a:spAutoFit/>
          </a:bodyPr>
          <a:lstStyle/>
          <a:p>
            <a:r>
              <a:rPr lang="en-US" sz="2400" dirty="0">
                <a:latin typeface="Cambria Math" panose="02040503050406030204" pitchFamily="18" charset="0"/>
                <a:ea typeface="Cambria Math" panose="02040503050406030204" pitchFamily="18" charset="0"/>
              </a:rPr>
              <a:t>Helium refrigerator during construction phase</a:t>
            </a:r>
          </a:p>
        </p:txBody>
      </p:sp>
    </p:spTree>
    <p:extLst>
      <p:ext uri="{BB962C8B-B14F-4D97-AF65-F5344CB8AC3E}">
        <p14:creationId xmlns:p14="http://schemas.microsoft.com/office/powerpoint/2010/main" val="931198942"/>
      </p:ext>
    </p:extLst>
  </p:cSld>
  <p:clrMapOvr>
    <a:masterClrMapping/>
  </p:clrMapOvr>
</p:sld>
</file>

<file path=ppt/theme/theme1.xml><?xml version="1.0" encoding="utf-8"?>
<a:theme xmlns:a="http://schemas.openxmlformats.org/drawingml/2006/main" name="Medical Poster">
  <a:themeElements>
    <a:clrScheme name="Medical Poster B">
      <a:dk1>
        <a:sysClr val="windowText" lastClr="000000"/>
      </a:dk1>
      <a:lt1>
        <a:sysClr val="window" lastClr="FFFFFF"/>
      </a:lt1>
      <a:dk2>
        <a:srgbClr val="256693"/>
      </a:dk2>
      <a:lt2>
        <a:srgbClr val="D2EAFA"/>
      </a:lt2>
      <a:accent1>
        <a:srgbClr val="2F82BB"/>
      </a:accent1>
      <a:accent2>
        <a:srgbClr val="C9C64E"/>
      </a:accent2>
      <a:accent3>
        <a:srgbClr val="A5AB81"/>
      </a:accent3>
      <a:accent4>
        <a:srgbClr val="D8B25C"/>
      </a:accent4>
      <a:accent5>
        <a:srgbClr val="689CC0"/>
      </a:accent5>
      <a:accent6>
        <a:srgbClr val="968C8C"/>
      </a:accent6>
      <a:hlink>
        <a:srgbClr val="2F82BB"/>
      </a:hlink>
      <a:folHlink>
        <a:srgbClr val="80808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1">
            <a:lumMod val="75000"/>
          </a:schemeClr>
        </a:solidFill>
        <a:ln>
          <a:noFill/>
        </a:ln>
      </a:spPr>
      <a:bodyPr rtlCol="0" anchor="ctr"/>
      <a:lstStyle>
        <a:defPPr algn="ctr">
          <a:defRPr sz="6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tx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defRPr sz="6000" dirty="0" err="1" smtClean="0"/>
        </a:defPPr>
      </a:lstStyle>
    </a:txDef>
  </a:objectDefaults>
  <a:extraClrSchemeLst/>
  <a:extLst>
    <a:ext uri="{05A4C25C-085E-4340-85A3-A5531E510DB2}">
      <thm15:themeFamily xmlns:thm15="http://schemas.microsoft.com/office/thememl/2012/main" name="Presentation2" id="{0CDA158F-BD11-4947-AD81-47123E717BAC}" vid="{D7EF840D-21B4-42C8-9035-CFD5E088B4D5}"/>
    </a:ext>
  </a:extLst>
</a:theme>
</file>

<file path=ppt/theme/theme2.xml><?xml version="1.0" encoding="utf-8"?>
<a:theme xmlns:a="http://schemas.openxmlformats.org/drawingml/2006/main" name="Office Theme">
  <a:themeElements>
    <a:clrScheme name="Medical Poster B">
      <a:dk1>
        <a:sysClr val="windowText" lastClr="000000"/>
      </a:dk1>
      <a:lt1>
        <a:sysClr val="window" lastClr="FFFFFF"/>
      </a:lt1>
      <a:dk2>
        <a:srgbClr val="256693"/>
      </a:dk2>
      <a:lt2>
        <a:srgbClr val="D2EAFA"/>
      </a:lt2>
      <a:accent1>
        <a:srgbClr val="2F82BB"/>
      </a:accent1>
      <a:accent2>
        <a:srgbClr val="C9C64E"/>
      </a:accent2>
      <a:accent3>
        <a:srgbClr val="A5AB81"/>
      </a:accent3>
      <a:accent4>
        <a:srgbClr val="D8B25C"/>
      </a:accent4>
      <a:accent5>
        <a:srgbClr val="689CC0"/>
      </a:accent5>
      <a:accent6>
        <a:srgbClr val="968C8C"/>
      </a:accent6>
      <a:hlink>
        <a:srgbClr val="2F82BB"/>
      </a:hlink>
      <a:folHlink>
        <a:srgbClr val="80808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Medical Poster B">
      <a:dk1>
        <a:sysClr val="windowText" lastClr="000000"/>
      </a:dk1>
      <a:lt1>
        <a:sysClr val="window" lastClr="FFFFFF"/>
      </a:lt1>
      <a:dk2>
        <a:srgbClr val="256693"/>
      </a:dk2>
      <a:lt2>
        <a:srgbClr val="D2EAFA"/>
      </a:lt2>
      <a:accent1>
        <a:srgbClr val="2F82BB"/>
      </a:accent1>
      <a:accent2>
        <a:srgbClr val="C9C64E"/>
      </a:accent2>
      <a:accent3>
        <a:srgbClr val="A5AB81"/>
      </a:accent3>
      <a:accent4>
        <a:srgbClr val="D8B25C"/>
      </a:accent4>
      <a:accent5>
        <a:srgbClr val="689CC0"/>
      </a:accent5>
      <a:accent6>
        <a:srgbClr val="968C8C"/>
      </a:accent6>
      <a:hlink>
        <a:srgbClr val="2F82BB"/>
      </a:hlink>
      <a:folHlink>
        <a:srgbClr val="80808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B451A831-6165-46D3-80FA-B53FDB37F9E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Poster (blue and green design)</Template>
  <TotalTime>0</TotalTime>
  <Words>557</Words>
  <Application>Microsoft Office PowerPoint</Application>
  <PresentationFormat>Custom</PresentationFormat>
  <Paragraphs>52</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Arial Black</vt:lpstr>
      <vt:lpstr>Calibri</vt:lpstr>
      <vt:lpstr>Calibri Light</vt:lpstr>
      <vt:lpstr>Cambria Math</vt:lpstr>
      <vt:lpstr>Medical Poster</vt:lpstr>
      <vt:lpstr>Low Temperature Thermometry on a  Helium Evaporation Refrigerator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2018-04-13T19:33:36Z</dcterms:created>
  <dcterms:modified xsi:type="dcterms:W3CDTF">2018-04-13T20:25:48Z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TC040010579991</vt:lpwstr>
  </property>
</Properties>
</file>