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32004000"/>
  <p:notesSz cx="6858000" cy="9144000"/>
  <p:defaultTextStyle>
    <a:defPPr>
      <a:defRPr lang="en-US"/>
    </a:defPPr>
    <a:lvl1pPr marL="0" algn="l" defTabSz="3918844" rtl="0" eaLnBrk="1" latinLnBrk="0" hangingPunct="1">
      <a:defRPr sz="7700" kern="1200">
        <a:solidFill>
          <a:schemeClr val="tx1"/>
        </a:solidFill>
        <a:latin typeface="+mn-lt"/>
        <a:ea typeface="+mn-ea"/>
        <a:cs typeface="+mn-cs"/>
      </a:defRPr>
    </a:lvl1pPr>
    <a:lvl2pPr marL="1959422" algn="l" defTabSz="3918844" rtl="0" eaLnBrk="1" latinLnBrk="0" hangingPunct="1">
      <a:defRPr sz="7700" kern="1200">
        <a:solidFill>
          <a:schemeClr val="tx1"/>
        </a:solidFill>
        <a:latin typeface="+mn-lt"/>
        <a:ea typeface="+mn-ea"/>
        <a:cs typeface="+mn-cs"/>
      </a:defRPr>
    </a:lvl2pPr>
    <a:lvl3pPr marL="3918844" algn="l" defTabSz="3918844" rtl="0" eaLnBrk="1" latinLnBrk="0" hangingPunct="1">
      <a:defRPr sz="7700" kern="1200">
        <a:solidFill>
          <a:schemeClr val="tx1"/>
        </a:solidFill>
        <a:latin typeface="+mn-lt"/>
        <a:ea typeface="+mn-ea"/>
        <a:cs typeface="+mn-cs"/>
      </a:defRPr>
    </a:lvl3pPr>
    <a:lvl4pPr marL="5878266" algn="l" defTabSz="3918844" rtl="0" eaLnBrk="1" latinLnBrk="0" hangingPunct="1">
      <a:defRPr sz="7700" kern="1200">
        <a:solidFill>
          <a:schemeClr val="tx1"/>
        </a:solidFill>
        <a:latin typeface="+mn-lt"/>
        <a:ea typeface="+mn-ea"/>
        <a:cs typeface="+mn-cs"/>
      </a:defRPr>
    </a:lvl4pPr>
    <a:lvl5pPr marL="7837688" algn="l" defTabSz="3918844" rtl="0" eaLnBrk="1" latinLnBrk="0" hangingPunct="1">
      <a:defRPr sz="7700" kern="1200">
        <a:solidFill>
          <a:schemeClr val="tx1"/>
        </a:solidFill>
        <a:latin typeface="+mn-lt"/>
        <a:ea typeface="+mn-ea"/>
        <a:cs typeface="+mn-cs"/>
      </a:defRPr>
    </a:lvl5pPr>
    <a:lvl6pPr marL="9797110" algn="l" defTabSz="3918844" rtl="0" eaLnBrk="1" latinLnBrk="0" hangingPunct="1">
      <a:defRPr sz="7700" kern="1200">
        <a:solidFill>
          <a:schemeClr val="tx1"/>
        </a:solidFill>
        <a:latin typeface="+mn-lt"/>
        <a:ea typeface="+mn-ea"/>
        <a:cs typeface="+mn-cs"/>
      </a:defRPr>
    </a:lvl6pPr>
    <a:lvl7pPr marL="11756532" algn="l" defTabSz="3918844" rtl="0" eaLnBrk="1" latinLnBrk="0" hangingPunct="1">
      <a:defRPr sz="7700" kern="1200">
        <a:solidFill>
          <a:schemeClr val="tx1"/>
        </a:solidFill>
        <a:latin typeface="+mn-lt"/>
        <a:ea typeface="+mn-ea"/>
        <a:cs typeface="+mn-cs"/>
      </a:defRPr>
    </a:lvl7pPr>
    <a:lvl8pPr marL="13715954" algn="l" defTabSz="3918844" rtl="0" eaLnBrk="1" latinLnBrk="0" hangingPunct="1">
      <a:defRPr sz="7700" kern="1200">
        <a:solidFill>
          <a:schemeClr val="tx1"/>
        </a:solidFill>
        <a:latin typeface="+mn-lt"/>
        <a:ea typeface="+mn-ea"/>
        <a:cs typeface="+mn-cs"/>
      </a:defRPr>
    </a:lvl8pPr>
    <a:lvl9pPr marL="15675376" algn="l" defTabSz="3918844" rtl="0" eaLnBrk="1" latinLnBrk="0" hangingPunct="1">
      <a:defRPr sz="77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080">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0" d="100"/>
          <a:sy n="30" d="100"/>
        </p:scale>
        <p:origin x="3192" y="636"/>
      </p:cViewPr>
      <p:guideLst>
        <p:guide orient="horz" pos="10080"/>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B607CD-4AF9-4615-9976-881E788D6ADA}" type="datetimeFigureOut">
              <a:rPr lang="en-US" smtClean="0"/>
              <a:t>4/13/2018</a:t>
            </a:fld>
            <a:endParaRPr lang="en-US"/>
          </a:p>
        </p:txBody>
      </p:sp>
      <p:sp>
        <p:nvSpPr>
          <p:cNvPr id="4" name="Slide Image Placeholder 3"/>
          <p:cNvSpPr>
            <a:spLocks noGrp="1" noRot="1" noChangeAspect="1"/>
          </p:cNvSpPr>
          <p:nvPr>
            <p:ph type="sldImg" idx="2"/>
          </p:nvPr>
        </p:nvSpPr>
        <p:spPr>
          <a:xfrm>
            <a:off x="1665288" y="1143000"/>
            <a:ext cx="35274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22D1C-9554-47D1-92A0-C70B570C5670}" type="slidenum">
              <a:rPr lang="en-US" smtClean="0"/>
              <a:t>‹#›</a:t>
            </a:fld>
            <a:endParaRPr lang="en-US"/>
          </a:p>
        </p:txBody>
      </p:sp>
    </p:spTree>
    <p:extLst>
      <p:ext uri="{BB962C8B-B14F-4D97-AF65-F5344CB8AC3E}">
        <p14:creationId xmlns:p14="http://schemas.microsoft.com/office/powerpoint/2010/main" val="549793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222D1C-9554-47D1-92A0-C70B570C5670}" type="slidenum">
              <a:rPr lang="en-US" smtClean="0"/>
              <a:t>1</a:t>
            </a:fld>
            <a:endParaRPr lang="en-US"/>
          </a:p>
        </p:txBody>
      </p:sp>
    </p:spTree>
    <p:extLst>
      <p:ext uri="{BB962C8B-B14F-4D97-AF65-F5344CB8AC3E}">
        <p14:creationId xmlns:p14="http://schemas.microsoft.com/office/powerpoint/2010/main" val="1084695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941986"/>
            <a:ext cx="3108960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8135600"/>
            <a:ext cx="25603200" cy="8178800"/>
          </a:xfrm>
        </p:spPr>
        <p:txBody>
          <a:bodyPr/>
          <a:lstStyle>
            <a:lvl1pPr marL="0" indent="0" algn="ctr">
              <a:buNone/>
              <a:defRPr>
                <a:solidFill>
                  <a:schemeClr val="tx1">
                    <a:tint val="75000"/>
                  </a:schemeClr>
                </a:solidFill>
              </a:defRPr>
            </a:lvl1pPr>
            <a:lvl2pPr marL="1959422" indent="0" algn="ctr">
              <a:buNone/>
              <a:defRPr>
                <a:solidFill>
                  <a:schemeClr val="tx1">
                    <a:tint val="75000"/>
                  </a:schemeClr>
                </a:solidFill>
              </a:defRPr>
            </a:lvl2pPr>
            <a:lvl3pPr marL="3918844" indent="0" algn="ctr">
              <a:buNone/>
              <a:defRPr>
                <a:solidFill>
                  <a:schemeClr val="tx1">
                    <a:tint val="75000"/>
                  </a:schemeClr>
                </a:solidFill>
              </a:defRPr>
            </a:lvl3pPr>
            <a:lvl4pPr marL="5878266" indent="0" algn="ctr">
              <a:buNone/>
              <a:defRPr>
                <a:solidFill>
                  <a:schemeClr val="tx1">
                    <a:tint val="75000"/>
                  </a:schemeClr>
                </a:solidFill>
              </a:defRPr>
            </a:lvl4pPr>
            <a:lvl5pPr marL="7837688" indent="0" algn="ctr">
              <a:buNone/>
              <a:defRPr>
                <a:solidFill>
                  <a:schemeClr val="tx1">
                    <a:tint val="75000"/>
                  </a:schemeClr>
                </a:solidFill>
              </a:defRPr>
            </a:lvl5pPr>
            <a:lvl6pPr marL="9797110" indent="0" algn="ctr">
              <a:buNone/>
              <a:defRPr>
                <a:solidFill>
                  <a:schemeClr val="tx1">
                    <a:tint val="75000"/>
                  </a:schemeClr>
                </a:solidFill>
              </a:defRPr>
            </a:lvl6pPr>
            <a:lvl7pPr marL="11756532" indent="0" algn="ctr">
              <a:buNone/>
              <a:defRPr>
                <a:solidFill>
                  <a:schemeClr val="tx1">
                    <a:tint val="75000"/>
                  </a:schemeClr>
                </a:solidFill>
              </a:defRPr>
            </a:lvl7pPr>
            <a:lvl8pPr marL="13715954" indent="0" algn="ctr">
              <a:buNone/>
              <a:defRPr>
                <a:solidFill>
                  <a:schemeClr val="tx1">
                    <a:tint val="75000"/>
                  </a:schemeClr>
                </a:solidFill>
              </a:defRPr>
            </a:lvl8pPr>
            <a:lvl9pPr marL="1567537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F8DFB4-102F-4751-AD0A-3E7B8DAEBBF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111222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F8DFB4-102F-4751-AD0A-3E7B8DAEBBF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1861863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20565536"/>
            <a:ext cx="31089600" cy="6356350"/>
          </a:xfrm>
        </p:spPr>
        <p:txBody>
          <a:bodyPr anchor="t"/>
          <a:lstStyle>
            <a:lvl1pPr algn="l">
              <a:defRPr sz="171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3564663"/>
            <a:ext cx="31089600" cy="7000873"/>
          </a:xfrm>
        </p:spPr>
        <p:txBody>
          <a:bodyPr anchor="b"/>
          <a:lstStyle>
            <a:lvl1pPr marL="0" indent="0">
              <a:buNone/>
              <a:defRPr sz="8600">
                <a:solidFill>
                  <a:schemeClr val="tx1">
                    <a:tint val="75000"/>
                  </a:schemeClr>
                </a:solidFill>
              </a:defRPr>
            </a:lvl1pPr>
            <a:lvl2pPr marL="1959422" indent="0">
              <a:buNone/>
              <a:defRPr sz="7700">
                <a:solidFill>
                  <a:schemeClr val="tx1">
                    <a:tint val="75000"/>
                  </a:schemeClr>
                </a:solidFill>
              </a:defRPr>
            </a:lvl2pPr>
            <a:lvl3pPr marL="3918844" indent="0">
              <a:buNone/>
              <a:defRPr sz="6900">
                <a:solidFill>
                  <a:schemeClr val="tx1">
                    <a:tint val="75000"/>
                  </a:schemeClr>
                </a:solidFill>
              </a:defRPr>
            </a:lvl3pPr>
            <a:lvl4pPr marL="5878266" indent="0">
              <a:buNone/>
              <a:defRPr sz="6000">
                <a:solidFill>
                  <a:schemeClr val="tx1">
                    <a:tint val="75000"/>
                  </a:schemeClr>
                </a:solidFill>
              </a:defRPr>
            </a:lvl4pPr>
            <a:lvl5pPr marL="7837688" indent="0">
              <a:buNone/>
              <a:defRPr sz="6000">
                <a:solidFill>
                  <a:schemeClr val="tx1">
                    <a:tint val="75000"/>
                  </a:schemeClr>
                </a:solidFill>
              </a:defRPr>
            </a:lvl5pPr>
            <a:lvl6pPr marL="9797110" indent="0">
              <a:buNone/>
              <a:defRPr sz="6000">
                <a:solidFill>
                  <a:schemeClr val="tx1">
                    <a:tint val="75000"/>
                  </a:schemeClr>
                </a:solidFill>
              </a:defRPr>
            </a:lvl6pPr>
            <a:lvl7pPr marL="11756532" indent="0">
              <a:buNone/>
              <a:defRPr sz="6000">
                <a:solidFill>
                  <a:schemeClr val="tx1">
                    <a:tint val="75000"/>
                  </a:schemeClr>
                </a:solidFill>
              </a:defRPr>
            </a:lvl7pPr>
            <a:lvl8pPr marL="13715954" indent="0">
              <a:buNone/>
              <a:defRPr sz="6000">
                <a:solidFill>
                  <a:schemeClr val="tx1">
                    <a:tint val="75000"/>
                  </a:schemeClr>
                </a:solidFill>
              </a:defRPr>
            </a:lvl8pPr>
            <a:lvl9pPr marL="15675376" indent="0">
              <a:buNone/>
              <a:defRPr sz="6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F8DFB4-102F-4751-AD0A-3E7B8DAEBBF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3719684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7467602"/>
            <a:ext cx="16154400" cy="21121161"/>
          </a:xfrm>
        </p:spPr>
        <p:txBody>
          <a:bodyPr/>
          <a:lstStyle>
            <a:lvl1pPr>
              <a:defRPr sz="12000"/>
            </a:lvl1pPr>
            <a:lvl2pPr>
              <a:defRPr sz="103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7467602"/>
            <a:ext cx="16154400" cy="21121161"/>
          </a:xfrm>
        </p:spPr>
        <p:txBody>
          <a:bodyPr/>
          <a:lstStyle>
            <a:lvl1pPr>
              <a:defRPr sz="12000"/>
            </a:lvl1pPr>
            <a:lvl2pPr>
              <a:defRPr sz="103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F8DFB4-102F-4751-AD0A-3E7B8DAEBBF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3569194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7163861"/>
            <a:ext cx="16160752" cy="2985556"/>
          </a:xfrm>
        </p:spPr>
        <p:txBody>
          <a:bodyPr anchor="b"/>
          <a:lstStyle>
            <a:lvl1pPr marL="0" indent="0">
              <a:buNone/>
              <a:defRPr sz="10300" b="1"/>
            </a:lvl1pPr>
            <a:lvl2pPr marL="1959422" indent="0">
              <a:buNone/>
              <a:defRPr sz="8600" b="1"/>
            </a:lvl2pPr>
            <a:lvl3pPr marL="3918844" indent="0">
              <a:buNone/>
              <a:defRPr sz="7700" b="1"/>
            </a:lvl3pPr>
            <a:lvl4pPr marL="5878266" indent="0">
              <a:buNone/>
              <a:defRPr sz="6900" b="1"/>
            </a:lvl4pPr>
            <a:lvl5pPr marL="7837688" indent="0">
              <a:buNone/>
              <a:defRPr sz="6900" b="1"/>
            </a:lvl5pPr>
            <a:lvl6pPr marL="9797110" indent="0">
              <a:buNone/>
              <a:defRPr sz="6900" b="1"/>
            </a:lvl6pPr>
            <a:lvl7pPr marL="11756532" indent="0">
              <a:buNone/>
              <a:defRPr sz="6900" b="1"/>
            </a:lvl7pPr>
            <a:lvl8pPr marL="13715954" indent="0">
              <a:buNone/>
              <a:defRPr sz="6900" b="1"/>
            </a:lvl8pPr>
            <a:lvl9pPr marL="15675376"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828800" y="10149417"/>
            <a:ext cx="16160752" cy="18439344"/>
          </a:xfrm>
        </p:spPr>
        <p:txBody>
          <a:bodyPr/>
          <a:lstStyle>
            <a:lvl1pPr>
              <a:defRPr sz="10300"/>
            </a:lvl1pPr>
            <a:lvl2pPr>
              <a:defRPr sz="8600"/>
            </a:lvl2pPr>
            <a:lvl3pPr>
              <a:defRPr sz="77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7163861"/>
            <a:ext cx="16167100" cy="2985556"/>
          </a:xfrm>
        </p:spPr>
        <p:txBody>
          <a:bodyPr anchor="b"/>
          <a:lstStyle>
            <a:lvl1pPr marL="0" indent="0">
              <a:buNone/>
              <a:defRPr sz="10300" b="1"/>
            </a:lvl1pPr>
            <a:lvl2pPr marL="1959422" indent="0">
              <a:buNone/>
              <a:defRPr sz="8600" b="1"/>
            </a:lvl2pPr>
            <a:lvl3pPr marL="3918844" indent="0">
              <a:buNone/>
              <a:defRPr sz="7700" b="1"/>
            </a:lvl3pPr>
            <a:lvl4pPr marL="5878266" indent="0">
              <a:buNone/>
              <a:defRPr sz="6900" b="1"/>
            </a:lvl4pPr>
            <a:lvl5pPr marL="7837688" indent="0">
              <a:buNone/>
              <a:defRPr sz="6900" b="1"/>
            </a:lvl5pPr>
            <a:lvl6pPr marL="9797110" indent="0">
              <a:buNone/>
              <a:defRPr sz="6900" b="1"/>
            </a:lvl6pPr>
            <a:lvl7pPr marL="11756532" indent="0">
              <a:buNone/>
              <a:defRPr sz="6900" b="1"/>
            </a:lvl7pPr>
            <a:lvl8pPr marL="13715954" indent="0">
              <a:buNone/>
              <a:defRPr sz="6900" b="1"/>
            </a:lvl8pPr>
            <a:lvl9pPr marL="15675376"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8580102" y="10149417"/>
            <a:ext cx="16167100" cy="18439344"/>
          </a:xfrm>
        </p:spPr>
        <p:txBody>
          <a:bodyPr/>
          <a:lstStyle>
            <a:lvl1pPr>
              <a:defRPr sz="10300"/>
            </a:lvl1pPr>
            <a:lvl2pPr>
              <a:defRPr sz="8600"/>
            </a:lvl2pPr>
            <a:lvl3pPr>
              <a:defRPr sz="77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F8DFB4-102F-4751-AD0A-3E7B8DAEBBFC}" type="datetimeFigureOut">
              <a:rPr lang="en-US" smtClean="0"/>
              <a:t>4/13/2018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3277742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F8DFB4-102F-4751-AD0A-3E7B8DAEBBFC}" type="datetimeFigureOut">
              <a:rPr lang="en-US" smtClean="0"/>
              <a:t>4/13/2018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586944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F8DFB4-102F-4751-AD0A-3E7B8DAEBBFC}" type="datetimeFigureOut">
              <a:rPr lang="en-US" smtClean="0"/>
              <a:t>4/13/2018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1985691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274233"/>
            <a:ext cx="12033252" cy="5422900"/>
          </a:xfrm>
        </p:spPr>
        <p:txBody>
          <a:bodyPr anchor="b"/>
          <a:lstStyle>
            <a:lvl1pPr algn="l">
              <a:defRPr sz="8600" b="1"/>
            </a:lvl1pPr>
          </a:lstStyle>
          <a:p>
            <a:r>
              <a:rPr lang="en-US" smtClean="0"/>
              <a:t>Click to edit Master title style</a:t>
            </a:r>
            <a:endParaRPr lang="en-US"/>
          </a:p>
        </p:txBody>
      </p:sp>
      <p:sp>
        <p:nvSpPr>
          <p:cNvPr id="3" name="Content Placeholder 2"/>
          <p:cNvSpPr>
            <a:spLocks noGrp="1"/>
          </p:cNvSpPr>
          <p:nvPr>
            <p:ph idx="1"/>
          </p:nvPr>
        </p:nvSpPr>
        <p:spPr>
          <a:xfrm>
            <a:off x="14300200" y="1274236"/>
            <a:ext cx="20447000" cy="27314527"/>
          </a:xfrm>
        </p:spPr>
        <p:txBody>
          <a:bodyPr/>
          <a:lstStyle>
            <a:lvl1pPr>
              <a:defRPr sz="13700"/>
            </a:lvl1pPr>
            <a:lvl2pPr>
              <a:defRPr sz="12000"/>
            </a:lvl2pPr>
            <a:lvl3pPr>
              <a:defRPr sz="103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697136"/>
            <a:ext cx="12033252" cy="21891627"/>
          </a:xfrm>
        </p:spPr>
        <p:txBody>
          <a:bodyPr/>
          <a:lstStyle>
            <a:lvl1pPr marL="0" indent="0">
              <a:buNone/>
              <a:defRPr sz="6000"/>
            </a:lvl1pPr>
            <a:lvl2pPr marL="1959422" indent="0">
              <a:buNone/>
              <a:defRPr sz="5100"/>
            </a:lvl2pPr>
            <a:lvl3pPr marL="3918844" indent="0">
              <a:buNone/>
              <a:defRPr sz="4300"/>
            </a:lvl3pPr>
            <a:lvl4pPr marL="5878266" indent="0">
              <a:buNone/>
              <a:defRPr sz="3900"/>
            </a:lvl4pPr>
            <a:lvl5pPr marL="7837688" indent="0">
              <a:buNone/>
              <a:defRPr sz="3900"/>
            </a:lvl5pPr>
            <a:lvl6pPr marL="9797110" indent="0">
              <a:buNone/>
              <a:defRPr sz="3900"/>
            </a:lvl6pPr>
            <a:lvl7pPr marL="11756532" indent="0">
              <a:buNone/>
              <a:defRPr sz="3900"/>
            </a:lvl7pPr>
            <a:lvl8pPr marL="13715954" indent="0">
              <a:buNone/>
              <a:defRPr sz="3900"/>
            </a:lvl8pPr>
            <a:lvl9pPr marL="15675376"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F8DFB4-102F-4751-AD0A-3E7B8DAEBBF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3932770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2402800"/>
            <a:ext cx="21945600" cy="2644777"/>
          </a:xfrm>
        </p:spPr>
        <p:txBody>
          <a:bodyPr anchor="b"/>
          <a:lstStyle>
            <a:lvl1pPr algn="l">
              <a:defRPr sz="8600" b="1"/>
            </a:lvl1pPr>
          </a:lstStyle>
          <a:p>
            <a:r>
              <a:rPr lang="en-US" smtClean="0"/>
              <a:t>Click to edit Master title style</a:t>
            </a:r>
            <a:endParaRPr lang="en-US"/>
          </a:p>
        </p:txBody>
      </p:sp>
      <p:sp>
        <p:nvSpPr>
          <p:cNvPr id="3" name="Picture Placeholder 2"/>
          <p:cNvSpPr>
            <a:spLocks noGrp="1"/>
          </p:cNvSpPr>
          <p:nvPr>
            <p:ph type="pic" idx="1"/>
          </p:nvPr>
        </p:nvSpPr>
        <p:spPr>
          <a:xfrm>
            <a:off x="7169152" y="2859617"/>
            <a:ext cx="21945600" cy="19202400"/>
          </a:xfrm>
        </p:spPr>
        <p:txBody>
          <a:bodyPr/>
          <a:lstStyle>
            <a:lvl1pPr marL="0" indent="0">
              <a:buNone/>
              <a:defRPr sz="13700"/>
            </a:lvl1pPr>
            <a:lvl2pPr marL="1959422" indent="0">
              <a:buNone/>
              <a:defRPr sz="12000"/>
            </a:lvl2pPr>
            <a:lvl3pPr marL="3918844" indent="0">
              <a:buNone/>
              <a:defRPr sz="10300"/>
            </a:lvl3pPr>
            <a:lvl4pPr marL="5878266" indent="0">
              <a:buNone/>
              <a:defRPr sz="8600"/>
            </a:lvl4pPr>
            <a:lvl5pPr marL="7837688" indent="0">
              <a:buNone/>
              <a:defRPr sz="8600"/>
            </a:lvl5pPr>
            <a:lvl6pPr marL="9797110" indent="0">
              <a:buNone/>
              <a:defRPr sz="8600"/>
            </a:lvl6pPr>
            <a:lvl7pPr marL="11756532" indent="0">
              <a:buNone/>
              <a:defRPr sz="8600"/>
            </a:lvl7pPr>
            <a:lvl8pPr marL="13715954" indent="0">
              <a:buNone/>
              <a:defRPr sz="8600"/>
            </a:lvl8pPr>
            <a:lvl9pPr marL="15675376" indent="0">
              <a:buNone/>
              <a:defRPr sz="8600"/>
            </a:lvl9pPr>
          </a:lstStyle>
          <a:p>
            <a:endParaRPr lang="en-US"/>
          </a:p>
        </p:txBody>
      </p:sp>
      <p:sp>
        <p:nvSpPr>
          <p:cNvPr id="4" name="Text Placeholder 3"/>
          <p:cNvSpPr>
            <a:spLocks noGrp="1"/>
          </p:cNvSpPr>
          <p:nvPr>
            <p:ph type="body" sz="half" idx="2"/>
          </p:nvPr>
        </p:nvSpPr>
        <p:spPr>
          <a:xfrm>
            <a:off x="7169152" y="25047577"/>
            <a:ext cx="21945600" cy="3756023"/>
          </a:xfrm>
        </p:spPr>
        <p:txBody>
          <a:bodyPr/>
          <a:lstStyle>
            <a:lvl1pPr marL="0" indent="0">
              <a:buNone/>
              <a:defRPr sz="6000"/>
            </a:lvl1pPr>
            <a:lvl2pPr marL="1959422" indent="0">
              <a:buNone/>
              <a:defRPr sz="5100"/>
            </a:lvl2pPr>
            <a:lvl3pPr marL="3918844" indent="0">
              <a:buNone/>
              <a:defRPr sz="4300"/>
            </a:lvl3pPr>
            <a:lvl4pPr marL="5878266" indent="0">
              <a:buNone/>
              <a:defRPr sz="3900"/>
            </a:lvl4pPr>
            <a:lvl5pPr marL="7837688" indent="0">
              <a:buNone/>
              <a:defRPr sz="3900"/>
            </a:lvl5pPr>
            <a:lvl6pPr marL="9797110" indent="0">
              <a:buNone/>
              <a:defRPr sz="3900"/>
            </a:lvl6pPr>
            <a:lvl7pPr marL="11756532" indent="0">
              <a:buNone/>
              <a:defRPr sz="3900"/>
            </a:lvl7pPr>
            <a:lvl8pPr marL="13715954" indent="0">
              <a:buNone/>
              <a:defRPr sz="3900"/>
            </a:lvl8pPr>
            <a:lvl9pPr marL="15675376"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F8DFB4-102F-4751-AD0A-3E7B8DAEBBFC}" type="datetimeFigureOut">
              <a:rPr lang="en-US" smtClean="0"/>
              <a:t>4/13/2018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470922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F8DFB4-102F-4751-AD0A-3E7B8DAEBBF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2176992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281646"/>
            <a:ext cx="8229600" cy="273071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281646"/>
            <a:ext cx="24079200" cy="27307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F8DFB4-102F-4751-AD0A-3E7B8DAEBBFC}" type="datetimeFigureOut">
              <a:rPr lang="en-US" smtClean="0"/>
              <a:t>4/13/2018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E8FF54-C1E5-44AC-A2CE-3A51A5EBC0C8}" type="slidenum">
              <a:rPr lang="en-US" smtClean="0"/>
              <a:t>‹#›</a:t>
            </a:fld>
            <a:endParaRPr lang="en-US"/>
          </a:p>
        </p:txBody>
      </p:sp>
    </p:spTree>
    <p:extLst>
      <p:ext uri="{BB962C8B-B14F-4D97-AF65-F5344CB8AC3E}">
        <p14:creationId xmlns:p14="http://schemas.microsoft.com/office/powerpoint/2010/main" val="2843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8000" r="-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281644"/>
            <a:ext cx="32918400" cy="5334000"/>
          </a:xfrm>
          <a:prstGeom prst="rect">
            <a:avLst/>
          </a:prstGeom>
        </p:spPr>
        <p:txBody>
          <a:bodyPr vert="horz" lIns="391884" tIns="195942" rIns="391884" bIns="19594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7467602"/>
            <a:ext cx="32918400" cy="21121161"/>
          </a:xfrm>
          <a:prstGeom prst="rect">
            <a:avLst/>
          </a:prstGeom>
        </p:spPr>
        <p:txBody>
          <a:bodyPr vert="horz" lIns="391884" tIns="195942" rIns="391884" bIns="19594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9662969"/>
            <a:ext cx="8534400" cy="1703917"/>
          </a:xfrm>
          <a:prstGeom prst="rect">
            <a:avLst/>
          </a:prstGeom>
        </p:spPr>
        <p:txBody>
          <a:bodyPr vert="horz" lIns="391884" tIns="195942" rIns="391884" bIns="195942" rtlCol="0" anchor="ctr"/>
          <a:lstStyle>
            <a:lvl1pPr algn="l">
              <a:defRPr sz="5100">
                <a:solidFill>
                  <a:schemeClr val="tx1">
                    <a:tint val="75000"/>
                  </a:schemeClr>
                </a:solidFill>
              </a:defRPr>
            </a:lvl1pPr>
          </a:lstStyle>
          <a:p>
            <a:fld id="{27F8DFB4-102F-4751-AD0A-3E7B8DAEBBFC}" type="datetimeFigureOut">
              <a:rPr lang="en-US" smtClean="0"/>
              <a:t>4/13/2018</a:t>
            </a:fld>
            <a:endParaRPr lang="en-US"/>
          </a:p>
        </p:txBody>
      </p:sp>
      <p:sp>
        <p:nvSpPr>
          <p:cNvPr id="5" name="Footer Placeholder 4"/>
          <p:cNvSpPr>
            <a:spLocks noGrp="1"/>
          </p:cNvSpPr>
          <p:nvPr>
            <p:ph type="ftr" sz="quarter" idx="3"/>
          </p:nvPr>
        </p:nvSpPr>
        <p:spPr>
          <a:xfrm>
            <a:off x="12496800" y="29662969"/>
            <a:ext cx="11582400" cy="1703917"/>
          </a:xfrm>
          <a:prstGeom prst="rect">
            <a:avLst/>
          </a:prstGeom>
        </p:spPr>
        <p:txBody>
          <a:bodyPr vert="horz" lIns="391884" tIns="195942" rIns="391884" bIns="195942" rtlCol="0" anchor="ctr"/>
          <a:lstStyle>
            <a:lvl1pPr algn="ctr">
              <a:defRPr sz="5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9662969"/>
            <a:ext cx="8534400" cy="1703917"/>
          </a:xfrm>
          <a:prstGeom prst="rect">
            <a:avLst/>
          </a:prstGeom>
        </p:spPr>
        <p:txBody>
          <a:bodyPr vert="horz" lIns="391884" tIns="195942" rIns="391884" bIns="195942" rtlCol="0" anchor="ctr"/>
          <a:lstStyle>
            <a:lvl1pPr algn="r">
              <a:defRPr sz="5100">
                <a:solidFill>
                  <a:schemeClr val="tx1">
                    <a:tint val="75000"/>
                  </a:schemeClr>
                </a:solidFill>
              </a:defRPr>
            </a:lvl1pPr>
          </a:lstStyle>
          <a:p>
            <a:fld id="{A4E8FF54-C1E5-44AC-A2CE-3A51A5EBC0C8}" type="slidenum">
              <a:rPr lang="en-US" smtClean="0"/>
              <a:t>‹#›</a:t>
            </a:fld>
            <a:endParaRPr lang="en-US"/>
          </a:p>
        </p:txBody>
      </p:sp>
    </p:spTree>
    <p:extLst>
      <p:ext uri="{BB962C8B-B14F-4D97-AF65-F5344CB8AC3E}">
        <p14:creationId xmlns:p14="http://schemas.microsoft.com/office/powerpoint/2010/main" val="1557520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918844" rtl="0" eaLnBrk="1" latinLnBrk="0" hangingPunct="1">
        <a:spcBef>
          <a:spcPct val="0"/>
        </a:spcBef>
        <a:buNone/>
        <a:defRPr sz="18900" kern="1200">
          <a:solidFill>
            <a:schemeClr val="tx1"/>
          </a:solidFill>
          <a:latin typeface="+mj-lt"/>
          <a:ea typeface="+mj-ea"/>
          <a:cs typeface="+mj-cs"/>
        </a:defRPr>
      </a:lvl1pPr>
    </p:titleStyle>
    <p:bodyStyle>
      <a:lvl1pPr marL="1469567" indent="-1469567" algn="l" defTabSz="3918844" rtl="0" eaLnBrk="1" latinLnBrk="0" hangingPunct="1">
        <a:spcBef>
          <a:spcPct val="20000"/>
        </a:spcBef>
        <a:buFont typeface="Arial" panose="020B0604020202020204" pitchFamily="34" charset="0"/>
        <a:buChar char="•"/>
        <a:defRPr sz="13700" kern="1200">
          <a:solidFill>
            <a:schemeClr val="tx1"/>
          </a:solidFill>
          <a:latin typeface="+mn-lt"/>
          <a:ea typeface="+mn-ea"/>
          <a:cs typeface="+mn-cs"/>
        </a:defRPr>
      </a:lvl1pPr>
      <a:lvl2pPr marL="3184061" indent="-1224639" algn="l" defTabSz="3918844" rtl="0" eaLnBrk="1" latinLnBrk="0" hangingPunct="1">
        <a:spcBef>
          <a:spcPct val="20000"/>
        </a:spcBef>
        <a:buFont typeface="Arial" panose="020B0604020202020204" pitchFamily="34" charset="0"/>
        <a:buChar char="–"/>
        <a:defRPr sz="12000" kern="1200">
          <a:solidFill>
            <a:schemeClr val="tx1"/>
          </a:solidFill>
          <a:latin typeface="+mn-lt"/>
          <a:ea typeface="+mn-ea"/>
          <a:cs typeface="+mn-cs"/>
        </a:defRPr>
      </a:lvl2pPr>
      <a:lvl3pPr marL="4898555" indent="-979711" algn="l" defTabSz="3918844" rtl="0" eaLnBrk="1" latinLnBrk="0" hangingPunct="1">
        <a:spcBef>
          <a:spcPct val="20000"/>
        </a:spcBef>
        <a:buFont typeface="Arial" panose="020B0604020202020204" pitchFamily="34" charset="0"/>
        <a:buChar char="•"/>
        <a:defRPr sz="10300" kern="1200">
          <a:solidFill>
            <a:schemeClr val="tx1"/>
          </a:solidFill>
          <a:latin typeface="+mn-lt"/>
          <a:ea typeface="+mn-ea"/>
          <a:cs typeface="+mn-cs"/>
        </a:defRPr>
      </a:lvl3pPr>
      <a:lvl4pPr marL="6857977"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4pPr>
      <a:lvl5pPr marL="8817399"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5pPr>
      <a:lvl6pPr marL="10776821"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6pPr>
      <a:lvl7pPr marL="12736243"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7pPr>
      <a:lvl8pPr marL="14695665"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8pPr>
      <a:lvl9pPr marL="16655087" indent="-979711" algn="l" defTabSz="3918844" rtl="0" eaLnBrk="1" latinLnBrk="0" hangingPunct="1">
        <a:spcBef>
          <a:spcPct val="20000"/>
        </a:spcBef>
        <a:buFont typeface="Arial" panose="020B0604020202020204" pitchFamily="34" charset="0"/>
        <a:buChar char="•"/>
        <a:defRPr sz="8600" kern="1200">
          <a:solidFill>
            <a:schemeClr val="tx1"/>
          </a:solidFill>
          <a:latin typeface="+mn-lt"/>
          <a:ea typeface="+mn-ea"/>
          <a:cs typeface="+mn-cs"/>
        </a:defRPr>
      </a:lvl9pPr>
    </p:bodyStyle>
    <p:otherStyle>
      <a:defPPr>
        <a:defRPr lang="en-US"/>
      </a:defPPr>
      <a:lvl1pPr marL="0" algn="l" defTabSz="3918844" rtl="0" eaLnBrk="1" latinLnBrk="0" hangingPunct="1">
        <a:defRPr sz="7700" kern="1200">
          <a:solidFill>
            <a:schemeClr val="tx1"/>
          </a:solidFill>
          <a:latin typeface="+mn-lt"/>
          <a:ea typeface="+mn-ea"/>
          <a:cs typeface="+mn-cs"/>
        </a:defRPr>
      </a:lvl1pPr>
      <a:lvl2pPr marL="1959422" algn="l" defTabSz="3918844" rtl="0" eaLnBrk="1" latinLnBrk="0" hangingPunct="1">
        <a:defRPr sz="7700" kern="1200">
          <a:solidFill>
            <a:schemeClr val="tx1"/>
          </a:solidFill>
          <a:latin typeface="+mn-lt"/>
          <a:ea typeface="+mn-ea"/>
          <a:cs typeface="+mn-cs"/>
        </a:defRPr>
      </a:lvl2pPr>
      <a:lvl3pPr marL="3918844" algn="l" defTabSz="3918844" rtl="0" eaLnBrk="1" latinLnBrk="0" hangingPunct="1">
        <a:defRPr sz="7700" kern="1200">
          <a:solidFill>
            <a:schemeClr val="tx1"/>
          </a:solidFill>
          <a:latin typeface="+mn-lt"/>
          <a:ea typeface="+mn-ea"/>
          <a:cs typeface="+mn-cs"/>
        </a:defRPr>
      </a:lvl3pPr>
      <a:lvl4pPr marL="5878266" algn="l" defTabSz="3918844" rtl="0" eaLnBrk="1" latinLnBrk="0" hangingPunct="1">
        <a:defRPr sz="7700" kern="1200">
          <a:solidFill>
            <a:schemeClr val="tx1"/>
          </a:solidFill>
          <a:latin typeface="+mn-lt"/>
          <a:ea typeface="+mn-ea"/>
          <a:cs typeface="+mn-cs"/>
        </a:defRPr>
      </a:lvl4pPr>
      <a:lvl5pPr marL="7837688" algn="l" defTabSz="3918844" rtl="0" eaLnBrk="1" latinLnBrk="0" hangingPunct="1">
        <a:defRPr sz="7700" kern="1200">
          <a:solidFill>
            <a:schemeClr val="tx1"/>
          </a:solidFill>
          <a:latin typeface="+mn-lt"/>
          <a:ea typeface="+mn-ea"/>
          <a:cs typeface="+mn-cs"/>
        </a:defRPr>
      </a:lvl5pPr>
      <a:lvl6pPr marL="9797110" algn="l" defTabSz="3918844" rtl="0" eaLnBrk="1" latinLnBrk="0" hangingPunct="1">
        <a:defRPr sz="7700" kern="1200">
          <a:solidFill>
            <a:schemeClr val="tx1"/>
          </a:solidFill>
          <a:latin typeface="+mn-lt"/>
          <a:ea typeface="+mn-ea"/>
          <a:cs typeface="+mn-cs"/>
        </a:defRPr>
      </a:lvl6pPr>
      <a:lvl7pPr marL="11756532" algn="l" defTabSz="3918844" rtl="0" eaLnBrk="1" latinLnBrk="0" hangingPunct="1">
        <a:defRPr sz="7700" kern="1200">
          <a:solidFill>
            <a:schemeClr val="tx1"/>
          </a:solidFill>
          <a:latin typeface="+mn-lt"/>
          <a:ea typeface="+mn-ea"/>
          <a:cs typeface="+mn-cs"/>
        </a:defRPr>
      </a:lvl7pPr>
      <a:lvl8pPr marL="13715954" algn="l" defTabSz="3918844" rtl="0" eaLnBrk="1" latinLnBrk="0" hangingPunct="1">
        <a:defRPr sz="7700" kern="1200">
          <a:solidFill>
            <a:schemeClr val="tx1"/>
          </a:solidFill>
          <a:latin typeface="+mn-lt"/>
          <a:ea typeface="+mn-ea"/>
          <a:cs typeface="+mn-cs"/>
        </a:defRPr>
      </a:lvl8pPr>
      <a:lvl9pPr marL="15675376" algn="l" defTabSz="3918844" rtl="0" eaLnBrk="1" latinLnBrk="0" hangingPunct="1">
        <a:defRPr sz="7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20400" y="228600"/>
            <a:ext cx="16126646" cy="1719150"/>
          </a:xfrm>
          <a:prstGeom prst="rect">
            <a:avLst/>
          </a:prstGeom>
          <a:noFill/>
        </p:spPr>
        <p:txBody>
          <a:bodyPr wrap="none" lIns="391884" tIns="195942" rIns="391884" bIns="195942" rtlCol="0">
            <a:spAutoFit/>
          </a:bodyPr>
          <a:lstStyle/>
          <a:p>
            <a:r>
              <a:rPr lang="en-US" sz="8600" b="1" dirty="0">
                <a:latin typeface="Times New Roman" panose="02020603050405020304" pitchFamily="18" charset="0"/>
                <a:cs typeface="Times New Roman" panose="02020603050405020304" pitchFamily="18" charset="0"/>
              </a:rPr>
              <a:t>Air Pollution in Chengdu, China</a:t>
            </a:r>
          </a:p>
        </p:txBody>
      </p:sp>
      <p:sp>
        <p:nvSpPr>
          <p:cNvPr id="5" name="TextBox 4"/>
          <p:cNvSpPr txBox="1"/>
          <p:nvPr/>
        </p:nvSpPr>
        <p:spPr>
          <a:xfrm>
            <a:off x="14630552" y="1524000"/>
            <a:ext cx="7753714" cy="1965371"/>
          </a:xfrm>
          <a:prstGeom prst="rect">
            <a:avLst/>
          </a:prstGeom>
          <a:noFill/>
          <a:ln>
            <a:noFill/>
          </a:ln>
        </p:spPr>
        <p:txBody>
          <a:bodyPr wrap="none" lIns="391884" tIns="195942" rIns="391884" bIns="195942" rtlCol="0">
            <a:spAutoFit/>
          </a:bodyPr>
          <a:lstStyle/>
          <a:p>
            <a:pPr algn="ctr"/>
            <a:r>
              <a:rPr lang="en-US" sz="5100" dirty="0">
                <a:latin typeface="Times New Roman" panose="02020603050405020304" pitchFamily="18" charset="0"/>
                <a:cs typeface="Times New Roman" panose="02020603050405020304" pitchFamily="18" charset="0"/>
              </a:rPr>
              <a:t>Christine M. </a:t>
            </a:r>
            <a:r>
              <a:rPr lang="en-US" sz="5100" dirty="0" smtClean="0">
                <a:latin typeface="Times New Roman" panose="02020603050405020304" pitchFamily="18" charset="0"/>
                <a:cs typeface="Times New Roman" panose="02020603050405020304" pitchFamily="18" charset="0"/>
              </a:rPr>
              <a:t>Aiello</a:t>
            </a:r>
          </a:p>
          <a:p>
            <a:pPr algn="ctr"/>
            <a:r>
              <a:rPr lang="en-US" sz="5100" dirty="0" smtClean="0">
                <a:latin typeface="Times New Roman" panose="02020603050405020304" pitchFamily="18" charset="0"/>
                <a:cs typeface="Times New Roman" panose="02020603050405020304" pitchFamily="18" charset="0"/>
              </a:rPr>
              <a:t>Department of Geography</a:t>
            </a:r>
            <a:endParaRPr lang="en-US" sz="5100" dirty="0">
              <a:latin typeface="Times New Roman" panose="02020603050405020304" pitchFamily="18" charset="0"/>
              <a:cs typeface="Times New Roman" panose="02020603050405020304" pitchFamily="18" charset="0"/>
            </a:endParaRPr>
          </a:p>
        </p:txBody>
      </p:sp>
      <p:sp>
        <p:nvSpPr>
          <p:cNvPr id="6" name="TextBox 5"/>
          <p:cNvSpPr txBox="1"/>
          <p:nvPr/>
        </p:nvSpPr>
        <p:spPr>
          <a:xfrm rot="21600000">
            <a:off x="1219200" y="3530969"/>
            <a:ext cx="11277600" cy="4089030"/>
          </a:xfrm>
          <a:prstGeom prst="rect">
            <a:avLst/>
          </a:prstGeom>
        </p:spPr>
        <p:style>
          <a:lnRef idx="2">
            <a:schemeClr val="dk1"/>
          </a:lnRef>
          <a:fillRef idx="1">
            <a:schemeClr val="lt1"/>
          </a:fillRef>
          <a:effectRef idx="0">
            <a:schemeClr val="dk1"/>
          </a:effectRef>
          <a:fontRef idx="minor">
            <a:schemeClr val="dk1"/>
          </a:fontRef>
        </p:style>
        <p:txBody>
          <a:bodyPr wrap="square" lIns="391884" tIns="195942" rIns="391884" bIns="195942" rtlCol="0">
            <a:spAutoFit/>
          </a:bodyPr>
          <a:lstStyle/>
          <a:p>
            <a:r>
              <a:rPr lang="en-US" sz="3000" b="1" dirty="0" smtClean="0">
                <a:latin typeface="Times New Roman" panose="02020603050405020304" pitchFamily="18" charset="0"/>
                <a:cs typeface="Times New Roman" panose="02020603050405020304" pitchFamily="18" charset="0"/>
              </a:rPr>
              <a:t>Introduction</a:t>
            </a:r>
          </a:p>
          <a:p>
            <a:endParaRPr lang="en-US" sz="3000" b="1" dirty="0" smtClean="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Air pollution is often a result of burning fossil fuels which release gases, chemicals, and particulate matter (PM) into the atmosphere. If </a:t>
            </a:r>
            <a:r>
              <a:rPr lang="en-US" sz="3000" smtClean="0">
                <a:latin typeface="Times New Roman" panose="02020603050405020304" pitchFamily="18" charset="0"/>
                <a:cs typeface="Times New Roman" panose="02020603050405020304" pitchFamily="18" charset="0"/>
              </a:rPr>
              <a:t>an </a:t>
            </a:r>
            <a:r>
              <a:rPr lang="en-US" sz="3000" smtClean="0">
                <a:latin typeface="Times New Roman" panose="02020603050405020304" pitchFamily="18" charset="0"/>
                <a:cs typeface="Times New Roman" panose="02020603050405020304" pitchFamily="18" charset="0"/>
              </a:rPr>
              <a:t>area </a:t>
            </a:r>
            <a:r>
              <a:rPr lang="en-US" sz="3000" dirty="0" smtClean="0">
                <a:latin typeface="Times New Roman" panose="02020603050405020304" pitchFamily="18" charset="0"/>
                <a:cs typeface="Times New Roman" panose="02020603050405020304" pitchFamily="18" charset="0"/>
              </a:rPr>
              <a:t>has high air pollution levels, these can spread to surrounding cities and create a nationwide problem. I conducted the research for the case study below during a semester abroad in Chengdu, China and in a Geography course in Political Ecology.</a:t>
            </a:r>
          </a:p>
        </p:txBody>
      </p:sp>
      <p:sp>
        <p:nvSpPr>
          <p:cNvPr id="7" name="TextBox 6"/>
          <p:cNvSpPr txBox="1"/>
          <p:nvPr/>
        </p:nvSpPr>
        <p:spPr>
          <a:xfrm>
            <a:off x="1295400" y="8128933"/>
            <a:ext cx="11268075" cy="16712267"/>
          </a:xfrm>
          <a:prstGeom prst="rect">
            <a:avLst/>
          </a:prstGeom>
        </p:spPr>
        <p:style>
          <a:lnRef idx="2">
            <a:schemeClr val="dk1"/>
          </a:lnRef>
          <a:fillRef idx="1">
            <a:schemeClr val="lt1"/>
          </a:fillRef>
          <a:effectRef idx="0">
            <a:schemeClr val="dk1"/>
          </a:effectRef>
          <a:fontRef idx="minor">
            <a:schemeClr val="dk1"/>
          </a:fontRef>
        </p:style>
        <p:txBody>
          <a:bodyPr wrap="square" lIns="274320" tIns="274320" rIns="274320" bIns="274320" rtlCol="0">
            <a:spAutoFit/>
          </a:bodyPr>
          <a:lstStyle/>
          <a:p>
            <a:r>
              <a:rPr lang="en-US" sz="3000" b="1" dirty="0" smtClean="0">
                <a:latin typeface="Times New Roman" panose="02020603050405020304" pitchFamily="18" charset="0"/>
                <a:cs typeface="Times New Roman" panose="02020603050405020304" pitchFamily="18" charset="0"/>
              </a:rPr>
              <a:t>Literature Review</a:t>
            </a:r>
          </a:p>
          <a:p>
            <a:endParaRPr lang="en-US" sz="3000" i="1" dirty="0">
              <a:latin typeface="Times New Roman" panose="02020603050405020304" pitchFamily="18" charset="0"/>
              <a:cs typeface="Times New Roman" panose="02020603050405020304" pitchFamily="18" charset="0"/>
            </a:endParaRPr>
          </a:p>
          <a:p>
            <a:r>
              <a:rPr lang="en-US" sz="3000" b="1" i="1" dirty="0">
                <a:latin typeface="Times New Roman" panose="02020603050405020304" pitchFamily="18" charset="0"/>
                <a:cs typeface="Times New Roman" panose="02020603050405020304" pitchFamily="18" charset="0"/>
              </a:rPr>
              <a:t>Health impacts of air pollutants</a:t>
            </a:r>
            <a:endParaRPr lang="en-US" sz="3000" b="1"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 </a:t>
            </a:r>
          </a:p>
          <a:p>
            <a:r>
              <a:rPr lang="en-US" sz="3000" dirty="0">
                <a:latin typeface="Times New Roman" panose="02020603050405020304" pitchFamily="18" charset="0"/>
                <a:cs typeface="Times New Roman" panose="02020603050405020304" pitchFamily="18" charset="0"/>
              </a:rPr>
              <a:t>Shanghai - Statistical analysis of PM</a:t>
            </a:r>
            <a:r>
              <a:rPr lang="en-US" sz="3000" baseline="-25000" dirty="0">
                <a:latin typeface="Times New Roman" panose="02020603050405020304" pitchFamily="18" charset="0"/>
                <a:cs typeface="Times New Roman" panose="02020603050405020304" pitchFamily="18" charset="0"/>
              </a:rPr>
              <a:t>10</a:t>
            </a:r>
            <a:r>
              <a:rPr lang="en-US" sz="3000" dirty="0">
                <a:latin typeface="Times New Roman" panose="02020603050405020304" pitchFamily="18" charset="0"/>
                <a:cs typeface="Times New Roman" panose="02020603050405020304" pitchFamily="18" charset="0"/>
              </a:rPr>
              <a:t>, SO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NO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O</a:t>
            </a:r>
            <a:r>
              <a:rPr lang="en-US" sz="3000" baseline="-25000" dirty="0" smtClean="0">
                <a:latin typeface="Times New Roman" panose="02020603050405020304" pitchFamily="18" charset="0"/>
                <a:cs typeface="Times New Roman" panose="02020603050405020304" pitchFamily="18" charset="0"/>
              </a:rPr>
              <a:t>3 </a:t>
            </a:r>
            <a:r>
              <a:rPr lang="en-US" sz="3000" dirty="0" smtClean="0">
                <a:latin typeface="Times New Roman" panose="02020603050405020304" pitchFamily="18" charset="0"/>
                <a:cs typeface="Times New Roman" panose="02020603050405020304" pitchFamily="18" charset="0"/>
              </a:rPr>
              <a:t>and </a:t>
            </a:r>
            <a:r>
              <a:rPr lang="en-US" sz="3000" dirty="0">
                <a:latin typeface="Times New Roman" panose="02020603050405020304" pitchFamily="18" charset="0"/>
                <a:cs typeface="Times New Roman" panose="02020603050405020304" pitchFamily="18" charset="0"/>
              </a:rPr>
              <a:t>health effects in 2001-2004:</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Seasons</a:t>
            </a:r>
            <a:r>
              <a:rPr lang="en-US" sz="3000" dirty="0">
                <a:latin typeface="Times New Roman" panose="02020603050405020304" pitchFamily="18" charset="0"/>
                <a:cs typeface="Times New Roman" panose="02020603050405020304" pitchFamily="18" charset="0"/>
              </a:rPr>
              <a:t>: higher deaths, pollutant levels, and drier conditions in colder seasons (except O</a:t>
            </a:r>
            <a:r>
              <a:rPr lang="en-US" sz="3000" baseline="-25000" dirty="0">
                <a:latin typeface="Times New Roman" panose="02020603050405020304" pitchFamily="18" charset="0"/>
                <a:cs typeface="Times New Roman" panose="02020603050405020304" pitchFamily="18" charset="0"/>
              </a:rPr>
              <a:t>3</a:t>
            </a:r>
            <a:r>
              <a:rPr lang="en-US" sz="3000" dirty="0">
                <a:latin typeface="Times New Roman" panose="02020603050405020304" pitchFamily="18" charset="0"/>
                <a:cs typeface="Times New Roman" panose="02020603050405020304" pitchFamily="18" charset="0"/>
              </a:rPr>
              <a:t>higher in warmer seasons)</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Age</a:t>
            </a:r>
            <a:r>
              <a:rPr lang="en-US" sz="3000" dirty="0">
                <a:latin typeface="Times New Roman" panose="02020603050405020304" pitchFamily="18" charset="0"/>
                <a:cs typeface="Times New Roman" panose="02020603050405020304" pitchFamily="18" charset="0"/>
              </a:rPr>
              <a:t>: people ages 5-44 and 45-65 had no significant health effects from air pollution; people ages 65+ had significant levels of all four pollutants, ~2-5x higher than other age groups</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Education</a:t>
            </a:r>
            <a:r>
              <a:rPr lang="en-US" sz="3000" dirty="0">
                <a:latin typeface="Times New Roman" panose="02020603050405020304" pitchFamily="18" charset="0"/>
                <a:cs typeface="Times New Roman" panose="02020603050405020304" pitchFamily="18" charset="0"/>
              </a:rPr>
              <a:t>: less educated people had higher death rate; NO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was significant for mortality</a:t>
            </a:r>
          </a:p>
          <a:p>
            <a:r>
              <a:rPr lang="en-US" sz="3000" i="1" dirty="0">
                <a:latin typeface="Times New Roman" panose="02020603050405020304" pitchFamily="18" charset="0"/>
                <a:cs typeface="Times New Roman" panose="02020603050405020304" pitchFamily="18" charset="0"/>
              </a:rPr>
              <a:t> </a:t>
            </a:r>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Hong Kong</a:t>
            </a:r>
            <a:r>
              <a:rPr lang="en-US" sz="3000" i="1" dirty="0">
                <a:latin typeface="Times New Roman" panose="02020603050405020304" pitchFamily="18" charset="0"/>
                <a:cs typeface="Times New Roman" panose="02020603050405020304" pitchFamily="18" charset="0"/>
              </a:rPr>
              <a:t> – </a:t>
            </a:r>
            <a:r>
              <a:rPr lang="en-US" sz="3000" dirty="0">
                <a:latin typeface="Times New Roman" panose="02020603050405020304" pitchFamily="18" charset="0"/>
                <a:cs typeface="Times New Roman" panose="02020603050405020304" pitchFamily="18" charset="0"/>
              </a:rPr>
              <a:t>Statistical analysis of</a:t>
            </a:r>
            <a:r>
              <a:rPr lang="en-US" sz="3000" i="1"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NO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PM</a:t>
            </a:r>
            <a:r>
              <a:rPr lang="en-US" sz="3000" baseline="-25000" dirty="0">
                <a:latin typeface="Times New Roman" panose="02020603050405020304" pitchFamily="18" charset="0"/>
                <a:cs typeface="Times New Roman" panose="02020603050405020304" pitchFamily="18" charset="0"/>
              </a:rPr>
              <a:t>10</a:t>
            </a:r>
            <a:r>
              <a:rPr lang="en-US" sz="3000" dirty="0">
                <a:latin typeface="Times New Roman" panose="02020603050405020304" pitchFamily="18" charset="0"/>
                <a:cs typeface="Times New Roman" panose="02020603050405020304" pitchFamily="18" charset="0"/>
              </a:rPr>
              <a:t>, O</a:t>
            </a:r>
            <a:r>
              <a:rPr lang="en-US" sz="3000" baseline="-25000" dirty="0">
                <a:latin typeface="Times New Roman" panose="02020603050405020304" pitchFamily="18" charset="0"/>
                <a:cs typeface="Times New Roman" panose="02020603050405020304" pitchFamily="18" charset="0"/>
              </a:rPr>
              <a:t>3</a:t>
            </a:r>
            <a:r>
              <a:rPr lang="en-US" sz="3000" dirty="0">
                <a:latin typeface="Times New Roman" panose="02020603050405020304" pitchFamily="18" charset="0"/>
                <a:cs typeface="Times New Roman" panose="02020603050405020304" pitchFamily="18" charset="0"/>
              </a:rPr>
              <a:t>, and SO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and health effects in 1995-1998</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46</a:t>
            </a:r>
            <a:r>
              <a:rPr lang="en-US" sz="3000" dirty="0">
                <a:latin typeface="Times New Roman" panose="02020603050405020304" pitchFamily="18" charset="0"/>
                <a:cs typeface="Times New Roman" panose="02020603050405020304" pitchFamily="18" charset="0"/>
              </a:rPr>
              <a:t>% of deaths caused by respiratory and circulatory disease</a:t>
            </a:r>
          </a:p>
          <a:p>
            <a:pPr marL="457200" indent="-457200">
              <a:buFont typeface="Arial" panose="020B0604020202020204" pitchFamily="34" charset="0"/>
              <a:buChar char="•"/>
            </a:pPr>
            <a:r>
              <a:rPr lang="en-US" sz="3000" dirty="0" err="1" smtClean="0">
                <a:latin typeface="Times New Roman" panose="02020603050405020304" pitchFamily="18" charset="0"/>
                <a:cs typeface="Times New Roman" panose="02020603050405020304" pitchFamily="18" charset="0"/>
              </a:rPr>
              <a:t>Ischaemic</a:t>
            </a: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heart diseases significantly associated with all four pollutants</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NO</a:t>
            </a:r>
            <a:r>
              <a:rPr lang="en-US" sz="3000" baseline="-25000" dirty="0" smtClean="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and SO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significant in cardiovascular disease</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O</a:t>
            </a:r>
            <a:r>
              <a:rPr lang="en-US" sz="3000" baseline="-25000" dirty="0" smtClean="0">
                <a:latin typeface="Times New Roman" panose="02020603050405020304" pitchFamily="18" charset="0"/>
                <a:cs typeface="Times New Roman" panose="02020603050405020304" pitchFamily="18" charset="0"/>
              </a:rPr>
              <a:t>3</a:t>
            </a:r>
            <a:r>
              <a:rPr lang="en-US" sz="3000" dirty="0">
                <a:latin typeface="Times New Roman" panose="02020603050405020304" pitchFamily="18" charset="0"/>
                <a:cs typeface="Times New Roman" panose="02020603050405020304" pitchFamily="18" charset="0"/>
              </a:rPr>
              <a:t> and SO</a:t>
            </a:r>
            <a:r>
              <a:rPr lang="en-US" sz="3000" baseline="-25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significant in respiratory mortalities</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NO</a:t>
            </a:r>
            <a:r>
              <a:rPr lang="en-US" sz="3000" baseline="-25000" dirty="0" smtClean="0">
                <a:latin typeface="Times New Roman" panose="02020603050405020304" pitchFamily="18" charset="0"/>
                <a:cs typeface="Times New Roman" panose="02020603050405020304" pitchFamily="18" charset="0"/>
              </a:rPr>
              <a:t>2</a:t>
            </a:r>
            <a:r>
              <a:rPr lang="en-US" sz="3000" baseline="-25000"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associated with </a:t>
            </a:r>
            <a:r>
              <a:rPr lang="en-US" sz="3000" dirty="0" err="1">
                <a:latin typeface="Times New Roman" panose="02020603050405020304" pitchFamily="18" charset="0"/>
                <a:cs typeface="Times New Roman" panose="02020603050405020304" pitchFamily="18" charset="0"/>
              </a:rPr>
              <a:t>Ischaemic</a:t>
            </a:r>
            <a:r>
              <a:rPr lang="en-US" sz="3000" dirty="0">
                <a:latin typeface="Times New Roman" panose="02020603050405020304" pitchFamily="18" charset="0"/>
                <a:cs typeface="Times New Roman" panose="02020603050405020304" pitchFamily="18" charset="0"/>
              </a:rPr>
              <a:t> heart disease</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Relative </a:t>
            </a:r>
            <a:r>
              <a:rPr lang="en-US" sz="3000" dirty="0">
                <a:latin typeface="Times New Roman" panose="02020603050405020304" pitchFamily="18" charset="0"/>
                <a:cs typeface="Times New Roman" panose="02020603050405020304" pitchFamily="18" charset="0"/>
              </a:rPr>
              <a:t>risks of cardiovascular mortalities not significant among the four pollutants</a:t>
            </a:r>
          </a:p>
          <a:p>
            <a:r>
              <a:rPr lang="en-US" sz="3000" dirty="0">
                <a:latin typeface="Times New Roman" panose="02020603050405020304" pitchFamily="18" charset="0"/>
                <a:cs typeface="Times New Roman" panose="02020603050405020304" pitchFamily="18" charset="0"/>
              </a:rPr>
              <a:t> </a:t>
            </a:r>
          </a:p>
          <a:p>
            <a:r>
              <a:rPr lang="en-US" sz="3000" b="1" i="1" dirty="0">
                <a:latin typeface="Times New Roman" panose="02020603050405020304" pitchFamily="18" charset="0"/>
                <a:cs typeface="Times New Roman" panose="02020603050405020304" pitchFamily="18" charset="0"/>
              </a:rPr>
              <a:t>Public </a:t>
            </a:r>
            <a:r>
              <a:rPr lang="en-US" sz="3000" b="1" i="1" dirty="0" smtClean="0">
                <a:latin typeface="Times New Roman" panose="02020603050405020304" pitchFamily="18" charset="0"/>
                <a:cs typeface="Times New Roman" panose="02020603050405020304" pitchFamily="18" charset="0"/>
              </a:rPr>
              <a:t>Policy</a:t>
            </a:r>
          </a:p>
          <a:p>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Existing </a:t>
            </a:r>
            <a:r>
              <a:rPr lang="en-US" sz="3000" dirty="0">
                <a:latin typeface="Times New Roman" panose="02020603050405020304" pitchFamily="18" charset="0"/>
                <a:cs typeface="Times New Roman" panose="02020603050405020304" pitchFamily="18" charset="0"/>
              </a:rPr>
              <a:t>laws, regulations, and standards to reduce pollution:</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National  pollution monitoring established</a:t>
            </a:r>
            <a:endParaRPr lang="en-US" sz="3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National </a:t>
            </a:r>
            <a:r>
              <a:rPr lang="en-US" sz="3000" dirty="0">
                <a:latin typeface="Times New Roman" panose="02020603050405020304" pitchFamily="18" charset="0"/>
                <a:cs typeface="Times New Roman" panose="02020603050405020304" pitchFamily="18" charset="0"/>
              </a:rPr>
              <a:t>Ambient Air Quality Standards </a:t>
            </a:r>
            <a:r>
              <a:rPr lang="en-US" sz="3000" dirty="0" smtClean="0">
                <a:latin typeface="Times New Roman" panose="02020603050405020304" pitchFamily="18" charset="0"/>
                <a:cs typeface="Times New Roman" panose="02020603050405020304" pitchFamily="18" charset="0"/>
              </a:rPr>
              <a:t>of 1996 for 10 pollutants</a:t>
            </a:r>
            <a:endParaRPr lang="en-US" sz="3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Standards </a:t>
            </a:r>
            <a:r>
              <a:rPr lang="en-US" sz="3000" dirty="0" smtClean="0">
                <a:latin typeface="Times New Roman" panose="02020603050405020304" pitchFamily="18" charset="0"/>
                <a:cs typeface="Times New Roman" panose="02020603050405020304" pitchFamily="18" charset="0"/>
              </a:rPr>
              <a:t>on </a:t>
            </a:r>
            <a:r>
              <a:rPr lang="en-US" sz="3000" dirty="0">
                <a:latin typeface="Times New Roman" panose="02020603050405020304" pitchFamily="18" charset="0"/>
                <a:cs typeface="Times New Roman" panose="02020603050405020304" pitchFamily="18" charset="0"/>
              </a:rPr>
              <a:t>coal </a:t>
            </a:r>
            <a:r>
              <a:rPr lang="en-US" sz="3000" dirty="0" smtClean="0">
                <a:latin typeface="Times New Roman" panose="02020603050405020304" pitchFamily="18" charset="0"/>
                <a:cs typeface="Times New Roman" panose="02020603050405020304" pitchFamily="18" charset="0"/>
              </a:rPr>
              <a:t>combustion and safety</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SO</a:t>
            </a:r>
            <a:r>
              <a:rPr lang="en-US" sz="3000" baseline="-25000" dirty="0" smtClean="0">
                <a:latin typeface="Times New Roman" panose="02020603050405020304" pitchFamily="18" charset="0"/>
                <a:cs typeface="Times New Roman" panose="02020603050405020304" pitchFamily="18" charset="0"/>
              </a:rPr>
              <a:t>2</a:t>
            </a:r>
            <a:r>
              <a:rPr lang="en-US" sz="3000" dirty="0" smtClean="0">
                <a:latin typeface="Times New Roman" panose="02020603050405020304" pitchFamily="18" charset="0"/>
                <a:cs typeface="Times New Roman" panose="02020603050405020304" pitchFamily="18" charset="0"/>
              </a:rPr>
              <a:t> reduction in Sichuan</a:t>
            </a:r>
            <a:endParaRPr lang="en-US" sz="3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Vehicle emission </a:t>
            </a:r>
            <a:r>
              <a:rPr lang="en-US" sz="3000" dirty="0" smtClean="0">
                <a:latin typeface="Times New Roman" panose="02020603050405020304" pitchFamily="18" charset="0"/>
                <a:cs typeface="Times New Roman" panose="02020603050405020304" pitchFamily="18" charset="0"/>
              </a:rPr>
              <a:t>standards, no leaded gas</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128 </a:t>
            </a:r>
            <a:r>
              <a:rPr lang="en-US" sz="3000" dirty="0">
                <a:latin typeface="Times New Roman" panose="02020603050405020304" pitchFamily="18" charset="0"/>
                <a:cs typeface="Times New Roman" panose="02020603050405020304" pitchFamily="18" charset="0"/>
              </a:rPr>
              <a:t>e</a:t>
            </a:r>
            <a:r>
              <a:rPr lang="en-US" sz="3000" dirty="0" smtClean="0">
                <a:latin typeface="Times New Roman" panose="02020603050405020304" pitchFamily="18" charset="0"/>
                <a:cs typeface="Times New Roman" panose="02020603050405020304" pitchFamily="18" charset="0"/>
              </a:rPr>
              <a:t>nvironmental </a:t>
            </a:r>
            <a:r>
              <a:rPr lang="en-US" sz="3000" dirty="0">
                <a:latin typeface="Times New Roman" panose="02020603050405020304" pitchFamily="18" charset="0"/>
                <a:cs typeface="Times New Roman" panose="02020603050405020304" pitchFamily="18" charset="0"/>
              </a:rPr>
              <a:t>nongovernmental organizations </a:t>
            </a:r>
            <a:r>
              <a:rPr lang="en-US" sz="3000" dirty="0" smtClean="0">
                <a:latin typeface="Times New Roman" panose="02020603050405020304" pitchFamily="18" charset="0"/>
                <a:cs typeface="Times New Roman" panose="02020603050405020304" pitchFamily="18" charset="0"/>
              </a:rPr>
              <a:t>in China as </a:t>
            </a:r>
            <a:r>
              <a:rPr lang="en-US" sz="3000" dirty="0">
                <a:latin typeface="Times New Roman" panose="02020603050405020304" pitchFamily="18" charset="0"/>
                <a:cs typeface="Times New Roman" panose="02020603050405020304" pitchFamily="18" charset="0"/>
              </a:rPr>
              <a:t>of </a:t>
            </a:r>
            <a:r>
              <a:rPr lang="en-US" sz="3000" dirty="0" smtClean="0">
                <a:latin typeface="Times New Roman" panose="02020603050405020304" pitchFamily="18" charset="0"/>
                <a:cs typeface="Times New Roman" panose="02020603050405020304" pitchFamily="18" charset="0"/>
              </a:rPr>
              <a:t>2004, </a:t>
            </a:r>
            <a:r>
              <a:rPr lang="en-US" sz="3000" dirty="0">
                <a:latin typeface="Times New Roman" panose="02020603050405020304" pitchFamily="18" charset="0"/>
                <a:cs typeface="Times New Roman" panose="02020603050405020304" pitchFamily="18" charset="0"/>
              </a:rPr>
              <a:t>7 </a:t>
            </a:r>
            <a:r>
              <a:rPr lang="en-US" sz="3000" dirty="0" smtClean="0">
                <a:latin typeface="Times New Roman" panose="02020603050405020304" pitchFamily="18" charset="0"/>
                <a:cs typeface="Times New Roman" panose="02020603050405020304" pitchFamily="18" charset="0"/>
              </a:rPr>
              <a:t>in </a:t>
            </a:r>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Jiangsu-Sichuan-Zhejiang area</a:t>
            </a:r>
            <a:endParaRPr lang="en-US" sz="3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4079200" y="3505200"/>
            <a:ext cx="11239500" cy="12464951"/>
          </a:xfrm>
          <a:prstGeom prst="rect">
            <a:avLst/>
          </a:prstGeom>
        </p:spPr>
        <p:style>
          <a:lnRef idx="2">
            <a:schemeClr val="dk1"/>
          </a:lnRef>
          <a:fillRef idx="1">
            <a:schemeClr val="lt1"/>
          </a:fillRef>
          <a:effectRef idx="0">
            <a:schemeClr val="dk1"/>
          </a:effectRef>
          <a:fontRef idx="minor">
            <a:schemeClr val="dk1"/>
          </a:fontRef>
        </p:style>
        <p:txBody>
          <a:bodyPr wrap="square" lIns="274320" tIns="274320" rIns="182880" bIns="182880" rtlCol="0">
            <a:spAutoFit/>
          </a:bodyPr>
          <a:lstStyle/>
          <a:p>
            <a:r>
              <a:rPr lang="en-US" sz="3000" b="1" dirty="0" smtClean="0">
                <a:latin typeface="Times New Roman" panose="02020603050405020304" pitchFamily="18" charset="0"/>
                <a:cs typeface="Times New Roman" panose="02020603050405020304" pitchFamily="18" charset="0"/>
              </a:rPr>
              <a:t>Case Study: Chengdu</a:t>
            </a:r>
          </a:p>
          <a:p>
            <a:endParaRPr lang="en-US" sz="3000" b="1" dirty="0" smtClean="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On May </a:t>
            </a:r>
            <a:r>
              <a:rPr lang="en-US" sz="3000" dirty="0" smtClean="0">
                <a:latin typeface="Times New Roman" panose="02020603050405020304" pitchFamily="18" charset="0"/>
                <a:cs typeface="Times New Roman" panose="02020603050405020304" pitchFamily="18" charset="0"/>
              </a:rPr>
              <a:t>18-21, </a:t>
            </a:r>
            <a:r>
              <a:rPr lang="en-US" sz="3000" dirty="0">
                <a:latin typeface="Times New Roman" panose="02020603050405020304" pitchFamily="18" charset="0"/>
                <a:cs typeface="Times New Roman" panose="02020603050405020304" pitchFamily="18" charset="0"/>
              </a:rPr>
              <a:t>2012, Chengdu experienced the heaviest and longest-lasting pollution event </a:t>
            </a:r>
            <a:r>
              <a:rPr lang="en-US" sz="3000" dirty="0" smtClean="0">
                <a:latin typeface="Times New Roman" panose="02020603050405020304" pitchFamily="18" charset="0"/>
                <a:cs typeface="Times New Roman" panose="02020603050405020304" pitchFamily="18" charset="0"/>
              </a:rPr>
              <a:t>ever recorded.  It </a:t>
            </a:r>
            <a:r>
              <a:rPr lang="en-US" sz="3000" dirty="0">
                <a:latin typeface="Times New Roman" panose="02020603050405020304" pitchFamily="18" charset="0"/>
                <a:cs typeface="Times New Roman" panose="02020603050405020304" pitchFamily="18" charset="0"/>
              </a:rPr>
              <a:t>was caused by stagnant dispersion conditions and enhanced </a:t>
            </a:r>
            <a:r>
              <a:rPr lang="en-US" sz="3000" dirty="0" smtClean="0">
                <a:latin typeface="Times New Roman" panose="02020603050405020304" pitchFamily="18" charset="0"/>
                <a:cs typeface="Times New Roman" panose="02020603050405020304" pitchFamily="18" charset="0"/>
              </a:rPr>
              <a:t>PM</a:t>
            </a:r>
            <a:r>
              <a:rPr lang="en-US" sz="3000" baseline="-25000" dirty="0" smtClean="0">
                <a:latin typeface="Times New Roman" panose="02020603050405020304" pitchFamily="18" charset="0"/>
                <a:cs typeface="Times New Roman" panose="02020603050405020304" pitchFamily="18" charset="0"/>
              </a:rPr>
              <a:t>2.5</a:t>
            </a:r>
            <a:r>
              <a:rPr lang="en-US" sz="3000" dirty="0" smtClean="0">
                <a:latin typeface="Times New Roman" panose="02020603050405020304" pitchFamily="18" charset="0"/>
                <a:cs typeface="Times New Roman" panose="02020603050405020304" pitchFamily="18" charset="0"/>
              </a:rPr>
              <a:t> emissions </a:t>
            </a:r>
            <a:r>
              <a:rPr lang="en-US" sz="3000" dirty="0">
                <a:latin typeface="Times New Roman" panose="02020603050405020304" pitchFamily="18" charset="0"/>
                <a:cs typeface="Times New Roman" panose="02020603050405020304" pitchFamily="18" charset="0"/>
              </a:rPr>
              <a:t>from biomass </a:t>
            </a:r>
            <a:r>
              <a:rPr lang="en-US" sz="3000" dirty="0" smtClean="0">
                <a:latin typeface="Times New Roman" panose="02020603050405020304" pitchFamily="18" charset="0"/>
                <a:cs typeface="Times New Roman" panose="02020603050405020304" pitchFamily="18" charset="0"/>
              </a:rPr>
              <a:t>burning, including the harvest </a:t>
            </a:r>
            <a:r>
              <a:rPr lang="en-US" sz="3000" dirty="0">
                <a:latin typeface="Times New Roman" panose="02020603050405020304" pitchFamily="18" charset="0"/>
                <a:cs typeface="Times New Roman" panose="02020603050405020304" pitchFamily="18" charset="0"/>
              </a:rPr>
              <a:t>and </a:t>
            </a:r>
            <a:r>
              <a:rPr lang="en-US" sz="3000" dirty="0" smtClean="0">
                <a:latin typeface="Times New Roman" panose="02020603050405020304" pitchFamily="18" charset="0"/>
                <a:cs typeface="Times New Roman" panose="02020603050405020304" pitchFamily="18" charset="0"/>
              </a:rPr>
              <a:t>consumption </a:t>
            </a:r>
            <a:r>
              <a:rPr lang="en-US" sz="3000" dirty="0">
                <a:latin typeface="Times New Roman" panose="02020603050405020304" pitchFamily="18" charset="0"/>
                <a:cs typeface="Times New Roman" panose="02020603050405020304" pitchFamily="18" charset="0"/>
              </a:rPr>
              <a:t>of agricultural residues for </a:t>
            </a:r>
            <a:r>
              <a:rPr lang="en-US" sz="3000" dirty="0" smtClean="0">
                <a:latin typeface="Times New Roman" panose="02020603050405020304" pitchFamily="18" charset="0"/>
                <a:cs typeface="Times New Roman" panose="02020603050405020304" pitchFamily="18" charset="0"/>
              </a:rPr>
              <a:t>energy.  At </a:t>
            </a:r>
            <a:r>
              <a:rPr lang="en-US" sz="3000" dirty="0">
                <a:latin typeface="Times New Roman" panose="02020603050405020304" pitchFamily="18" charset="0"/>
                <a:cs typeface="Times New Roman" panose="02020603050405020304" pitchFamily="18" charset="0"/>
              </a:rPr>
              <a:t>night, northwest winds brought more pollutants to </a:t>
            </a:r>
            <a:r>
              <a:rPr lang="en-US" sz="3000" dirty="0" smtClean="0">
                <a:latin typeface="Times New Roman" panose="02020603050405020304" pitchFamily="18" charset="0"/>
                <a:cs typeface="Times New Roman" panose="02020603050405020304" pitchFamily="18" charset="0"/>
              </a:rPr>
              <a:t>urban </a:t>
            </a:r>
            <a:r>
              <a:rPr lang="en-US" sz="3000" dirty="0">
                <a:latin typeface="Times New Roman" panose="02020603050405020304" pitchFamily="18" charset="0"/>
                <a:cs typeface="Times New Roman" panose="02020603050405020304" pitchFamily="18" charset="0"/>
              </a:rPr>
              <a:t>regions from </a:t>
            </a:r>
            <a:r>
              <a:rPr lang="en-US" sz="3000" dirty="0" smtClean="0">
                <a:latin typeface="Times New Roman" panose="02020603050405020304" pitchFamily="18" charset="0"/>
                <a:cs typeface="Times New Roman" panose="02020603050405020304" pitchFamily="18" charset="0"/>
              </a:rPr>
              <a:t>northern </a:t>
            </a:r>
            <a:r>
              <a:rPr lang="en-US" sz="3000" dirty="0">
                <a:latin typeface="Times New Roman" panose="02020603050405020304" pitchFamily="18" charset="0"/>
                <a:cs typeface="Times New Roman" panose="02020603050405020304" pitchFamily="18" charset="0"/>
              </a:rPr>
              <a:t>suburbs of </a:t>
            </a:r>
            <a:r>
              <a:rPr lang="en-US" sz="3000" dirty="0" smtClean="0">
                <a:latin typeface="Times New Roman" panose="02020603050405020304" pitchFamily="18" charset="0"/>
                <a:cs typeface="Times New Roman" panose="02020603050405020304" pitchFamily="18" charset="0"/>
              </a:rPr>
              <a:t>Chengdu, </a:t>
            </a:r>
            <a:r>
              <a:rPr lang="en-US" sz="3000" dirty="0">
                <a:latin typeface="Times New Roman" panose="02020603050405020304" pitchFamily="18" charset="0"/>
                <a:cs typeface="Times New Roman" panose="02020603050405020304" pitchFamily="18" charset="0"/>
              </a:rPr>
              <a:t>where fire spots were observed. </a:t>
            </a:r>
            <a:r>
              <a:rPr lang="en-US" sz="3000" dirty="0" smtClean="0">
                <a:latin typeface="Times New Roman" panose="02020603050405020304" pitchFamily="18" charset="0"/>
                <a:cs typeface="Times New Roman" panose="02020603050405020304" pitchFamily="18" charset="0"/>
              </a:rPr>
              <a:t> The </a:t>
            </a:r>
            <a:r>
              <a:rPr lang="en-US" sz="3000" dirty="0">
                <a:latin typeface="Times New Roman" panose="02020603050405020304" pitchFamily="18" charset="0"/>
                <a:cs typeface="Times New Roman" panose="02020603050405020304" pitchFamily="18" charset="0"/>
              </a:rPr>
              <a:t>Cheng-Yu region (Sichuan Basin), which covers 260,000 km</a:t>
            </a:r>
            <a:r>
              <a:rPr lang="en-US" sz="3000" baseline="30000" dirty="0">
                <a:latin typeface="Times New Roman" panose="02020603050405020304" pitchFamily="18" charset="0"/>
                <a:cs typeface="Times New Roman" panose="02020603050405020304" pitchFamily="18" charset="0"/>
              </a:rPr>
              <a:t>2</a:t>
            </a:r>
            <a:r>
              <a:rPr lang="en-US" sz="3000" dirty="0">
                <a:latin typeface="Times New Roman" panose="02020603050405020304" pitchFamily="18" charset="0"/>
                <a:cs typeface="Times New Roman" panose="02020603050405020304" pitchFamily="18" charset="0"/>
              </a:rPr>
              <a:t> with low altitudes of about 500 m and surrounded by mountains and plateaus higher than 4 km, </a:t>
            </a:r>
            <a:r>
              <a:rPr lang="en-US" sz="3000" dirty="0" smtClean="0">
                <a:latin typeface="Times New Roman" panose="02020603050405020304" pitchFamily="18" charset="0"/>
                <a:cs typeface="Times New Roman" panose="02020603050405020304" pitchFamily="18" charset="0"/>
              </a:rPr>
              <a:t>experienced </a:t>
            </a:r>
            <a:r>
              <a:rPr lang="en-US" sz="3000" dirty="0">
                <a:latin typeface="Times New Roman" panose="02020603050405020304" pitchFamily="18" charset="0"/>
                <a:cs typeface="Times New Roman" panose="02020603050405020304" pitchFamily="18" charset="0"/>
              </a:rPr>
              <a:t>low visibility and high PM </a:t>
            </a:r>
            <a:r>
              <a:rPr lang="en-US" sz="3000" dirty="0" smtClean="0">
                <a:latin typeface="Times New Roman" panose="02020603050405020304" pitchFamily="18" charset="0"/>
                <a:cs typeface="Times New Roman" panose="02020603050405020304" pitchFamily="18" charset="0"/>
              </a:rPr>
              <a:t>levels.</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Burning was higher at night than in daytime because of less supervision and regulation, and farmers tend to straw during the day.  The wind </a:t>
            </a:r>
            <a:r>
              <a:rPr lang="en-US" sz="3000" dirty="0">
                <a:latin typeface="Times New Roman" panose="02020603050405020304" pitchFamily="18" charset="0"/>
                <a:cs typeface="Times New Roman" panose="02020603050405020304" pitchFamily="18" charset="0"/>
              </a:rPr>
              <a:t>changed drastically over </a:t>
            </a:r>
            <a:r>
              <a:rPr lang="en-US" sz="3000" dirty="0" smtClean="0">
                <a:latin typeface="Times New Roman" panose="02020603050405020304" pitchFamily="18" charset="0"/>
                <a:cs typeface="Times New Roman" panose="02020603050405020304" pitchFamily="18" charset="0"/>
              </a:rPr>
              <a:t>the three days of burning and pollution was carried</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To Inner Mongolia (May 19)</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East to Hubei, Henan, and Yangtze River Delta (May 20)</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Southeast/East (May 21)</a:t>
            </a:r>
          </a:p>
          <a:p>
            <a:r>
              <a:rPr lang="en-US" sz="3000" dirty="0" smtClean="0">
                <a:latin typeface="Times New Roman" panose="02020603050405020304" pitchFamily="18" charset="0"/>
                <a:cs typeface="Times New Roman" panose="02020603050405020304" pitchFamily="18" charset="0"/>
              </a:rPr>
              <a:t>Air pollution can also contribute to </a:t>
            </a:r>
            <a:r>
              <a:rPr lang="en-US" sz="3000" dirty="0">
                <a:latin typeface="Times New Roman" panose="02020603050405020304" pitchFamily="18" charset="0"/>
                <a:cs typeface="Times New Roman" panose="02020603050405020304" pitchFamily="18" charset="0"/>
              </a:rPr>
              <a:t>w</a:t>
            </a:r>
            <a:r>
              <a:rPr lang="en-US" sz="3000" dirty="0" smtClean="0">
                <a:latin typeface="Times New Roman" panose="02020603050405020304" pitchFamily="18" charset="0"/>
                <a:cs typeface="Times New Roman" panose="02020603050405020304" pitchFamily="18" charset="0"/>
              </a:rPr>
              <a:t>ater pollution. Several major cities in the Sichuan Basin, including Chengdu, are along the </a:t>
            </a:r>
            <a:r>
              <a:rPr lang="en-US" sz="3000" dirty="0" err="1" smtClean="0">
                <a:latin typeface="Times New Roman" panose="02020603050405020304" pitchFamily="18" charset="0"/>
                <a:cs typeface="Times New Roman" panose="02020603050405020304" pitchFamily="18" charset="0"/>
              </a:rPr>
              <a:t>Minjiang</a:t>
            </a:r>
            <a:r>
              <a:rPr lang="en-US" sz="3000" dirty="0" smtClean="0">
                <a:latin typeface="Times New Roman" panose="02020603050405020304" pitchFamily="18" charset="0"/>
                <a:cs typeface="Times New Roman" panose="02020603050405020304" pitchFamily="18" charset="0"/>
              </a:rPr>
              <a:t> and Yangtze Rivers.  These rely on groundwater from shallow wells and springs.  Poor air quality links cyclically to water pollution.  Air pollution deposits sulfate on the ground, which pollutes water, and water purification generates more air pollution.  This vicious cycle is a particular problem in upstream areas of the </a:t>
            </a:r>
            <a:r>
              <a:rPr lang="en-US" sz="3000" dirty="0" err="1" smtClean="0">
                <a:latin typeface="Times New Roman" panose="02020603050405020304" pitchFamily="18" charset="0"/>
                <a:cs typeface="Times New Roman" panose="02020603050405020304" pitchFamily="18" charset="0"/>
              </a:rPr>
              <a:t>Minjian</a:t>
            </a:r>
            <a:r>
              <a:rPr lang="en-US" sz="3000" dirty="0" smtClean="0">
                <a:latin typeface="Times New Roman" panose="02020603050405020304" pitchFamily="18" charset="0"/>
                <a:cs typeface="Times New Roman" panose="02020603050405020304" pitchFamily="18" charset="0"/>
              </a:rPr>
              <a:t> River.</a:t>
            </a:r>
          </a:p>
        </p:txBody>
      </p:sp>
      <p:sp>
        <p:nvSpPr>
          <p:cNvPr id="10" name="TextBox 9"/>
          <p:cNvSpPr txBox="1"/>
          <p:nvPr/>
        </p:nvSpPr>
        <p:spPr>
          <a:xfrm>
            <a:off x="24079200" y="22525196"/>
            <a:ext cx="11239500" cy="4678204"/>
          </a:xfrm>
          <a:prstGeom prst="rect">
            <a:avLst/>
          </a:prstGeom>
        </p:spPr>
        <p:style>
          <a:lnRef idx="2">
            <a:schemeClr val="dk1"/>
          </a:lnRef>
          <a:fillRef idx="1">
            <a:schemeClr val="lt1"/>
          </a:fillRef>
          <a:effectRef idx="0">
            <a:schemeClr val="dk1"/>
          </a:effectRef>
          <a:fontRef idx="minor">
            <a:schemeClr val="dk1"/>
          </a:fontRef>
        </p:style>
        <p:txBody>
          <a:bodyPr wrap="square" lIns="182880" tIns="91440" rIns="182880" bIns="91440" rtlCol="0">
            <a:spAutoFit/>
          </a:bodyPr>
          <a:lstStyle/>
          <a:p>
            <a:r>
              <a:rPr lang="en-US" sz="2800" b="1" dirty="0" smtClean="0">
                <a:latin typeface="Times New Roman" panose="02020603050405020304" pitchFamily="18" charset="0"/>
                <a:cs typeface="Times New Roman" panose="02020603050405020304" pitchFamily="18" charset="0"/>
              </a:rPr>
              <a:t>Resources</a:t>
            </a:r>
          </a:p>
          <a:p>
            <a:pPr marL="457200" indent="-457200"/>
            <a:r>
              <a:rPr lang="en-US" sz="2300" dirty="0" smtClean="0">
                <a:latin typeface="Times New Roman" panose="02020603050405020304" pitchFamily="18" charset="0"/>
                <a:cs typeface="Times New Roman" panose="02020603050405020304" pitchFamily="18" charset="0"/>
              </a:rPr>
              <a:t>Chen, Y. and X. Shao-Dong. 2014. “Characteristics </a:t>
            </a:r>
            <a:r>
              <a:rPr lang="en-US" sz="2300" dirty="0">
                <a:latin typeface="Times New Roman" panose="02020603050405020304" pitchFamily="18" charset="0"/>
                <a:cs typeface="Times New Roman" panose="02020603050405020304" pitchFamily="18" charset="0"/>
              </a:rPr>
              <a:t>and Formation Mechanism of a Heavy Air </a:t>
            </a:r>
            <a:r>
              <a:rPr lang="en-US" sz="2300" dirty="0" smtClean="0">
                <a:latin typeface="Times New Roman" panose="02020603050405020304" pitchFamily="18" charset="0"/>
                <a:cs typeface="Times New Roman" panose="02020603050405020304" pitchFamily="18" charset="0"/>
              </a:rPr>
              <a:t>Pollution </a:t>
            </a:r>
            <a:r>
              <a:rPr lang="en-US" sz="2300" dirty="0">
                <a:latin typeface="Times New Roman" panose="02020603050405020304" pitchFamily="18" charset="0"/>
                <a:cs typeface="Times New Roman" panose="02020603050405020304" pitchFamily="18" charset="0"/>
              </a:rPr>
              <a:t>Episode Caused by Biomass Burning in Chengdu, Southwest China.” </a:t>
            </a:r>
            <a:r>
              <a:rPr lang="en-US" sz="2300" i="1" dirty="0">
                <a:latin typeface="Times New Roman" panose="02020603050405020304" pitchFamily="18" charset="0"/>
                <a:cs typeface="Times New Roman" panose="02020603050405020304" pitchFamily="18" charset="0"/>
              </a:rPr>
              <a:t>Science of the Total Environment</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473-474, 507-517</a:t>
            </a:r>
            <a:r>
              <a:rPr lang="en-US" sz="2300" dirty="0">
                <a:latin typeface="Times New Roman" panose="02020603050405020304" pitchFamily="18" charset="0"/>
                <a:cs typeface="Times New Roman" panose="02020603050405020304" pitchFamily="18" charset="0"/>
              </a:rPr>
              <a:t>. </a:t>
            </a:r>
          </a:p>
          <a:p>
            <a:pPr marL="457200" indent="-457200"/>
            <a:r>
              <a:rPr lang="en-US" sz="2300" dirty="0" smtClean="0">
                <a:latin typeface="Times New Roman" panose="02020603050405020304" pitchFamily="18" charset="0"/>
                <a:cs typeface="Times New Roman" panose="02020603050405020304" pitchFamily="18" charset="0"/>
              </a:rPr>
              <a:t>He</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K. </a:t>
            </a:r>
            <a:r>
              <a:rPr lang="en-US" sz="2300" dirty="0">
                <a:latin typeface="Times New Roman" panose="02020603050405020304" pitchFamily="18" charset="0"/>
                <a:cs typeface="Times New Roman" panose="02020603050405020304" pitchFamily="18" charset="0"/>
              </a:rPr>
              <a:t>et al. </a:t>
            </a:r>
            <a:r>
              <a:rPr lang="en-US" sz="2300" dirty="0" smtClean="0">
                <a:latin typeface="Times New Roman" panose="02020603050405020304" pitchFamily="18" charset="0"/>
                <a:cs typeface="Times New Roman" panose="02020603050405020304" pitchFamily="18" charset="0"/>
              </a:rPr>
              <a:t>2002. “Urban Air Pollution in China: </a:t>
            </a:r>
            <a:r>
              <a:rPr lang="en-US" sz="2300" dirty="0">
                <a:latin typeface="Times New Roman" panose="02020603050405020304" pitchFamily="18" charset="0"/>
                <a:cs typeface="Times New Roman" panose="02020603050405020304" pitchFamily="18" charset="0"/>
              </a:rPr>
              <a:t>Current Status, Characteristics, and Progress.” </a:t>
            </a:r>
            <a:r>
              <a:rPr lang="en-US" sz="2300" i="1" dirty="0">
                <a:latin typeface="Times New Roman" panose="02020603050405020304" pitchFamily="18" charset="0"/>
                <a:cs typeface="Times New Roman" panose="02020603050405020304" pitchFamily="18" charset="0"/>
              </a:rPr>
              <a:t>Annual Review of Energy and the Environment</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27(1), 397-431.</a:t>
            </a:r>
          </a:p>
          <a:p>
            <a:pPr marL="457200" indent="-457200"/>
            <a:r>
              <a:rPr lang="en-US" sz="2300" dirty="0" err="1" smtClean="0">
                <a:latin typeface="Times New Roman" panose="02020603050405020304" pitchFamily="18" charset="0"/>
                <a:cs typeface="Times New Roman" panose="02020603050405020304" pitchFamily="18" charset="0"/>
              </a:rPr>
              <a:t>Kan</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H. </a:t>
            </a:r>
            <a:r>
              <a:rPr lang="en-US" sz="2300" dirty="0">
                <a:latin typeface="Times New Roman" panose="02020603050405020304" pitchFamily="18" charset="0"/>
                <a:cs typeface="Times New Roman" panose="02020603050405020304" pitchFamily="18" charset="0"/>
              </a:rPr>
              <a:t>et al. </a:t>
            </a:r>
            <a:r>
              <a:rPr lang="en-US" sz="2300" dirty="0" smtClean="0">
                <a:latin typeface="Times New Roman" panose="02020603050405020304" pitchFamily="18" charset="0"/>
                <a:cs typeface="Times New Roman" panose="02020603050405020304" pitchFamily="18" charset="0"/>
              </a:rPr>
              <a:t>2008. “Season</a:t>
            </a:r>
            <a:r>
              <a:rPr lang="en-US" sz="2300" dirty="0">
                <a:latin typeface="Times New Roman" panose="02020603050405020304" pitchFamily="18" charset="0"/>
                <a:cs typeface="Times New Roman" panose="02020603050405020304" pitchFamily="18" charset="0"/>
              </a:rPr>
              <a:t>, Sex, Age, and Education as Modifiers of the Effects of Outdoor Air Pollution on Daily Mortality in Shanghai, </a:t>
            </a:r>
            <a:r>
              <a:rPr lang="en-US" sz="2300" dirty="0" smtClean="0">
                <a:latin typeface="Times New Roman" panose="02020603050405020304" pitchFamily="18" charset="0"/>
                <a:cs typeface="Times New Roman" panose="02020603050405020304" pitchFamily="18" charset="0"/>
              </a:rPr>
              <a:t>China.”</a:t>
            </a:r>
            <a:r>
              <a:rPr lang="en-US" sz="2300" dirty="0">
                <a:latin typeface="Times New Roman" panose="02020603050405020304" pitchFamily="18" charset="0"/>
                <a:cs typeface="Times New Roman" panose="02020603050405020304" pitchFamily="18" charset="0"/>
              </a:rPr>
              <a:t> </a:t>
            </a:r>
            <a:r>
              <a:rPr lang="en-US" sz="2300" i="1" dirty="0">
                <a:latin typeface="Times New Roman" panose="02020603050405020304" pitchFamily="18" charset="0"/>
                <a:cs typeface="Times New Roman" panose="02020603050405020304" pitchFamily="18" charset="0"/>
              </a:rPr>
              <a:t>Environmental Health Perspectives</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116(9), </a:t>
            </a:r>
            <a:r>
              <a:rPr lang="en-US" sz="2300" dirty="0">
                <a:latin typeface="Times New Roman" panose="02020603050405020304" pitchFamily="18" charset="0"/>
                <a:cs typeface="Times New Roman" panose="02020603050405020304" pitchFamily="18" charset="0"/>
              </a:rPr>
              <a:t>1183–1188. </a:t>
            </a:r>
          </a:p>
          <a:p>
            <a:pPr marL="457200" indent="-457200"/>
            <a:r>
              <a:rPr lang="en-US" sz="2300" dirty="0" smtClean="0">
                <a:latin typeface="Times New Roman" panose="02020603050405020304" pitchFamily="18" charset="0"/>
                <a:cs typeface="Times New Roman" panose="02020603050405020304" pitchFamily="18" charset="0"/>
              </a:rPr>
              <a:t>Li</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X. et al. 2006. “Degradation </a:t>
            </a:r>
            <a:r>
              <a:rPr lang="en-US" sz="2300" dirty="0">
                <a:latin typeface="Times New Roman" panose="02020603050405020304" pitchFamily="18" charset="0"/>
                <a:cs typeface="Times New Roman" panose="02020603050405020304" pitchFamily="18" charset="0"/>
              </a:rPr>
              <a:t>of </a:t>
            </a:r>
            <a:r>
              <a:rPr lang="en-US" sz="2300" dirty="0" smtClean="0">
                <a:latin typeface="Times New Roman" panose="02020603050405020304" pitchFamily="18" charset="0"/>
                <a:cs typeface="Times New Roman" panose="02020603050405020304" pitchFamily="18" charset="0"/>
              </a:rPr>
              <a:t>Groundwater </a:t>
            </a:r>
            <a:r>
              <a:rPr lang="en-US" sz="2300" dirty="0">
                <a:latin typeface="Times New Roman" panose="02020603050405020304" pitchFamily="18" charset="0"/>
                <a:cs typeface="Times New Roman" panose="02020603050405020304" pitchFamily="18" charset="0"/>
              </a:rPr>
              <a:t>Q</a:t>
            </a:r>
            <a:r>
              <a:rPr lang="en-US" sz="2300" dirty="0" smtClean="0">
                <a:latin typeface="Times New Roman" panose="02020603050405020304" pitchFamily="18" charset="0"/>
                <a:cs typeface="Times New Roman" panose="02020603050405020304" pitchFamily="18" charset="0"/>
              </a:rPr>
              <a:t>uality </a:t>
            </a:r>
            <a:r>
              <a:rPr lang="en-US" sz="2300" dirty="0">
                <a:latin typeface="Times New Roman" panose="02020603050405020304" pitchFamily="18" charset="0"/>
                <a:cs typeface="Times New Roman" panose="02020603050405020304" pitchFamily="18" charset="0"/>
              </a:rPr>
              <a:t>D</a:t>
            </a:r>
            <a:r>
              <a:rPr lang="en-US" sz="2300" dirty="0" smtClean="0">
                <a:latin typeface="Times New Roman" panose="02020603050405020304" pitchFamily="18" charset="0"/>
                <a:cs typeface="Times New Roman" panose="02020603050405020304" pitchFamily="18" charset="0"/>
              </a:rPr>
              <a:t>ue </a:t>
            </a:r>
            <a:r>
              <a:rPr lang="en-US" sz="2300" dirty="0">
                <a:latin typeface="Times New Roman" panose="02020603050405020304" pitchFamily="18" charset="0"/>
                <a:cs typeface="Times New Roman" panose="02020603050405020304" pitchFamily="18" charset="0"/>
              </a:rPr>
              <a:t>to </a:t>
            </a:r>
            <a:r>
              <a:rPr lang="en-US" sz="2300" dirty="0" smtClean="0">
                <a:latin typeface="Times New Roman" panose="02020603050405020304" pitchFamily="18" charset="0"/>
                <a:cs typeface="Times New Roman" panose="02020603050405020304" pitchFamily="18" charset="0"/>
              </a:rPr>
              <a:t>Anthropogenic </a:t>
            </a:r>
            <a:r>
              <a:rPr lang="en-US" sz="2300" dirty="0">
                <a:latin typeface="Times New Roman" panose="02020603050405020304" pitchFamily="18" charset="0"/>
                <a:cs typeface="Times New Roman" panose="02020603050405020304" pitchFamily="18" charset="0"/>
              </a:rPr>
              <a:t>S</a:t>
            </a:r>
            <a:r>
              <a:rPr lang="en-US" sz="2300" dirty="0" smtClean="0">
                <a:latin typeface="Times New Roman" panose="02020603050405020304" pitchFamily="18" charset="0"/>
                <a:cs typeface="Times New Roman" panose="02020603050405020304" pitchFamily="18" charset="0"/>
              </a:rPr>
              <a:t>ulfur </a:t>
            </a:r>
            <a:r>
              <a:rPr lang="en-US" sz="2300" dirty="0">
                <a:latin typeface="Times New Roman" panose="02020603050405020304" pitchFamily="18" charset="0"/>
                <a:cs typeface="Times New Roman" panose="02020603050405020304" pitchFamily="18" charset="0"/>
              </a:rPr>
              <a:t>and </a:t>
            </a:r>
            <a:r>
              <a:rPr lang="en-US" sz="2300" dirty="0" smtClean="0">
                <a:latin typeface="Times New Roman" panose="02020603050405020304" pitchFamily="18" charset="0"/>
                <a:cs typeface="Times New Roman" panose="02020603050405020304" pitchFamily="18" charset="0"/>
              </a:rPr>
              <a:t>Nitrogen Contamination </a:t>
            </a:r>
            <a:r>
              <a:rPr lang="en-US" sz="2300" dirty="0">
                <a:latin typeface="Times New Roman" panose="02020603050405020304" pitchFamily="18" charset="0"/>
                <a:cs typeface="Times New Roman" panose="02020603050405020304" pitchFamily="18" charset="0"/>
              </a:rPr>
              <a:t>in the S</a:t>
            </a:r>
            <a:r>
              <a:rPr lang="en-US" sz="2300" dirty="0" smtClean="0">
                <a:latin typeface="Times New Roman" panose="02020603050405020304" pitchFamily="18" charset="0"/>
                <a:cs typeface="Times New Roman" panose="02020603050405020304" pitchFamily="18" charset="0"/>
              </a:rPr>
              <a:t>ichuan Basin</a:t>
            </a:r>
            <a:r>
              <a:rPr lang="en-US" sz="2300" dirty="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China.”</a:t>
            </a:r>
            <a:r>
              <a:rPr lang="en-US" sz="2300" i="1" dirty="0">
                <a:latin typeface="Times New Roman" panose="02020603050405020304" pitchFamily="18" charset="0"/>
                <a:cs typeface="Times New Roman" panose="02020603050405020304" pitchFamily="18" charset="0"/>
              </a:rPr>
              <a:t> Geochemical Journal, </a:t>
            </a:r>
            <a:r>
              <a:rPr lang="en-US" sz="2300" dirty="0">
                <a:latin typeface="Times New Roman" panose="02020603050405020304" pitchFamily="18" charset="0"/>
                <a:cs typeface="Times New Roman" panose="02020603050405020304" pitchFamily="18" charset="0"/>
              </a:rPr>
              <a:t>40(4), 309-332. </a:t>
            </a:r>
            <a:endParaRPr lang="en-US" sz="2300" dirty="0" smtClean="0">
              <a:effectLst/>
              <a:latin typeface="Times New Roman" panose="02020603050405020304" pitchFamily="18" charset="0"/>
              <a:cs typeface="Times New Roman" panose="02020603050405020304" pitchFamily="18" charset="0"/>
            </a:endParaRPr>
          </a:p>
        </p:txBody>
      </p:sp>
      <p:sp>
        <p:nvSpPr>
          <p:cNvPr id="11" name="TextBox 10"/>
          <p:cNvSpPr txBox="1"/>
          <p:nvPr/>
        </p:nvSpPr>
        <p:spPr>
          <a:xfrm>
            <a:off x="24079200" y="16341090"/>
            <a:ext cx="11239500" cy="5909310"/>
          </a:xfrm>
          <a:prstGeom prst="rect">
            <a:avLst/>
          </a:prstGeom>
        </p:spPr>
        <p:style>
          <a:lnRef idx="2">
            <a:schemeClr val="dk1"/>
          </a:lnRef>
          <a:fillRef idx="1">
            <a:schemeClr val="lt1"/>
          </a:fillRef>
          <a:effectRef idx="0">
            <a:schemeClr val="dk1"/>
          </a:effectRef>
          <a:fontRef idx="minor">
            <a:schemeClr val="dk1"/>
          </a:fontRef>
        </p:style>
        <p:txBody>
          <a:bodyPr wrap="square" lIns="274320" tIns="182880" rIns="182880" bIns="182880" rtlCol="0">
            <a:spAutoFit/>
          </a:bodyPr>
          <a:lstStyle/>
          <a:p>
            <a:r>
              <a:rPr lang="en-US" sz="3000" b="1" dirty="0" smtClean="0">
                <a:latin typeface="Times New Roman" panose="02020603050405020304" pitchFamily="18" charset="0"/>
                <a:cs typeface="Times New Roman" panose="02020603050405020304" pitchFamily="18" charset="0"/>
              </a:rPr>
              <a:t>Conclusion</a:t>
            </a:r>
          </a:p>
          <a:p>
            <a:endParaRPr lang="en-US" sz="3000" b="1"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After the burning of biomass in May 2012, there was a negative long-term effect on the city and the surrounding area. Results from the Shanghai and Hong Kong studies can be found in Chengdu with some variances because the climates are different. Water pollution will be on the rise since air pollution is one of the leading causes of water contamination. It is important to be concerned about the air pollution in China because if it gets worse, the pollution could spread to surrounding countries creating more problems. It will be interesting to see whether or not Chengdu will succeed in cleaning up their air pollution.</a:t>
            </a:r>
            <a:endParaRPr lang="en-US" sz="30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2742" r="2541"/>
          <a:stretch/>
        </p:blipFill>
        <p:spPr>
          <a:xfrm>
            <a:off x="14730950" y="15070120"/>
            <a:ext cx="7135658" cy="7667828"/>
          </a:xfrm>
          <a:prstGeom prst="rect">
            <a:avLst/>
          </a:prstGeom>
          <a:ln w="3175">
            <a:solidFill>
              <a:schemeClr val="dk1"/>
            </a:solidFill>
          </a:ln>
        </p:spPr>
      </p:pic>
      <p:pic>
        <p:nvPicPr>
          <p:cNvPr id="13" name="Picture 12"/>
          <p:cNvPicPr>
            <a:picLocks noChangeAspect="1"/>
          </p:cNvPicPr>
          <p:nvPr/>
        </p:nvPicPr>
        <p:blipFill rotWithShape="1">
          <a:blip r:embed="rId4">
            <a:extLst>
              <a:ext uri="{28A0092B-C50C-407E-A947-70E740481C1C}">
                <a14:useLocalDpi xmlns:a14="http://schemas.microsoft.com/office/drawing/2010/main" val="0"/>
              </a:ext>
            </a:extLst>
          </a:blip>
          <a:srcRect l="13053" r="6070" b="6004"/>
          <a:stretch/>
        </p:blipFill>
        <p:spPr>
          <a:xfrm>
            <a:off x="14132819" y="23472090"/>
            <a:ext cx="8386607" cy="7310219"/>
          </a:xfrm>
          <a:prstGeom prst="rect">
            <a:avLst/>
          </a:prstGeom>
          <a:ln w="3175">
            <a:solidFill>
              <a:schemeClr val="dk1"/>
            </a:solidFill>
          </a:ln>
        </p:spPr>
      </p:pic>
      <p:pic>
        <p:nvPicPr>
          <p:cNvPr id="14" name="Picture 4" descr="https://cdntct.com/tct/pic/maps/china-city-map-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19541" y="8060831"/>
            <a:ext cx="7655697" cy="6950569"/>
          </a:xfrm>
          <a:prstGeom prst="rect">
            <a:avLst/>
          </a:prstGeom>
          <a:noFill/>
          <a:extLst/>
        </p:spPr>
      </p:pic>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l="2145" r="5227"/>
          <a:stretch/>
        </p:blipFill>
        <p:spPr>
          <a:xfrm>
            <a:off x="13758653" y="3530968"/>
            <a:ext cx="9080252" cy="4322730"/>
          </a:xfrm>
          <a:prstGeom prst="rect">
            <a:avLst/>
          </a:prstGeom>
          <a:ln w="3175" cmpd="sng">
            <a:solidFill>
              <a:schemeClr val="dk1"/>
            </a:solidFill>
          </a:ln>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3500" y="25403665"/>
            <a:ext cx="11239500" cy="3704735"/>
          </a:xfrm>
          <a:prstGeom prst="rect">
            <a:avLst/>
          </a:prstGeom>
          <a:ln w="3175">
            <a:solidFill>
              <a:schemeClr val="dk1"/>
            </a:solidFill>
          </a:ln>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117346" y="27508200"/>
            <a:ext cx="11201354" cy="3707687"/>
          </a:xfrm>
          <a:prstGeom prst="rect">
            <a:avLst/>
          </a:prstGeom>
          <a:ln w="3175">
            <a:solidFill>
              <a:schemeClr val="dk1"/>
            </a:solidFill>
          </a:ln>
        </p:spPr>
      </p:pic>
    </p:spTree>
    <p:extLst>
      <p:ext uri="{BB962C8B-B14F-4D97-AF65-F5344CB8AC3E}">
        <p14:creationId xmlns:p14="http://schemas.microsoft.com/office/powerpoint/2010/main" val="38895824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2979</TotalTime>
  <Words>576</Words>
  <Application>Microsoft Office PowerPoint</Application>
  <PresentationFormat>Custom</PresentationFormat>
  <Paragraphs>48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Christine Aiello</dc:creator>
  <cp:lastModifiedBy>Christine Aiello</cp:lastModifiedBy>
  <cp:revision>28</cp:revision>
  <dcterms:created xsi:type="dcterms:W3CDTF">2018-04-05T20:21:51Z</dcterms:created>
  <dcterms:modified xsi:type="dcterms:W3CDTF">2018-04-14T00:29:11Z</dcterms:modified>
</cp:coreProperties>
</file>