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jpg" ContentType="image/jpeg"/>
  <Default Extension="emf" ContentType="image/x-em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43891200" cy="32918400"/>
  <p:notesSz cx="6858000" cy="9144000"/>
  <p:defaultTextStyle>
    <a:defPPr>
      <a:defRPr lang="en-US"/>
    </a:defPPr>
    <a:lvl1pPr marL="0" algn="l" defTabSz="3686493" rtl="0" eaLnBrk="1" latinLnBrk="0" hangingPunct="1">
      <a:defRPr sz="7257" kern="1200">
        <a:solidFill>
          <a:schemeClr val="tx1"/>
        </a:solidFill>
        <a:latin typeface="+mn-lt"/>
        <a:ea typeface="+mn-ea"/>
        <a:cs typeface="+mn-cs"/>
      </a:defRPr>
    </a:lvl1pPr>
    <a:lvl2pPr marL="1843245" algn="l" defTabSz="3686493" rtl="0" eaLnBrk="1" latinLnBrk="0" hangingPunct="1">
      <a:defRPr sz="7257" kern="1200">
        <a:solidFill>
          <a:schemeClr val="tx1"/>
        </a:solidFill>
        <a:latin typeface="+mn-lt"/>
        <a:ea typeface="+mn-ea"/>
        <a:cs typeface="+mn-cs"/>
      </a:defRPr>
    </a:lvl2pPr>
    <a:lvl3pPr marL="3686493" algn="l" defTabSz="3686493" rtl="0" eaLnBrk="1" latinLnBrk="0" hangingPunct="1">
      <a:defRPr sz="7257" kern="1200">
        <a:solidFill>
          <a:schemeClr val="tx1"/>
        </a:solidFill>
        <a:latin typeface="+mn-lt"/>
        <a:ea typeface="+mn-ea"/>
        <a:cs typeface="+mn-cs"/>
      </a:defRPr>
    </a:lvl3pPr>
    <a:lvl4pPr marL="5529738" algn="l" defTabSz="3686493" rtl="0" eaLnBrk="1" latinLnBrk="0" hangingPunct="1">
      <a:defRPr sz="7257" kern="1200">
        <a:solidFill>
          <a:schemeClr val="tx1"/>
        </a:solidFill>
        <a:latin typeface="+mn-lt"/>
        <a:ea typeface="+mn-ea"/>
        <a:cs typeface="+mn-cs"/>
      </a:defRPr>
    </a:lvl4pPr>
    <a:lvl5pPr marL="7372985" algn="l" defTabSz="3686493" rtl="0" eaLnBrk="1" latinLnBrk="0" hangingPunct="1">
      <a:defRPr sz="7257" kern="1200">
        <a:solidFill>
          <a:schemeClr val="tx1"/>
        </a:solidFill>
        <a:latin typeface="+mn-lt"/>
        <a:ea typeface="+mn-ea"/>
        <a:cs typeface="+mn-cs"/>
      </a:defRPr>
    </a:lvl5pPr>
    <a:lvl6pPr marL="9216231" algn="l" defTabSz="3686493" rtl="0" eaLnBrk="1" latinLnBrk="0" hangingPunct="1">
      <a:defRPr sz="7257" kern="1200">
        <a:solidFill>
          <a:schemeClr val="tx1"/>
        </a:solidFill>
        <a:latin typeface="+mn-lt"/>
        <a:ea typeface="+mn-ea"/>
        <a:cs typeface="+mn-cs"/>
      </a:defRPr>
    </a:lvl6pPr>
    <a:lvl7pPr marL="11059476" algn="l" defTabSz="3686493" rtl="0" eaLnBrk="1" latinLnBrk="0" hangingPunct="1">
      <a:defRPr sz="7257" kern="1200">
        <a:solidFill>
          <a:schemeClr val="tx1"/>
        </a:solidFill>
        <a:latin typeface="+mn-lt"/>
        <a:ea typeface="+mn-ea"/>
        <a:cs typeface="+mn-cs"/>
      </a:defRPr>
    </a:lvl7pPr>
    <a:lvl8pPr marL="12902723" algn="l" defTabSz="3686493" rtl="0" eaLnBrk="1" latinLnBrk="0" hangingPunct="1">
      <a:defRPr sz="7257" kern="1200">
        <a:solidFill>
          <a:schemeClr val="tx1"/>
        </a:solidFill>
        <a:latin typeface="+mn-lt"/>
        <a:ea typeface="+mn-ea"/>
        <a:cs typeface="+mn-cs"/>
      </a:defRPr>
    </a:lvl8pPr>
    <a:lvl9pPr marL="14745969" algn="l" defTabSz="3686493" rtl="0" eaLnBrk="1" latinLnBrk="0" hangingPunct="1">
      <a:defRPr sz="7257"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0368"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8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853" autoAdjust="0"/>
    <p:restoredTop sz="94434" autoAdjust="0"/>
  </p:normalViewPr>
  <p:slideViewPr>
    <p:cSldViewPr snapToGrid="0">
      <p:cViewPr>
        <p:scale>
          <a:sx n="25" d="100"/>
          <a:sy n="25" d="100"/>
        </p:scale>
        <p:origin x="72" y="40"/>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4"/>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60"/>
          </a:xfrm>
        </p:spPr>
        <p:txBody>
          <a:bodyPr/>
          <a:lstStyle>
            <a:lvl1pPr marL="0" indent="0" algn="ctr">
              <a:buNone/>
              <a:defRPr sz="11520"/>
            </a:lvl1pPr>
            <a:lvl2pPr marL="2194548" indent="0" algn="ctr">
              <a:buNone/>
              <a:defRPr sz="9600"/>
            </a:lvl2pPr>
            <a:lvl3pPr marL="4389092" indent="0" algn="ctr">
              <a:buNone/>
              <a:defRPr sz="8640"/>
            </a:lvl3pPr>
            <a:lvl4pPr marL="6583640" indent="0" algn="ctr">
              <a:buNone/>
              <a:defRPr sz="7680"/>
            </a:lvl4pPr>
            <a:lvl5pPr marL="8778184" indent="0" algn="ctr">
              <a:buNone/>
              <a:defRPr sz="7680"/>
            </a:lvl5pPr>
            <a:lvl6pPr marL="10972732" indent="0" algn="ctr">
              <a:buNone/>
              <a:defRPr sz="7680"/>
            </a:lvl6pPr>
            <a:lvl7pPr marL="13167280" indent="0" algn="ctr">
              <a:buNone/>
              <a:defRPr sz="7680"/>
            </a:lvl7pPr>
            <a:lvl8pPr marL="15361824" indent="0" algn="ctr">
              <a:buNone/>
              <a:defRPr sz="7680"/>
            </a:lvl8pPr>
            <a:lvl9pPr marL="17556372"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252DC0F-2112-43E5-A5F7-08762D3F4B09}" type="datetimeFigureOut">
              <a:rPr lang="en-US" smtClean="0"/>
              <a:pPr/>
              <a:t>4/13/18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5F67F6-CEA0-4A33-81FD-CA1E9B988EB2}" type="slidenum">
              <a:rPr lang="en-US" smtClean="0"/>
              <a:pPr/>
              <a:t>‹#›</a:t>
            </a:fld>
            <a:endParaRPr lang="en-US" dirty="0"/>
          </a:p>
        </p:txBody>
      </p:sp>
    </p:spTree>
    <p:extLst>
      <p:ext uri="{BB962C8B-B14F-4D97-AF65-F5344CB8AC3E}">
        <p14:creationId xmlns:p14="http://schemas.microsoft.com/office/powerpoint/2010/main" val="12866734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252DC0F-2112-43E5-A5F7-08762D3F4B09}" type="datetimeFigureOut">
              <a:rPr lang="en-US" smtClean="0"/>
              <a:pPr/>
              <a:t>4/13/18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5F67F6-CEA0-4A33-81FD-CA1E9B988EB2}" type="slidenum">
              <a:rPr lang="en-US" smtClean="0"/>
              <a:pPr/>
              <a:t>‹#›</a:t>
            </a:fld>
            <a:endParaRPr lang="en-US" dirty="0"/>
          </a:p>
        </p:txBody>
      </p:sp>
    </p:spTree>
    <p:extLst>
      <p:ext uri="{BB962C8B-B14F-4D97-AF65-F5344CB8AC3E}">
        <p14:creationId xmlns:p14="http://schemas.microsoft.com/office/powerpoint/2010/main" val="531673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1" y="8206750"/>
            <a:ext cx="37856160" cy="13693140"/>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1" y="22029430"/>
            <a:ext cx="37856160" cy="7200900"/>
          </a:xfrm>
        </p:spPr>
        <p:txBody>
          <a:bodyPr/>
          <a:lstStyle>
            <a:lvl1pPr marL="0" indent="0">
              <a:buNone/>
              <a:defRPr sz="11520">
                <a:solidFill>
                  <a:schemeClr val="tx1"/>
                </a:solidFill>
              </a:defRPr>
            </a:lvl1pPr>
            <a:lvl2pPr marL="2194548" indent="0">
              <a:buNone/>
              <a:defRPr sz="9600">
                <a:solidFill>
                  <a:schemeClr val="tx1">
                    <a:tint val="75000"/>
                  </a:schemeClr>
                </a:solidFill>
              </a:defRPr>
            </a:lvl2pPr>
            <a:lvl3pPr marL="4389092" indent="0">
              <a:buNone/>
              <a:defRPr sz="8640">
                <a:solidFill>
                  <a:schemeClr val="tx1">
                    <a:tint val="75000"/>
                  </a:schemeClr>
                </a:solidFill>
              </a:defRPr>
            </a:lvl3pPr>
            <a:lvl4pPr marL="6583640" indent="0">
              <a:buNone/>
              <a:defRPr sz="7680">
                <a:solidFill>
                  <a:schemeClr val="tx1">
                    <a:tint val="75000"/>
                  </a:schemeClr>
                </a:solidFill>
              </a:defRPr>
            </a:lvl4pPr>
            <a:lvl5pPr marL="8778184" indent="0">
              <a:buNone/>
              <a:defRPr sz="7680">
                <a:solidFill>
                  <a:schemeClr val="tx1">
                    <a:tint val="75000"/>
                  </a:schemeClr>
                </a:solidFill>
              </a:defRPr>
            </a:lvl5pPr>
            <a:lvl6pPr marL="10972732" indent="0">
              <a:buNone/>
              <a:defRPr sz="7680">
                <a:solidFill>
                  <a:schemeClr val="tx1">
                    <a:tint val="75000"/>
                  </a:schemeClr>
                </a:solidFill>
              </a:defRPr>
            </a:lvl6pPr>
            <a:lvl7pPr marL="13167280" indent="0">
              <a:buNone/>
              <a:defRPr sz="7680">
                <a:solidFill>
                  <a:schemeClr val="tx1">
                    <a:tint val="75000"/>
                  </a:schemeClr>
                </a:solidFill>
              </a:defRPr>
            </a:lvl7pPr>
            <a:lvl8pPr marL="15361824" indent="0">
              <a:buNone/>
              <a:defRPr sz="7680">
                <a:solidFill>
                  <a:schemeClr val="tx1">
                    <a:tint val="75000"/>
                  </a:schemeClr>
                </a:solidFill>
              </a:defRPr>
            </a:lvl8pPr>
            <a:lvl9pPr marL="17556372"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52DC0F-2112-43E5-A5F7-08762D3F4B09}" type="datetimeFigureOut">
              <a:rPr lang="en-US" smtClean="0"/>
              <a:pPr/>
              <a:t>4/13/18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5F67F6-CEA0-4A33-81FD-CA1E9B988EB2}" type="slidenum">
              <a:rPr lang="en-US" smtClean="0"/>
              <a:pPr/>
              <a:t>‹#›</a:t>
            </a:fld>
            <a:endParaRPr lang="en-US" dirty="0"/>
          </a:p>
        </p:txBody>
      </p:sp>
    </p:spTree>
    <p:extLst>
      <p:ext uri="{BB962C8B-B14F-4D97-AF65-F5344CB8AC3E}">
        <p14:creationId xmlns:p14="http://schemas.microsoft.com/office/powerpoint/2010/main" val="30074575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252DC0F-2112-43E5-A5F7-08762D3F4B09}" type="datetimeFigureOut">
              <a:rPr lang="en-US" smtClean="0"/>
              <a:pPr/>
              <a:t>4/13/18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5F67F6-CEA0-4A33-81FD-CA1E9B988EB2}" type="slidenum">
              <a:rPr lang="en-US" smtClean="0"/>
              <a:pPr/>
              <a:t>‹#›</a:t>
            </a:fld>
            <a:endParaRPr lang="en-US" dirty="0"/>
          </a:p>
        </p:txBody>
      </p:sp>
    </p:spTree>
    <p:extLst>
      <p:ext uri="{BB962C8B-B14F-4D97-AF65-F5344CB8AC3E}">
        <p14:creationId xmlns:p14="http://schemas.microsoft.com/office/powerpoint/2010/main" val="20428375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8"/>
            <a:ext cx="37856160" cy="6362704"/>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3" y="8069582"/>
            <a:ext cx="18568032" cy="3954780"/>
          </a:xfrm>
        </p:spPr>
        <p:txBody>
          <a:bodyPr anchor="b"/>
          <a:lstStyle>
            <a:lvl1pPr marL="0" indent="0">
              <a:buNone/>
              <a:defRPr sz="11520" b="1"/>
            </a:lvl1pPr>
            <a:lvl2pPr marL="2194548" indent="0">
              <a:buNone/>
              <a:defRPr sz="9600" b="1"/>
            </a:lvl2pPr>
            <a:lvl3pPr marL="4389092" indent="0">
              <a:buNone/>
              <a:defRPr sz="8640" b="1"/>
            </a:lvl3pPr>
            <a:lvl4pPr marL="6583640" indent="0">
              <a:buNone/>
              <a:defRPr sz="7680" b="1"/>
            </a:lvl4pPr>
            <a:lvl5pPr marL="8778184" indent="0">
              <a:buNone/>
              <a:defRPr sz="7680" b="1"/>
            </a:lvl5pPr>
            <a:lvl6pPr marL="10972732" indent="0">
              <a:buNone/>
              <a:defRPr sz="7680" b="1"/>
            </a:lvl6pPr>
            <a:lvl7pPr marL="13167280" indent="0">
              <a:buNone/>
              <a:defRPr sz="7680" b="1"/>
            </a:lvl7pPr>
            <a:lvl8pPr marL="15361824" indent="0">
              <a:buNone/>
              <a:defRPr sz="7680" b="1"/>
            </a:lvl8pPr>
            <a:lvl9pPr marL="17556372"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3" y="12024360"/>
            <a:ext cx="18568032" cy="1768602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0" y="8069582"/>
            <a:ext cx="18659477" cy="3954780"/>
          </a:xfrm>
        </p:spPr>
        <p:txBody>
          <a:bodyPr anchor="b"/>
          <a:lstStyle>
            <a:lvl1pPr marL="0" indent="0">
              <a:buNone/>
              <a:defRPr sz="11520" b="1"/>
            </a:lvl1pPr>
            <a:lvl2pPr marL="2194548" indent="0">
              <a:buNone/>
              <a:defRPr sz="9600" b="1"/>
            </a:lvl2pPr>
            <a:lvl3pPr marL="4389092" indent="0">
              <a:buNone/>
              <a:defRPr sz="8640" b="1"/>
            </a:lvl3pPr>
            <a:lvl4pPr marL="6583640" indent="0">
              <a:buNone/>
              <a:defRPr sz="7680" b="1"/>
            </a:lvl4pPr>
            <a:lvl5pPr marL="8778184" indent="0">
              <a:buNone/>
              <a:defRPr sz="7680" b="1"/>
            </a:lvl5pPr>
            <a:lvl6pPr marL="10972732" indent="0">
              <a:buNone/>
              <a:defRPr sz="7680" b="1"/>
            </a:lvl6pPr>
            <a:lvl7pPr marL="13167280" indent="0">
              <a:buNone/>
              <a:defRPr sz="7680" b="1"/>
            </a:lvl7pPr>
            <a:lvl8pPr marL="15361824" indent="0">
              <a:buNone/>
              <a:defRPr sz="7680" b="1"/>
            </a:lvl8pPr>
            <a:lvl9pPr marL="17556372"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0" y="12024360"/>
            <a:ext cx="18659477" cy="1768602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252DC0F-2112-43E5-A5F7-08762D3F4B09}" type="datetimeFigureOut">
              <a:rPr lang="en-US" smtClean="0"/>
              <a:pPr/>
              <a:t>4/13/18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5F67F6-CEA0-4A33-81FD-CA1E9B988EB2}" type="slidenum">
              <a:rPr lang="en-US" smtClean="0"/>
              <a:pPr/>
              <a:t>‹#›</a:t>
            </a:fld>
            <a:endParaRPr lang="en-US" dirty="0"/>
          </a:p>
        </p:txBody>
      </p:sp>
    </p:spTree>
    <p:extLst>
      <p:ext uri="{BB962C8B-B14F-4D97-AF65-F5344CB8AC3E}">
        <p14:creationId xmlns:p14="http://schemas.microsoft.com/office/powerpoint/2010/main" val="3592670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252DC0F-2112-43E5-A5F7-08762D3F4B09}" type="datetimeFigureOut">
              <a:rPr lang="en-US" smtClean="0"/>
              <a:pPr/>
              <a:t>4/13/18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5F67F6-CEA0-4A33-81FD-CA1E9B988EB2}" type="slidenum">
              <a:rPr lang="en-US" smtClean="0"/>
              <a:pPr/>
              <a:t>‹#›</a:t>
            </a:fld>
            <a:endParaRPr lang="en-US" dirty="0"/>
          </a:p>
        </p:txBody>
      </p:sp>
    </p:spTree>
    <p:extLst>
      <p:ext uri="{BB962C8B-B14F-4D97-AF65-F5344CB8AC3E}">
        <p14:creationId xmlns:p14="http://schemas.microsoft.com/office/powerpoint/2010/main" val="671025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52DC0F-2112-43E5-A5F7-08762D3F4B09}" type="datetimeFigureOut">
              <a:rPr lang="en-US" smtClean="0"/>
              <a:pPr/>
              <a:t>4/13/18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5F67F6-CEA0-4A33-81FD-CA1E9B988EB2}" type="slidenum">
              <a:rPr lang="en-US" smtClean="0"/>
              <a:pPr/>
              <a:t>‹#›</a:t>
            </a:fld>
            <a:endParaRPr lang="en-US" dirty="0"/>
          </a:p>
        </p:txBody>
      </p:sp>
    </p:spTree>
    <p:extLst>
      <p:ext uri="{BB962C8B-B14F-4D97-AF65-F5344CB8AC3E}">
        <p14:creationId xmlns:p14="http://schemas.microsoft.com/office/powerpoint/2010/main" val="400362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81" y="4739648"/>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9" y="9875520"/>
            <a:ext cx="14156053" cy="18295624"/>
          </a:xfrm>
        </p:spPr>
        <p:txBody>
          <a:bodyPr/>
          <a:lstStyle>
            <a:lvl1pPr marL="0" indent="0">
              <a:buNone/>
              <a:defRPr sz="7680"/>
            </a:lvl1pPr>
            <a:lvl2pPr marL="2194548" indent="0">
              <a:buNone/>
              <a:defRPr sz="6720"/>
            </a:lvl2pPr>
            <a:lvl3pPr marL="4389092" indent="0">
              <a:buNone/>
              <a:defRPr sz="5760"/>
            </a:lvl3pPr>
            <a:lvl4pPr marL="6583640" indent="0">
              <a:buNone/>
              <a:defRPr sz="4800"/>
            </a:lvl4pPr>
            <a:lvl5pPr marL="8778184" indent="0">
              <a:buNone/>
              <a:defRPr sz="4800"/>
            </a:lvl5pPr>
            <a:lvl6pPr marL="10972732" indent="0">
              <a:buNone/>
              <a:defRPr sz="4800"/>
            </a:lvl6pPr>
            <a:lvl7pPr marL="13167280" indent="0">
              <a:buNone/>
              <a:defRPr sz="4800"/>
            </a:lvl7pPr>
            <a:lvl8pPr marL="15361824" indent="0">
              <a:buNone/>
              <a:defRPr sz="4800"/>
            </a:lvl8pPr>
            <a:lvl9pPr marL="17556372"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52DC0F-2112-43E5-A5F7-08762D3F4B09}" type="datetimeFigureOut">
              <a:rPr lang="en-US" smtClean="0"/>
              <a:pPr/>
              <a:t>4/13/18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5F67F6-CEA0-4A33-81FD-CA1E9B988EB2}" type="slidenum">
              <a:rPr lang="en-US" smtClean="0"/>
              <a:pPr/>
              <a:t>‹#›</a:t>
            </a:fld>
            <a:endParaRPr lang="en-US" dirty="0"/>
          </a:p>
        </p:txBody>
      </p:sp>
    </p:spTree>
    <p:extLst>
      <p:ext uri="{BB962C8B-B14F-4D97-AF65-F5344CB8AC3E}">
        <p14:creationId xmlns:p14="http://schemas.microsoft.com/office/powerpoint/2010/main" val="727281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81" y="4739648"/>
            <a:ext cx="22219920" cy="23393400"/>
          </a:xfrm>
        </p:spPr>
        <p:txBody>
          <a:bodyPr anchor="t"/>
          <a:lstStyle>
            <a:lvl1pPr marL="0" indent="0">
              <a:buNone/>
              <a:defRPr sz="15360"/>
            </a:lvl1pPr>
            <a:lvl2pPr marL="2194548" indent="0">
              <a:buNone/>
              <a:defRPr sz="13440"/>
            </a:lvl2pPr>
            <a:lvl3pPr marL="4389092" indent="0">
              <a:buNone/>
              <a:defRPr sz="11520"/>
            </a:lvl3pPr>
            <a:lvl4pPr marL="6583640" indent="0">
              <a:buNone/>
              <a:defRPr sz="9600"/>
            </a:lvl4pPr>
            <a:lvl5pPr marL="8778184" indent="0">
              <a:buNone/>
              <a:defRPr sz="9600"/>
            </a:lvl5pPr>
            <a:lvl6pPr marL="10972732" indent="0">
              <a:buNone/>
              <a:defRPr sz="9600"/>
            </a:lvl6pPr>
            <a:lvl7pPr marL="13167280" indent="0">
              <a:buNone/>
              <a:defRPr sz="9600"/>
            </a:lvl7pPr>
            <a:lvl8pPr marL="15361824" indent="0">
              <a:buNone/>
              <a:defRPr sz="9600"/>
            </a:lvl8pPr>
            <a:lvl9pPr marL="17556372" indent="0">
              <a:buNone/>
              <a:defRPr sz="9600"/>
            </a:lvl9pPr>
          </a:lstStyle>
          <a:p>
            <a:r>
              <a:rPr lang="en-US" dirty="0" smtClean="0"/>
              <a:t>Click icon to add picture</a:t>
            </a:r>
            <a:endParaRPr lang="en-US" dirty="0"/>
          </a:p>
        </p:txBody>
      </p:sp>
      <p:sp>
        <p:nvSpPr>
          <p:cNvPr id="4" name="Text Placeholder 3"/>
          <p:cNvSpPr>
            <a:spLocks noGrp="1"/>
          </p:cNvSpPr>
          <p:nvPr>
            <p:ph type="body" sz="half" idx="2"/>
          </p:nvPr>
        </p:nvSpPr>
        <p:spPr>
          <a:xfrm>
            <a:off x="3023239" y="9875520"/>
            <a:ext cx="14156053" cy="18295624"/>
          </a:xfrm>
        </p:spPr>
        <p:txBody>
          <a:bodyPr/>
          <a:lstStyle>
            <a:lvl1pPr marL="0" indent="0">
              <a:buNone/>
              <a:defRPr sz="7680"/>
            </a:lvl1pPr>
            <a:lvl2pPr marL="2194548" indent="0">
              <a:buNone/>
              <a:defRPr sz="6720"/>
            </a:lvl2pPr>
            <a:lvl3pPr marL="4389092" indent="0">
              <a:buNone/>
              <a:defRPr sz="5760"/>
            </a:lvl3pPr>
            <a:lvl4pPr marL="6583640" indent="0">
              <a:buNone/>
              <a:defRPr sz="4800"/>
            </a:lvl4pPr>
            <a:lvl5pPr marL="8778184" indent="0">
              <a:buNone/>
              <a:defRPr sz="4800"/>
            </a:lvl5pPr>
            <a:lvl6pPr marL="10972732" indent="0">
              <a:buNone/>
              <a:defRPr sz="4800"/>
            </a:lvl6pPr>
            <a:lvl7pPr marL="13167280" indent="0">
              <a:buNone/>
              <a:defRPr sz="4800"/>
            </a:lvl7pPr>
            <a:lvl8pPr marL="15361824" indent="0">
              <a:buNone/>
              <a:defRPr sz="4800"/>
            </a:lvl8pPr>
            <a:lvl9pPr marL="17556372"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52DC0F-2112-43E5-A5F7-08762D3F4B09}" type="datetimeFigureOut">
              <a:rPr lang="en-US" smtClean="0"/>
              <a:pPr/>
              <a:t>4/13/18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5F67F6-CEA0-4A33-81FD-CA1E9B988EB2}" type="slidenum">
              <a:rPr lang="en-US" smtClean="0"/>
              <a:pPr/>
              <a:t>‹#›</a:t>
            </a:fld>
            <a:endParaRPr lang="en-US" dirty="0"/>
          </a:p>
        </p:txBody>
      </p:sp>
    </p:spTree>
    <p:extLst>
      <p:ext uri="{BB962C8B-B14F-4D97-AF65-F5344CB8AC3E}">
        <p14:creationId xmlns:p14="http://schemas.microsoft.com/office/powerpoint/2010/main" val="18228936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252DC0F-2112-43E5-A5F7-08762D3F4B09}" type="datetimeFigureOut">
              <a:rPr lang="en-US" smtClean="0"/>
              <a:pPr/>
              <a:t>4/13/18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5F67F6-CEA0-4A33-81FD-CA1E9B988EB2}" type="slidenum">
              <a:rPr lang="en-US" smtClean="0"/>
              <a:pPr/>
              <a:t>‹#›</a:t>
            </a:fld>
            <a:endParaRPr lang="en-US" dirty="0"/>
          </a:p>
        </p:txBody>
      </p:sp>
    </p:spTree>
    <p:extLst>
      <p:ext uri="{BB962C8B-B14F-4D97-AF65-F5344CB8AC3E}">
        <p14:creationId xmlns:p14="http://schemas.microsoft.com/office/powerpoint/2010/main" val="3677233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4" y="1752600"/>
            <a:ext cx="9464043" cy="2789682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4" y="1752600"/>
            <a:ext cx="27843483" cy="278968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252DC0F-2112-43E5-A5F7-08762D3F4B09}" type="datetimeFigureOut">
              <a:rPr lang="en-US" smtClean="0"/>
              <a:pPr/>
              <a:t>4/13/18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5F67F6-CEA0-4A33-81FD-CA1E9B988EB2}" type="slidenum">
              <a:rPr lang="en-US" smtClean="0"/>
              <a:pPr/>
              <a:t>‹#›</a:t>
            </a:fld>
            <a:endParaRPr lang="en-US" dirty="0"/>
          </a:p>
        </p:txBody>
      </p:sp>
    </p:spTree>
    <p:extLst>
      <p:ext uri="{BB962C8B-B14F-4D97-AF65-F5344CB8AC3E}">
        <p14:creationId xmlns:p14="http://schemas.microsoft.com/office/powerpoint/2010/main" val="59180748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8"/>
            <a:ext cx="37856160" cy="636270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A252DC0F-2112-43E5-A5F7-08762D3F4B09}" type="datetimeFigureOut">
              <a:rPr lang="en-US" smtClean="0"/>
              <a:pPr/>
              <a:t>4/13/18</a:t>
            </a:fld>
            <a:endParaRPr lang="en-US" dirty="0"/>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485F67F6-CEA0-4A33-81FD-CA1E9B988EB2}" type="slidenum">
              <a:rPr lang="en-US" smtClean="0"/>
              <a:pPr/>
              <a:t>‹#›</a:t>
            </a:fld>
            <a:endParaRPr lang="en-US" dirty="0"/>
          </a:p>
        </p:txBody>
      </p:sp>
    </p:spTree>
    <p:extLst>
      <p:ext uri="{BB962C8B-B14F-4D97-AF65-F5344CB8AC3E}">
        <p14:creationId xmlns:p14="http://schemas.microsoft.com/office/powerpoint/2010/main" val="17190127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092"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72" indent="-1097272" algn="l" defTabSz="4389092"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20" indent="-1097272" algn="l" defTabSz="4389092"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368" indent="-1097272" algn="l" defTabSz="4389092"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12" indent="-1097272" algn="l" defTabSz="4389092"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460" indent="-1097272" algn="l" defTabSz="4389092"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04" indent="-1097272" algn="l" defTabSz="4389092"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552" indent="-1097272" algn="l" defTabSz="4389092"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096" indent="-1097272" algn="l" defTabSz="4389092"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644" indent="-1097272" algn="l" defTabSz="4389092"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092" rtl="0" eaLnBrk="1" latinLnBrk="0" hangingPunct="1">
        <a:defRPr sz="8640" kern="1200">
          <a:solidFill>
            <a:schemeClr val="tx1"/>
          </a:solidFill>
          <a:latin typeface="+mn-lt"/>
          <a:ea typeface="+mn-ea"/>
          <a:cs typeface="+mn-cs"/>
        </a:defRPr>
      </a:lvl1pPr>
      <a:lvl2pPr marL="2194548" algn="l" defTabSz="4389092" rtl="0" eaLnBrk="1" latinLnBrk="0" hangingPunct="1">
        <a:defRPr sz="8640" kern="1200">
          <a:solidFill>
            <a:schemeClr val="tx1"/>
          </a:solidFill>
          <a:latin typeface="+mn-lt"/>
          <a:ea typeface="+mn-ea"/>
          <a:cs typeface="+mn-cs"/>
        </a:defRPr>
      </a:lvl2pPr>
      <a:lvl3pPr marL="4389092" algn="l" defTabSz="4389092" rtl="0" eaLnBrk="1" latinLnBrk="0" hangingPunct="1">
        <a:defRPr sz="8640" kern="1200">
          <a:solidFill>
            <a:schemeClr val="tx1"/>
          </a:solidFill>
          <a:latin typeface="+mn-lt"/>
          <a:ea typeface="+mn-ea"/>
          <a:cs typeface="+mn-cs"/>
        </a:defRPr>
      </a:lvl3pPr>
      <a:lvl4pPr marL="6583640" algn="l" defTabSz="4389092" rtl="0" eaLnBrk="1" latinLnBrk="0" hangingPunct="1">
        <a:defRPr sz="8640" kern="1200">
          <a:solidFill>
            <a:schemeClr val="tx1"/>
          </a:solidFill>
          <a:latin typeface="+mn-lt"/>
          <a:ea typeface="+mn-ea"/>
          <a:cs typeface="+mn-cs"/>
        </a:defRPr>
      </a:lvl4pPr>
      <a:lvl5pPr marL="8778184" algn="l" defTabSz="4389092" rtl="0" eaLnBrk="1" latinLnBrk="0" hangingPunct="1">
        <a:defRPr sz="8640" kern="1200">
          <a:solidFill>
            <a:schemeClr val="tx1"/>
          </a:solidFill>
          <a:latin typeface="+mn-lt"/>
          <a:ea typeface="+mn-ea"/>
          <a:cs typeface="+mn-cs"/>
        </a:defRPr>
      </a:lvl5pPr>
      <a:lvl6pPr marL="10972732" algn="l" defTabSz="4389092" rtl="0" eaLnBrk="1" latinLnBrk="0" hangingPunct="1">
        <a:defRPr sz="8640" kern="1200">
          <a:solidFill>
            <a:schemeClr val="tx1"/>
          </a:solidFill>
          <a:latin typeface="+mn-lt"/>
          <a:ea typeface="+mn-ea"/>
          <a:cs typeface="+mn-cs"/>
        </a:defRPr>
      </a:lvl6pPr>
      <a:lvl7pPr marL="13167280" algn="l" defTabSz="4389092" rtl="0" eaLnBrk="1" latinLnBrk="0" hangingPunct="1">
        <a:defRPr sz="8640" kern="1200">
          <a:solidFill>
            <a:schemeClr val="tx1"/>
          </a:solidFill>
          <a:latin typeface="+mn-lt"/>
          <a:ea typeface="+mn-ea"/>
          <a:cs typeface="+mn-cs"/>
        </a:defRPr>
      </a:lvl7pPr>
      <a:lvl8pPr marL="15361824" algn="l" defTabSz="4389092" rtl="0" eaLnBrk="1" latinLnBrk="0" hangingPunct="1">
        <a:defRPr sz="8640" kern="1200">
          <a:solidFill>
            <a:schemeClr val="tx1"/>
          </a:solidFill>
          <a:latin typeface="+mn-lt"/>
          <a:ea typeface="+mn-ea"/>
          <a:cs typeface="+mn-cs"/>
        </a:defRPr>
      </a:lvl8pPr>
      <a:lvl9pPr marL="17556372" algn="l" defTabSz="4389092"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emf"/><Relationship Id="rId1" Type="http://schemas.openxmlformats.org/officeDocument/2006/relationships/slideLayout" Target="../slideLayouts/slideLayout7.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60" name="AutoShape 30"/>
          <p:cNvSpPr>
            <a:spLocks noChangeArrowheads="1"/>
          </p:cNvSpPr>
          <p:nvPr/>
        </p:nvSpPr>
        <p:spPr bwMode="auto">
          <a:xfrm>
            <a:off x="31453307" y="14986456"/>
            <a:ext cx="11995325" cy="7368420"/>
          </a:xfrm>
          <a:prstGeom prst="roundRect">
            <a:avLst>
              <a:gd name="adj" fmla="val 7000"/>
            </a:avLst>
          </a:prstGeom>
          <a:solidFill>
            <a:srgbClr val="FFFFFF"/>
          </a:solidFill>
          <a:ln w="9525">
            <a:solidFill>
              <a:srgbClr val="000000"/>
            </a:solidFill>
            <a:round/>
            <a:headEnd/>
            <a:tailEnd/>
          </a:ln>
          <a:effectLst/>
        </p:spPr>
        <p:txBody>
          <a:bodyPr wrap="none" anchor="ctr"/>
          <a:lstStyle/>
          <a:p>
            <a:pPr algn="ctr" defTabSz="914396" fontAlgn="base">
              <a:spcBef>
                <a:spcPct val="0"/>
              </a:spcBef>
              <a:spcAft>
                <a:spcPct val="0"/>
              </a:spcAft>
              <a:defRPr/>
            </a:pPr>
            <a:endParaRPr lang="en-US" sz="8604" kern="0" dirty="0">
              <a:solidFill>
                <a:srgbClr val="000000"/>
              </a:solidFill>
              <a:latin typeface="Arial" charset="0"/>
            </a:endParaRPr>
          </a:p>
        </p:txBody>
      </p:sp>
      <p:sp>
        <p:nvSpPr>
          <p:cNvPr id="8" name="AutoShape 13"/>
          <p:cNvSpPr>
            <a:spLocks noChangeArrowheads="1"/>
          </p:cNvSpPr>
          <p:nvPr/>
        </p:nvSpPr>
        <p:spPr bwMode="auto">
          <a:xfrm>
            <a:off x="506646" y="320771"/>
            <a:ext cx="34740140" cy="5103382"/>
          </a:xfrm>
          <a:prstGeom prst="roundRect">
            <a:avLst>
              <a:gd name="adj" fmla="val 10870"/>
            </a:avLst>
          </a:prstGeom>
          <a:ln>
            <a:solidFill>
              <a:schemeClr val="tx1"/>
            </a:solidFill>
            <a:headEnd/>
            <a:tailEnd/>
          </a:ln>
        </p:spPr>
        <p:style>
          <a:lnRef idx="2">
            <a:schemeClr val="dk1"/>
          </a:lnRef>
          <a:fillRef idx="1">
            <a:schemeClr val="lt1"/>
          </a:fillRef>
          <a:effectRef idx="0">
            <a:schemeClr val="dk1"/>
          </a:effectRef>
          <a:fontRef idx="minor">
            <a:schemeClr val="dk1"/>
          </a:fontRef>
        </p:style>
        <p:txBody>
          <a:bodyPr wrap="none" anchor="ctr"/>
          <a:lstStyle/>
          <a:p>
            <a:pPr defTabSz="4389412"/>
            <a:endParaRPr lang="en-US" sz="7260" dirty="0">
              <a:solidFill>
                <a:schemeClr val="bg1"/>
              </a:solidFill>
            </a:endParaRPr>
          </a:p>
        </p:txBody>
      </p:sp>
      <p:sp>
        <p:nvSpPr>
          <p:cNvPr id="9" name="TextBox 8"/>
          <p:cNvSpPr txBox="1"/>
          <p:nvPr/>
        </p:nvSpPr>
        <p:spPr>
          <a:xfrm>
            <a:off x="713115" y="1195296"/>
            <a:ext cx="34485940" cy="3109159"/>
          </a:xfrm>
          <a:prstGeom prst="rect">
            <a:avLst/>
          </a:prstGeom>
          <a:noFill/>
        </p:spPr>
        <p:txBody>
          <a:bodyPr wrap="square" rtlCol="0">
            <a:spAutoFit/>
          </a:bodyPr>
          <a:lstStyle/>
          <a:p>
            <a:pPr algn="ctr"/>
            <a:r>
              <a:rPr lang="en-US" sz="9400" b="1" dirty="0" smtClean="0">
                <a:solidFill>
                  <a:schemeClr val="accent5">
                    <a:lumMod val="75000"/>
                  </a:schemeClr>
                </a:solidFill>
                <a:latin typeface="Arial" panose="020B0604020202020204" pitchFamily="34" charset="0"/>
                <a:cs typeface="Arial" panose="020B0604020202020204" pitchFamily="34" charset="0"/>
              </a:rPr>
              <a:t>The Impact of Sports Stadiums On Local Economy</a:t>
            </a:r>
          </a:p>
          <a:p>
            <a:pPr algn="ctr" defTabSz="4389412" fontAlgn="base">
              <a:spcBef>
                <a:spcPct val="0"/>
              </a:spcBef>
              <a:spcAft>
                <a:spcPct val="0"/>
              </a:spcAft>
            </a:pPr>
            <a:r>
              <a:rPr lang="en-US" sz="5404" b="1" dirty="0" smtClean="0">
                <a:solidFill>
                  <a:srgbClr val="000000"/>
                </a:solidFill>
                <a:latin typeface="Arial" charset="0"/>
              </a:rPr>
              <a:t>Ryan M. Buckley, B.S. Economics, Capstone</a:t>
            </a:r>
          </a:p>
          <a:p>
            <a:pPr algn="ctr" defTabSz="914396" fontAlgn="base">
              <a:spcBef>
                <a:spcPct val="0"/>
              </a:spcBef>
              <a:spcAft>
                <a:spcPct val="0"/>
              </a:spcAft>
            </a:pPr>
            <a:r>
              <a:rPr lang="en-US" sz="4800" b="1" i="1" dirty="0" smtClean="0">
                <a:solidFill>
                  <a:srgbClr val="000000"/>
                </a:solidFill>
                <a:latin typeface="Arial" charset="0"/>
                <a:cs typeface="Arial" panose="020B0604020202020204" pitchFamily="34" charset="0"/>
              </a:rPr>
              <a:t>Professor: Aziz </a:t>
            </a:r>
            <a:r>
              <a:rPr lang="en-US" sz="4800" b="1" i="1" dirty="0" err="1" smtClean="0">
                <a:solidFill>
                  <a:srgbClr val="000000"/>
                </a:solidFill>
                <a:latin typeface="Arial" charset="0"/>
                <a:cs typeface="Arial" panose="020B0604020202020204" pitchFamily="34" charset="0"/>
              </a:rPr>
              <a:t>Saglam</a:t>
            </a:r>
            <a:endParaRPr lang="en-US" sz="4800" b="1" dirty="0">
              <a:latin typeface="Arial" panose="020B0604020202020204" pitchFamily="34" charset="0"/>
              <a:cs typeface="Arial" panose="020B0604020202020204" pitchFamily="34" charset="0"/>
            </a:endParaRPr>
          </a:p>
        </p:txBody>
      </p:sp>
      <p:grpSp>
        <p:nvGrpSpPr>
          <p:cNvPr id="45" name="Group 44"/>
          <p:cNvGrpSpPr/>
          <p:nvPr/>
        </p:nvGrpSpPr>
        <p:grpSpPr>
          <a:xfrm>
            <a:off x="464298" y="5944055"/>
            <a:ext cx="12696153" cy="6248631"/>
            <a:chOff x="850300" y="6542288"/>
            <a:chExt cx="11780082" cy="4841380"/>
          </a:xfrm>
        </p:grpSpPr>
        <p:sp>
          <p:nvSpPr>
            <p:cNvPr id="11" name="AutoShape 4"/>
            <p:cNvSpPr>
              <a:spLocks noChangeArrowheads="1"/>
            </p:cNvSpPr>
            <p:nvPr/>
          </p:nvSpPr>
          <p:spPr bwMode="auto">
            <a:xfrm>
              <a:off x="850300" y="6542288"/>
              <a:ext cx="11780082" cy="4841380"/>
            </a:xfrm>
            <a:prstGeom prst="roundRect">
              <a:avLst>
                <a:gd name="adj" fmla="val 7000"/>
              </a:avLst>
            </a:prstGeom>
            <a:solidFill>
              <a:srgbClr val="FFFFFF"/>
            </a:solidFill>
            <a:ln w="9525">
              <a:solidFill>
                <a:srgbClr val="000000"/>
              </a:solidFill>
              <a:round/>
              <a:headEnd/>
              <a:tailEnd/>
            </a:ln>
            <a:effectLst/>
          </p:spPr>
          <p:txBody>
            <a:bodyPr wrap="none" anchor="ctr"/>
            <a:lstStyle/>
            <a:p>
              <a:pPr algn="ctr" defTabSz="914396" fontAlgn="base">
                <a:spcBef>
                  <a:spcPct val="0"/>
                </a:spcBef>
                <a:spcAft>
                  <a:spcPct val="0"/>
                </a:spcAft>
                <a:defRPr/>
              </a:pPr>
              <a:endParaRPr lang="en-US" sz="8604" kern="0" dirty="0">
                <a:solidFill>
                  <a:srgbClr val="000000"/>
                </a:solidFill>
                <a:latin typeface="Arial" charset="0"/>
              </a:endParaRPr>
            </a:p>
          </p:txBody>
        </p:sp>
        <p:sp>
          <p:nvSpPr>
            <p:cNvPr id="13" name="TextBox 12"/>
            <p:cNvSpPr txBox="1"/>
            <p:nvPr/>
          </p:nvSpPr>
          <p:spPr>
            <a:xfrm>
              <a:off x="1409330" y="6798090"/>
              <a:ext cx="10746690" cy="786926"/>
            </a:xfrm>
            <a:prstGeom prst="rect">
              <a:avLst/>
            </a:prstGeom>
            <a:noFill/>
          </p:spPr>
          <p:txBody>
            <a:bodyPr wrap="square" rtlCol="0">
              <a:spAutoFit/>
            </a:bodyPr>
            <a:lstStyle/>
            <a:p>
              <a:pPr algn="ctr"/>
              <a:r>
                <a:rPr lang="en-US" sz="6000" b="1" u="sng" dirty="0" smtClean="0">
                  <a:solidFill>
                    <a:schemeClr val="accent5">
                      <a:lumMod val="75000"/>
                    </a:schemeClr>
                  </a:solidFill>
                  <a:latin typeface="Arial" panose="020B0604020202020204" pitchFamily="34" charset="0"/>
                  <a:cs typeface="Arial" panose="020B0604020202020204" pitchFamily="34" charset="0"/>
                </a:rPr>
                <a:t>Motivation and Question</a:t>
              </a:r>
              <a:endParaRPr lang="en-US" sz="6000" b="1" u="sng" dirty="0">
                <a:solidFill>
                  <a:schemeClr val="accent5">
                    <a:lumMod val="75000"/>
                  </a:schemeClr>
                </a:solidFill>
                <a:latin typeface="Arial" panose="020B0604020202020204" pitchFamily="34" charset="0"/>
                <a:cs typeface="Arial" panose="020B0604020202020204" pitchFamily="34" charset="0"/>
              </a:endParaRPr>
            </a:p>
          </p:txBody>
        </p:sp>
      </p:grpSp>
      <p:grpSp>
        <p:nvGrpSpPr>
          <p:cNvPr id="31" name="Group 30"/>
          <p:cNvGrpSpPr/>
          <p:nvPr/>
        </p:nvGrpSpPr>
        <p:grpSpPr>
          <a:xfrm>
            <a:off x="510523" y="12648299"/>
            <a:ext cx="12649928" cy="19409018"/>
            <a:chOff x="815558" y="12103735"/>
            <a:chExt cx="11775507" cy="5699705"/>
          </a:xfrm>
        </p:grpSpPr>
        <p:sp>
          <p:nvSpPr>
            <p:cNvPr id="14" name="AutoShape 4"/>
            <p:cNvSpPr>
              <a:spLocks noChangeArrowheads="1"/>
            </p:cNvSpPr>
            <p:nvPr/>
          </p:nvSpPr>
          <p:spPr bwMode="auto">
            <a:xfrm>
              <a:off x="815558" y="12103735"/>
              <a:ext cx="11775507" cy="5699705"/>
            </a:xfrm>
            <a:prstGeom prst="roundRect">
              <a:avLst>
                <a:gd name="adj" fmla="val 7000"/>
              </a:avLst>
            </a:prstGeom>
            <a:solidFill>
              <a:srgbClr val="FFFFFF"/>
            </a:solidFill>
            <a:ln w="9525">
              <a:solidFill>
                <a:srgbClr val="000000"/>
              </a:solidFill>
              <a:round/>
              <a:headEnd/>
              <a:tailEnd/>
            </a:ln>
            <a:effectLst/>
          </p:spPr>
          <p:txBody>
            <a:bodyPr wrap="none" anchor="ctr"/>
            <a:lstStyle/>
            <a:p>
              <a:pPr algn="ctr" defTabSz="914396" fontAlgn="base">
                <a:spcBef>
                  <a:spcPct val="0"/>
                </a:spcBef>
                <a:spcAft>
                  <a:spcPct val="0"/>
                </a:spcAft>
                <a:defRPr/>
              </a:pPr>
              <a:endParaRPr lang="en-US" sz="8604" kern="0" dirty="0">
                <a:solidFill>
                  <a:srgbClr val="000000"/>
                </a:solidFill>
                <a:latin typeface="Arial" charset="0"/>
              </a:endParaRPr>
            </a:p>
          </p:txBody>
        </p:sp>
        <p:sp>
          <p:nvSpPr>
            <p:cNvPr id="20" name="TextBox 19"/>
            <p:cNvSpPr txBox="1"/>
            <p:nvPr/>
          </p:nvSpPr>
          <p:spPr>
            <a:xfrm>
              <a:off x="3395857" y="12116066"/>
              <a:ext cx="6873240" cy="549972"/>
            </a:xfrm>
            <a:prstGeom prst="rect">
              <a:avLst/>
            </a:prstGeom>
            <a:noFill/>
          </p:spPr>
          <p:txBody>
            <a:bodyPr wrap="square" rtlCol="0">
              <a:spAutoFit/>
            </a:bodyPr>
            <a:lstStyle/>
            <a:p>
              <a:pPr algn="ctr"/>
              <a:r>
                <a:rPr lang="en-US" sz="6000" b="1" u="sng" dirty="0">
                  <a:solidFill>
                    <a:schemeClr val="accent5">
                      <a:lumMod val="75000"/>
                    </a:schemeClr>
                  </a:solidFill>
                  <a:latin typeface="Arial" panose="020B0604020202020204" pitchFamily="34" charset="0"/>
                  <a:cs typeface="Arial" panose="020B0604020202020204" pitchFamily="34" charset="0"/>
                </a:rPr>
                <a:t>Literature Review </a:t>
              </a:r>
            </a:p>
          </p:txBody>
        </p:sp>
      </p:grpSp>
      <p:grpSp>
        <p:nvGrpSpPr>
          <p:cNvPr id="25" name="Group 24"/>
          <p:cNvGrpSpPr/>
          <p:nvPr/>
        </p:nvGrpSpPr>
        <p:grpSpPr>
          <a:xfrm>
            <a:off x="13507945" y="5919302"/>
            <a:ext cx="17317878" cy="6991024"/>
            <a:chOff x="702932" y="24892000"/>
            <a:chExt cx="12590653" cy="6991024"/>
          </a:xfrm>
        </p:grpSpPr>
        <p:sp>
          <p:nvSpPr>
            <p:cNvPr id="15" name="AutoShape 4"/>
            <p:cNvSpPr>
              <a:spLocks noChangeArrowheads="1"/>
            </p:cNvSpPr>
            <p:nvPr/>
          </p:nvSpPr>
          <p:spPr bwMode="auto">
            <a:xfrm>
              <a:off x="702932" y="24892000"/>
              <a:ext cx="12590653" cy="6991024"/>
            </a:xfrm>
            <a:prstGeom prst="roundRect">
              <a:avLst>
                <a:gd name="adj" fmla="val 7000"/>
              </a:avLst>
            </a:prstGeom>
            <a:solidFill>
              <a:srgbClr val="FFFFFF"/>
            </a:solidFill>
            <a:ln w="9525">
              <a:solidFill>
                <a:srgbClr val="000000"/>
              </a:solidFill>
              <a:round/>
              <a:headEnd/>
              <a:tailEnd/>
            </a:ln>
            <a:effectLst/>
          </p:spPr>
          <p:txBody>
            <a:bodyPr wrap="none" anchor="ctr"/>
            <a:lstStyle/>
            <a:p>
              <a:pPr algn="ctr" defTabSz="914396" fontAlgn="base">
                <a:spcBef>
                  <a:spcPct val="0"/>
                </a:spcBef>
                <a:spcAft>
                  <a:spcPct val="0"/>
                </a:spcAft>
                <a:defRPr/>
              </a:pPr>
              <a:endParaRPr lang="en-US" sz="8604" kern="0" dirty="0">
                <a:solidFill>
                  <a:srgbClr val="000000"/>
                </a:solidFill>
                <a:latin typeface="Arial" charset="0"/>
              </a:endParaRPr>
            </a:p>
          </p:txBody>
        </p:sp>
        <p:sp>
          <p:nvSpPr>
            <p:cNvPr id="19" name="TextBox 18"/>
            <p:cNvSpPr txBox="1"/>
            <p:nvPr/>
          </p:nvSpPr>
          <p:spPr>
            <a:xfrm>
              <a:off x="2482982" y="25181283"/>
              <a:ext cx="9048618" cy="1015663"/>
            </a:xfrm>
            <a:prstGeom prst="rect">
              <a:avLst/>
            </a:prstGeom>
            <a:noFill/>
          </p:spPr>
          <p:txBody>
            <a:bodyPr wrap="square" rtlCol="0">
              <a:spAutoFit/>
            </a:bodyPr>
            <a:lstStyle/>
            <a:p>
              <a:pPr algn="ctr"/>
              <a:r>
                <a:rPr lang="en-US" sz="6000" b="1" u="sng" dirty="0" smtClean="0">
                  <a:solidFill>
                    <a:schemeClr val="accent5">
                      <a:lumMod val="75000"/>
                    </a:schemeClr>
                  </a:solidFill>
                  <a:latin typeface="Arial" panose="020B0604020202020204" pitchFamily="34" charset="0"/>
                  <a:cs typeface="Arial" panose="020B0604020202020204" pitchFamily="34" charset="0"/>
                </a:rPr>
                <a:t>Data and Methodology</a:t>
              </a:r>
            </a:p>
          </p:txBody>
        </p:sp>
        <p:sp>
          <p:nvSpPr>
            <p:cNvPr id="22" name="TextBox 21"/>
            <p:cNvSpPr txBox="1"/>
            <p:nvPr/>
          </p:nvSpPr>
          <p:spPr>
            <a:xfrm>
              <a:off x="965200" y="26330353"/>
              <a:ext cx="11684000" cy="4401205"/>
            </a:xfrm>
            <a:prstGeom prst="rect">
              <a:avLst/>
            </a:prstGeom>
            <a:noFill/>
          </p:spPr>
          <p:txBody>
            <a:bodyPr wrap="square" rtlCol="0">
              <a:spAutoFit/>
            </a:bodyPr>
            <a:lstStyle/>
            <a:p>
              <a:pPr marL="342900" indent="-342900" defTabSz="914396" fontAlgn="base">
                <a:spcBef>
                  <a:spcPct val="0"/>
                </a:spcBef>
                <a:spcAft>
                  <a:spcPct val="0"/>
                </a:spcAft>
                <a:buFont typeface="Arial" panose="020B0604020202020204" pitchFamily="34" charset="0"/>
                <a:buChar char="•"/>
              </a:pPr>
              <a:r>
                <a:rPr lang="en-US" sz="4000" dirty="0" smtClean="0">
                  <a:solidFill>
                    <a:srgbClr val="000000"/>
                  </a:solidFill>
                </a:rPr>
                <a:t>Multiple Linear Regression for cities with recent renovation or construction of sport stadiums</a:t>
              </a:r>
            </a:p>
            <a:p>
              <a:pPr marL="342900" indent="-342900" defTabSz="914396" fontAlgn="base">
                <a:spcBef>
                  <a:spcPct val="0"/>
                </a:spcBef>
                <a:spcAft>
                  <a:spcPct val="0"/>
                </a:spcAft>
                <a:buFont typeface="Arial" panose="020B0604020202020204" pitchFamily="34" charset="0"/>
                <a:buChar char="•"/>
              </a:pPr>
              <a:r>
                <a:rPr lang="en-US" sz="4000" dirty="0" smtClean="0">
                  <a:solidFill>
                    <a:srgbClr val="000000"/>
                  </a:solidFill>
                </a:rPr>
                <a:t>13 cities with new or renovated baseball or football stadiums</a:t>
              </a:r>
            </a:p>
            <a:p>
              <a:pPr marL="342900" indent="-342900" defTabSz="914396" fontAlgn="base">
                <a:spcBef>
                  <a:spcPct val="0"/>
                </a:spcBef>
                <a:spcAft>
                  <a:spcPct val="0"/>
                </a:spcAft>
                <a:buFont typeface="Arial" panose="020B0604020202020204" pitchFamily="34" charset="0"/>
                <a:buChar char="•"/>
              </a:pPr>
              <a:r>
                <a:rPr lang="en-US" sz="4000" dirty="0" smtClean="0">
                  <a:solidFill>
                    <a:srgbClr val="000000"/>
                  </a:solidFill>
                </a:rPr>
                <a:t>Metropolitan Statistical </a:t>
              </a:r>
              <a:r>
                <a:rPr lang="en-US" sz="4000" dirty="0">
                  <a:solidFill>
                    <a:srgbClr val="000000"/>
                  </a:solidFill>
                </a:rPr>
                <a:t>A</a:t>
              </a:r>
              <a:r>
                <a:rPr lang="en-US" sz="4000" dirty="0" smtClean="0">
                  <a:solidFill>
                    <a:srgbClr val="000000"/>
                  </a:solidFill>
                </a:rPr>
                <a:t>rea data </a:t>
              </a:r>
              <a:r>
                <a:rPr lang="mr-IN" sz="4000" dirty="0" smtClean="0">
                  <a:solidFill>
                    <a:srgbClr val="000000"/>
                  </a:solidFill>
                </a:rPr>
                <a:t>–</a:t>
              </a:r>
              <a:r>
                <a:rPr lang="en-US" sz="4000" dirty="0" smtClean="0">
                  <a:solidFill>
                    <a:srgbClr val="000000"/>
                  </a:solidFill>
                </a:rPr>
                <a:t> U.S. Bureau of Economic Analysis</a:t>
              </a:r>
            </a:p>
            <a:p>
              <a:pPr marL="2186145" lvl="1" indent="-342900" defTabSz="914396" fontAlgn="base">
                <a:spcBef>
                  <a:spcPct val="0"/>
                </a:spcBef>
                <a:spcAft>
                  <a:spcPct val="0"/>
                </a:spcAft>
                <a:buFont typeface="Arial" panose="020B0604020202020204" pitchFamily="34" charset="0"/>
                <a:buChar char="•"/>
              </a:pPr>
              <a:r>
                <a:rPr lang="en-US" sz="4000" dirty="0" smtClean="0">
                  <a:solidFill>
                    <a:srgbClr val="000000"/>
                  </a:solidFill>
                </a:rPr>
                <a:t>GDP per capita</a:t>
              </a:r>
            </a:p>
            <a:p>
              <a:pPr marL="2186145" lvl="1" indent="-342900" defTabSz="914396" fontAlgn="base">
                <a:spcBef>
                  <a:spcPct val="0"/>
                </a:spcBef>
                <a:spcAft>
                  <a:spcPct val="0"/>
                </a:spcAft>
                <a:buFont typeface="Arial" panose="020B0604020202020204" pitchFamily="34" charset="0"/>
                <a:buChar char="•"/>
              </a:pPr>
              <a:r>
                <a:rPr lang="en-US" sz="4000" dirty="0" smtClean="0">
                  <a:solidFill>
                    <a:srgbClr val="000000"/>
                  </a:solidFill>
                </a:rPr>
                <a:t>Population</a:t>
              </a:r>
            </a:p>
            <a:p>
              <a:pPr marL="342900" indent="-342900" defTabSz="914396" fontAlgn="base">
                <a:spcBef>
                  <a:spcPct val="0"/>
                </a:spcBef>
                <a:spcAft>
                  <a:spcPct val="0"/>
                </a:spcAft>
                <a:buFont typeface="Arial" panose="020B0604020202020204" pitchFamily="34" charset="0"/>
                <a:buChar char="•"/>
              </a:pPr>
              <a:r>
                <a:rPr lang="en-US" sz="4000" dirty="0" smtClean="0">
                  <a:solidFill>
                    <a:srgbClr val="000000"/>
                  </a:solidFill>
                </a:rPr>
                <a:t>Data from 2001 to 2016</a:t>
              </a:r>
            </a:p>
          </p:txBody>
        </p:sp>
      </p:grpSp>
      <p:sp>
        <p:nvSpPr>
          <p:cNvPr id="46" name="TextBox 45"/>
          <p:cNvSpPr txBox="1"/>
          <p:nvPr/>
        </p:nvSpPr>
        <p:spPr>
          <a:xfrm>
            <a:off x="1083932" y="7549825"/>
            <a:ext cx="11813072" cy="4524316"/>
          </a:xfrm>
          <a:prstGeom prst="rect">
            <a:avLst/>
          </a:prstGeom>
          <a:noFill/>
        </p:spPr>
        <p:txBody>
          <a:bodyPr wrap="square" rtlCol="0">
            <a:spAutoFit/>
          </a:bodyPr>
          <a:lstStyle/>
          <a:p>
            <a:pPr marL="342900" indent="-342900">
              <a:buFont typeface="Arial" panose="020B0604020202020204" pitchFamily="34" charset="0"/>
              <a:buChar char="•"/>
            </a:pPr>
            <a:r>
              <a:rPr lang="en-US" sz="3600" dirty="0" smtClean="0"/>
              <a:t>In recent years we have witnessed the construction of massive new sport stadiums, most of which have been publically financed.</a:t>
            </a:r>
          </a:p>
          <a:p>
            <a:pPr marL="342900" indent="-342900">
              <a:buFont typeface="Arial" panose="020B0604020202020204" pitchFamily="34" charset="0"/>
              <a:buChar char="•"/>
            </a:pPr>
            <a:r>
              <a:rPr lang="en-US" sz="3600" dirty="0" smtClean="0"/>
              <a:t>Do cities truly benefit from these large investments?</a:t>
            </a:r>
          </a:p>
          <a:p>
            <a:pPr marL="342900" indent="-342900">
              <a:buFont typeface="Arial" panose="020B0604020202020204" pitchFamily="34" charset="0"/>
              <a:buChar char="•"/>
            </a:pPr>
            <a:r>
              <a:rPr lang="en-US" sz="3600" dirty="0" smtClean="0"/>
              <a:t>What impact does building new professional sports stadiums have on personal income in metropolitan areas? </a:t>
            </a:r>
          </a:p>
          <a:p>
            <a:pPr marL="342900" indent="-342900">
              <a:buFont typeface="Arial" panose="020B0604020202020204" pitchFamily="34" charset="0"/>
              <a:buChar char="•"/>
            </a:pPr>
            <a:r>
              <a:rPr lang="en-US" sz="3600" dirty="0" smtClean="0">
                <a:cs typeface="Arial" panose="020B0604020202020204" pitchFamily="34" charset="0"/>
              </a:rPr>
              <a:t>Do new stadiums have a positive or negative impact on local economy?</a:t>
            </a:r>
            <a:endParaRPr lang="en-US" sz="3600" dirty="0">
              <a:cs typeface="Arial" panose="020B0604020202020204" pitchFamily="34" charset="0"/>
            </a:endParaRPr>
          </a:p>
        </p:txBody>
      </p:sp>
      <p:sp>
        <p:nvSpPr>
          <p:cNvPr id="57" name="TextBox 56"/>
          <p:cNvSpPr txBox="1"/>
          <p:nvPr/>
        </p:nvSpPr>
        <p:spPr>
          <a:xfrm>
            <a:off x="31086329" y="30535129"/>
            <a:ext cx="11997060" cy="400110"/>
          </a:xfrm>
          <a:prstGeom prst="rect">
            <a:avLst/>
          </a:prstGeom>
          <a:noFill/>
        </p:spPr>
        <p:txBody>
          <a:bodyPr wrap="square" rtlCol="0">
            <a:spAutoFit/>
          </a:bodyPr>
          <a:lstStyle/>
          <a:p>
            <a:pPr defTabSz="914396" fontAlgn="base">
              <a:spcBef>
                <a:spcPct val="0"/>
              </a:spcBef>
              <a:spcAft>
                <a:spcPct val="0"/>
              </a:spcAft>
            </a:pPr>
            <a:endParaRPr lang="en-US" altLang="en-US" sz="2000" dirty="0">
              <a:solidFill>
                <a:srgbClr val="000000"/>
              </a:solidFill>
              <a:latin typeface="Arial" panose="020B0604020202020204" pitchFamily="34" charset="0"/>
              <a:cs typeface="Arial" panose="020B0604020202020204" pitchFamily="34" charset="0"/>
            </a:endParaRPr>
          </a:p>
        </p:txBody>
      </p:sp>
      <p:sp>
        <p:nvSpPr>
          <p:cNvPr id="47" name="AutoShape 30"/>
          <p:cNvSpPr>
            <a:spLocks noChangeArrowheads="1"/>
          </p:cNvSpPr>
          <p:nvPr/>
        </p:nvSpPr>
        <p:spPr bwMode="auto">
          <a:xfrm>
            <a:off x="31286686" y="22862940"/>
            <a:ext cx="12275871" cy="9020086"/>
          </a:xfrm>
          <a:prstGeom prst="roundRect">
            <a:avLst>
              <a:gd name="adj" fmla="val 7000"/>
            </a:avLst>
          </a:prstGeom>
          <a:solidFill>
            <a:srgbClr val="FFFFFF"/>
          </a:solidFill>
          <a:ln w="9525">
            <a:solidFill>
              <a:srgbClr val="000000"/>
            </a:solidFill>
            <a:round/>
            <a:headEnd/>
            <a:tailEnd/>
          </a:ln>
          <a:effectLst/>
        </p:spPr>
        <p:txBody>
          <a:bodyPr wrap="none" anchor="ctr"/>
          <a:lstStyle/>
          <a:p>
            <a:pPr algn="ctr" defTabSz="914396" fontAlgn="base">
              <a:spcBef>
                <a:spcPct val="0"/>
              </a:spcBef>
              <a:spcAft>
                <a:spcPct val="0"/>
              </a:spcAft>
              <a:defRPr/>
            </a:pPr>
            <a:endParaRPr lang="en-US" sz="8604" kern="0" dirty="0">
              <a:solidFill>
                <a:srgbClr val="000000"/>
              </a:solidFill>
              <a:latin typeface="Arial" charset="0"/>
            </a:endParaRPr>
          </a:p>
        </p:txBody>
      </p:sp>
      <p:sp>
        <p:nvSpPr>
          <p:cNvPr id="3" name="TextBox 2"/>
          <p:cNvSpPr txBox="1"/>
          <p:nvPr/>
        </p:nvSpPr>
        <p:spPr>
          <a:xfrm flipH="1">
            <a:off x="30981231" y="23097970"/>
            <a:ext cx="12909969" cy="1938992"/>
          </a:xfrm>
          <a:prstGeom prst="rect">
            <a:avLst/>
          </a:prstGeom>
          <a:noFill/>
        </p:spPr>
        <p:txBody>
          <a:bodyPr wrap="square" rtlCol="0">
            <a:spAutoFit/>
          </a:bodyPr>
          <a:lstStyle/>
          <a:p>
            <a:pPr algn="ctr"/>
            <a:r>
              <a:rPr lang="en-US" sz="6000" b="1" u="sng" dirty="0" smtClean="0">
                <a:solidFill>
                  <a:schemeClr val="accent5">
                    <a:lumMod val="75000"/>
                  </a:schemeClr>
                </a:solidFill>
                <a:latin typeface="Arial" panose="020B0604020202020204" pitchFamily="34" charset="0"/>
                <a:cs typeface="Arial" panose="020B0604020202020204" pitchFamily="34" charset="0"/>
              </a:rPr>
              <a:t>Conclusions and Policy Implications</a:t>
            </a:r>
            <a:endParaRPr lang="en-US" sz="6000" b="1" u="sng" kern="1200" dirty="0">
              <a:solidFill>
                <a:schemeClr val="accent5">
                  <a:lumMod val="75000"/>
                </a:schemeClr>
              </a:solidFill>
              <a:latin typeface="Arial" panose="020B0604020202020204" pitchFamily="34" charset="0"/>
              <a:cs typeface="Arial" panose="020B0604020202020204" pitchFamily="34" charset="0"/>
            </a:endParaRPr>
          </a:p>
        </p:txBody>
      </p:sp>
      <p:pic>
        <p:nvPicPr>
          <p:cNvPr id="1032" name="Picture 8" descr="Image result for paul college logo U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70430" y="1652400"/>
            <a:ext cx="7112959" cy="2440123"/>
          </a:xfrm>
          <a:prstGeom prst="rect">
            <a:avLst/>
          </a:prstGeom>
          <a:noFill/>
          <a:extLst>
            <a:ext uri="{909E8E84-426E-40dd-AFC4-6F175D3DCCD1}">
              <a14:hiddenFill xmlns:a14="http://schemas.microsoft.com/office/drawing/2010/main">
                <a:solidFill>
                  <a:srgbClr val="FFFFFF"/>
                </a:solidFill>
              </a14:hiddenFill>
            </a:ext>
          </a:extLst>
        </p:spPr>
      </p:pic>
      <p:grpSp>
        <p:nvGrpSpPr>
          <p:cNvPr id="24" name="Group 23"/>
          <p:cNvGrpSpPr/>
          <p:nvPr/>
        </p:nvGrpSpPr>
        <p:grpSpPr>
          <a:xfrm>
            <a:off x="13480156" y="22856932"/>
            <a:ext cx="17604933" cy="10061468"/>
            <a:chOff x="13364703" y="5944055"/>
            <a:chExt cx="17604933" cy="10061468"/>
          </a:xfrm>
        </p:grpSpPr>
        <p:grpSp>
          <p:nvGrpSpPr>
            <p:cNvPr id="44" name="Group 43"/>
            <p:cNvGrpSpPr/>
            <p:nvPr/>
          </p:nvGrpSpPr>
          <p:grpSpPr>
            <a:xfrm>
              <a:off x="13364703" y="5944055"/>
              <a:ext cx="17604933" cy="9246447"/>
              <a:chOff x="13618161" y="10308850"/>
              <a:chExt cx="17731551" cy="8431934"/>
            </a:xfrm>
          </p:grpSpPr>
          <p:sp>
            <p:nvSpPr>
              <p:cNvPr id="17" name="AutoShape 4"/>
              <p:cNvSpPr>
                <a:spLocks noChangeArrowheads="1"/>
              </p:cNvSpPr>
              <p:nvPr/>
            </p:nvSpPr>
            <p:spPr bwMode="auto">
              <a:xfrm>
                <a:off x="13765009" y="10308850"/>
                <a:ext cx="17584703" cy="8431934"/>
              </a:xfrm>
              <a:prstGeom prst="roundRect">
                <a:avLst>
                  <a:gd name="adj" fmla="val 7000"/>
                </a:avLst>
              </a:prstGeom>
              <a:solidFill>
                <a:srgbClr val="FFFFFF"/>
              </a:solidFill>
              <a:ln w="9525">
                <a:solidFill>
                  <a:srgbClr val="000000"/>
                </a:solidFill>
                <a:round/>
                <a:headEnd/>
                <a:tailEnd/>
              </a:ln>
              <a:effectLst/>
            </p:spPr>
            <p:txBody>
              <a:bodyPr wrap="none" anchor="ctr"/>
              <a:lstStyle/>
              <a:p>
                <a:pPr algn="ctr" defTabSz="914396" fontAlgn="base">
                  <a:spcBef>
                    <a:spcPct val="0"/>
                  </a:spcBef>
                  <a:spcAft>
                    <a:spcPct val="0"/>
                  </a:spcAft>
                  <a:defRPr/>
                </a:pPr>
                <a:endParaRPr lang="en-US" sz="8604" kern="0" dirty="0">
                  <a:solidFill>
                    <a:srgbClr val="000000"/>
                  </a:solidFill>
                  <a:latin typeface="Arial" charset="0"/>
                </a:endParaRPr>
              </a:p>
            </p:txBody>
          </p:sp>
          <p:sp>
            <p:nvSpPr>
              <p:cNvPr id="36" name="TextBox 35"/>
              <p:cNvSpPr txBox="1"/>
              <p:nvPr/>
            </p:nvSpPr>
            <p:spPr>
              <a:xfrm>
                <a:off x="13618161" y="10544184"/>
                <a:ext cx="17258708" cy="885182"/>
              </a:xfrm>
              <a:prstGeom prst="rect">
                <a:avLst/>
              </a:prstGeom>
              <a:noFill/>
            </p:spPr>
            <p:txBody>
              <a:bodyPr wrap="square" rtlCol="0">
                <a:spAutoFit/>
              </a:bodyPr>
              <a:lstStyle/>
              <a:p>
                <a:pPr algn="ctr"/>
                <a:r>
                  <a:rPr lang="en-US" sz="6604" b="1" u="sng" dirty="0" smtClean="0">
                    <a:solidFill>
                      <a:schemeClr val="accent5">
                        <a:lumMod val="75000"/>
                      </a:schemeClr>
                    </a:solidFill>
                    <a:latin typeface="Arial" panose="020B0604020202020204" pitchFamily="34" charset="0"/>
                    <a:cs typeface="Arial" panose="020B0604020202020204" pitchFamily="34" charset="0"/>
                  </a:rPr>
                  <a:t>Model</a:t>
                </a:r>
                <a:endParaRPr lang="en-US" sz="6604" dirty="0">
                  <a:latin typeface="Arial" panose="020B0604020202020204" pitchFamily="34" charset="0"/>
                  <a:cs typeface="Arial" panose="020B0604020202020204" pitchFamily="34" charset="0"/>
                </a:endParaRPr>
              </a:p>
            </p:txBody>
          </p:sp>
        </p:grpSp>
        <p:sp>
          <p:nvSpPr>
            <p:cNvPr id="38" name="TextBox 37"/>
            <p:cNvSpPr txBox="1"/>
            <p:nvPr/>
          </p:nvSpPr>
          <p:spPr>
            <a:xfrm>
              <a:off x="14137211" y="7172336"/>
              <a:ext cx="16527692" cy="8833187"/>
            </a:xfrm>
            <a:prstGeom prst="rect">
              <a:avLst/>
            </a:prstGeom>
            <a:noFill/>
          </p:spPr>
          <p:txBody>
            <a:bodyPr wrap="square" rtlCol="0">
              <a:spAutoFit/>
            </a:bodyPr>
            <a:lstStyle/>
            <a:p>
              <a:endParaRPr lang="en-US" sz="4800" b="1" dirty="0" smtClean="0"/>
            </a:p>
            <a:p>
              <a:r>
                <a:rPr lang="en-US" sz="4000" dirty="0" err="1" smtClean="0"/>
                <a:t>ln</a:t>
              </a:r>
              <a:r>
                <a:rPr lang="en-US" sz="4000" dirty="0" smtClean="0"/>
                <a:t>(Y</a:t>
              </a:r>
              <a:r>
                <a:rPr lang="en-US" sz="4000" baseline="-25000" dirty="0" smtClean="0"/>
                <a:t>i</a:t>
              </a:r>
              <a:r>
                <a:rPr lang="en-US" sz="4000" dirty="0" smtClean="0"/>
                <a:t>) = </a:t>
              </a:r>
              <a:r>
                <a:rPr lang="en-US" sz="4000" dirty="0" smtClean="0">
                  <a:latin typeface="Symbol" panose="05050102010706020507" pitchFamily="18" charset="2"/>
                </a:rPr>
                <a:t>b</a:t>
              </a:r>
              <a:r>
                <a:rPr lang="en-US" sz="4000" baseline="-25000" dirty="0" smtClean="0"/>
                <a:t>0</a:t>
              </a:r>
              <a:r>
                <a:rPr lang="en-US" sz="4000" dirty="0" smtClean="0"/>
                <a:t> + </a:t>
              </a:r>
              <a:r>
                <a:rPr lang="en-US" sz="4000" dirty="0" smtClean="0">
                  <a:latin typeface="Symbol" panose="05050102010706020507" pitchFamily="18" charset="2"/>
                </a:rPr>
                <a:t>b</a:t>
              </a:r>
              <a:r>
                <a:rPr lang="en-US" sz="4000" baseline="-25000" dirty="0" smtClean="0"/>
                <a:t>1</a:t>
              </a:r>
              <a:r>
                <a:rPr lang="en-US" sz="4000" dirty="0" smtClean="0"/>
                <a:t>(</a:t>
              </a:r>
              <a:r>
                <a:rPr lang="en-US" sz="4000" dirty="0" err="1" smtClean="0"/>
                <a:t>ln</a:t>
              </a:r>
              <a:r>
                <a:rPr lang="en-US" sz="4000" dirty="0" smtClean="0"/>
                <a:t>(POP)) + </a:t>
              </a:r>
              <a:r>
                <a:rPr lang="en-US" sz="4000" dirty="0" smtClean="0">
                  <a:latin typeface="Symbol" panose="05050102010706020507" pitchFamily="18" charset="2"/>
                </a:rPr>
                <a:t>b</a:t>
              </a:r>
              <a:r>
                <a:rPr lang="en-US" sz="4000" baseline="-25000" dirty="0" smtClean="0"/>
                <a:t>2</a:t>
              </a:r>
              <a:r>
                <a:rPr lang="en-US" sz="4000" dirty="0" smtClean="0"/>
                <a:t>(STAD) + </a:t>
              </a:r>
              <a:r>
                <a:rPr lang="en-US" sz="4000" dirty="0" smtClean="0">
                  <a:latin typeface="Symbol" panose="05050102010706020507" pitchFamily="18" charset="2"/>
                </a:rPr>
                <a:t>b</a:t>
              </a:r>
              <a:r>
                <a:rPr lang="en-US" sz="4000" baseline="-25000" dirty="0">
                  <a:latin typeface="Symbol" panose="05050102010706020507" pitchFamily="18" charset="2"/>
                </a:rPr>
                <a:t>3</a:t>
              </a:r>
              <a:r>
                <a:rPr lang="en-US" sz="4000" dirty="0" smtClean="0">
                  <a:latin typeface="Symbol" panose="05050102010706020507" pitchFamily="18" charset="2"/>
                </a:rPr>
                <a:t>(</a:t>
              </a:r>
              <a:r>
                <a:rPr lang="en-US" sz="4000" dirty="0" smtClean="0"/>
                <a:t>REC) + </a:t>
              </a:r>
              <a:r>
                <a:rPr lang="en-US" sz="4000" dirty="0" smtClean="0">
                  <a:latin typeface="Symbol" panose="05050102010706020507" pitchFamily="18" charset="2"/>
                </a:rPr>
                <a:t>b</a:t>
              </a:r>
              <a:r>
                <a:rPr lang="en-US" sz="4000" baseline="-25000" dirty="0"/>
                <a:t>4</a:t>
              </a:r>
              <a:r>
                <a:rPr lang="en-US" sz="4000" dirty="0" smtClean="0"/>
                <a:t>(TREND) + </a:t>
              </a:r>
              <a:r>
                <a:rPr lang="en-US" sz="4000" dirty="0">
                  <a:latin typeface="Symbol" panose="05050102010706020507" pitchFamily="18" charset="2"/>
                </a:rPr>
                <a:t>e</a:t>
              </a:r>
            </a:p>
            <a:p>
              <a:endParaRPr lang="en-US" sz="4000" dirty="0">
                <a:latin typeface="Symbol" panose="05050102010706020507" pitchFamily="18" charset="2"/>
              </a:endParaRPr>
            </a:p>
            <a:p>
              <a:pPr marL="685800" indent="-685800">
                <a:buFont typeface="Arial"/>
                <a:buChar char="•"/>
              </a:pPr>
              <a:r>
                <a:rPr lang="en-US" sz="4000" dirty="0" smtClean="0"/>
                <a:t>Y</a:t>
              </a:r>
              <a:r>
                <a:rPr lang="en-US" sz="4000" baseline="-25000" dirty="0" smtClean="0"/>
                <a:t>i</a:t>
              </a:r>
              <a:r>
                <a:rPr lang="en-US" sz="4000" dirty="0"/>
                <a:t> </a:t>
              </a:r>
              <a:r>
                <a:rPr lang="en-US" sz="4000" dirty="0" smtClean="0"/>
                <a:t>: </a:t>
              </a:r>
              <a:r>
                <a:rPr lang="en-US" sz="4000" dirty="0" err="1" smtClean="0"/>
                <a:t>i</a:t>
              </a:r>
              <a:r>
                <a:rPr lang="en-US" sz="4000" baseline="30000" dirty="0" err="1" smtClean="0"/>
                <a:t>th</a:t>
              </a:r>
              <a:r>
                <a:rPr lang="en-US" sz="4000" dirty="0" smtClean="0"/>
                <a:t> MSA’s Per capita real GDP</a:t>
              </a:r>
            </a:p>
            <a:p>
              <a:pPr marL="685800" indent="-685800">
                <a:buFont typeface="Arial"/>
                <a:buChar char="•"/>
              </a:pPr>
              <a:r>
                <a:rPr lang="en-US" sz="4000" dirty="0"/>
                <a:t>POP : the MSA’s population</a:t>
              </a:r>
            </a:p>
            <a:p>
              <a:pPr marL="685800" indent="-685800">
                <a:buFont typeface="Arial"/>
                <a:buChar char="•"/>
              </a:pPr>
              <a:r>
                <a:rPr lang="en-US" sz="4000" dirty="0" smtClean="0"/>
                <a:t>STAD </a:t>
              </a:r>
              <a:r>
                <a:rPr lang="en-US" sz="4000" dirty="0"/>
                <a:t>: 0 before the MSA renovates or builds </a:t>
              </a:r>
              <a:r>
                <a:rPr lang="en-US" sz="4000" dirty="0" smtClean="0"/>
                <a:t>a baseball or football </a:t>
              </a:r>
              <a:r>
                <a:rPr lang="en-US" sz="4000" dirty="0"/>
                <a:t>stadium; 1 after a stadium is renovated or </a:t>
              </a:r>
              <a:r>
                <a:rPr lang="en-US" sz="4000" dirty="0" smtClean="0"/>
                <a:t>built</a:t>
              </a:r>
            </a:p>
            <a:p>
              <a:pPr marL="685800" indent="-685800">
                <a:buFont typeface="Arial"/>
                <a:buChar char="•"/>
              </a:pPr>
              <a:r>
                <a:rPr lang="en-US" sz="4000" dirty="0" smtClean="0"/>
                <a:t>REC : A recessionary variable. </a:t>
              </a:r>
              <a:r>
                <a:rPr lang="en-US" sz="4000" dirty="0"/>
                <a:t>1</a:t>
              </a:r>
              <a:r>
                <a:rPr lang="en-US" sz="4000" dirty="0" smtClean="0"/>
                <a:t> for years 2008 and 2009 and 0 for all other years</a:t>
              </a:r>
            </a:p>
            <a:p>
              <a:pPr marL="685800" indent="-685800">
                <a:buFont typeface="Arial"/>
                <a:buChar char="•"/>
              </a:pPr>
              <a:r>
                <a:rPr lang="en-US" sz="4000" dirty="0" smtClean="0"/>
                <a:t>TREND : a variable assigned a value of 1 for 2001 and increasing to 16 for 2016</a:t>
              </a:r>
            </a:p>
            <a:p>
              <a:pPr marL="685800" indent="-685800">
                <a:buFont typeface="Arial"/>
                <a:buChar char="•"/>
              </a:pPr>
              <a:r>
                <a:rPr lang="en-US" sz="4000" dirty="0" smtClean="0">
                  <a:latin typeface="Symbol" panose="05050102010706020507" pitchFamily="18" charset="2"/>
                </a:rPr>
                <a:t>e : </a:t>
              </a:r>
              <a:r>
                <a:rPr lang="en-US" sz="4000" dirty="0" smtClean="0"/>
                <a:t>error term</a:t>
              </a:r>
              <a:endParaRPr lang="en-US" sz="4000" dirty="0">
                <a:latin typeface="Symbol" panose="05050102010706020507" pitchFamily="18" charset="2"/>
              </a:endParaRPr>
            </a:p>
            <a:p>
              <a:endParaRPr lang="en-US" sz="4000" dirty="0"/>
            </a:p>
            <a:p>
              <a:pPr marL="685800" indent="-685800">
                <a:buFont typeface="Arial"/>
                <a:buChar char="•"/>
              </a:pPr>
              <a:endParaRPr lang="en-US" sz="4000" dirty="0" smtClean="0"/>
            </a:p>
          </p:txBody>
        </p:sp>
      </p:grpSp>
      <p:sp>
        <p:nvSpPr>
          <p:cNvPr id="6" name="TextBox 5"/>
          <p:cNvSpPr txBox="1"/>
          <p:nvPr/>
        </p:nvSpPr>
        <p:spPr>
          <a:xfrm>
            <a:off x="711200" y="14333443"/>
            <a:ext cx="12344400" cy="17697158"/>
          </a:xfrm>
          <a:prstGeom prst="rect">
            <a:avLst/>
          </a:prstGeom>
          <a:noFill/>
        </p:spPr>
        <p:txBody>
          <a:bodyPr wrap="square" rtlCol="0">
            <a:spAutoFit/>
          </a:bodyPr>
          <a:lstStyle/>
          <a:p>
            <a:r>
              <a:rPr lang="en-US" sz="3200" b="1" i="1" dirty="0" smtClean="0"/>
              <a:t>“The Impact of Stadiums and Professional Sports on Metropolitan Area Development” 1990</a:t>
            </a:r>
          </a:p>
          <a:p>
            <a:r>
              <a:rPr lang="en-US" sz="3200" dirty="0" smtClean="0"/>
              <a:t>Author: Robert A. Baade and Richard F. Dye  -  Lake Forest College</a:t>
            </a:r>
          </a:p>
          <a:p>
            <a:pPr marL="457200" indent="-457200">
              <a:buFont typeface="Arial"/>
              <a:buChar char="•"/>
            </a:pPr>
            <a:r>
              <a:rPr lang="en-US" sz="3200" dirty="0" smtClean="0"/>
              <a:t>First to study the effects of MSA personal income and sport stadiums</a:t>
            </a:r>
          </a:p>
          <a:p>
            <a:pPr marL="457200" indent="-457200">
              <a:buFont typeface="Arial"/>
              <a:buChar char="•"/>
            </a:pPr>
            <a:r>
              <a:rPr lang="en-US" sz="3200" dirty="0" smtClean="0"/>
              <a:t>Regressed data on 9 cities that had a baseball or football stadium built between 1965 and 1983</a:t>
            </a:r>
            <a:endParaRPr lang="en-US" sz="3200" dirty="0"/>
          </a:p>
          <a:p>
            <a:pPr marL="457200" indent="-457200">
              <a:buFont typeface="Arial" panose="020B0604020202020204" pitchFamily="34" charset="0"/>
              <a:buChar char="•"/>
            </a:pPr>
            <a:r>
              <a:rPr lang="en-US" sz="3200" dirty="0" smtClean="0"/>
              <a:t>New professional baseball and football stadium development leads to possible negative impact on local economy</a:t>
            </a:r>
          </a:p>
          <a:p>
            <a:pPr marL="457200" indent="-457200">
              <a:buFont typeface="Arial" panose="020B0604020202020204" pitchFamily="34" charset="0"/>
              <a:buChar char="•"/>
            </a:pPr>
            <a:endParaRPr lang="en-US" sz="3200" dirty="0"/>
          </a:p>
          <a:p>
            <a:r>
              <a:rPr lang="en-US" sz="3200" b="1" i="1" dirty="0"/>
              <a:t>“Sports Facilities and Metropolitan Economic Development:</a:t>
            </a:r>
            <a:br>
              <a:rPr lang="en-US" sz="3200" b="1" i="1" dirty="0"/>
            </a:br>
            <a:r>
              <a:rPr lang="en-US" sz="3200" b="1" i="1" dirty="0"/>
              <a:t>The Impact of Professional Sports Facilities on Sales Tax Revenue in Metropolitan Statistical Areas” 1997</a:t>
            </a:r>
          </a:p>
          <a:p>
            <a:r>
              <a:rPr lang="en-US" sz="3200" dirty="0"/>
              <a:t>Author: </a:t>
            </a:r>
            <a:r>
              <a:rPr lang="en-US" sz="3200" dirty="0" smtClean="0"/>
              <a:t>Michael A. Greenberg-  Texas State University</a:t>
            </a:r>
            <a:endParaRPr lang="en-US" sz="3200" dirty="0"/>
          </a:p>
          <a:p>
            <a:pPr marL="457200" indent="-457200">
              <a:buFont typeface="Arial" panose="020B0604020202020204" pitchFamily="34" charset="0"/>
              <a:buChar char="•"/>
            </a:pPr>
            <a:r>
              <a:rPr lang="en-US" sz="3200" dirty="0" smtClean="0"/>
              <a:t>Studied the effects of sales revenue in cities and new professional sport stadiums</a:t>
            </a:r>
          </a:p>
          <a:p>
            <a:pPr marL="457200" indent="-457200">
              <a:buFont typeface="Arial" panose="020B0604020202020204" pitchFamily="34" charset="0"/>
              <a:buChar char="•"/>
            </a:pPr>
            <a:r>
              <a:rPr lang="en-US" sz="3200" dirty="0" smtClean="0"/>
              <a:t>Included cities with NBA arenas in addition to NFL and MLB stadiums</a:t>
            </a:r>
          </a:p>
          <a:p>
            <a:pPr marL="457200" indent="-457200">
              <a:buFont typeface="Arial" panose="020B0604020202020204" pitchFamily="34" charset="0"/>
              <a:buChar char="•"/>
            </a:pPr>
            <a:r>
              <a:rPr lang="en-US" sz="3200" dirty="0" smtClean="0"/>
              <a:t>Found only one city where the addition of a sport stadium had a positive impact on sales revenue</a:t>
            </a:r>
          </a:p>
          <a:p>
            <a:pPr marL="457200" indent="-457200">
              <a:buFont typeface="Arial" panose="020B0604020202020204" pitchFamily="34" charset="0"/>
              <a:buChar char="•"/>
            </a:pPr>
            <a:r>
              <a:rPr lang="en-US" sz="3200" dirty="0" smtClean="0"/>
              <a:t>Overall results showed new professional sports facilities had no significant impact on local area sales tax revenue</a:t>
            </a:r>
          </a:p>
          <a:p>
            <a:endParaRPr lang="en-US" sz="3200" dirty="0"/>
          </a:p>
          <a:p>
            <a:r>
              <a:rPr lang="en-US" sz="3200" b="1" i="1" dirty="0" smtClean="0"/>
              <a:t>“The Economic Impact of Sports Stadiums: Recasting The Analysis In Context” 2001 </a:t>
            </a:r>
          </a:p>
          <a:p>
            <a:r>
              <a:rPr lang="en-US" sz="3200" dirty="0" smtClean="0"/>
              <a:t>Author: Charles Santo  -  Portland State University</a:t>
            </a:r>
          </a:p>
          <a:p>
            <a:pPr marL="457200" indent="-457200">
              <a:buFont typeface="Arial"/>
              <a:buChar char="•"/>
            </a:pPr>
            <a:r>
              <a:rPr lang="en-US" sz="3200" dirty="0" smtClean="0"/>
              <a:t>Regressed similar model from Baade and Dye, with new MSA data</a:t>
            </a:r>
          </a:p>
          <a:p>
            <a:pPr marL="457200" indent="-457200">
              <a:buFont typeface="Arial"/>
              <a:buChar char="•"/>
            </a:pPr>
            <a:r>
              <a:rPr lang="en-US" sz="3200" dirty="0" smtClean="0"/>
              <a:t>Looked at data from 19 cities that built baseball and football teams between 1984 and 2001, the years directly following the ones used by Baade and Dye</a:t>
            </a:r>
          </a:p>
          <a:p>
            <a:pPr marL="457200" indent="-457200">
              <a:buFont typeface="Arial"/>
              <a:buChar char="•"/>
            </a:pPr>
            <a:r>
              <a:rPr lang="en-US" sz="3200" dirty="0" smtClean="0"/>
              <a:t>Found that cities with stadiums located in downtown or central city locations had an overall positive impact on personal income whereas cities with stadiums located in suburban areas, outside the city, had an overall negative impact on personal income</a:t>
            </a:r>
          </a:p>
          <a:p>
            <a:pPr marL="457200" indent="-457200">
              <a:buFont typeface="Arial"/>
              <a:buChar char="•"/>
            </a:pPr>
            <a:r>
              <a:rPr lang="en-US" sz="3200" dirty="0" smtClean="0"/>
              <a:t>Overall evidence showed no </a:t>
            </a:r>
            <a:r>
              <a:rPr lang="en-US" sz="3200" dirty="0"/>
              <a:t>significant impact of sports stadiums on metropolitan </a:t>
            </a:r>
            <a:r>
              <a:rPr lang="en-US" sz="3200" dirty="0" smtClean="0"/>
              <a:t>economy,  contradicting Baade and Dye</a:t>
            </a:r>
          </a:p>
          <a:p>
            <a:pPr marL="457200" indent="-457200">
              <a:buFont typeface="Arial"/>
              <a:buChar char="•"/>
            </a:pPr>
            <a:endParaRPr lang="en-US" sz="2800" dirty="0"/>
          </a:p>
          <a:p>
            <a:r>
              <a:rPr lang="en-US" sz="2800" dirty="0" smtClean="0"/>
              <a:t>                                                                      </a:t>
            </a: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91831" y="13633087"/>
            <a:ext cx="17233347" cy="8623859"/>
          </a:xfrm>
          <a:prstGeom prst="roundRect">
            <a:avLst>
              <a:gd name="adj" fmla="val 16667"/>
            </a:avLst>
          </a:prstGeom>
          <a:ln w="76200">
            <a:solidFill>
              <a:srgbClr val="0A1856"/>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7" name="TextBox 36"/>
          <p:cNvSpPr txBox="1"/>
          <p:nvPr/>
        </p:nvSpPr>
        <p:spPr>
          <a:xfrm>
            <a:off x="31636734" y="15626163"/>
            <a:ext cx="11778971" cy="923330"/>
          </a:xfrm>
          <a:prstGeom prst="rect">
            <a:avLst/>
          </a:prstGeom>
          <a:noFill/>
        </p:spPr>
        <p:txBody>
          <a:bodyPr wrap="square" rtlCol="0">
            <a:spAutoFit/>
          </a:bodyPr>
          <a:lstStyle/>
          <a:p>
            <a:pPr algn="ctr"/>
            <a:r>
              <a:rPr lang="en-US" sz="5400" b="1" u="sng" dirty="0" smtClean="0">
                <a:solidFill>
                  <a:schemeClr val="accent5">
                    <a:lumMod val="75000"/>
                  </a:schemeClr>
                </a:solidFill>
                <a:latin typeface="Arial" panose="020B0604020202020204" pitchFamily="34" charset="0"/>
                <a:cs typeface="Arial" panose="020B0604020202020204" pitchFamily="34" charset="0"/>
              </a:rPr>
              <a:t>Interpretation of Results</a:t>
            </a:r>
          </a:p>
        </p:txBody>
      </p:sp>
      <p:sp>
        <p:nvSpPr>
          <p:cNvPr id="39" name="TextBox 38"/>
          <p:cNvSpPr txBox="1"/>
          <p:nvPr/>
        </p:nvSpPr>
        <p:spPr>
          <a:xfrm>
            <a:off x="31445199" y="16560800"/>
            <a:ext cx="11938223" cy="5078314"/>
          </a:xfrm>
          <a:prstGeom prst="rect">
            <a:avLst/>
          </a:prstGeom>
          <a:noFill/>
        </p:spPr>
        <p:txBody>
          <a:bodyPr wrap="square" rtlCol="0">
            <a:spAutoFit/>
          </a:bodyPr>
          <a:lstStyle/>
          <a:p>
            <a:pPr marL="342900" indent="-342900" defTabSz="914396" fontAlgn="base">
              <a:spcBef>
                <a:spcPct val="0"/>
              </a:spcBef>
              <a:spcAft>
                <a:spcPct val="0"/>
              </a:spcAft>
              <a:buFont typeface="Arial" panose="020B0604020202020204" pitchFamily="34" charset="0"/>
              <a:buChar char="•"/>
            </a:pPr>
            <a:endParaRPr lang="en-US" sz="3600" dirty="0" smtClean="0">
              <a:solidFill>
                <a:srgbClr val="000000"/>
              </a:solidFill>
            </a:endParaRPr>
          </a:p>
          <a:p>
            <a:pPr marL="342900" indent="-342900" defTabSz="914396" fontAlgn="base">
              <a:spcBef>
                <a:spcPct val="0"/>
              </a:spcBef>
              <a:spcAft>
                <a:spcPct val="0"/>
              </a:spcAft>
              <a:buFont typeface="Arial" panose="020B0604020202020204" pitchFamily="34" charset="0"/>
              <a:buChar char="•"/>
            </a:pPr>
            <a:r>
              <a:rPr lang="en-US" sz="3600" dirty="0">
                <a:solidFill>
                  <a:srgbClr val="000000"/>
                </a:solidFill>
              </a:rPr>
              <a:t>The construction or renovation of a football or baseball stadium will lead to a 0.11% decrease in GDP per capita</a:t>
            </a:r>
          </a:p>
          <a:p>
            <a:pPr marL="342900" indent="-342900" defTabSz="914396" fontAlgn="base">
              <a:spcBef>
                <a:spcPct val="0"/>
              </a:spcBef>
              <a:spcAft>
                <a:spcPct val="0"/>
              </a:spcAft>
              <a:buFont typeface="Arial" panose="020B0604020202020204" pitchFamily="34" charset="0"/>
              <a:buChar char="•"/>
            </a:pPr>
            <a:r>
              <a:rPr lang="en-US" sz="3600" dirty="0" smtClean="0">
                <a:solidFill>
                  <a:srgbClr val="000000"/>
                </a:solidFill>
              </a:rPr>
              <a:t>A </a:t>
            </a:r>
            <a:r>
              <a:rPr lang="en-US" sz="3600" dirty="0" smtClean="0">
                <a:solidFill>
                  <a:srgbClr val="000000"/>
                </a:solidFill>
              </a:rPr>
              <a:t>1% increase in population will lead to a 0.053% increase in GDP per capita</a:t>
            </a:r>
            <a:endParaRPr lang="en-US" sz="3600" dirty="0">
              <a:solidFill>
                <a:srgbClr val="000000"/>
              </a:solidFill>
            </a:endParaRPr>
          </a:p>
          <a:p>
            <a:pPr marL="342900" indent="-342900" defTabSz="914396" fontAlgn="base">
              <a:spcBef>
                <a:spcPct val="0"/>
              </a:spcBef>
              <a:spcAft>
                <a:spcPct val="0"/>
              </a:spcAft>
              <a:buFont typeface="Arial" panose="020B0604020202020204" pitchFamily="34" charset="0"/>
              <a:buChar char="•"/>
            </a:pPr>
            <a:r>
              <a:rPr lang="en-US" sz="3600" dirty="0" smtClean="0">
                <a:solidFill>
                  <a:srgbClr val="000000"/>
                </a:solidFill>
              </a:rPr>
              <a:t>The </a:t>
            </a:r>
            <a:r>
              <a:rPr lang="en-US" sz="3600" dirty="0" smtClean="0">
                <a:solidFill>
                  <a:srgbClr val="000000"/>
                </a:solidFill>
              </a:rPr>
              <a:t>effect of population on GDP per capita is statistically significant</a:t>
            </a:r>
          </a:p>
          <a:p>
            <a:pPr marL="342900" indent="-342900" defTabSz="914396" fontAlgn="base">
              <a:spcBef>
                <a:spcPct val="0"/>
              </a:spcBef>
              <a:spcAft>
                <a:spcPct val="0"/>
              </a:spcAft>
              <a:buFont typeface="Arial" panose="020B0604020202020204" pitchFamily="34" charset="0"/>
              <a:buChar char="•"/>
            </a:pPr>
            <a:r>
              <a:rPr lang="en-US" sz="3600" dirty="0">
                <a:solidFill>
                  <a:srgbClr val="000000"/>
                </a:solidFill>
              </a:rPr>
              <a:t>The effect of </a:t>
            </a:r>
            <a:r>
              <a:rPr lang="en-US" sz="3600" dirty="0" smtClean="0">
                <a:solidFill>
                  <a:srgbClr val="000000"/>
                </a:solidFill>
              </a:rPr>
              <a:t>construction or renovation of a football or baseball stadium is statistically significant</a:t>
            </a:r>
          </a:p>
        </p:txBody>
      </p:sp>
      <p:sp>
        <p:nvSpPr>
          <p:cNvPr id="40" name="TextBox 39"/>
          <p:cNvSpPr txBox="1"/>
          <p:nvPr/>
        </p:nvSpPr>
        <p:spPr>
          <a:xfrm>
            <a:off x="31360282" y="25607560"/>
            <a:ext cx="11938223" cy="6186310"/>
          </a:xfrm>
          <a:prstGeom prst="rect">
            <a:avLst/>
          </a:prstGeom>
          <a:noFill/>
        </p:spPr>
        <p:txBody>
          <a:bodyPr wrap="square" rtlCol="0">
            <a:spAutoFit/>
          </a:bodyPr>
          <a:lstStyle/>
          <a:p>
            <a:pPr marL="342900" indent="-342900" defTabSz="914396" fontAlgn="base">
              <a:spcBef>
                <a:spcPct val="0"/>
              </a:spcBef>
              <a:spcAft>
                <a:spcPct val="0"/>
              </a:spcAft>
              <a:buFont typeface="Arial" panose="020B0604020202020204" pitchFamily="34" charset="0"/>
              <a:buChar char="•"/>
            </a:pPr>
            <a:r>
              <a:rPr lang="en-US" sz="3600" dirty="0" smtClean="0">
                <a:solidFill>
                  <a:srgbClr val="000000"/>
                </a:solidFill>
              </a:rPr>
              <a:t>My results show that renovation or construction of professional sports stadiums have a statistically significant negative impact on GDP per capita in metropolitan areas</a:t>
            </a:r>
          </a:p>
          <a:p>
            <a:pPr marL="342900" indent="-342900" defTabSz="914396" fontAlgn="base">
              <a:spcBef>
                <a:spcPct val="0"/>
              </a:spcBef>
              <a:spcAft>
                <a:spcPct val="0"/>
              </a:spcAft>
              <a:buFont typeface="Arial" panose="020B0604020202020204" pitchFamily="34" charset="0"/>
              <a:buChar char="•"/>
            </a:pPr>
            <a:r>
              <a:rPr lang="en-US" sz="3600" dirty="0" smtClean="0">
                <a:solidFill>
                  <a:srgbClr val="000000"/>
                </a:solidFill>
              </a:rPr>
              <a:t>It may not be beneficial to a city’s economy to publically finance construction of sports stadiums</a:t>
            </a:r>
          </a:p>
          <a:p>
            <a:pPr marL="342900" indent="-342900" defTabSz="914396" fontAlgn="base">
              <a:spcBef>
                <a:spcPct val="0"/>
              </a:spcBef>
              <a:spcAft>
                <a:spcPct val="0"/>
              </a:spcAft>
              <a:buFont typeface="Arial" panose="020B0604020202020204" pitchFamily="34" charset="0"/>
              <a:buChar char="•"/>
            </a:pPr>
            <a:r>
              <a:rPr lang="en-US" sz="3600" dirty="0" smtClean="0">
                <a:solidFill>
                  <a:srgbClr val="000000"/>
                </a:solidFill>
              </a:rPr>
              <a:t>The addition of low-wage jobs may be a possible explanation for the decrease in GDP per capita</a:t>
            </a:r>
          </a:p>
          <a:p>
            <a:pPr marL="342900" indent="-342900" defTabSz="914396" fontAlgn="base">
              <a:spcBef>
                <a:spcPct val="0"/>
              </a:spcBef>
              <a:spcAft>
                <a:spcPct val="0"/>
              </a:spcAft>
              <a:buFont typeface="Arial" panose="020B0604020202020204" pitchFamily="34" charset="0"/>
              <a:buChar char="•"/>
            </a:pPr>
            <a:r>
              <a:rPr lang="en-US" sz="3600" dirty="0" smtClean="0">
                <a:solidFill>
                  <a:srgbClr val="000000"/>
                </a:solidFill>
              </a:rPr>
              <a:t>Additional years of data will have to be looked at to determine the long-run effects of sports stadiums on metropolitan economies</a:t>
            </a:r>
          </a:p>
          <a:p>
            <a:pPr marL="342900" indent="-342900" defTabSz="914396" fontAlgn="base">
              <a:spcBef>
                <a:spcPct val="0"/>
              </a:spcBef>
              <a:spcAft>
                <a:spcPct val="0"/>
              </a:spcAft>
              <a:buFont typeface="Arial" panose="020B0604020202020204" pitchFamily="34" charset="0"/>
              <a:buChar char="•"/>
            </a:pPr>
            <a:endParaRPr lang="en-US" sz="3600" dirty="0" smtClean="0">
              <a:solidFill>
                <a:srgbClr val="000000"/>
              </a:solidFill>
            </a:endParaRPr>
          </a:p>
        </p:txBody>
      </p:sp>
      <p:sp>
        <p:nvSpPr>
          <p:cNvPr id="53" name="AutoShape 30"/>
          <p:cNvSpPr>
            <a:spLocks noChangeArrowheads="1"/>
          </p:cNvSpPr>
          <p:nvPr/>
        </p:nvSpPr>
        <p:spPr bwMode="auto">
          <a:xfrm>
            <a:off x="31453307" y="5994855"/>
            <a:ext cx="11995325" cy="8533945"/>
          </a:xfrm>
          <a:prstGeom prst="roundRect">
            <a:avLst>
              <a:gd name="adj" fmla="val 7000"/>
            </a:avLst>
          </a:prstGeom>
          <a:solidFill>
            <a:srgbClr val="FFFFFF"/>
          </a:solidFill>
          <a:ln w="9525">
            <a:solidFill>
              <a:srgbClr val="000000"/>
            </a:solidFill>
            <a:round/>
            <a:headEnd/>
            <a:tailEnd/>
          </a:ln>
          <a:effectLst/>
        </p:spPr>
        <p:txBody>
          <a:bodyPr wrap="none" anchor="ctr"/>
          <a:lstStyle/>
          <a:p>
            <a:pPr algn="ctr" defTabSz="914396" fontAlgn="base">
              <a:spcBef>
                <a:spcPct val="0"/>
              </a:spcBef>
              <a:spcAft>
                <a:spcPct val="0"/>
              </a:spcAft>
              <a:defRPr/>
            </a:pPr>
            <a:endParaRPr lang="en-US" sz="8604" kern="0" dirty="0">
              <a:solidFill>
                <a:srgbClr val="000000"/>
              </a:solidFill>
              <a:latin typeface="Arial" charset="0"/>
            </a:endParaRPr>
          </a:p>
        </p:txBody>
      </p:sp>
      <p:sp>
        <p:nvSpPr>
          <p:cNvPr id="65" name="TextBox 64"/>
          <p:cNvSpPr txBox="1"/>
          <p:nvPr/>
        </p:nvSpPr>
        <p:spPr>
          <a:xfrm>
            <a:off x="29209999" y="6252238"/>
            <a:ext cx="16256991" cy="1108611"/>
          </a:xfrm>
          <a:prstGeom prst="rect">
            <a:avLst/>
          </a:prstGeom>
          <a:noFill/>
        </p:spPr>
        <p:txBody>
          <a:bodyPr wrap="square" rtlCol="0">
            <a:spAutoFit/>
          </a:bodyPr>
          <a:lstStyle/>
          <a:p>
            <a:pPr algn="ctr"/>
            <a:r>
              <a:rPr lang="en-US" sz="6604" b="1" u="sng" dirty="0" smtClean="0">
                <a:solidFill>
                  <a:schemeClr val="accent5">
                    <a:lumMod val="75000"/>
                  </a:schemeClr>
                </a:solidFill>
                <a:latin typeface="Arial" panose="020B0604020202020204" pitchFamily="34" charset="0"/>
                <a:cs typeface="Arial" panose="020B0604020202020204" pitchFamily="34" charset="0"/>
              </a:rPr>
              <a:t>Results</a:t>
            </a:r>
          </a:p>
        </p:txBody>
      </p:sp>
      <p:pic>
        <p:nvPicPr>
          <p:cNvPr id="66" name="Picture 65"/>
          <p:cNvPicPr>
            <a:picLocks noChangeAspect="1"/>
          </p:cNvPicPr>
          <p:nvPr/>
        </p:nvPicPr>
        <p:blipFill>
          <a:blip r:embed="rId4"/>
          <a:stretch>
            <a:fillRect/>
          </a:stretch>
        </p:blipFill>
        <p:spPr>
          <a:xfrm>
            <a:off x="31913384" y="8128000"/>
            <a:ext cx="11055570" cy="5334000"/>
          </a:xfrm>
          <a:prstGeom prst="rect">
            <a:avLst/>
          </a:prstGeom>
        </p:spPr>
      </p:pic>
    </p:spTree>
    <p:extLst>
      <p:ext uri="{BB962C8B-B14F-4D97-AF65-F5344CB8AC3E}">
        <p14:creationId xmlns:p14="http://schemas.microsoft.com/office/powerpoint/2010/main" val="1114776095"/>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32888</TotalTime>
  <Words>475</Words>
  <Application>Microsoft Macintosh PowerPoint</Application>
  <PresentationFormat>Custom</PresentationFormat>
  <Paragraphs>59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Marissa DeCaro</dc:creator>
  <cp:lastModifiedBy>Ryan Buckley</cp:lastModifiedBy>
  <cp:revision>142</cp:revision>
  <dcterms:created xsi:type="dcterms:W3CDTF">2016-07-15T16:29:25Z</dcterms:created>
  <dcterms:modified xsi:type="dcterms:W3CDTF">2018-04-17T22:27:49Z</dcterms:modified>
</cp:coreProperties>
</file>