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7086600" cy="9429750"/>
  <p:defaultTextStyle>
    <a:defPPr>
      <a:defRPr lang="en-US"/>
    </a:defPPr>
    <a:lvl1pPr algn="l" rtl="0" eaLnBrk="0" fontAlgn="base" hangingPunct="0">
      <a:spcBef>
        <a:spcPct val="0"/>
      </a:spcBef>
      <a:spcAft>
        <a:spcPct val="0"/>
      </a:spcAft>
      <a:defRPr sz="9300" kern="1200">
        <a:solidFill>
          <a:schemeClr val="tx1"/>
        </a:solidFill>
        <a:latin typeface="Arial" panose="020B0604020202020204" pitchFamily="34" charset="0"/>
        <a:ea typeface="ヒラギノ角ゴ Pro W3" pitchFamily="2" charset="-128"/>
        <a:cs typeface="+mn-cs"/>
      </a:defRPr>
    </a:lvl1pPr>
    <a:lvl2pPr marL="4572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pitchFamily="2" charset="-128"/>
        <a:cs typeface="+mn-cs"/>
      </a:defRPr>
    </a:lvl2pPr>
    <a:lvl3pPr marL="9144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pitchFamily="2" charset="-128"/>
        <a:cs typeface="+mn-cs"/>
      </a:defRPr>
    </a:lvl3pPr>
    <a:lvl4pPr marL="13716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pitchFamily="2" charset="-128"/>
        <a:cs typeface="+mn-cs"/>
      </a:defRPr>
    </a:lvl4pPr>
    <a:lvl5pPr marL="1828800" algn="l" rtl="0" eaLnBrk="0" fontAlgn="base" hangingPunct="0">
      <a:spcBef>
        <a:spcPct val="0"/>
      </a:spcBef>
      <a:spcAft>
        <a:spcPct val="0"/>
      </a:spcAft>
      <a:defRPr sz="9300" kern="1200">
        <a:solidFill>
          <a:schemeClr val="tx1"/>
        </a:solidFill>
        <a:latin typeface="Arial" panose="020B0604020202020204" pitchFamily="34" charset="0"/>
        <a:ea typeface="ヒラギノ角ゴ Pro W3" pitchFamily="2" charset="-128"/>
        <a:cs typeface="+mn-cs"/>
      </a:defRPr>
    </a:lvl5pPr>
    <a:lvl6pPr marL="2286000" algn="l" defTabSz="914400" rtl="0" eaLnBrk="1" latinLnBrk="0" hangingPunct="1">
      <a:defRPr sz="9300" kern="1200">
        <a:solidFill>
          <a:schemeClr val="tx1"/>
        </a:solidFill>
        <a:latin typeface="Arial" panose="020B0604020202020204" pitchFamily="34" charset="0"/>
        <a:ea typeface="ヒラギノ角ゴ Pro W3" pitchFamily="2" charset="-128"/>
        <a:cs typeface="+mn-cs"/>
      </a:defRPr>
    </a:lvl6pPr>
    <a:lvl7pPr marL="2743200" algn="l" defTabSz="914400" rtl="0" eaLnBrk="1" latinLnBrk="0" hangingPunct="1">
      <a:defRPr sz="9300" kern="1200">
        <a:solidFill>
          <a:schemeClr val="tx1"/>
        </a:solidFill>
        <a:latin typeface="Arial" panose="020B0604020202020204" pitchFamily="34" charset="0"/>
        <a:ea typeface="ヒラギノ角ゴ Pro W3" pitchFamily="2" charset="-128"/>
        <a:cs typeface="+mn-cs"/>
      </a:defRPr>
    </a:lvl7pPr>
    <a:lvl8pPr marL="3200400" algn="l" defTabSz="914400" rtl="0" eaLnBrk="1" latinLnBrk="0" hangingPunct="1">
      <a:defRPr sz="9300" kern="1200">
        <a:solidFill>
          <a:schemeClr val="tx1"/>
        </a:solidFill>
        <a:latin typeface="Arial" panose="020B0604020202020204" pitchFamily="34" charset="0"/>
        <a:ea typeface="ヒラギノ角ゴ Pro W3" pitchFamily="2" charset="-128"/>
        <a:cs typeface="+mn-cs"/>
      </a:defRPr>
    </a:lvl8pPr>
    <a:lvl9pPr marL="3657600" algn="l" defTabSz="914400" rtl="0" eaLnBrk="1" latinLnBrk="0" hangingPunct="1">
      <a:defRPr sz="9300" kern="1200">
        <a:solidFill>
          <a:schemeClr val="tx1"/>
        </a:solidFill>
        <a:latin typeface="Arial" panose="020B0604020202020204" pitchFamily="34" charset="0"/>
        <a:ea typeface="ヒラギノ角ゴ Pro W3" pitchFamily="2" charset="-128"/>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7EC"/>
    <a:srgbClr val="FBFD9D"/>
    <a:srgbClr val="A8F793"/>
    <a:srgbClr val="C9FFC9"/>
    <a:srgbClr val="DCEFF0"/>
    <a:srgbClr val="FED5D2"/>
    <a:srgbClr val="FDAE99"/>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2582" autoAdjust="0"/>
  </p:normalViewPr>
  <p:slideViewPr>
    <p:cSldViewPr>
      <p:cViewPr>
        <p:scale>
          <a:sx n="40" d="100"/>
          <a:sy n="40" d="100"/>
        </p:scale>
        <p:origin x="-1458" y="-2280"/>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276C749-8933-4C1D-9FF9-08B318E20950}"/>
              </a:ext>
            </a:extLst>
          </p:cNvPr>
          <p:cNvSpPr>
            <a:spLocks noGrp="1"/>
          </p:cNvSpPr>
          <p:nvPr>
            <p:ph type="hdr" sz="quarter"/>
          </p:nvPr>
        </p:nvSpPr>
        <p:spPr>
          <a:xfrm>
            <a:off x="0" y="0"/>
            <a:ext cx="3070225" cy="471488"/>
          </a:xfrm>
          <a:prstGeom prst="rect">
            <a:avLst/>
          </a:prstGeom>
        </p:spPr>
        <p:txBody>
          <a:bodyPr vert="horz" lIns="91440" tIns="45720" rIns="91440" bIns="45720" rtlCol="0"/>
          <a:lstStyle>
            <a:lvl1pPr algn="l" eaLnBrk="1" hangingPunct="1">
              <a:defRPr sz="1200">
                <a:latin typeface="Arial" pitchFamily="-65" charset="0"/>
                <a:ea typeface="+mn-ea"/>
                <a:cs typeface="+mn-cs"/>
              </a:defRPr>
            </a:lvl1pPr>
          </a:lstStyle>
          <a:p>
            <a:pPr>
              <a:defRPr/>
            </a:pPr>
            <a:endParaRPr lang="en-US" dirty="0"/>
          </a:p>
        </p:txBody>
      </p:sp>
      <p:sp>
        <p:nvSpPr>
          <p:cNvPr id="3" name="Date Placeholder 2">
            <a:extLst>
              <a:ext uri="{FF2B5EF4-FFF2-40B4-BE49-F238E27FC236}">
                <a16:creationId xmlns:a16="http://schemas.microsoft.com/office/drawing/2014/main" id="{2504B62F-6928-4F42-9502-37F584EE04CE}"/>
              </a:ext>
            </a:extLst>
          </p:cNvPr>
          <p:cNvSpPr>
            <a:spLocks noGrp="1"/>
          </p:cNvSpPr>
          <p:nvPr>
            <p:ph type="dt" idx="1"/>
          </p:nvPr>
        </p:nvSpPr>
        <p:spPr>
          <a:xfrm>
            <a:off x="4014788" y="0"/>
            <a:ext cx="3070225" cy="4714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vl1pPr>
          </a:lstStyle>
          <a:p>
            <a:pPr>
              <a:defRPr/>
            </a:pPr>
            <a:fld id="{E89E8DB5-FBF0-4160-ACC6-BB7F3558EFC9}" type="datetime1">
              <a:rPr lang="en-US" altLang="en-US"/>
              <a:pPr>
                <a:defRPr/>
              </a:pPr>
              <a:t>4/15/2018</a:t>
            </a:fld>
            <a:endParaRPr lang="en-US" altLang="en-US" dirty="0"/>
          </a:p>
        </p:txBody>
      </p:sp>
      <p:sp>
        <p:nvSpPr>
          <p:cNvPr id="4" name="Slide Image Placeholder 3">
            <a:extLst>
              <a:ext uri="{FF2B5EF4-FFF2-40B4-BE49-F238E27FC236}">
                <a16:creationId xmlns:a16="http://schemas.microsoft.com/office/drawing/2014/main" id="{C0D3EB8E-F669-47E2-9969-266E55FB68E2}"/>
              </a:ext>
            </a:extLst>
          </p:cNvPr>
          <p:cNvSpPr>
            <a:spLocks noGrp="1" noRot="1" noChangeAspect="1"/>
          </p:cNvSpPr>
          <p:nvPr>
            <p:ph type="sldImg" idx="2"/>
          </p:nvPr>
        </p:nvSpPr>
        <p:spPr>
          <a:xfrm>
            <a:off x="1185863" y="708025"/>
            <a:ext cx="4714875" cy="3535363"/>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E699AC0E-59F1-447D-BC99-C4A82B7A7906}"/>
              </a:ext>
            </a:extLst>
          </p:cNvPr>
          <p:cNvSpPr>
            <a:spLocks noGrp="1"/>
          </p:cNvSpPr>
          <p:nvPr>
            <p:ph type="body" sz="quarter" idx="3"/>
          </p:nvPr>
        </p:nvSpPr>
        <p:spPr>
          <a:xfrm>
            <a:off x="708025" y="4479925"/>
            <a:ext cx="5670550" cy="424338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D8FF746B-033B-4668-82CE-41764BF034B8}"/>
              </a:ext>
            </a:extLst>
          </p:cNvPr>
          <p:cNvSpPr>
            <a:spLocks noGrp="1"/>
          </p:cNvSpPr>
          <p:nvPr>
            <p:ph type="ftr" sz="quarter" idx="4"/>
          </p:nvPr>
        </p:nvSpPr>
        <p:spPr>
          <a:xfrm>
            <a:off x="0" y="8956675"/>
            <a:ext cx="3070225" cy="471488"/>
          </a:xfrm>
          <a:prstGeom prst="rect">
            <a:avLst/>
          </a:prstGeom>
        </p:spPr>
        <p:txBody>
          <a:bodyPr vert="horz" lIns="91440" tIns="45720" rIns="91440" bIns="45720" rtlCol="0" anchor="b"/>
          <a:lstStyle>
            <a:lvl1pPr algn="l" eaLnBrk="1" hangingPunct="1">
              <a:defRPr sz="1200">
                <a:latin typeface="Arial" pitchFamily="-65" charset="0"/>
                <a:ea typeface="+mn-ea"/>
                <a:cs typeface="+mn-cs"/>
              </a:defRPr>
            </a:lvl1pPr>
          </a:lstStyle>
          <a:p>
            <a:pPr>
              <a:defRPr/>
            </a:pPr>
            <a:endParaRPr lang="en-US" dirty="0"/>
          </a:p>
        </p:txBody>
      </p:sp>
      <p:sp>
        <p:nvSpPr>
          <p:cNvPr id="7" name="Slide Number Placeholder 6">
            <a:extLst>
              <a:ext uri="{FF2B5EF4-FFF2-40B4-BE49-F238E27FC236}">
                <a16:creationId xmlns:a16="http://schemas.microsoft.com/office/drawing/2014/main" id="{32A1F234-8181-4DCA-BA36-4A5859D47EA8}"/>
              </a:ext>
            </a:extLst>
          </p:cNvPr>
          <p:cNvSpPr>
            <a:spLocks noGrp="1"/>
          </p:cNvSpPr>
          <p:nvPr>
            <p:ph type="sldNum" sz="quarter" idx="5"/>
          </p:nvPr>
        </p:nvSpPr>
        <p:spPr>
          <a:xfrm>
            <a:off x="4014788" y="8956675"/>
            <a:ext cx="3070225" cy="4714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A198319F-8B5A-4A62-8470-ADCEEF29146E}"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1pPr>
    <a:lvl2pPr marL="4572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2pPr>
    <a:lvl3pPr marL="9144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3pPr>
    <a:lvl4pPr marL="13716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4pPr>
    <a:lvl5pPr marL="18288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a:extLst>
              <a:ext uri="{FF2B5EF4-FFF2-40B4-BE49-F238E27FC236}">
                <a16:creationId xmlns:a16="http://schemas.microsoft.com/office/drawing/2014/main" id="{87C27AF5-9260-4A46-881E-C66155F3DA7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es Placeholder 2">
            <a:extLst>
              <a:ext uri="{FF2B5EF4-FFF2-40B4-BE49-F238E27FC236}">
                <a16:creationId xmlns:a16="http://schemas.microsoft.com/office/drawing/2014/main" id="{DB126338-6053-43C4-8395-064771B887B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ea typeface="ヒラギノ角ゴ Pro W3" pitchFamily="2" charset="-128"/>
            </a:endParaRPr>
          </a:p>
        </p:txBody>
      </p:sp>
      <p:sp>
        <p:nvSpPr>
          <p:cNvPr id="4100" name="Slide Number Placeholder 3">
            <a:extLst>
              <a:ext uri="{FF2B5EF4-FFF2-40B4-BE49-F238E27FC236}">
                <a16:creationId xmlns:a16="http://schemas.microsoft.com/office/drawing/2014/main" id="{8737B4CB-0D88-4D0C-89BC-5864F010073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ヒラギノ角ゴ Pro W3" pitchFamily="2" charset="-128"/>
              </a:defRPr>
            </a:lvl1pPr>
            <a:lvl2pPr marL="742950" indent="-285750">
              <a:spcBef>
                <a:spcPct val="30000"/>
              </a:spcBef>
              <a:defRPr sz="1200">
                <a:solidFill>
                  <a:schemeClr val="tx1"/>
                </a:solidFill>
                <a:latin typeface="Calibri" panose="020F0502020204030204" pitchFamily="34" charset="0"/>
                <a:ea typeface="ヒラギノ角ゴ Pro W3" pitchFamily="2" charset="-128"/>
              </a:defRPr>
            </a:lvl2pPr>
            <a:lvl3pPr marL="1143000" indent="-228600">
              <a:spcBef>
                <a:spcPct val="30000"/>
              </a:spcBef>
              <a:defRPr sz="1200">
                <a:solidFill>
                  <a:schemeClr val="tx1"/>
                </a:solidFill>
                <a:latin typeface="Calibri" panose="020F0502020204030204" pitchFamily="34" charset="0"/>
                <a:ea typeface="ヒラギノ角ゴ Pro W3" pitchFamily="2" charset="-128"/>
              </a:defRPr>
            </a:lvl3pPr>
            <a:lvl4pPr marL="1600200" indent="-228600">
              <a:spcBef>
                <a:spcPct val="30000"/>
              </a:spcBef>
              <a:defRPr sz="1200">
                <a:solidFill>
                  <a:schemeClr val="tx1"/>
                </a:solidFill>
                <a:latin typeface="Calibri" panose="020F0502020204030204" pitchFamily="34" charset="0"/>
                <a:ea typeface="ヒラギノ角ゴ Pro W3" pitchFamily="2" charset="-128"/>
              </a:defRPr>
            </a:lvl4pPr>
            <a:lvl5pPr marL="2057400" indent="-228600">
              <a:spcBef>
                <a:spcPct val="30000"/>
              </a:spcBef>
              <a:defRPr sz="1200">
                <a:solidFill>
                  <a:schemeClr val="tx1"/>
                </a:solidFill>
                <a:latin typeface="Calibri" panose="020F0502020204030204" pitchFamily="34" charset="0"/>
                <a:ea typeface="ヒラギノ角ゴ Pro W3" pitchFamily="2"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pitchFamily="2"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pitchFamily="2"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pitchFamily="2"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ヒラギノ角ゴ Pro W3" pitchFamily="2" charset="-128"/>
              </a:defRPr>
            </a:lvl9pPr>
          </a:lstStyle>
          <a:p>
            <a:pPr>
              <a:spcBef>
                <a:spcPct val="0"/>
              </a:spcBef>
            </a:pPr>
            <a:fld id="{5542C473-74A2-4585-B356-612799615625}" type="slidenum">
              <a:rPr lang="en-US" altLang="en-US">
                <a:latin typeface="Arial" panose="020B0604020202020204" pitchFamily="34" charset="0"/>
              </a:rPr>
              <a:pPr>
                <a:spcBef>
                  <a:spcPct val="0"/>
                </a:spcBef>
              </a:pPr>
              <a:t>1</a:t>
            </a:fld>
            <a:endParaRPr lang="en-US"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6B69104B-8318-4988-8734-045FE969C893}"/>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a:extLst>
              <a:ext uri="{FF2B5EF4-FFF2-40B4-BE49-F238E27FC236}">
                <a16:creationId xmlns:a16="http://schemas.microsoft.com/office/drawing/2014/main" id="{5337DE2F-5E1E-4C8B-A4B6-FAE337B9BAB2}"/>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a:extLst>
              <a:ext uri="{FF2B5EF4-FFF2-40B4-BE49-F238E27FC236}">
                <a16:creationId xmlns:a16="http://schemas.microsoft.com/office/drawing/2014/main" id="{BCA54111-2F1F-41F6-94B9-456A974C8720}"/>
              </a:ext>
            </a:extLst>
          </p:cNvPr>
          <p:cNvSpPr>
            <a:spLocks noGrp="1" noChangeArrowheads="1"/>
          </p:cNvSpPr>
          <p:nvPr>
            <p:ph type="sldNum" sz="quarter" idx="12"/>
          </p:nvPr>
        </p:nvSpPr>
        <p:spPr>
          <a:ln/>
        </p:spPr>
        <p:txBody>
          <a:bodyPr/>
          <a:lstStyle>
            <a:lvl1pPr>
              <a:defRPr/>
            </a:lvl1pPr>
          </a:lstStyle>
          <a:p>
            <a:pPr>
              <a:defRPr/>
            </a:pPr>
            <a:fld id="{4911E0EC-A282-4C34-B602-29832009951E}" type="slidenum">
              <a:rPr lang="en-US" altLang="en-US"/>
              <a:pPr>
                <a:defRPr/>
              </a:pPr>
              <a:t>‹#›</a:t>
            </a:fld>
            <a:endParaRPr lang="en-US" altLang="en-US" dirty="0"/>
          </a:p>
        </p:txBody>
      </p:sp>
    </p:spTree>
    <p:extLst>
      <p:ext uri="{BB962C8B-B14F-4D97-AF65-F5344CB8AC3E}">
        <p14:creationId xmlns:p14="http://schemas.microsoft.com/office/powerpoint/2010/main" val="2048916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9D67F07E-AD8B-4D83-825F-2BEBC7AEE2C0}"/>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a:extLst>
              <a:ext uri="{FF2B5EF4-FFF2-40B4-BE49-F238E27FC236}">
                <a16:creationId xmlns:a16="http://schemas.microsoft.com/office/drawing/2014/main" id="{9D9ADD51-65E0-4DF8-BF82-7A2485287E11}"/>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a:extLst>
              <a:ext uri="{FF2B5EF4-FFF2-40B4-BE49-F238E27FC236}">
                <a16:creationId xmlns:a16="http://schemas.microsoft.com/office/drawing/2014/main" id="{3543E954-C3C9-4F8A-B8CA-BE3F9D3D0EF6}"/>
              </a:ext>
            </a:extLst>
          </p:cNvPr>
          <p:cNvSpPr>
            <a:spLocks noGrp="1" noChangeArrowheads="1"/>
          </p:cNvSpPr>
          <p:nvPr>
            <p:ph type="sldNum" sz="quarter" idx="12"/>
          </p:nvPr>
        </p:nvSpPr>
        <p:spPr>
          <a:ln/>
        </p:spPr>
        <p:txBody>
          <a:bodyPr/>
          <a:lstStyle>
            <a:lvl1pPr>
              <a:defRPr/>
            </a:lvl1pPr>
          </a:lstStyle>
          <a:p>
            <a:pPr>
              <a:defRPr/>
            </a:pPr>
            <a:fld id="{9CA3DFE0-C955-42D1-9E79-1699C7F77FE2}" type="slidenum">
              <a:rPr lang="en-US" altLang="en-US"/>
              <a:pPr>
                <a:defRPr/>
              </a:pPr>
              <a:t>‹#›</a:t>
            </a:fld>
            <a:endParaRPr lang="en-US" altLang="en-US" dirty="0"/>
          </a:p>
        </p:txBody>
      </p:sp>
    </p:spTree>
    <p:extLst>
      <p:ext uri="{BB962C8B-B14F-4D97-AF65-F5344CB8AC3E}">
        <p14:creationId xmlns:p14="http://schemas.microsoft.com/office/powerpoint/2010/main" val="2008276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26BE30D4-025E-4512-9310-CB882A490C34}"/>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a:extLst>
              <a:ext uri="{FF2B5EF4-FFF2-40B4-BE49-F238E27FC236}">
                <a16:creationId xmlns:a16="http://schemas.microsoft.com/office/drawing/2014/main" id="{C1DBC8E1-FF3F-43B1-98B7-C88C24424A5A}"/>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a:extLst>
              <a:ext uri="{FF2B5EF4-FFF2-40B4-BE49-F238E27FC236}">
                <a16:creationId xmlns:a16="http://schemas.microsoft.com/office/drawing/2014/main" id="{7A0B8F47-2BE1-4976-A923-7F46B8B56C52}"/>
              </a:ext>
            </a:extLst>
          </p:cNvPr>
          <p:cNvSpPr>
            <a:spLocks noGrp="1" noChangeArrowheads="1"/>
          </p:cNvSpPr>
          <p:nvPr>
            <p:ph type="sldNum" sz="quarter" idx="12"/>
          </p:nvPr>
        </p:nvSpPr>
        <p:spPr>
          <a:ln/>
        </p:spPr>
        <p:txBody>
          <a:bodyPr/>
          <a:lstStyle>
            <a:lvl1pPr>
              <a:defRPr/>
            </a:lvl1pPr>
          </a:lstStyle>
          <a:p>
            <a:pPr>
              <a:defRPr/>
            </a:pPr>
            <a:fld id="{1BD177EA-CE49-4B3A-A749-2311682EF2F3}" type="slidenum">
              <a:rPr lang="en-US" altLang="en-US"/>
              <a:pPr>
                <a:defRPr/>
              </a:pPr>
              <a:t>‹#›</a:t>
            </a:fld>
            <a:endParaRPr lang="en-US" altLang="en-US" dirty="0"/>
          </a:p>
        </p:txBody>
      </p:sp>
    </p:spTree>
    <p:extLst>
      <p:ext uri="{BB962C8B-B14F-4D97-AF65-F5344CB8AC3E}">
        <p14:creationId xmlns:p14="http://schemas.microsoft.com/office/powerpoint/2010/main" val="3751674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5"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2799DEEF-9A90-4FA6-83C5-A92366242A87}"/>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a:extLst>
              <a:ext uri="{FF2B5EF4-FFF2-40B4-BE49-F238E27FC236}">
                <a16:creationId xmlns:a16="http://schemas.microsoft.com/office/drawing/2014/main" id="{0E7CE99A-8989-45F4-B56B-A527564D55CF}"/>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a:extLst>
              <a:ext uri="{FF2B5EF4-FFF2-40B4-BE49-F238E27FC236}">
                <a16:creationId xmlns:a16="http://schemas.microsoft.com/office/drawing/2014/main" id="{1AAF3FCF-F2C9-456C-A4B0-5C8D8F5084FC}"/>
              </a:ext>
            </a:extLst>
          </p:cNvPr>
          <p:cNvSpPr>
            <a:spLocks noGrp="1" noChangeArrowheads="1"/>
          </p:cNvSpPr>
          <p:nvPr>
            <p:ph type="sldNum" sz="quarter" idx="12"/>
          </p:nvPr>
        </p:nvSpPr>
        <p:spPr>
          <a:ln/>
        </p:spPr>
        <p:txBody>
          <a:bodyPr/>
          <a:lstStyle>
            <a:lvl1pPr>
              <a:defRPr/>
            </a:lvl1pPr>
          </a:lstStyle>
          <a:p>
            <a:pPr>
              <a:defRPr/>
            </a:pPr>
            <a:fld id="{23E064A6-38F1-49B0-96F3-D5858519E0F8}" type="slidenum">
              <a:rPr lang="en-US" altLang="en-US"/>
              <a:pPr>
                <a:defRPr/>
              </a:pPr>
              <a:t>‹#›</a:t>
            </a:fld>
            <a:endParaRPr lang="en-US" altLang="en-US" dirty="0"/>
          </a:p>
        </p:txBody>
      </p:sp>
    </p:spTree>
    <p:extLst>
      <p:ext uri="{BB962C8B-B14F-4D97-AF65-F5344CB8AC3E}">
        <p14:creationId xmlns:p14="http://schemas.microsoft.com/office/powerpoint/2010/main" val="3006817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CA2B958F-F530-44E1-BB9B-DEF7BFC905FC}"/>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a:extLst>
              <a:ext uri="{FF2B5EF4-FFF2-40B4-BE49-F238E27FC236}">
                <a16:creationId xmlns:a16="http://schemas.microsoft.com/office/drawing/2014/main" id="{8153A58D-5F54-4DCF-9FF1-A02B9E5D0D95}"/>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a:extLst>
              <a:ext uri="{FF2B5EF4-FFF2-40B4-BE49-F238E27FC236}">
                <a16:creationId xmlns:a16="http://schemas.microsoft.com/office/drawing/2014/main" id="{1CFE78C2-E634-4016-93C7-5224771E294E}"/>
              </a:ext>
            </a:extLst>
          </p:cNvPr>
          <p:cNvSpPr>
            <a:spLocks noGrp="1" noChangeArrowheads="1"/>
          </p:cNvSpPr>
          <p:nvPr>
            <p:ph type="sldNum" sz="quarter" idx="12"/>
          </p:nvPr>
        </p:nvSpPr>
        <p:spPr>
          <a:ln/>
        </p:spPr>
        <p:txBody>
          <a:bodyPr/>
          <a:lstStyle>
            <a:lvl1pPr>
              <a:defRPr/>
            </a:lvl1pPr>
          </a:lstStyle>
          <a:p>
            <a:pPr>
              <a:defRPr/>
            </a:pPr>
            <a:fld id="{B949ED5C-8FC6-43E1-B55F-966CC6C38705}" type="slidenum">
              <a:rPr lang="en-US" altLang="en-US"/>
              <a:pPr>
                <a:defRPr/>
              </a:pPr>
              <a:t>‹#›</a:t>
            </a:fld>
            <a:endParaRPr lang="en-US" altLang="en-US" dirty="0"/>
          </a:p>
        </p:txBody>
      </p:sp>
    </p:spTree>
    <p:extLst>
      <p:ext uri="{BB962C8B-B14F-4D97-AF65-F5344CB8AC3E}">
        <p14:creationId xmlns:p14="http://schemas.microsoft.com/office/powerpoint/2010/main" val="3909914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CD85BDA0-0326-4251-AC95-468884B71B30}"/>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a:extLst>
              <a:ext uri="{FF2B5EF4-FFF2-40B4-BE49-F238E27FC236}">
                <a16:creationId xmlns:a16="http://schemas.microsoft.com/office/drawing/2014/main" id="{2D45177E-5B43-4448-A191-C97D4927594A}"/>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a:extLst>
              <a:ext uri="{FF2B5EF4-FFF2-40B4-BE49-F238E27FC236}">
                <a16:creationId xmlns:a16="http://schemas.microsoft.com/office/drawing/2014/main" id="{862A0646-BB60-4AE0-8344-CB43E1E7FD91}"/>
              </a:ext>
            </a:extLst>
          </p:cNvPr>
          <p:cNvSpPr>
            <a:spLocks noGrp="1" noChangeArrowheads="1"/>
          </p:cNvSpPr>
          <p:nvPr>
            <p:ph type="sldNum" sz="quarter" idx="12"/>
          </p:nvPr>
        </p:nvSpPr>
        <p:spPr>
          <a:ln/>
        </p:spPr>
        <p:txBody>
          <a:bodyPr/>
          <a:lstStyle>
            <a:lvl1pPr>
              <a:defRPr/>
            </a:lvl1pPr>
          </a:lstStyle>
          <a:p>
            <a:pPr>
              <a:defRPr/>
            </a:pPr>
            <a:fld id="{E13155FA-439B-4355-B7D2-40BA13BFD8ED}" type="slidenum">
              <a:rPr lang="en-US" altLang="en-US"/>
              <a:pPr>
                <a:defRPr/>
              </a:pPr>
              <a:t>‹#›</a:t>
            </a:fld>
            <a:endParaRPr lang="en-US" altLang="en-US" dirty="0"/>
          </a:p>
        </p:txBody>
      </p:sp>
    </p:spTree>
    <p:extLst>
      <p:ext uri="{BB962C8B-B14F-4D97-AF65-F5344CB8AC3E}">
        <p14:creationId xmlns:p14="http://schemas.microsoft.com/office/powerpoint/2010/main" val="1769276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60CB010-D4F7-4A0F-A37D-99E1F82E0DB9}"/>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a:extLst>
              <a:ext uri="{FF2B5EF4-FFF2-40B4-BE49-F238E27FC236}">
                <a16:creationId xmlns:a16="http://schemas.microsoft.com/office/drawing/2014/main" id="{2815EF97-D88B-4537-9B17-1AB44C5FE110}"/>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a:extLst>
              <a:ext uri="{FF2B5EF4-FFF2-40B4-BE49-F238E27FC236}">
                <a16:creationId xmlns:a16="http://schemas.microsoft.com/office/drawing/2014/main" id="{7AC9E121-9720-4E51-AE67-B931F7EDF6AB}"/>
              </a:ext>
            </a:extLst>
          </p:cNvPr>
          <p:cNvSpPr>
            <a:spLocks noGrp="1" noChangeArrowheads="1"/>
          </p:cNvSpPr>
          <p:nvPr>
            <p:ph type="sldNum" sz="quarter" idx="12"/>
          </p:nvPr>
        </p:nvSpPr>
        <p:spPr>
          <a:ln/>
        </p:spPr>
        <p:txBody>
          <a:bodyPr/>
          <a:lstStyle>
            <a:lvl1pPr>
              <a:defRPr/>
            </a:lvl1pPr>
          </a:lstStyle>
          <a:p>
            <a:pPr>
              <a:defRPr/>
            </a:pPr>
            <a:fld id="{AE4E3174-8152-47C2-BC31-EBB5941AC572}" type="slidenum">
              <a:rPr lang="en-US" altLang="en-US"/>
              <a:pPr>
                <a:defRPr/>
              </a:pPr>
              <a:t>‹#›</a:t>
            </a:fld>
            <a:endParaRPr lang="en-US" altLang="en-US" dirty="0"/>
          </a:p>
        </p:txBody>
      </p:sp>
    </p:spTree>
    <p:extLst>
      <p:ext uri="{BB962C8B-B14F-4D97-AF65-F5344CB8AC3E}">
        <p14:creationId xmlns:p14="http://schemas.microsoft.com/office/powerpoint/2010/main" val="183259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348F4BC0-F7F3-4618-A94E-B98CA897527D}"/>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a:extLst>
              <a:ext uri="{FF2B5EF4-FFF2-40B4-BE49-F238E27FC236}">
                <a16:creationId xmlns:a16="http://schemas.microsoft.com/office/drawing/2014/main" id="{224BC1D1-62EE-42F0-ABAA-25DC2EC84276}"/>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a:extLst>
              <a:ext uri="{FF2B5EF4-FFF2-40B4-BE49-F238E27FC236}">
                <a16:creationId xmlns:a16="http://schemas.microsoft.com/office/drawing/2014/main" id="{F4064F95-5121-4B85-980F-DCC242C695DE}"/>
              </a:ext>
            </a:extLst>
          </p:cNvPr>
          <p:cNvSpPr>
            <a:spLocks noGrp="1" noChangeArrowheads="1"/>
          </p:cNvSpPr>
          <p:nvPr>
            <p:ph type="sldNum" sz="quarter" idx="12"/>
          </p:nvPr>
        </p:nvSpPr>
        <p:spPr>
          <a:ln/>
        </p:spPr>
        <p:txBody>
          <a:bodyPr/>
          <a:lstStyle>
            <a:lvl1pPr>
              <a:defRPr/>
            </a:lvl1pPr>
          </a:lstStyle>
          <a:p>
            <a:pPr>
              <a:defRPr/>
            </a:pPr>
            <a:fld id="{CE541FAE-9D42-4B50-97EE-F9BEDC0E49C9}" type="slidenum">
              <a:rPr lang="en-US" altLang="en-US"/>
              <a:pPr>
                <a:defRPr/>
              </a:pPr>
              <a:t>‹#›</a:t>
            </a:fld>
            <a:endParaRPr lang="en-US" altLang="en-US" dirty="0"/>
          </a:p>
        </p:txBody>
      </p:sp>
    </p:spTree>
    <p:extLst>
      <p:ext uri="{BB962C8B-B14F-4D97-AF65-F5344CB8AC3E}">
        <p14:creationId xmlns:p14="http://schemas.microsoft.com/office/powerpoint/2010/main" val="39920434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778B06D3-1FEF-4DA6-BA09-62C6EC465E8B}"/>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a:extLst>
              <a:ext uri="{FF2B5EF4-FFF2-40B4-BE49-F238E27FC236}">
                <a16:creationId xmlns:a16="http://schemas.microsoft.com/office/drawing/2014/main" id="{EFF368E8-F1B7-4B27-A3B0-42DDC19E968F}"/>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a:extLst>
              <a:ext uri="{FF2B5EF4-FFF2-40B4-BE49-F238E27FC236}">
                <a16:creationId xmlns:a16="http://schemas.microsoft.com/office/drawing/2014/main" id="{54D81749-919A-4FC6-9760-1B165266622E}"/>
              </a:ext>
            </a:extLst>
          </p:cNvPr>
          <p:cNvSpPr>
            <a:spLocks noGrp="1" noChangeArrowheads="1"/>
          </p:cNvSpPr>
          <p:nvPr>
            <p:ph type="sldNum" sz="quarter" idx="12"/>
          </p:nvPr>
        </p:nvSpPr>
        <p:spPr>
          <a:ln/>
        </p:spPr>
        <p:txBody>
          <a:bodyPr/>
          <a:lstStyle>
            <a:lvl1pPr>
              <a:defRPr/>
            </a:lvl1pPr>
          </a:lstStyle>
          <a:p>
            <a:pPr>
              <a:defRPr/>
            </a:pPr>
            <a:fld id="{4B971123-ED31-4EEE-AF29-AA20890860B6}" type="slidenum">
              <a:rPr lang="en-US" altLang="en-US"/>
              <a:pPr>
                <a:defRPr/>
              </a:pPr>
              <a:t>‹#›</a:t>
            </a:fld>
            <a:endParaRPr lang="en-US" altLang="en-US" dirty="0"/>
          </a:p>
        </p:txBody>
      </p:sp>
    </p:spTree>
    <p:extLst>
      <p:ext uri="{BB962C8B-B14F-4D97-AF65-F5344CB8AC3E}">
        <p14:creationId xmlns:p14="http://schemas.microsoft.com/office/powerpoint/2010/main" val="2739562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118C3E5-2970-4DED-9884-B0A7B227C576}"/>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a:extLst>
              <a:ext uri="{FF2B5EF4-FFF2-40B4-BE49-F238E27FC236}">
                <a16:creationId xmlns:a16="http://schemas.microsoft.com/office/drawing/2014/main" id="{34D88FBF-42EC-42CE-91D7-9F97F53D32CE}"/>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a:extLst>
              <a:ext uri="{FF2B5EF4-FFF2-40B4-BE49-F238E27FC236}">
                <a16:creationId xmlns:a16="http://schemas.microsoft.com/office/drawing/2014/main" id="{FC706490-C5BA-48B7-9F07-350A4FE97D4F}"/>
              </a:ext>
            </a:extLst>
          </p:cNvPr>
          <p:cNvSpPr>
            <a:spLocks noGrp="1" noChangeArrowheads="1"/>
          </p:cNvSpPr>
          <p:nvPr>
            <p:ph type="sldNum" sz="quarter" idx="12"/>
          </p:nvPr>
        </p:nvSpPr>
        <p:spPr>
          <a:ln/>
        </p:spPr>
        <p:txBody>
          <a:bodyPr/>
          <a:lstStyle>
            <a:lvl1pPr>
              <a:defRPr/>
            </a:lvl1pPr>
          </a:lstStyle>
          <a:p>
            <a:pPr>
              <a:defRPr/>
            </a:pPr>
            <a:fld id="{08C795CF-EE4B-4166-8748-4A0B36106495}" type="slidenum">
              <a:rPr lang="en-US" altLang="en-US"/>
              <a:pPr>
                <a:defRPr/>
              </a:pPr>
              <a:t>‹#›</a:t>
            </a:fld>
            <a:endParaRPr lang="en-US" altLang="en-US" dirty="0"/>
          </a:p>
        </p:txBody>
      </p:sp>
    </p:spTree>
    <p:extLst>
      <p:ext uri="{BB962C8B-B14F-4D97-AF65-F5344CB8AC3E}">
        <p14:creationId xmlns:p14="http://schemas.microsoft.com/office/powerpoint/2010/main" val="26763091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9213"/>
            <a:ext cx="9875837" cy="280860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9213"/>
            <a:ext cx="29475113" cy="280860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88BE8A3D-9F56-4866-B2A2-20765D12AA7D}"/>
              </a:ext>
            </a:extLst>
          </p:cNvPr>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a:extLst>
              <a:ext uri="{FF2B5EF4-FFF2-40B4-BE49-F238E27FC236}">
                <a16:creationId xmlns:a16="http://schemas.microsoft.com/office/drawing/2014/main" id="{E7359593-7945-4C14-8832-7A3013B8B1CF}"/>
              </a:ext>
            </a:extLst>
          </p:cNvPr>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a:extLst>
              <a:ext uri="{FF2B5EF4-FFF2-40B4-BE49-F238E27FC236}">
                <a16:creationId xmlns:a16="http://schemas.microsoft.com/office/drawing/2014/main" id="{ECE3FD26-1A6A-4BF5-B580-47950545E624}"/>
              </a:ext>
            </a:extLst>
          </p:cNvPr>
          <p:cNvSpPr>
            <a:spLocks noGrp="1" noChangeArrowheads="1"/>
          </p:cNvSpPr>
          <p:nvPr>
            <p:ph type="sldNum" sz="quarter" idx="12"/>
          </p:nvPr>
        </p:nvSpPr>
        <p:spPr>
          <a:ln/>
        </p:spPr>
        <p:txBody>
          <a:bodyPr/>
          <a:lstStyle>
            <a:lvl1pPr>
              <a:defRPr/>
            </a:lvl1pPr>
          </a:lstStyle>
          <a:p>
            <a:pPr>
              <a:defRPr/>
            </a:pPr>
            <a:fld id="{56884403-3177-4E65-B0D5-9099720B73A2}" type="slidenum">
              <a:rPr lang="en-US" altLang="en-US"/>
              <a:pPr>
                <a:defRPr/>
              </a:pPr>
              <a:t>‹#›</a:t>
            </a:fld>
            <a:endParaRPr lang="en-US" altLang="en-US" dirty="0"/>
          </a:p>
        </p:txBody>
      </p:sp>
    </p:spTree>
    <p:extLst>
      <p:ext uri="{BB962C8B-B14F-4D97-AF65-F5344CB8AC3E}">
        <p14:creationId xmlns:p14="http://schemas.microsoft.com/office/powerpoint/2010/main" val="3279097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CC9FD3D2-9440-4722-8524-62D98A3C85CE}"/>
              </a:ext>
            </a:extLst>
          </p:cNvPr>
          <p:cNvSpPr>
            <a:spLocks noGrp="1" noChangeArrowheads="1"/>
          </p:cNvSpPr>
          <p:nvPr>
            <p:ph type="title"/>
          </p:nvPr>
        </p:nvSpPr>
        <p:spPr bwMode="auto">
          <a:xfrm>
            <a:off x="2193925" y="1319213"/>
            <a:ext cx="395033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58" tIns="235129" rIns="470258" bIns="235129"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E08429BC-79EB-403A-AB07-DFB762D94525}"/>
              </a:ext>
            </a:extLst>
          </p:cNvPr>
          <p:cNvSpPr>
            <a:spLocks noGrp="1" noChangeArrowheads="1"/>
          </p:cNvSpPr>
          <p:nvPr>
            <p:ph type="body" idx="1"/>
          </p:nvPr>
        </p:nvSpPr>
        <p:spPr bwMode="auto">
          <a:xfrm>
            <a:off x="2193925" y="7680325"/>
            <a:ext cx="39503350" cy="2172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0258" tIns="235129" rIns="470258" bIns="235129"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712B1874-0074-4339-B02C-78FE1D3A25E0}"/>
              </a:ext>
            </a:extLst>
          </p:cNvPr>
          <p:cNvSpPr>
            <a:spLocks noGrp="1" noChangeArrowheads="1"/>
          </p:cNvSpPr>
          <p:nvPr>
            <p:ph type="dt" sz="half" idx="2"/>
          </p:nvPr>
        </p:nvSpPr>
        <p:spPr bwMode="auto">
          <a:xfrm>
            <a:off x="21939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eaLnBrk="1" hangingPunct="1">
              <a:defRPr sz="7200">
                <a:latin typeface="Arial" pitchFamily="-65" charset="0"/>
                <a:ea typeface="+mn-ea"/>
                <a:cs typeface="+mn-cs"/>
              </a:defRPr>
            </a:lvl1pPr>
          </a:lstStyle>
          <a:p>
            <a:pPr>
              <a:defRPr/>
            </a:pPr>
            <a:endParaRPr lang="en-US" dirty="0"/>
          </a:p>
        </p:txBody>
      </p:sp>
      <p:sp>
        <p:nvSpPr>
          <p:cNvPr id="1029" name="Rectangle 5">
            <a:extLst>
              <a:ext uri="{FF2B5EF4-FFF2-40B4-BE49-F238E27FC236}">
                <a16:creationId xmlns:a16="http://schemas.microsoft.com/office/drawing/2014/main" id="{A927DA31-A311-4102-955D-4F0D2092E2CE}"/>
              </a:ext>
            </a:extLst>
          </p:cNvPr>
          <p:cNvSpPr>
            <a:spLocks noGrp="1" noChangeArrowheads="1"/>
          </p:cNvSpPr>
          <p:nvPr>
            <p:ph type="ftr" sz="quarter" idx="3"/>
          </p:nvPr>
        </p:nvSpPr>
        <p:spPr bwMode="auto">
          <a:xfrm>
            <a:off x="14995525" y="29976763"/>
            <a:ext cx="139001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ctr" eaLnBrk="1" hangingPunct="1">
              <a:defRPr sz="7200">
                <a:latin typeface="Arial" pitchFamily="-65" charset="0"/>
                <a:ea typeface="+mn-ea"/>
                <a:cs typeface="+mn-cs"/>
              </a:defRPr>
            </a:lvl1pPr>
          </a:lstStyle>
          <a:p>
            <a:pPr>
              <a:defRPr/>
            </a:pPr>
            <a:endParaRPr lang="en-US" dirty="0"/>
          </a:p>
        </p:txBody>
      </p:sp>
      <p:sp>
        <p:nvSpPr>
          <p:cNvPr id="1030" name="Rectangle 6">
            <a:extLst>
              <a:ext uri="{FF2B5EF4-FFF2-40B4-BE49-F238E27FC236}">
                <a16:creationId xmlns:a16="http://schemas.microsoft.com/office/drawing/2014/main" id="{8639D1CD-5EA2-4914-8AAC-1711B8B0832C}"/>
              </a:ext>
            </a:extLst>
          </p:cNvPr>
          <p:cNvSpPr>
            <a:spLocks noGrp="1" noChangeArrowheads="1"/>
          </p:cNvSpPr>
          <p:nvPr>
            <p:ph type="sldNum" sz="quarter" idx="4"/>
          </p:nvPr>
        </p:nvSpPr>
        <p:spPr bwMode="auto">
          <a:xfrm>
            <a:off x="314547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r" eaLnBrk="1" hangingPunct="1">
              <a:defRPr sz="7200" smtClean="0"/>
            </a:lvl1pPr>
          </a:lstStyle>
          <a:p>
            <a:pPr>
              <a:defRPr/>
            </a:pPr>
            <a:fld id="{2E708C79-3811-4E48-9DB1-D0C507256FE4}"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02175" rtl="0" eaLnBrk="0" fontAlgn="base" hangingPunct="0">
        <a:spcBef>
          <a:spcPct val="0"/>
        </a:spcBef>
        <a:spcAft>
          <a:spcPct val="0"/>
        </a:spcAft>
        <a:defRPr sz="22600">
          <a:solidFill>
            <a:schemeClr val="tx2"/>
          </a:solidFill>
          <a:latin typeface="+mj-lt"/>
          <a:ea typeface="ヒラギノ角ゴ Pro W3" pitchFamily="-65" charset="-128"/>
          <a:cs typeface="ヒラギノ角ゴ Pro W3" pitchFamily="-65" charset="-128"/>
        </a:defRPr>
      </a:lvl1pPr>
      <a:lvl2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2pPr>
      <a:lvl3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3pPr>
      <a:lvl4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4pPr>
      <a:lvl5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5pPr>
      <a:lvl6pPr marL="457200" algn="ctr" defTabSz="4702175" rtl="0" fontAlgn="base">
        <a:spcBef>
          <a:spcPct val="0"/>
        </a:spcBef>
        <a:spcAft>
          <a:spcPct val="0"/>
        </a:spcAft>
        <a:defRPr sz="22600">
          <a:solidFill>
            <a:schemeClr val="tx2"/>
          </a:solidFill>
          <a:latin typeface="Arial" pitchFamily="-108" charset="0"/>
        </a:defRPr>
      </a:lvl6pPr>
      <a:lvl7pPr marL="914400" algn="ctr" defTabSz="4702175" rtl="0" fontAlgn="base">
        <a:spcBef>
          <a:spcPct val="0"/>
        </a:spcBef>
        <a:spcAft>
          <a:spcPct val="0"/>
        </a:spcAft>
        <a:defRPr sz="22600">
          <a:solidFill>
            <a:schemeClr val="tx2"/>
          </a:solidFill>
          <a:latin typeface="Arial" pitchFamily="-108" charset="0"/>
        </a:defRPr>
      </a:lvl7pPr>
      <a:lvl8pPr marL="1371600" algn="ctr" defTabSz="4702175" rtl="0" fontAlgn="base">
        <a:spcBef>
          <a:spcPct val="0"/>
        </a:spcBef>
        <a:spcAft>
          <a:spcPct val="0"/>
        </a:spcAft>
        <a:defRPr sz="22600">
          <a:solidFill>
            <a:schemeClr val="tx2"/>
          </a:solidFill>
          <a:latin typeface="Arial" pitchFamily="-108" charset="0"/>
        </a:defRPr>
      </a:lvl8pPr>
      <a:lvl9pPr marL="1828800" algn="ctr" defTabSz="4702175" rtl="0" fontAlgn="base">
        <a:spcBef>
          <a:spcPct val="0"/>
        </a:spcBef>
        <a:spcAft>
          <a:spcPct val="0"/>
        </a:spcAft>
        <a:defRPr sz="22600">
          <a:solidFill>
            <a:schemeClr val="tx2"/>
          </a:solidFill>
          <a:latin typeface="Arial" pitchFamily="-108" charset="0"/>
        </a:defRPr>
      </a:lvl9pPr>
    </p:titleStyle>
    <p:bodyStyle>
      <a:lvl1pPr marL="1763713" indent="-1763713" algn="l" defTabSz="4702175" rtl="0" eaLnBrk="0" fontAlgn="base" hangingPunct="0">
        <a:spcBef>
          <a:spcPct val="20000"/>
        </a:spcBef>
        <a:spcAft>
          <a:spcPct val="0"/>
        </a:spcAft>
        <a:buChar char="•"/>
        <a:defRPr sz="16500">
          <a:solidFill>
            <a:schemeClr val="tx1"/>
          </a:solidFill>
          <a:latin typeface="+mn-lt"/>
          <a:ea typeface="ヒラギノ角ゴ Pro W3" pitchFamily="-65" charset="-128"/>
          <a:cs typeface="ヒラギノ角ゴ Pro W3" pitchFamily="-65" charset="-128"/>
        </a:defRPr>
      </a:lvl1pPr>
      <a:lvl2pPr marL="3821113" indent="-1470025" algn="l" defTabSz="4702175" rtl="0" eaLnBrk="0" fontAlgn="base" hangingPunct="0">
        <a:spcBef>
          <a:spcPct val="20000"/>
        </a:spcBef>
        <a:spcAft>
          <a:spcPct val="0"/>
        </a:spcAft>
        <a:buChar char="–"/>
        <a:defRPr sz="14400">
          <a:solidFill>
            <a:schemeClr val="tx1"/>
          </a:solidFill>
          <a:latin typeface="+mn-lt"/>
          <a:ea typeface="ヒラギノ角ゴ Pro W3" pitchFamily="-108" charset="-128"/>
          <a:cs typeface="ヒラギノ角ゴ Pro W3" charset="0"/>
        </a:defRPr>
      </a:lvl2pPr>
      <a:lvl3pPr marL="5878513" indent="-1176338" algn="l" defTabSz="4702175" rtl="0" eaLnBrk="0" fontAlgn="base" hangingPunct="0">
        <a:spcBef>
          <a:spcPct val="20000"/>
        </a:spcBef>
        <a:spcAft>
          <a:spcPct val="0"/>
        </a:spcAft>
        <a:buChar char="•"/>
        <a:defRPr sz="12300">
          <a:solidFill>
            <a:schemeClr val="tx1"/>
          </a:solidFill>
          <a:latin typeface="+mn-lt"/>
          <a:ea typeface="ヒラギノ角ゴ Pro W3" pitchFamily="-108" charset="-128"/>
          <a:cs typeface="ヒラギノ角ゴ Pro W3" charset="0"/>
        </a:defRPr>
      </a:lvl3pPr>
      <a:lvl4pPr marL="8229600" indent="-1176338"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cs typeface="ヒラギノ角ゴ Pro W3" charset="0"/>
        </a:defRPr>
      </a:lvl4pPr>
      <a:lvl5pPr marL="10580688" indent="-1174750"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cs typeface="ヒラギノ角ゴ Pro W3" charset="0"/>
        </a:defRPr>
      </a:lvl5pPr>
      <a:lvl6pPr marL="110378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6pPr>
      <a:lvl7pPr marL="114950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7pPr>
      <a:lvl8pPr marL="119522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8pPr>
      <a:lvl9pPr marL="124094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emf"/><Relationship Id="rId11" Type="http://schemas.openxmlformats.org/officeDocument/2006/relationships/image" Target="../media/image9.png"/><Relationship Id="rId24" Type="http://schemas.openxmlformats.org/officeDocument/2006/relationships/image" Target="../media/image22.pn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emf"/><Relationship Id="rId10" Type="http://schemas.openxmlformats.org/officeDocument/2006/relationships/image" Target="../media/image8.emf"/><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21">
            <a:extLst>
              <a:ext uri="{FF2B5EF4-FFF2-40B4-BE49-F238E27FC236}">
                <a16:creationId xmlns:a16="http://schemas.microsoft.com/office/drawing/2014/main" id="{CA217863-C9A6-4B77-A312-5A18A44A9A7F}"/>
              </a:ext>
            </a:extLst>
          </p:cNvPr>
          <p:cNvSpPr>
            <a:spLocks noChangeArrowheads="1"/>
          </p:cNvSpPr>
          <p:nvPr/>
        </p:nvSpPr>
        <p:spPr bwMode="auto">
          <a:xfrm>
            <a:off x="0" y="0"/>
            <a:ext cx="43891200" cy="32918400"/>
          </a:xfrm>
          <a:prstGeom prst="rect">
            <a:avLst/>
          </a:prstGeom>
          <a:solidFill>
            <a:srgbClr val="0000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0"/>
              </a:spcBef>
              <a:buFontTx/>
              <a:buNone/>
            </a:pPr>
            <a:endParaRPr lang="en-US" altLang="en-US" sz="9300" dirty="0"/>
          </a:p>
        </p:txBody>
      </p:sp>
      <p:sp>
        <p:nvSpPr>
          <p:cNvPr id="3075" name="Rectangle 1946">
            <a:extLst>
              <a:ext uri="{FF2B5EF4-FFF2-40B4-BE49-F238E27FC236}">
                <a16:creationId xmlns:a16="http://schemas.microsoft.com/office/drawing/2014/main" id="{BB7A932C-BFCE-40C3-9D74-2AC770A3EB8B}"/>
              </a:ext>
            </a:extLst>
          </p:cNvPr>
          <p:cNvSpPr>
            <a:spLocks noChangeArrowheads="1"/>
          </p:cNvSpPr>
          <p:nvPr/>
        </p:nvSpPr>
        <p:spPr bwMode="auto">
          <a:xfrm>
            <a:off x="13935069" y="4876800"/>
            <a:ext cx="17297400" cy="26774775"/>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0"/>
              </a:spcBef>
              <a:buFontTx/>
              <a:buNone/>
            </a:pPr>
            <a:endParaRPr lang="en-US" altLang="en-US" sz="9300" dirty="0"/>
          </a:p>
        </p:txBody>
      </p:sp>
      <p:sp>
        <p:nvSpPr>
          <p:cNvPr id="3076" name="Rectangle 7">
            <a:extLst>
              <a:ext uri="{FF2B5EF4-FFF2-40B4-BE49-F238E27FC236}">
                <a16:creationId xmlns:a16="http://schemas.microsoft.com/office/drawing/2014/main" id="{862BFCE0-6390-45A3-BF5E-07CD8D3D7C36}"/>
              </a:ext>
            </a:extLst>
          </p:cNvPr>
          <p:cNvSpPr>
            <a:spLocks noChangeArrowheads="1"/>
          </p:cNvSpPr>
          <p:nvPr/>
        </p:nvSpPr>
        <p:spPr bwMode="auto">
          <a:xfrm>
            <a:off x="990600" y="762000"/>
            <a:ext cx="41910000" cy="3505200"/>
          </a:xfrm>
          <a:prstGeom prst="rect">
            <a:avLst/>
          </a:prstGeom>
          <a:solidFill>
            <a:schemeClr val="bg1"/>
          </a:solidFill>
          <a:ln w="9525">
            <a:solidFill>
              <a:schemeClr val="tx1"/>
            </a:solidFill>
            <a:miter lim="800000"/>
            <a:headEnd/>
            <a:tailEnd/>
          </a:ln>
        </p:spPr>
        <p:txBody>
          <a:bodyPr wrap="none" anchor="ctr"/>
          <a:lstStyle>
            <a:lvl1pPr>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eaLnBrk="1" hangingPunct="1">
              <a:spcBef>
                <a:spcPct val="0"/>
              </a:spcBef>
              <a:buFontTx/>
              <a:buNone/>
            </a:pPr>
            <a:endParaRPr lang="en-US" altLang="en-US" sz="9300" dirty="0"/>
          </a:p>
        </p:txBody>
      </p:sp>
      <p:sp>
        <p:nvSpPr>
          <p:cNvPr id="3077" name="Text Box 4">
            <a:extLst>
              <a:ext uri="{FF2B5EF4-FFF2-40B4-BE49-F238E27FC236}">
                <a16:creationId xmlns:a16="http://schemas.microsoft.com/office/drawing/2014/main" id="{DE929621-3F97-4083-8F36-5DADD19CEEE8}"/>
              </a:ext>
            </a:extLst>
          </p:cNvPr>
          <p:cNvSpPr txBox="1">
            <a:spLocks noChangeArrowheads="1"/>
          </p:cNvSpPr>
          <p:nvPr/>
        </p:nvSpPr>
        <p:spPr bwMode="auto">
          <a:xfrm>
            <a:off x="1143000" y="1371600"/>
            <a:ext cx="420624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a:spcBef>
                <a:spcPct val="0"/>
              </a:spcBef>
              <a:buFontTx/>
              <a:buNone/>
            </a:pPr>
            <a:r>
              <a:rPr lang="en-US" altLang="en-US" sz="6600" dirty="0">
                <a:solidFill>
                  <a:srgbClr val="000066"/>
                </a:solidFill>
                <a:latin typeface="Calibri" panose="020F0502020204030204" pitchFamily="34" charset="0"/>
                <a:cs typeface="Calibri" panose="020F0502020204030204" pitchFamily="34" charset="0"/>
              </a:rPr>
              <a:t>Synthesis of Functionalized BODIPY Dyes for Use as Fluorescent Probes</a:t>
            </a:r>
          </a:p>
        </p:txBody>
      </p:sp>
      <p:sp>
        <p:nvSpPr>
          <p:cNvPr id="3078" name="Text Box 5">
            <a:extLst>
              <a:ext uri="{FF2B5EF4-FFF2-40B4-BE49-F238E27FC236}">
                <a16:creationId xmlns:a16="http://schemas.microsoft.com/office/drawing/2014/main" id="{DD01307A-7DEF-49E9-8A2F-1F6B55C2A251}"/>
              </a:ext>
            </a:extLst>
          </p:cNvPr>
          <p:cNvSpPr txBox="1">
            <a:spLocks noChangeArrowheads="1"/>
          </p:cNvSpPr>
          <p:nvPr/>
        </p:nvSpPr>
        <p:spPr bwMode="auto">
          <a:xfrm>
            <a:off x="1143000" y="2743200"/>
            <a:ext cx="380238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eaLnBrk="1" hangingPunct="1">
              <a:spcBef>
                <a:spcPct val="0"/>
              </a:spcBef>
              <a:buFontTx/>
              <a:buNone/>
            </a:pPr>
            <a:r>
              <a:rPr lang="en-US" altLang="en-US" sz="4400" b="1" dirty="0">
                <a:cs typeface="Arial" panose="020B0604020202020204" pitchFamily="34" charset="0"/>
              </a:rPr>
              <a:t>Joseph Mancinelli, </a:t>
            </a:r>
            <a:r>
              <a:rPr lang="en-US" altLang="en-US" sz="4400" dirty="0">
                <a:cs typeface="Arial" panose="020B0604020202020204" pitchFamily="34" charset="0"/>
              </a:rPr>
              <a:t>Justin Cole, Ruiwen Chen, and Erik B. Berda.  Department of Chemistry, </a:t>
            </a:r>
            <a:r>
              <a:rPr lang="en-US" altLang="en-US" sz="4400" i="1" dirty="0">
                <a:cs typeface="Arial" panose="020B0604020202020204" pitchFamily="34" charset="0"/>
              </a:rPr>
              <a:t>University of New Hampshire. April 18</a:t>
            </a:r>
            <a:r>
              <a:rPr lang="en-US" altLang="en-US" sz="4400" i="1" baseline="30000" dirty="0">
                <a:cs typeface="Arial" panose="020B0604020202020204" pitchFamily="34" charset="0"/>
              </a:rPr>
              <a:t>th</a:t>
            </a:r>
            <a:r>
              <a:rPr lang="en-US" altLang="en-US" sz="4400" i="1" dirty="0">
                <a:cs typeface="Arial" panose="020B0604020202020204" pitchFamily="34" charset="0"/>
              </a:rPr>
              <a:t>, 2018.</a:t>
            </a:r>
          </a:p>
        </p:txBody>
      </p:sp>
      <p:sp>
        <p:nvSpPr>
          <p:cNvPr id="3079" name="Rectangle 15">
            <a:extLst>
              <a:ext uri="{FF2B5EF4-FFF2-40B4-BE49-F238E27FC236}">
                <a16:creationId xmlns:a16="http://schemas.microsoft.com/office/drawing/2014/main" id="{689F650B-A0B4-4E6A-9DB4-97546B3B744E}"/>
              </a:ext>
            </a:extLst>
          </p:cNvPr>
          <p:cNvSpPr>
            <a:spLocks noChangeArrowheads="1"/>
          </p:cNvSpPr>
          <p:nvPr/>
        </p:nvSpPr>
        <p:spPr bwMode="auto">
          <a:xfrm>
            <a:off x="31546800" y="4876800"/>
            <a:ext cx="11277600" cy="10319975"/>
          </a:xfrm>
          <a:prstGeom prst="rect">
            <a:avLst/>
          </a:prstGeom>
          <a:solidFill>
            <a:srgbClr val="FFFFFF"/>
          </a:solidFill>
          <a:ln w="9525">
            <a:solidFill>
              <a:schemeClr val="tx1"/>
            </a:solidFill>
            <a:miter lim="800000"/>
            <a:headEnd/>
            <a:tailEnd/>
          </a:ln>
        </p:spPr>
        <p:txBody>
          <a:bodyPr wrap="none" anchor="b"/>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0"/>
              </a:spcBef>
              <a:buFontTx/>
              <a:buNone/>
            </a:pPr>
            <a:endParaRPr lang="en-US" altLang="en-US" sz="3200" dirty="0"/>
          </a:p>
        </p:txBody>
      </p:sp>
      <p:sp>
        <p:nvSpPr>
          <p:cNvPr id="3080" name="Rectangle 19">
            <a:extLst>
              <a:ext uri="{FF2B5EF4-FFF2-40B4-BE49-F238E27FC236}">
                <a16:creationId xmlns:a16="http://schemas.microsoft.com/office/drawing/2014/main" id="{DDC616F0-82FF-4DCD-90C3-819F52065B0B}"/>
              </a:ext>
            </a:extLst>
          </p:cNvPr>
          <p:cNvSpPr>
            <a:spLocks noChangeArrowheads="1"/>
          </p:cNvSpPr>
          <p:nvPr/>
        </p:nvSpPr>
        <p:spPr bwMode="auto">
          <a:xfrm>
            <a:off x="0" y="14035088"/>
            <a:ext cx="438912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eaLnBrk="1" hangingPunct="1">
              <a:spcBef>
                <a:spcPct val="0"/>
              </a:spcBef>
              <a:buFontTx/>
              <a:buNone/>
            </a:pPr>
            <a:endParaRPr lang="en-US" altLang="en-US" sz="9300" dirty="0"/>
          </a:p>
        </p:txBody>
      </p:sp>
      <p:sp>
        <p:nvSpPr>
          <p:cNvPr id="3081" name="Rectangle 36">
            <a:extLst>
              <a:ext uri="{FF2B5EF4-FFF2-40B4-BE49-F238E27FC236}">
                <a16:creationId xmlns:a16="http://schemas.microsoft.com/office/drawing/2014/main" id="{0E6E76C4-F876-4C41-AE69-037C8BF6E0B2}"/>
              </a:ext>
            </a:extLst>
          </p:cNvPr>
          <p:cNvSpPr>
            <a:spLocks noChangeArrowheads="1"/>
          </p:cNvSpPr>
          <p:nvPr/>
        </p:nvSpPr>
        <p:spPr bwMode="auto">
          <a:xfrm>
            <a:off x="31584900" y="15650591"/>
            <a:ext cx="11277600" cy="7239000"/>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0"/>
              </a:spcBef>
              <a:buFontTx/>
              <a:buNone/>
            </a:pPr>
            <a:endParaRPr lang="en-US" altLang="en-US" sz="9300" dirty="0"/>
          </a:p>
        </p:txBody>
      </p:sp>
      <p:sp>
        <p:nvSpPr>
          <p:cNvPr id="3082" name="Text Box 1960">
            <a:extLst>
              <a:ext uri="{FF2B5EF4-FFF2-40B4-BE49-F238E27FC236}">
                <a16:creationId xmlns:a16="http://schemas.microsoft.com/office/drawing/2014/main" id="{628181DE-3B58-49DF-B33B-69E12E7D4BFB}"/>
              </a:ext>
            </a:extLst>
          </p:cNvPr>
          <p:cNvSpPr txBox="1">
            <a:spLocks noChangeArrowheads="1"/>
          </p:cNvSpPr>
          <p:nvPr/>
        </p:nvSpPr>
        <p:spPr bwMode="auto">
          <a:xfrm>
            <a:off x="13954119" y="4978779"/>
            <a:ext cx="16459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4800" b="1" dirty="0">
                <a:solidFill>
                  <a:srgbClr val="000090"/>
                </a:solidFill>
                <a:cs typeface="Arial" panose="020B0604020202020204" pitchFamily="34" charset="0"/>
              </a:rPr>
              <a:t>Methods and Results</a:t>
            </a:r>
          </a:p>
        </p:txBody>
      </p:sp>
      <p:sp>
        <p:nvSpPr>
          <p:cNvPr id="3083" name="Line 2012">
            <a:extLst>
              <a:ext uri="{FF2B5EF4-FFF2-40B4-BE49-F238E27FC236}">
                <a16:creationId xmlns:a16="http://schemas.microsoft.com/office/drawing/2014/main" id="{EE5FD96B-5DC6-4744-B696-820FFAAFD95E}"/>
              </a:ext>
            </a:extLst>
          </p:cNvPr>
          <p:cNvSpPr>
            <a:spLocks noChangeShapeType="1"/>
          </p:cNvSpPr>
          <p:nvPr/>
        </p:nvSpPr>
        <p:spPr bwMode="auto">
          <a:xfrm>
            <a:off x="14288456" y="5815012"/>
            <a:ext cx="16606655"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84" name="Text Box 2024">
            <a:extLst>
              <a:ext uri="{FF2B5EF4-FFF2-40B4-BE49-F238E27FC236}">
                <a16:creationId xmlns:a16="http://schemas.microsoft.com/office/drawing/2014/main" id="{3DEAF43F-5FB7-4808-9DB8-25B4FA897203}"/>
              </a:ext>
            </a:extLst>
          </p:cNvPr>
          <p:cNvSpPr txBox="1">
            <a:spLocks noChangeArrowheads="1"/>
          </p:cNvSpPr>
          <p:nvPr/>
        </p:nvSpPr>
        <p:spPr bwMode="auto">
          <a:xfrm>
            <a:off x="31851600" y="4876800"/>
            <a:ext cx="10591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endParaRPr lang="en-US" altLang="en-US" sz="4000" b="1" dirty="0">
              <a:solidFill>
                <a:srgbClr val="000090"/>
              </a:solidFill>
              <a:cs typeface="Arial" panose="020B0604020202020204" pitchFamily="34" charset="0"/>
            </a:endParaRPr>
          </a:p>
        </p:txBody>
      </p:sp>
      <p:sp>
        <p:nvSpPr>
          <p:cNvPr id="3085" name="Line 2025">
            <a:extLst>
              <a:ext uri="{FF2B5EF4-FFF2-40B4-BE49-F238E27FC236}">
                <a16:creationId xmlns:a16="http://schemas.microsoft.com/office/drawing/2014/main" id="{24BC43FD-0D28-4086-A499-22E3C96CA48A}"/>
              </a:ext>
            </a:extLst>
          </p:cNvPr>
          <p:cNvSpPr>
            <a:spLocks noChangeShapeType="1"/>
          </p:cNvSpPr>
          <p:nvPr/>
        </p:nvSpPr>
        <p:spPr bwMode="auto">
          <a:xfrm>
            <a:off x="32613600" y="57912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86" name="Text Box 2029">
            <a:extLst>
              <a:ext uri="{FF2B5EF4-FFF2-40B4-BE49-F238E27FC236}">
                <a16:creationId xmlns:a16="http://schemas.microsoft.com/office/drawing/2014/main" id="{72414CF9-62DF-4742-9BCE-60A5A485D736}"/>
              </a:ext>
            </a:extLst>
          </p:cNvPr>
          <p:cNvSpPr txBox="1">
            <a:spLocks noChangeArrowheads="1"/>
          </p:cNvSpPr>
          <p:nvPr/>
        </p:nvSpPr>
        <p:spPr bwMode="auto">
          <a:xfrm>
            <a:off x="31318200" y="15767165"/>
            <a:ext cx="112014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4800" b="1" dirty="0">
                <a:solidFill>
                  <a:srgbClr val="000090"/>
                </a:solidFill>
                <a:cs typeface="Arial" panose="020B0604020202020204" pitchFamily="34" charset="0"/>
              </a:rPr>
              <a:t>Summary and Conclusions</a:t>
            </a:r>
          </a:p>
        </p:txBody>
      </p:sp>
      <p:sp>
        <p:nvSpPr>
          <p:cNvPr id="3087" name="Rectangle 2041">
            <a:extLst>
              <a:ext uri="{FF2B5EF4-FFF2-40B4-BE49-F238E27FC236}">
                <a16:creationId xmlns:a16="http://schemas.microsoft.com/office/drawing/2014/main" id="{ABF35CBF-39B7-4F9C-BDA4-387A31D4FCEA}"/>
              </a:ext>
            </a:extLst>
          </p:cNvPr>
          <p:cNvSpPr>
            <a:spLocks noChangeArrowheads="1"/>
          </p:cNvSpPr>
          <p:nvPr/>
        </p:nvSpPr>
        <p:spPr bwMode="auto">
          <a:xfrm>
            <a:off x="990600" y="4876800"/>
            <a:ext cx="12192000" cy="14563430"/>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0"/>
              </a:spcBef>
              <a:buFontTx/>
              <a:buNone/>
            </a:pPr>
            <a:endParaRPr lang="en-US" altLang="en-US" sz="9300" dirty="0"/>
          </a:p>
        </p:txBody>
      </p:sp>
      <p:sp>
        <p:nvSpPr>
          <p:cNvPr id="3088" name="Text Box 1948">
            <a:extLst>
              <a:ext uri="{FF2B5EF4-FFF2-40B4-BE49-F238E27FC236}">
                <a16:creationId xmlns:a16="http://schemas.microsoft.com/office/drawing/2014/main" id="{07278BD6-C31D-463E-83B5-B56F9D2F8161}"/>
              </a:ext>
            </a:extLst>
          </p:cNvPr>
          <p:cNvSpPr txBox="1">
            <a:spLocks noChangeArrowheads="1"/>
          </p:cNvSpPr>
          <p:nvPr/>
        </p:nvSpPr>
        <p:spPr bwMode="auto">
          <a:xfrm>
            <a:off x="990600" y="4953000"/>
            <a:ext cx="121920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4800" b="1" dirty="0">
                <a:solidFill>
                  <a:srgbClr val="000090"/>
                </a:solidFill>
                <a:cs typeface="Arial" panose="020B0604020202020204" pitchFamily="34" charset="0"/>
              </a:rPr>
              <a:t>Introduction</a:t>
            </a:r>
          </a:p>
        </p:txBody>
      </p:sp>
      <p:sp>
        <p:nvSpPr>
          <p:cNvPr id="3089" name="Rectangle 2043">
            <a:extLst>
              <a:ext uri="{FF2B5EF4-FFF2-40B4-BE49-F238E27FC236}">
                <a16:creationId xmlns:a16="http://schemas.microsoft.com/office/drawing/2014/main" id="{E212E506-7413-4623-AA50-ED0534A1EF25}"/>
              </a:ext>
            </a:extLst>
          </p:cNvPr>
          <p:cNvSpPr>
            <a:spLocks noChangeArrowheads="1"/>
          </p:cNvSpPr>
          <p:nvPr/>
        </p:nvSpPr>
        <p:spPr bwMode="auto">
          <a:xfrm>
            <a:off x="990600" y="19829585"/>
            <a:ext cx="12192000" cy="11789327"/>
          </a:xfrm>
          <a:prstGeom prst="rect">
            <a:avLst/>
          </a:prstGeom>
          <a:solidFill>
            <a:srgbClr val="FFFFFF"/>
          </a:solidFill>
          <a:ln w="9525">
            <a:solidFill>
              <a:schemeClr val="tx1"/>
            </a:solidFill>
            <a:miter lim="800000"/>
            <a:headEnd/>
            <a:tailEnd/>
          </a:ln>
        </p:spPr>
        <p:txBody>
          <a:bodyPr wrap="none" anchor="ctr"/>
          <a:lstStyle>
            <a:lvl1pPr marL="342900" indent="-342900" defTabSz="457200">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57200">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57200">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57200">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57200">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572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eaLnBrk="1" hangingPunct="1">
              <a:buFontTx/>
              <a:buNone/>
            </a:pPr>
            <a:endParaRPr lang="en-US" altLang="en-US" sz="9600" b="1" dirty="0"/>
          </a:p>
        </p:txBody>
      </p:sp>
      <p:sp>
        <p:nvSpPr>
          <p:cNvPr id="3090" name="Line 2018">
            <a:extLst>
              <a:ext uri="{FF2B5EF4-FFF2-40B4-BE49-F238E27FC236}">
                <a16:creationId xmlns:a16="http://schemas.microsoft.com/office/drawing/2014/main" id="{24055261-20AC-4BBA-AC97-53F4432344B7}"/>
              </a:ext>
            </a:extLst>
          </p:cNvPr>
          <p:cNvSpPr>
            <a:spLocks noChangeShapeType="1"/>
          </p:cNvSpPr>
          <p:nvPr/>
        </p:nvSpPr>
        <p:spPr bwMode="auto">
          <a:xfrm>
            <a:off x="1600200" y="5791200"/>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91" name="Text Box 1951">
            <a:extLst>
              <a:ext uri="{FF2B5EF4-FFF2-40B4-BE49-F238E27FC236}">
                <a16:creationId xmlns:a16="http://schemas.microsoft.com/office/drawing/2014/main" id="{16F4D81D-C75B-4D8B-B794-D59D6276AB25}"/>
              </a:ext>
            </a:extLst>
          </p:cNvPr>
          <p:cNvSpPr txBox="1">
            <a:spLocks noChangeArrowheads="1"/>
          </p:cNvSpPr>
          <p:nvPr/>
        </p:nvSpPr>
        <p:spPr bwMode="auto">
          <a:xfrm>
            <a:off x="1520985" y="19829423"/>
            <a:ext cx="10820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4800" b="1" dirty="0">
                <a:solidFill>
                  <a:srgbClr val="000090"/>
                </a:solidFill>
                <a:cs typeface="Arial" panose="020B0604020202020204" pitchFamily="34" charset="0"/>
              </a:rPr>
              <a:t>Synthetic Route</a:t>
            </a:r>
          </a:p>
        </p:txBody>
      </p:sp>
      <p:sp>
        <p:nvSpPr>
          <p:cNvPr id="3092" name="Line 2019">
            <a:extLst>
              <a:ext uri="{FF2B5EF4-FFF2-40B4-BE49-F238E27FC236}">
                <a16:creationId xmlns:a16="http://schemas.microsoft.com/office/drawing/2014/main" id="{4AABAAE5-E6F3-4975-8957-46FED49549B9}"/>
              </a:ext>
            </a:extLst>
          </p:cNvPr>
          <p:cNvSpPr>
            <a:spLocks noChangeShapeType="1"/>
          </p:cNvSpPr>
          <p:nvPr/>
        </p:nvSpPr>
        <p:spPr bwMode="auto">
          <a:xfrm>
            <a:off x="1783115" y="20673388"/>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93" name="Text Box 1947">
            <a:extLst>
              <a:ext uri="{FF2B5EF4-FFF2-40B4-BE49-F238E27FC236}">
                <a16:creationId xmlns:a16="http://schemas.microsoft.com/office/drawing/2014/main" id="{E43FAC93-E5EA-4B80-8B8A-0D104F3870BD}"/>
              </a:ext>
            </a:extLst>
          </p:cNvPr>
          <p:cNvSpPr txBox="1">
            <a:spLocks noChangeArrowheads="1"/>
          </p:cNvSpPr>
          <p:nvPr/>
        </p:nvSpPr>
        <p:spPr bwMode="auto">
          <a:xfrm>
            <a:off x="1104234" y="5822783"/>
            <a:ext cx="11697366" cy="8956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defTabSz="4702175">
              <a:spcBef>
                <a:spcPct val="20000"/>
              </a:spcBef>
              <a:buChar char="•"/>
              <a:tabLst>
                <a:tab pos="1654175" algn="l"/>
              </a:tabLst>
              <a:defRPr sz="16500">
                <a:solidFill>
                  <a:schemeClr val="tx1"/>
                </a:solidFill>
                <a:latin typeface="Arial" panose="020B0604020202020204" pitchFamily="34" charset="0"/>
                <a:ea typeface="ヒラギノ角ゴ Pro W3" pitchFamily="2" charset="-128"/>
              </a:defRPr>
            </a:lvl1pPr>
            <a:lvl2pPr defTabSz="4702175">
              <a:spcBef>
                <a:spcPct val="20000"/>
              </a:spcBef>
              <a:buChar char="–"/>
              <a:tabLst>
                <a:tab pos="1654175" algn="l"/>
              </a:tabLst>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tabLst>
                <a:tab pos="1654175" algn="l"/>
              </a:tabLst>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pitchFamily="2" charset="-128"/>
              </a:defRPr>
            </a:lvl9pPr>
          </a:lstStyle>
          <a:p>
            <a:pPr lvl="1" algn="just" eaLnBrk="1" hangingPunct="1">
              <a:spcBef>
                <a:spcPct val="0"/>
              </a:spcBef>
              <a:buFontTx/>
              <a:buNone/>
            </a:pPr>
            <a:r>
              <a:rPr lang="en-US" altLang="en-US" sz="3200" dirty="0"/>
              <a:t>Reactions of atoms and molecules occur at scales substantially too small to visualize. Scanning electron microscopy and other high resolution visualization techniques have allowed the study of structures on the nanometer scale.</a:t>
            </a:r>
            <a:r>
              <a:rPr lang="en-US" altLang="en-US" sz="3200" baseline="30000" dirty="0"/>
              <a:t>1</a:t>
            </a:r>
            <a:r>
              <a:rPr lang="en-US" altLang="en-US" sz="3200" dirty="0"/>
              <a:t> However, these techniques are unrealistic for biological and solution-based applications due to the conditions  to which the samples are exposed. This research focuses on the synthesis of fluorescent dyes with a redox-active pendant groups that modulate fluorescence. These dyes can be used to visualize chemical processes on the single molecule scale.</a:t>
            </a:r>
            <a:r>
              <a:rPr lang="en-US" altLang="en-US" sz="3200" baseline="30000" dirty="0"/>
              <a:t>2,3,4 </a:t>
            </a:r>
            <a:r>
              <a:rPr lang="en-US" altLang="en-US" sz="3200" dirty="0"/>
              <a:t>The dyes chosen were BODIPY dyes which are known for their high UV extinctions, sharp fluorescence peaks, and ease of synthesis.</a:t>
            </a:r>
            <a:r>
              <a:rPr lang="en-US" altLang="en-US" sz="3200" baseline="30000" dirty="0"/>
              <a:t>5,6 </a:t>
            </a:r>
            <a:r>
              <a:rPr lang="en-US" altLang="en-US" sz="3200" dirty="0"/>
              <a:t>The structure of these dyes (Figure 1) allows for easy tunability at any of the numbered sites on the BODIPY core. The BODIPY targeted in this project was BODIPY-FL, a well-known dye containing desired functionalities (Figure 2).</a:t>
            </a:r>
          </a:p>
          <a:p>
            <a:pPr lvl="1" algn="just" eaLnBrk="1" hangingPunct="1">
              <a:spcBef>
                <a:spcPct val="0"/>
              </a:spcBef>
              <a:buFontTx/>
              <a:buNone/>
            </a:pPr>
            <a:endParaRPr lang="en-US" altLang="en-US" sz="3200" dirty="0"/>
          </a:p>
        </p:txBody>
      </p:sp>
      <p:sp>
        <p:nvSpPr>
          <p:cNvPr id="3094" name="Rectangle 4530">
            <a:extLst>
              <a:ext uri="{FF2B5EF4-FFF2-40B4-BE49-F238E27FC236}">
                <a16:creationId xmlns:a16="http://schemas.microsoft.com/office/drawing/2014/main" id="{7407D355-D465-453F-9726-19FC9407E1E5}"/>
              </a:ext>
            </a:extLst>
          </p:cNvPr>
          <p:cNvSpPr>
            <a:spLocks noChangeArrowheads="1"/>
          </p:cNvSpPr>
          <p:nvPr/>
        </p:nvSpPr>
        <p:spPr bwMode="auto">
          <a:xfrm>
            <a:off x="31546800" y="27276150"/>
            <a:ext cx="11277600" cy="4342762"/>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0"/>
              </a:spcBef>
              <a:buFontTx/>
              <a:buNone/>
            </a:pPr>
            <a:endParaRPr lang="en-US" altLang="en-US" sz="9300" dirty="0"/>
          </a:p>
        </p:txBody>
      </p:sp>
      <p:sp>
        <p:nvSpPr>
          <p:cNvPr id="3095" name="Text Box 4531">
            <a:extLst>
              <a:ext uri="{FF2B5EF4-FFF2-40B4-BE49-F238E27FC236}">
                <a16:creationId xmlns:a16="http://schemas.microsoft.com/office/drawing/2014/main" id="{2E739280-DFB1-4613-BD6C-79EE0E6194C6}"/>
              </a:ext>
            </a:extLst>
          </p:cNvPr>
          <p:cNvSpPr txBox="1">
            <a:spLocks noChangeArrowheads="1"/>
          </p:cNvSpPr>
          <p:nvPr/>
        </p:nvSpPr>
        <p:spPr bwMode="auto">
          <a:xfrm>
            <a:off x="31627506" y="27443537"/>
            <a:ext cx="111252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4800" b="1" dirty="0">
                <a:solidFill>
                  <a:srgbClr val="000090"/>
                </a:solidFill>
                <a:cs typeface="Arial" panose="020B0604020202020204" pitchFamily="34" charset="0"/>
              </a:rPr>
              <a:t>References</a:t>
            </a:r>
          </a:p>
        </p:txBody>
      </p:sp>
      <p:sp>
        <p:nvSpPr>
          <p:cNvPr id="3097" name="Line 5290">
            <a:extLst>
              <a:ext uri="{FF2B5EF4-FFF2-40B4-BE49-F238E27FC236}">
                <a16:creationId xmlns:a16="http://schemas.microsoft.com/office/drawing/2014/main" id="{B11C8BD7-B6BD-4784-BBFA-C69AF9C5F309}"/>
              </a:ext>
            </a:extLst>
          </p:cNvPr>
          <p:cNvSpPr>
            <a:spLocks noChangeShapeType="1"/>
          </p:cNvSpPr>
          <p:nvPr/>
        </p:nvSpPr>
        <p:spPr bwMode="auto">
          <a:xfrm>
            <a:off x="32426066" y="16717816"/>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98" name="Rectangle 2035">
            <a:extLst>
              <a:ext uri="{FF2B5EF4-FFF2-40B4-BE49-F238E27FC236}">
                <a16:creationId xmlns:a16="http://schemas.microsoft.com/office/drawing/2014/main" id="{27FD12A5-78F9-4007-BE0F-88BBB0616AD7}"/>
              </a:ext>
            </a:extLst>
          </p:cNvPr>
          <p:cNvSpPr>
            <a:spLocks noChangeArrowheads="1"/>
          </p:cNvSpPr>
          <p:nvPr/>
        </p:nvSpPr>
        <p:spPr bwMode="auto">
          <a:xfrm>
            <a:off x="31536225" y="23254768"/>
            <a:ext cx="11277600" cy="3733800"/>
          </a:xfrm>
          <a:prstGeom prst="rect">
            <a:avLst/>
          </a:prstGeom>
          <a:solidFill>
            <a:srgbClr val="FFFFFF"/>
          </a:solidFill>
          <a:ln w="9525">
            <a:solidFill>
              <a:schemeClr val="tx1"/>
            </a:solidFill>
            <a:miter lim="800000"/>
            <a:headEnd/>
            <a:tailEnd/>
          </a:ln>
        </p:spPr>
        <p:txBody>
          <a:bodyPr wrap="none" anchor="ct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0"/>
              </a:spcBef>
              <a:buFontTx/>
              <a:buNone/>
            </a:pPr>
            <a:endParaRPr lang="en-US" altLang="en-US" sz="2400" dirty="0"/>
          </a:p>
          <a:p>
            <a:pPr algn="ctr" eaLnBrk="1" hangingPunct="1">
              <a:spcBef>
                <a:spcPct val="0"/>
              </a:spcBef>
              <a:buFontTx/>
              <a:buNone/>
            </a:pPr>
            <a:endParaRPr lang="en-US" altLang="en-US" sz="2400" dirty="0"/>
          </a:p>
        </p:txBody>
      </p:sp>
      <p:sp>
        <p:nvSpPr>
          <p:cNvPr id="3099" name="Text Box 2036">
            <a:extLst>
              <a:ext uri="{FF2B5EF4-FFF2-40B4-BE49-F238E27FC236}">
                <a16:creationId xmlns:a16="http://schemas.microsoft.com/office/drawing/2014/main" id="{09A63F6F-F15D-4B70-985D-C1E2858175CA}"/>
              </a:ext>
            </a:extLst>
          </p:cNvPr>
          <p:cNvSpPr txBox="1">
            <a:spLocks noChangeArrowheads="1"/>
          </p:cNvSpPr>
          <p:nvPr/>
        </p:nvSpPr>
        <p:spPr bwMode="auto">
          <a:xfrm>
            <a:off x="31530758" y="23177173"/>
            <a:ext cx="112014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4800" b="1" dirty="0">
                <a:solidFill>
                  <a:srgbClr val="000090"/>
                </a:solidFill>
                <a:cs typeface="Arial" panose="020B0604020202020204" pitchFamily="34" charset="0"/>
              </a:rPr>
              <a:t>Acknowledgements</a:t>
            </a:r>
          </a:p>
        </p:txBody>
      </p:sp>
      <p:sp>
        <p:nvSpPr>
          <p:cNvPr id="3100" name="Text Box 2038">
            <a:extLst>
              <a:ext uri="{FF2B5EF4-FFF2-40B4-BE49-F238E27FC236}">
                <a16:creationId xmlns:a16="http://schemas.microsoft.com/office/drawing/2014/main" id="{0E46D7AD-4D08-4648-9E2E-1DC8C285C6DD}"/>
              </a:ext>
            </a:extLst>
          </p:cNvPr>
          <p:cNvSpPr txBox="1">
            <a:spLocks noChangeArrowheads="1"/>
          </p:cNvSpPr>
          <p:nvPr/>
        </p:nvSpPr>
        <p:spPr bwMode="auto">
          <a:xfrm>
            <a:off x="31700209" y="24411456"/>
            <a:ext cx="60960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just" eaLnBrk="1" hangingPunct="1">
              <a:spcBef>
                <a:spcPct val="0"/>
              </a:spcBef>
              <a:buClr>
                <a:srgbClr val="990000"/>
              </a:buClr>
              <a:buFont typeface="Wingdings" panose="05000000000000000000" pitchFamily="2" charset="2"/>
              <a:buNone/>
            </a:pPr>
            <a:r>
              <a:rPr lang="en-US" altLang="en-US" sz="2000" dirty="0"/>
              <a:t>The author would like to thank the Army Research Office for support through award W911NF-14-1-0177, and NIST for support through award 70NANB15H060 as well as Dr. Erik Berda, Dr. Justin Cole, and Ruiwen Chen for their help and support on the project, the UNH Chemistry Department, and the Instrumentation Center.</a:t>
            </a:r>
          </a:p>
          <a:p>
            <a:pPr algn="just" eaLnBrk="1" hangingPunct="1">
              <a:spcBef>
                <a:spcPct val="0"/>
              </a:spcBef>
              <a:buClr>
                <a:srgbClr val="990000"/>
              </a:buClr>
              <a:buFont typeface="Wingdings" panose="05000000000000000000" pitchFamily="2" charset="2"/>
              <a:buChar char="v"/>
            </a:pPr>
            <a:endParaRPr lang="en-US" altLang="en-US" sz="2000" i="1" dirty="0">
              <a:latin typeface="Arial Narrow" panose="020B0606020202030204" pitchFamily="34" charset="0"/>
            </a:endParaRPr>
          </a:p>
        </p:txBody>
      </p:sp>
      <p:sp>
        <p:nvSpPr>
          <p:cNvPr id="3101" name="Line 5291">
            <a:extLst>
              <a:ext uri="{FF2B5EF4-FFF2-40B4-BE49-F238E27FC236}">
                <a16:creationId xmlns:a16="http://schemas.microsoft.com/office/drawing/2014/main" id="{0DCD80EE-FF22-484A-A7DE-47E0DACE4BA1}"/>
              </a:ext>
            </a:extLst>
          </p:cNvPr>
          <p:cNvSpPr>
            <a:spLocks noChangeShapeType="1"/>
          </p:cNvSpPr>
          <p:nvPr/>
        </p:nvSpPr>
        <p:spPr bwMode="auto">
          <a:xfrm>
            <a:off x="32304790" y="24001086"/>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102" name="Line 5292">
            <a:extLst>
              <a:ext uri="{FF2B5EF4-FFF2-40B4-BE49-F238E27FC236}">
                <a16:creationId xmlns:a16="http://schemas.microsoft.com/office/drawing/2014/main" id="{32E79CC4-36A6-4F30-9EA0-9F02C3DF8A87}"/>
              </a:ext>
            </a:extLst>
          </p:cNvPr>
          <p:cNvSpPr>
            <a:spLocks noChangeShapeType="1"/>
          </p:cNvSpPr>
          <p:nvPr/>
        </p:nvSpPr>
        <p:spPr bwMode="auto">
          <a:xfrm>
            <a:off x="32575500" y="28411488"/>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pic>
        <p:nvPicPr>
          <p:cNvPr id="3103" name="Picture 94">
            <a:extLst>
              <a:ext uri="{FF2B5EF4-FFF2-40B4-BE49-F238E27FC236}">
                <a16:creationId xmlns:a16="http://schemas.microsoft.com/office/drawing/2014/main" id="{2692CDD3-18FE-41BF-A1D2-5D937E4272B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776400" y="1006475"/>
            <a:ext cx="2560638"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4" name="Rectangle 54">
            <a:extLst>
              <a:ext uri="{FF2B5EF4-FFF2-40B4-BE49-F238E27FC236}">
                <a16:creationId xmlns:a16="http://schemas.microsoft.com/office/drawing/2014/main" id="{50CB5033-B1D1-4EE6-86F6-03D445F4AB8E}"/>
              </a:ext>
            </a:extLst>
          </p:cNvPr>
          <p:cNvSpPr>
            <a:spLocks noChangeArrowheads="1"/>
          </p:cNvSpPr>
          <p:nvPr/>
        </p:nvSpPr>
        <p:spPr bwMode="auto">
          <a:xfrm>
            <a:off x="8458200" y="25146000"/>
            <a:ext cx="609600" cy="685800"/>
          </a:xfrm>
          <a:prstGeom prst="rect">
            <a:avLst/>
          </a:prstGeom>
          <a:solidFill>
            <a:schemeClr val="bg1"/>
          </a:solidFill>
          <a:ln w="9525">
            <a:solidFill>
              <a:schemeClr val="bg1"/>
            </a:solidFill>
            <a:round/>
            <a:headEnd/>
            <a:tailEnd/>
          </a:ln>
        </p:spPr>
        <p:txBody>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eaLnBrk="1" hangingPunct="1">
              <a:spcBef>
                <a:spcPct val="0"/>
              </a:spcBef>
              <a:buFontTx/>
              <a:buNone/>
            </a:pPr>
            <a:endParaRPr lang="en-US" altLang="en-US" sz="9300" dirty="0"/>
          </a:p>
        </p:txBody>
      </p:sp>
      <p:sp>
        <p:nvSpPr>
          <p:cNvPr id="3105" name="TextBox 83">
            <a:extLst>
              <a:ext uri="{FF2B5EF4-FFF2-40B4-BE49-F238E27FC236}">
                <a16:creationId xmlns:a16="http://schemas.microsoft.com/office/drawing/2014/main" id="{06386776-BB36-42B2-B052-E01B2C0EB1B6}"/>
              </a:ext>
            </a:extLst>
          </p:cNvPr>
          <p:cNvSpPr txBox="1">
            <a:spLocks noChangeArrowheads="1"/>
          </p:cNvSpPr>
          <p:nvPr/>
        </p:nvSpPr>
        <p:spPr bwMode="auto">
          <a:xfrm>
            <a:off x="21336000" y="292608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eaLnBrk="1" hangingPunct="1">
              <a:spcBef>
                <a:spcPct val="0"/>
              </a:spcBef>
              <a:buFontTx/>
              <a:buNone/>
            </a:pPr>
            <a:endParaRPr lang="en-US" altLang="en-US" sz="1800" dirty="0"/>
          </a:p>
        </p:txBody>
      </p:sp>
      <p:sp>
        <p:nvSpPr>
          <p:cNvPr id="3106" name="TextBox 85">
            <a:extLst>
              <a:ext uri="{FF2B5EF4-FFF2-40B4-BE49-F238E27FC236}">
                <a16:creationId xmlns:a16="http://schemas.microsoft.com/office/drawing/2014/main" id="{6258366D-8ABC-44F0-A6F2-46D5AD135392}"/>
              </a:ext>
            </a:extLst>
          </p:cNvPr>
          <p:cNvSpPr txBox="1">
            <a:spLocks noChangeArrowheads="1"/>
          </p:cNvSpPr>
          <p:nvPr/>
        </p:nvSpPr>
        <p:spPr bwMode="auto">
          <a:xfrm>
            <a:off x="26670000" y="280416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eaLnBrk="1" hangingPunct="1">
              <a:spcBef>
                <a:spcPct val="0"/>
              </a:spcBef>
              <a:buFontTx/>
              <a:buNone/>
            </a:pPr>
            <a:endParaRPr lang="en-US" altLang="en-US" sz="1800" dirty="0"/>
          </a:p>
        </p:txBody>
      </p:sp>
      <p:sp>
        <p:nvSpPr>
          <p:cNvPr id="3111" name="Text Box 1961">
            <a:extLst>
              <a:ext uri="{FF2B5EF4-FFF2-40B4-BE49-F238E27FC236}">
                <a16:creationId xmlns:a16="http://schemas.microsoft.com/office/drawing/2014/main" id="{26C34F99-78ED-4B14-99E3-7235C0BE3521}"/>
              </a:ext>
            </a:extLst>
          </p:cNvPr>
          <p:cNvSpPr txBox="1">
            <a:spLocks noChangeArrowheads="1"/>
          </p:cNvSpPr>
          <p:nvPr/>
        </p:nvSpPr>
        <p:spPr bwMode="auto">
          <a:xfrm>
            <a:off x="31927800" y="6248400"/>
            <a:ext cx="105918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pitchFamily="2" charset="-128"/>
              </a:defRPr>
            </a:lvl9pPr>
          </a:lstStyle>
          <a:p>
            <a:pPr algn="just" eaLnBrk="1" hangingPunct="1">
              <a:spcBef>
                <a:spcPct val="50000"/>
              </a:spcBef>
              <a:buFontTx/>
              <a:buNone/>
            </a:pPr>
            <a:r>
              <a:rPr lang="en-US" altLang="en-US" sz="3000" dirty="0"/>
              <a:t>	</a:t>
            </a:r>
          </a:p>
        </p:txBody>
      </p:sp>
      <p:sp>
        <p:nvSpPr>
          <p:cNvPr id="3112" name="Text Box 1961">
            <a:extLst>
              <a:ext uri="{FF2B5EF4-FFF2-40B4-BE49-F238E27FC236}">
                <a16:creationId xmlns:a16="http://schemas.microsoft.com/office/drawing/2014/main" id="{14BE7702-23F5-4E2F-B2B8-DC629AC3D0CE}"/>
              </a:ext>
            </a:extLst>
          </p:cNvPr>
          <p:cNvSpPr txBox="1">
            <a:spLocks noChangeArrowheads="1"/>
          </p:cNvSpPr>
          <p:nvPr/>
        </p:nvSpPr>
        <p:spPr bwMode="auto">
          <a:xfrm>
            <a:off x="32064158" y="16931396"/>
            <a:ext cx="10515600"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tabLst>
                <a:tab pos="923925" algn="l"/>
              </a:tabLst>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tabLst>
                <a:tab pos="923925" algn="l"/>
              </a:tabLst>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tabLst>
                <a:tab pos="923925" algn="l"/>
              </a:tabLst>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tabLst>
                <a:tab pos="923925" algn="l"/>
              </a:tabLst>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tabLst>
                <a:tab pos="923925" algn="l"/>
              </a:tabLst>
              <a:defRPr sz="10300">
                <a:solidFill>
                  <a:schemeClr val="tx1"/>
                </a:solidFill>
                <a:latin typeface="Arial" panose="020B0604020202020204" pitchFamily="34" charset="0"/>
                <a:ea typeface="ヒラギノ角ゴ Pro W3" pitchFamily="2" charset="-128"/>
              </a:defRPr>
            </a:lvl9pPr>
          </a:lstStyle>
          <a:p>
            <a:pPr algn="just" eaLnBrk="1" hangingPunct="1">
              <a:spcBef>
                <a:spcPct val="50000"/>
              </a:spcBef>
              <a:buFontTx/>
              <a:buNone/>
            </a:pPr>
            <a:r>
              <a:rPr lang="en-US" altLang="en-US" sz="3200" dirty="0"/>
              <a:t>Successful synthesis of each product in the BODIPY-FL scheme was proven using </a:t>
            </a:r>
            <a:r>
              <a:rPr lang="en-US" altLang="en-US" sz="3200" baseline="30000" dirty="0"/>
              <a:t>1</a:t>
            </a:r>
            <a:r>
              <a:rPr lang="en-US" altLang="en-US" sz="3200" dirty="0"/>
              <a:t>H NMR, and each product was isolated in considerable yield. One of the target redox-active dyes, BODIPY-P2 was also isolated. The yield for this was low due to the scale of the reaction being 100 milligrams. BODIPY-P2 dye exhibited sharp fluorescence peaks, and upon oxidation of the pendant group, the fluorescence was turned off. However, subsequent reduction of the dye yielded an insoluble material, and it could not be determined if fluorescence was re-established.</a:t>
            </a:r>
          </a:p>
        </p:txBody>
      </p:sp>
      <p:sp>
        <p:nvSpPr>
          <p:cNvPr id="3115" name="Rectangle 1">
            <a:extLst>
              <a:ext uri="{FF2B5EF4-FFF2-40B4-BE49-F238E27FC236}">
                <a16:creationId xmlns:a16="http://schemas.microsoft.com/office/drawing/2014/main" id="{32CCEAAF-561A-42A5-AFBF-B267529B2C6A}"/>
              </a:ext>
            </a:extLst>
          </p:cNvPr>
          <p:cNvSpPr>
            <a:spLocks noChangeArrowheads="1"/>
          </p:cNvSpPr>
          <p:nvPr/>
        </p:nvSpPr>
        <p:spPr bwMode="auto">
          <a:xfrm>
            <a:off x="31956864" y="28640310"/>
            <a:ext cx="10972800"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marL="457200" indent="-457200" eaLnBrk="1" hangingPunct="1">
              <a:spcBef>
                <a:spcPct val="0"/>
              </a:spcBef>
              <a:buFont typeface="+mj-lt"/>
              <a:buAutoNum type="arabicPeriod"/>
            </a:pPr>
            <a:r>
              <a:rPr lang="en-US" altLang="en-US" sz="2000" dirty="0"/>
              <a:t>Iwata, K.; Yamazaki, S.; Mutombo, P.; Hapala, P.; Ondráček, M.; Jelínek, P.; Sugimoto, Y. </a:t>
            </a:r>
            <a:r>
              <a:rPr lang="en-US" altLang="en-US" sz="2000" i="1" dirty="0"/>
              <a:t>Nature Communications,</a:t>
            </a:r>
            <a:r>
              <a:rPr lang="en-US" altLang="en-US" sz="2000" dirty="0"/>
              <a:t>  </a:t>
            </a:r>
            <a:r>
              <a:rPr lang="en-US" altLang="en-US" sz="2000" b="1" dirty="0"/>
              <a:t>2015</a:t>
            </a:r>
            <a:r>
              <a:rPr lang="en-US" altLang="en-US" sz="2000" dirty="0"/>
              <a:t>, </a:t>
            </a:r>
            <a:r>
              <a:rPr lang="en-US" altLang="en-US" sz="2000" i="1" dirty="0"/>
              <a:t>6</a:t>
            </a:r>
            <a:r>
              <a:rPr lang="en-US" altLang="en-US" sz="2000" dirty="0"/>
              <a:t>, 7766. </a:t>
            </a:r>
          </a:p>
          <a:p>
            <a:pPr marL="457200" indent="-457200" eaLnBrk="1" hangingPunct="1">
              <a:spcBef>
                <a:spcPct val="0"/>
              </a:spcBef>
              <a:buFont typeface="+mj-lt"/>
              <a:buAutoNum type="arabicPeriod"/>
            </a:pPr>
            <a:r>
              <a:rPr lang="en-US" altLang="en-US" sz="2000" dirty="0"/>
              <a:t>Oleynik, P.; Ishihara, Y.; Cosa, G. </a:t>
            </a:r>
            <a:r>
              <a:rPr lang="en-US" altLang="en-US" sz="2000" i="1" dirty="0"/>
              <a:t>J. Am. Chem. Soc.,</a:t>
            </a:r>
            <a:r>
              <a:rPr lang="en-US" altLang="en-US" sz="2000" dirty="0"/>
              <a:t> </a:t>
            </a:r>
            <a:r>
              <a:rPr lang="en-US" altLang="en-US" sz="2000" b="1" dirty="0"/>
              <a:t>2007</a:t>
            </a:r>
            <a:r>
              <a:rPr lang="en-US" altLang="en-US" sz="2000" dirty="0"/>
              <a:t>, </a:t>
            </a:r>
            <a:r>
              <a:rPr lang="en-US" altLang="en-US" sz="2000" i="1" dirty="0"/>
              <a:t>129</a:t>
            </a:r>
            <a:r>
              <a:rPr lang="en-US" altLang="en-US" sz="2000" dirty="0"/>
              <a:t>, 1842-1843.</a:t>
            </a:r>
          </a:p>
          <a:p>
            <a:pPr marL="457200" indent="-457200" eaLnBrk="1" hangingPunct="1">
              <a:spcBef>
                <a:spcPct val="0"/>
              </a:spcBef>
              <a:buFont typeface="+mj-lt"/>
              <a:buAutoNum type="arabicPeriod"/>
            </a:pPr>
            <a:r>
              <a:rPr lang="en-US" altLang="en-US" sz="2000" dirty="0"/>
              <a:t>Belzile, M.-N.; Godin, R.; Durantini, A. M.; Cosa, G. </a:t>
            </a:r>
            <a:r>
              <a:rPr lang="en-US" altLang="en-US" sz="2000" i="1" dirty="0"/>
              <a:t>J. Am. Chem. Soc.,</a:t>
            </a:r>
            <a:r>
              <a:rPr lang="en-US" altLang="en-US" sz="2000" dirty="0"/>
              <a:t> </a:t>
            </a:r>
            <a:r>
              <a:rPr lang="en-US" altLang="en-US" sz="2000" b="1" dirty="0"/>
              <a:t>2016</a:t>
            </a:r>
            <a:r>
              <a:rPr lang="en-US" altLang="en-US" sz="2000" dirty="0"/>
              <a:t>, </a:t>
            </a:r>
            <a:r>
              <a:rPr lang="en-US" altLang="en-US" sz="2000" i="1" dirty="0"/>
              <a:t>138</a:t>
            </a:r>
            <a:r>
              <a:rPr lang="en-US" altLang="en-US" sz="2000" dirty="0"/>
              <a:t>, 16388-16397.</a:t>
            </a:r>
          </a:p>
          <a:p>
            <a:pPr marL="457200" indent="-457200" eaLnBrk="1" hangingPunct="1">
              <a:spcBef>
                <a:spcPct val="0"/>
              </a:spcBef>
              <a:buFont typeface="+mj-lt"/>
              <a:buAutoNum type="arabicPeriod"/>
            </a:pPr>
            <a:r>
              <a:rPr lang="en-US" altLang="en-US" sz="2000" dirty="0"/>
              <a:t>Gidi, Y.; Götte, M.; Cosa, G. </a:t>
            </a:r>
            <a:r>
              <a:rPr lang="en-US" altLang="en-US" sz="2000" i="1" dirty="0"/>
              <a:t>J. Phys. Chem</a:t>
            </a:r>
            <a:r>
              <a:rPr lang="en-US" altLang="en-US" sz="2000" dirty="0"/>
              <a:t> </a:t>
            </a:r>
            <a:r>
              <a:rPr lang="en-US" altLang="en-US" sz="2000" i="1" dirty="0"/>
              <a:t>B</a:t>
            </a:r>
            <a:r>
              <a:rPr lang="en-US" altLang="en-US" sz="2000" dirty="0"/>
              <a:t>, </a:t>
            </a:r>
            <a:r>
              <a:rPr lang="en-US" altLang="en-US" sz="2000" b="1" dirty="0"/>
              <a:t>2017</a:t>
            </a:r>
            <a:r>
              <a:rPr lang="en-US" altLang="en-US" sz="2000" dirty="0"/>
              <a:t>, </a:t>
            </a:r>
            <a:r>
              <a:rPr lang="en-US" altLang="en-US" sz="2000" i="1" dirty="0"/>
              <a:t>121</a:t>
            </a:r>
            <a:r>
              <a:rPr lang="en-US" altLang="en-US" sz="2000" dirty="0"/>
              <a:t>, 2039-2048</a:t>
            </a:r>
          </a:p>
          <a:p>
            <a:pPr marL="457200" indent="-457200" eaLnBrk="1" hangingPunct="1">
              <a:spcBef>
                <a:spcPct val="0"/>
              </a:spcBef>
              <a:buFont typeface="+mj-lt"/>
              <a:buAutoNum type="arabicPeriod"/>
            </a:pPr>
            <a:r>
              <a:rPr lang="en-US" sz="2000" dirty="0"/>
              <a:t>Loudet, A.; Burgess, K. </a:t>
            </a:r>
            <a:r>
              <a:rPr lang="en-US" sz="2000" i="1" dirty="0"/>
              <a:t>Chemical Reviews</a:t>
            </a:r>
            <a:r>
              <a:rPr lang="en-US" sz="2000" dirty="0"/>
              <a:t>,</a:t>
            </a:r>
            <a:r>
              <a:rPr lang="en-US" sz="2000" i="1" dirty="0"/>
              <a:t> </a:t>
            </a:r>
            <a:r>
              <a:rPr lang="en-US" sz="2000" b="1" dirty="0"/>
              <a:t>2007</a:t>
            </a:r>
            <a:r>
              <a:rPr lang="en-US" sz="2000" dirty="0"/>
              <a:t>, </a:t>
            </a:r>
            <a:r>
              <a:rPr lang="en-US" sz="2000" i="1" dirty="0"/>
              <a:t>107</a:t>
            </a:r>
            <a:r>
              <a:rPr lang="en-US" sz="2000" dirty="0"/>
              <a:t>, 4891-4932.</a:t>
            </a:r>
          </a:p>
          <a:p>
            <a:pPr marL="457200" indent="-457200" eaLnBrk="1" hangingPunct="1">
              <a:spcBef>
                <a:spcPct val="0"/>
              </a:spcBef>
              <a:buFont typeface="+mj-lt"/>
              <a:buAutoNum type="arabicPeriod"/>
            </a:pPr>
            <a:r>
              <a:rPr lang="en-US" sz="2000" dirty="0"/>
              <a:t>Ulrich, G.; Ziessel, R.; Harriman, A. </a:t>
            </a:r>
            <a:r>
              <a:rPr lang="en-US" sz="2000" i="1" dirty="0"/>
              <a:t>Angewandte Chemie International Edition</a:t>
            </a:r>
            <a:r>
              <a:rPr lang="en-US" sz="2000" dirty="0"/>
              <a:t>,</a:t>
            </a:r>
            <a:r>
              <a:rPr lang="en-US" sz="2000" i="1" dirty="0"/>
              <a:t> </a:t>
            </a:r>
            <a:r>
              <a:rPr lang="en-US" sz="2000" b="1" dirty="0"/>
              <a:t>2008</a:t>
            </a:r>
            <a:r>
              <a:rPr lang="en-US" sz="2000" dirty="0"/>
              <a:t>, </a:t>
            </a:r>
            <a:r>
              <a:rPr lang="en-US" sz="2000" i="1" dirty="0"/>
              <a:t>47</a:t>
            </a:r>
            <a:r>
              <a:rPr lang="en-US" sz="2000" dirty="0"/>
              <a:t>, 1184-1201.</a:t>
            </a:r>
            <a:endParaRPr lang="en-US" altLang="en-US" sz="2000" dirty="0"/>
          </a:p>
          <a:p>
            <a:pPr marL="457200" indent="-457200" eaLnBrk="1" hangingPunct="1">
              <a:spcBef>
                <a:spcPct val="0"/>
              </a:spcBef>
              <a:buFont typeface="+mj-lt"/>
              <a:buAutoNum type="arabicPeriod"/>
            </a:pPr>
            <a:endParaRPr lang="en-US" altLang="en-US" sz="2000" dirty="0"/>
          </a:p>
        </p:txBody>
      </p:sp>
      <p:sp>
        <p:nvSpPr>
          <p:cNvPr id="3121" name="Text Box 1960">
            <a:extLst>
              <a:ext uri="{FF2B5EF4-FFF2-40B4-BE49-F238E27FC236}">
                <a16:creationId xmlns:a16="http://schemas.microsoft.com/office/drawing/2014/main" id="{0A9917F7-E9C6-4CD0-B2BE-302BAAE8BE0E}"/>
              </a:ext>
            </a:extLst>
          </p:cNvPr>
          <p:cNvSpPr txBox="1">
            <a:spLocks noChangeArrowheads="1"/>
          </p:cNvSpPr>
          <p:nvPr/>
        </p:nvSpPr>
        <p:spPr bwMode="auto">
          <a:xfrm>
            <a:off x="28575000" y="4953000"/>
            <a:ext cx="16459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4800" b="1" dirty="0">
                <a:solidFill>
                  <a:srgbClr val="000090"/>
                </a:solidFill>
                <a:cs typeface="Arial" panose="020B0604020202020204" pitchFamily="34" charset="0"/>
              </a:rPr>
              <a:t>Future Work</a:t>
            </a:r>
          </a:p>
        </p:txBody>
      </p:sp>
      <p:sp>
        <p:nvSpPr>
          <p:cNvPr id="3122" name="Text Box 1947">
            <a:extLst>
              <a:ext uri="{FF2B5EF4-FFF2-40B4-BE49-F238E27FC236}">
                <a16:creationId xmlns:a16="http://schemas.microsoft.com/office/drawing/2014/main" id="{6CFA5F1C-F081-411E-BE7B-42BA2C8192C4}"/>
              </a:ext>
            </a:extLst>
          </p:cNvPr>
          <p:cNvSpPr txBox="1">
            <a:spLocks noChangeArrowheads="1"/>
          </p:cNvSpPr>
          <p:nvPr/>
        </p:nvSpPr>
        <p:spPr bwMode="auto">
          <a:xfrm>
            <a:off x="31530758" y="6026150"/>
            <a:ext cx="110490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defTabSz="4702175">
              <a:spcBef>
                <a:spcPct val="20000"/>
              </a:spcBef>
              <a:buChar char="•"/>
              <a:tabLst>
                <a:tab pos="1654175" algn="l"/>
              </a:tabLst>
              <a:defRPr sz="16500">
                <a:solidFill>
                  <a:schemeClr val="tx1"/>
                </a:solidFill>
                <a:latin typeface="Arial" panose="020B0604020202020204" pitchFamily="34" charset="0"/>
                <a:ea typeface="ヒラギノ角ゴ Pro W3" pitchFamily="2" charset="-128"/>
              </a:defRPr>
            </a:lvl1pPr>
            <a:lvl2pPr defTabSz="4702175">
              <a:spcBef>
                <a:spcPct val="20000"/>
              </a:spcBef>
              <a:buChar char="–"/>
              <a:tabLst>
                <a:tab pos="1654175" algn="l"/>
              </a:tabLst>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tabLst>
                <a:tab pos="1654175" algn="l"/>
              </a:tabLst>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tabLst>
                <a:tab pos="1654175" algn="l"/>
              </a:tabLst>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tabLst>
                <a:tab pos="1654175" algn="l"/>
              </a:tabLst>
              <a:defRPr sz="10300">
                <a:solidFill>
                  <a:schemeClr val="tx1"/>
                </a:solidFill>
                <a:latin typeface="Arial" panose="020B0604020202020204" pitchFamily="34" charset="0"/>
                <a:ea typeface="ヒラギノ角ゴ Pro W3" pitchFamily="2" charset="-128"/>
              </a:defRPr>
            </a:lvl9pPr>
          </a:lstStyle>
          <a:p>
            <a:pPr lvl="1" algn="just" eaLnBrk="1" hangingPunct="1">
              <a:spcBef>
                <a:spcPct val="0"/>
              </a:spcBef>
              <a:buFontTx/>
              <a:buNone/>
            </a:pPr>
            <a:r>
              <a:rPr lang="en-US" altLang="en-US" sz="3200" dirty="0"/>
              <a:t>The future of this project will consist of continued synthesis of the precursor dye, BODIPY-FL. After further isolation of BODIPY-FL, Knoevenagel condensation will continue to be used to synthesize the remaining redox active dyes BODIPY-S2 (Figure 11) and BODIPY-Q2 (Figure 12).  </a:t>
            </a:r>
          </a:p>
        </p:txBody>
      </p:sp>
      <p:pic>
        <p:nvPicPr>
          <p:cNvPr id="3124" name="Picture 55">
            <a:extLst>
              <a:ext uri="{FF2B5EF4-FFF2-40B4-BE49-F238E27FC236}">
                <a16:creationId xmlns:a16="http://schemas.microsoft.com/office/drawing/2014/main" id="{EE076957-FEE4-4672-85B8-AF3587D031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42574" y="24075707"/>
            <a:ext cx="2590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25" name="Picture 56">
            <a:extLst>
              <a:ext uri="{FF2B5EF4-FFF2-40B4-BE49-F238E27FC236}">
                <a16:creationId xmlns:a16="http://schemas.microsoft.com/office/drawing/2014/main" id="{56F1CD9D-21CF-4C80-AB51-1E45470736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198466" y="25296157"/>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26" name="Picture 57">
            <a:extLst>
              <a:ext uri="{FF2B5EF4-FFF2-40B4-BE49-F238E27FC236}">
                <a16:creationId xmlns:a16="http://schemas.microsoft.com/office/drawing/2014/main" id="{B38D11BB-BE93-4741-B80B-E120FB74EAD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044843" y="24487966"/>
            <a:ext cx="16764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488B8DA5-6381-4940-BA6A-DE7D3AEC8E33}"/>
              </a:ext>
            </a:extLst>
          </p:cNvPr>
          <p:cNvPicPr>
            <a:picLocks noChangeAspect="1"/>
          </p:cNvPicPr>
          <p:nvPr/>
        </p:nvPicPr>
        <p:blipFill>
          <a:blip r:embed="rId7"/>
          <a:stretch>
            <a:fillRect/>
          </a:stretch>
        </p:blipFill>
        <p:spPr>
          <a:xfrm>
            <a:off x="14225318" y="10568055"/>
            <a:ext cx="8091866" cy="5408452"/>
          </a:xfrm>
          <a:prstGeom prst="rect">
            <a:avLst/>
          </a:prstGeom>
          <a:ln>
            <a:solidFill>
              <a:schemeClr val="tx1"/>
            </a:solidFill>
          </a:ln>
        </p:spPr>
      </p:pic>
      <p:pic>
        <p:nvPicPr>
          <p:cNvPr id="5" name="Picture 4">
            <a:extLst>
              <a:ext uri="{FF2B5EF4-FFF2-40B4-BE49-F238E27FC236}">
                <a16:creationId xmlns:a16="http://schemas.microsoft.com/office/drawing/2014/main" id="{7C5CEE61-C4C6-499B-A37F-C41D2C4BDEB5}"/>
              </a:ext>
            </a:extLst>
          </p:cNvPr>
          <p:cNvPicPr>
            <a:picLocks noChangeAspect="1"/>
          </p:cNvPicPr>
          <p:nvPr/>
        </p:nvPicPr>
        <p:blipFill>
          <a:blip r:embed="rId8"/>
          <a:stretch>
            <a:fillRect/>
          </a:stretch>
        </p:blipFill>
        <p:spPr>
          <a:xfrm>
            <a:off x="22748317" y="10568057"/>
            <a:ext cx="8046720" cy="5409889"/>
          </a:xfrm>
          <a:prstGeom prst="rect">
            <a:avLst/>
          </a:prstGeom>
          <a:ln>
            <a:solidFill>
              <a:schemeClr val="tx1"/>
            </a:solidFill>
          </a:ln>
        </p:spPr>
      </p:pic>
      <p:pic>
        <p:nvPicPr>
          <p:cNvPr id="6" name="Picture 5">
            <a:extLst>
              <a:ext uri="{FF2B5EF4-FFF2-40B4-BE49-F238E27FC236}">
                <a16:creationId xmlns:a16="http://schemas.microsoft.com/office/drawing/2014/main" id="{6E564AD3-8BD2-44FF-8C46-F2DE2421895C}"/>
              </a:ext>
            </a:extLst>
          </p:cNvPr>
          <p:cNvPicPr>
            <a:picLocks noChangeAspect="1"/>
          </p:cNvPicPr>
          <p:nvPr/>
        </p:nvPicPr>
        <p:blipFill>
          <a:blip r:embed="rId9"/>
          <a:stretch>
            <a:fillRect/>
          </a:stretch>
        </p:blipFill>
        <p:spPr>
          <a:xfrm>
            <a:off x="14288456" y="17178116"/>
            <a:ext cx="8049030" cy="5309033"/>
          </a:xfrm>
          <a:prstGeom prst="rect">
            <a:avLst/>
          </a:prstGeom>
          <a:ln>
            <a:solidFill>
              <a:schemeClr val="tx1"/>
            </a:solidFill>
          </a:ln>
        </p:spPr>
      </p:pic>
      <p:sp>
        <p:nvSpPr>
          <p:cNvPr id="85" name="Line 4547">
            <a:extLst>
              <a:ext uri="{FF2B5EF4-FFF2-40B4-BE49-F238E27FC236}">
                <a16:creationId xmlns:a16="http://schemas.microsoft.com/office/drawing/2014/main" id="{D8CF666F-294E-4E56-AC46-A4E94B42F9E9}"/>
              </a:ext>
            </a:extLst>
          </p:cNvPr>
          <p:cNvSpPr>
            <a:spLocks noChangeShapeType="1"/>
          </p:cNvSpPr>
          <p:nvPr/>
        </p:nvSpPr>
        <p:spPr bwMode="auto">
          <a:xfrm flipV="1">
            <a:off x="14369707" y="9987516"/>
            <a:ext cx="1660587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86" name="Text Box 1961">
            <a:extLst>
              <a:ext uri="{FF2B5EF4-FFF2-40B4-BE49-F238E27FC236}">
                <a16:creationId xmlns:a16="http://schemas.microsoft.com/office/drawing/2014/main" id="{BA082BA0-A5EC-4DE2-BC54-EA4149BFA0E7}"/>
              </a:ext>
            </a:extLst>
          </p:cNvPr>
          <p:cNvSpPr txBox="1">
            <a:spLocks noChangeArrowheads="1"/>
          </p:cNvSpPr>
          <p:nvPr/>
        </p:nvSpPr>
        <p:spPr bwMode="auto">
          <a:xfrm>
            <a:off x="12308943" y="16179032"/>
            <a:ext cx="1237517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2200" b="1" dirty="0">
                <a:cs typeface="Arial" panose="020B0604020202020204" pitchFamily="34" charset="0"/>
              </a:rPr>
              <a:t>Figure 5: </a:t>
            </a:r>
            <a:r>
              <a:rPr lang="en-US" altLang="en-US" sz="2200" b="1" baseline="30000" dirty="0">
                <a:cs typeface="Arial" panose="020B0604020202020204" pitchFamily="34" charset="0"/>
              </a:rPr>
              <a:t>1</a:t>
            </a:r>
            <a:r>
              <a:rPr lang="en-US" altLang="en-US" sz="2200" b="1" dirty="0">
                <a:cs typeface="Arial" panose="020B0604020202020204" pitchFamily="34" charset="0"/>
              </a:rPr>
              <a:t>H NMR of product formed after Wittig reaction.</a:t>
            </a:r>
          </a:p>
        </p:txBody>
      </p:sp>
      <p:sp>
        <p:nvSpPr>
          <p:cNvPr id="89" name="Text Box 1961">
            <a:extLst>
              <a:ext uri="{FF2B5EF4-FFF2-40B4-BE49-F238E27FC236}">
                <a16:creationId xmlns:a16="http://schemas.microsoft.com/office/drawing/2014/main" id="{AC97FB54-FE87-4CB0-9B45-4F36388D087B}"/>
              </a:ext>
            </a:extLst>
          </p:cNvPr>
          <p:cNvSpPr txBox="1">
            <a:spLocks noChangeArrowheads="1"/>
          </p:cNvSpPr>
          <p:nvPr/>
        </p:nvSpPr>
        <p:spPr bwMode="auto">
          <a:xfrm>
            <a:off x="20672912" y="16173377"/>
            <a:ext cx="1237517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2200" b="1" dirty="0">
                <a:cs typeface="Arial" panose="020B0604020202020204" pitchFamily="34" charset="0"/>
              </a:rPr>
              <a:t>Figure 6: </a:t>
            </a:r>
            <a:r>
              <a:rPr lang="en-US" altLang="en-US" sz="2200" b="1" baseline="30000" dirty="0">
                <a:cs typeface="Arial" panose="020B0604020202020204" pitchFamily="34" charset="0"/>
              </a:rPr>
              <a:t>1</a:t>
            </a:r>
            <a:r>
              <a:rPr lang="en-US" altLang="en-US" sz="2200" b="1" dirty="0">
                <a:cs typeface="Arial" panose="020B0604020202020204" pitchFamily="34" charset="0"/>
              </a:rPr>
              <a:t>H NMR of product formed after hydrogenation.</a:t>
            </a:r>
          </a:p>
        </p:txBody>
      </p:sp>
      <p:sp>
        <p:nvSpPr>
          <p:cNvPr id="92" name="Text Box 1961">
            <a:extLst>
              <a:ext uri="{FF2B5EF4-FFF2-40B4-BE49-F238E27FC236}">
                <a16:creationId xmlns:a16="http://schemas.microsoft.com/office/drawing/2014/main" id="{6400AE00-C068-47A3-BA16-D40786820A47}"/>
              </a:ext>
            </a:extLst>
          </p:cNvPr>
          <p:cNvSpPr txBox="1">
            <a:spLocks noChangeArrowheads="1"/>
          </p:cNvSpPr>
          <p:nvPr/>
        </p:nvSpPr>
        <p:spPr bwMode="auto">
          <a:xfrm>
            <a:off x="12013285" y="22776124"/>
            <a:ext cx="123751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2400" b="1" dirty="0">
                <a:cs typeface="Arial" panose="020B0604020202020204" pitchFamily="34" charset="0"/>
              </a:rPr>
              <a:t>Figure 7: </a:t>
            </a:r>
            <a:r>
              <a:rPr lang="en-US" altLang="en-US" sz="2400" b="1" baseline="30000" dirty="0">
                <a:cs typeface="Arial" panose="020B0604020202020204" pitchFamily="34" charset="0"/>
              </a:rPr>
              <a:t>1</a:t>
            </a:r>
            <a:r>
              <a:rPr lang="en-US" altLang="en-US" sz="2400" b="1" dirty="0">
                <a:cs typeface="Arial" panose="020B0604020202020204" pitchFamily="34" charset="0"/>
              </a:rPr>
              <a:t>H NMR of isolated BODIPY-FL.</a:t>
            </a:r>
          </a:p>
        </p:txBody>
      </p:sp>
      <p:pic>
        <p:nvPicPr>
          <p:cNvPr id="2" name="Picture 1">
            <a:extLst>
              <a:ext uri="{FF2B5EF4-FFF2-40B4-BE49-F238E27FC236}">
                <a16:creationId xmlns:a16="http://schemas.microsoft.com/office/drawing/2014/main" id="{6BCCB9F2-3C58-4B89-82C3-38470EEBD585}"/>
              </a:ext>
            </a:extLst>
          </p:cNvPr>
          <p:cNvPicPr>
            <a:picLocks noChangeAspect="1"/>
          </p:cNvPicPr>
          <p:nvPr/>
        </p:nvPicPr>
        <p:blipFill>
          <a:blip r:embed="rId10"/>
          <a:stretch>
            <a:fillRect/>
          </a:stretch>
        </p:blipFill>
        <p:spPr>
          <a:xfrm>
            <a:off x="2392202" y="14219153"/>
            <a:ext cx="3485495" cy="2150205"/>
          </a:xfrm>
          <a:prstGeom prst="rect">
            <a:avLst/>
          </a:prstGeom>
        </p:spPr>
      </p:pic>
      <p:pic>
        <p:nvPicPr>
          <p:cNvPr id="3" name="Picture 2">
            <a:extLst>
              <a:ext uri="{FF2B5EF4-FFF2-40B4-BE49-F238E27FC236}">
                <a16:creationId xmlns:a16="http://schemas.microsoft.com/office/drawing/2014/main" id="{BC99608B-C30F-45A1-94DD-4CFACB7D9E04}"/>
              </a:ext>
            </a:extLst>
          </p:cNvPr>
          <p:cNvPicPr>
            <a:picLocks noChangeAspect="1"/>
          </p:cNvPicPr>
          <p:nvPr/>
        </p:nvPicPr>
        <p:blipFill>
          <a:blip r:embed="rId11"/>
          <a:stretch>
            <a:fillRect/>
          </a:stretch>
        </p:blipFill>
        <p:spPr>
          <a:xfrm>
            <a:off x="1520985" y="20806048"/>
            <a:ext cx="11216228" cy="1280160"/>
          </a:xfrm>
          <a:prstGeom prst="rect">
            <a:avLst/>
          </a:prstGeom>
        </p:spPr>
      </p:pic>
      <p:pic>
        <p:nvPicPr>
          <p:cNvPr id="10" name="Picture 9">
            <a:extLst>
              <a:ext uri="{FF2B5EF4-FFF2-40B4-BE49-F238E27FC236}">
                <a16:creationId xmlns:a16="http://schemas.microsoft.com/office/drawing/2014/main" id="{8C56B02D-AD7C-48B9-924D-7FC5061CDC12}"/>
              </a:ext>
            </a:extLst>
          </p:cNvPr>
          <p:cNvPicPr>
            <a:picLocks noChangeAspect="1"/>
          </p:cNvPicPr>
          <p:nvPr/>
        </p:nvPicPr>
        <p:blipFill>
          <a:blip r:embed="rId12"/>
          <a:stretch>
            <a:fillRect/>
          </a:stretch>
        </p:blipFill>
        <p:spPr>
          <a:xfrm>
            <a:off x="2582656" y="21985261"/>
            <a:ext cx="9664349" cy="2443858"/>
          </a:xfrm>
          <a:prstGeom prst="rect">
            <a:avLst/>
          </a:prstGeom>
        </p:spPr>
      </p:pic>
      <p:pic>
        <p:nvPicPr>
          <p:cNvPr id="12" name="Picture 11">
            <a:extLst>
              <a:ext uri="{FF2B5EF4-FFF2-40B4-BE49-F238E27FC236}">
                <a16:creationId xmlns:a16="http://schemas.microsoft.com/office/drawing/2014/main" id="{97770DB7-10F6-413D-8B90-FA5FFC2D0EE4}"/>
              </a:ext>
            </a:extLst>
          </p:cNvPr>
          <p:cNvPicPr>
            <a:picLocks noChangeAspect="1"/>
          </p:cNvPicPr>
          <p:nvPr/>
        </p:nvPicPr>
        <p:blipFill>
          <a:blip r:embed="rId13"/>
          <a:stretch>
            <a:fillRect/>
          </a:stretch>
        </p:blipFill>
        <p:spPr>
          <a:xfrm>
            <a:off x="9067800" y="27429386"/>
            <a:ext cx="3498123" cy="2771459"/>
          </a:xfrm>
          <a:prstGeom prst="rect">
            <a:avLst/>
          </a:prstGeom>
        </p:spPr>
      </p:pic>
      <p:pic>
        <p:nvPicPr>
          <p:cNvPr id="13" name="Picture 12">
            <a:extLst>
              <a:ext uri="{FF2B5EF4-FFF2-40B4-BE49-F238E27FC236}">
                <a16:creationId xmlns:a16="http://schemas.microsoft.com/office/drawing/2014/main" id="{FD8730EF-2E32-4892-B82D-36E7E1E49A72}"/>
              </a:ext>
            </a:extLst>
          </p:cNvPr>
          <p:cNvPicPr>
            <a:picLocks noChangeAspect="1"/>
          </p:cNvPicPr>
          <p:nvPr/>
        </p:nvPicPr>
        <p:blipFill>
          <a:blip r:embed="rId14"/>
          <a:stretch>
            <a:fillRect/>
          </a:stretch>
        </p:blipFill>
        <p:spPr>
          <a:xfrm>
            <a:off x="5455201" y="27426395"/>
            <a:ext cx="3179205" cy="2737176"/>
          </a:xfrm>
          <a:prstGeom prst="rect">
            <a:avLst/>
          </a:prstGeom>
        </p:spPr>
      </p:pic>
      <p:pic>
        <p:nvPicPr>
          <p:cNvPr id="14" name="Picture 13">
            <a:extLst>
              <a:ext uri="{FF2B5EF4-FFF2-40B4-BE49-F238E27FC236}">
                <a16:creationId xmlns:a16="http://schemas.microsoft.com/office/drawing/2014/main" id="{5298F70E-B7F5-4805-9EC2-81CFB17099DE}"/>
              </a:ext>
            </a:extLst>
          </p:cNvPr>
          <p:cNvPicPr>
            <a:picLocks noChangeAspect="1"/>
          </p:cNvPicPr>
          <p:nvPr/>
        </p:nvPicPr>
        <p:blipFill>
          <a:blip r:embed="rId15"/>
          <a:stretch>
            <a:fillRect/>
          </a:stretch>
        </p:blipFill>
        <p:spPr>
          <a:xfrm>
            <a:off x="1697795" y="27443537"/>
            <a:ext cx="3427595" cy="2874181"/>
          </a:xfrm>
          <a:prstGeom prst="rect">
            <a:avLst/>
          </a:prstGeom>
        </p:spPr>
      </p:pic>
      <p:pic>
        <p:nvPicPr>
          <p:cNvPr id="15" name="Picture 14">
            <a:extLst>
              <a:ext uri="{FF2B5EF4-FFF2-40B4-BE49-F238E27FC236}">
                <a16:creationId xmlns:a16="http://schemas.microsoft.com/office/drawing/2014/main" id="{735ACD7C-2301-4944-9891-8ABAA5300120}"/>
              </a:ext>
            </a:extLst>
          </p:cNvPr>
          <p:cNvPicPr>
            <a:picLocks noChangeAspect="1"/>
          </p:cNvPicPr>
          <p:nvPr/>
        </p:nvPicPr>
        <p:blipFill>
          <a:blip r:embed="rId16"/>
          <a:stretch>
            <a:fillRect/>
          </a:stretch>
        </p:blipFill>
        <p:spPr>
          <a:xfrm>
            <a:off x="14341653" y="6443441"/>
            <a:ext cx="10080947" cy="2747858"/>
          </a:xfrm>
          <a:prstGeom prst="rect">
            <a:avLst/>
          </a:prstGeom>
        </p:spPr>
      </p:pic>
      <p:pic>
        <p:nvPicPr>
          <p:cNvPr id="16" name="Picture 15">
            <a:extLst>
              <a:ext uri="{FF2B5EF4-FFF2-40B4-BE49-F238E27FC236}">
                <a16:creationId xmlns:a16="http://schemas.microsoft.com/office/drawing/2014/main" id="{059995EC-BF69-4BCB-BCEF-91C30BA58917}"/>
              </a:ext>
            </a:extLst>
          </p:cNvPr>
          <p:cNvPicPr>
            <a:picLocks noChangeAspect="1"/>
          </p:cNvPicPr>
          <p:nvPr/>
        </p:nvPicPr>
        <p:blipFill>
          <a:blip r:embed="rId17"/>
          <a:stretch>
            <a:fillRect/>
          </a:stretch>
        </p:blipFill>
        <p:spPr>
          <a:xfrm>
            <a:off x="14199911" y="23911882"/>
            <a:ext cx="8133697" cy="6251689"/>
          </a:xfrm>
          <a:prstGeom prst="rect">
            <a:avLst/>
          </a:prstGeom>
          <a:ln>
            <a:solidFill>
              <a:schemeClr val="tx1"/>
            </a:solidFill>
          </a:ln>
        </p:spPr>
      </p:pic>
      <p:pic>
        <p:nvPicPr>
          <p:cNvPr id="17" name="Picture 16">
            <a:extLst>
              <a:ext uri="{FF2B5EF4-FFF2-40B4-BE49-F238E27FC236}">
                <a16:creationId xmlns:a16="http://schemas.microsoft.com/office/drawing/2014/main" id="{0674D7CA-4F3F-4BC2-8174-520B198C4E9D}"/>
              </a:ext>
            </a:extLst>
          </p:cNvPr>
          <p:cNvPicPr>
            <a:picLocks noChangeAspect="1"/>
          </p:cNvPicPr>
          <p:nvPr/>
        </p:nvPicPr>
        <p:blipFill>
          <a:blip r:embed="rId18"/>
          <a:stretch>
            <a:fillRect/>
          </a:stretch>
        </p:blipFill>
        <p:spPr>
          <a:xfrm>
            <a:off x="22743672" y="23894593"/>
            <a:ext cx="8051365" cy="6268978"/>
          </a:xfrm>
          <a:prstGeom prst="rect">
            <a:avLst/>
          </a:prstGeom>
          <a:ln>
            <a:solidFill>
              <a:schemeClr val="tx1"/>
            </a:solidFill>
          </a:ln>
        </p:spPr>
      </p:pic>
      <p:pic>
        <p:nvPicPr>
          <p:cNvPr id="19" name="Picture 18">
            <a:extLst>
              <a:ext uri="{FF2B5EF4-FFF2-40B4-BE49-F238E27FC236}">
                <a16:creationId xmlns:a16="http://schemas.microsoft.com/office/drawing/2014/main" id="{38F02646-E815-4BDB-834D-D0642E050CA2}"/>
              </a:ext>
            </a:extLst>
          </p:cNvPr>
          <p:cNvPicPr>
            <a:picLocks noChangeAspect="1"/>
          </p:cNvPicPr>
          <p:nvPr/>
        </p:nvPicPr>
        <p:blipFill>
          <a:blip r:embed="rId19"/>
          <a:stretch>
            <a:fillRect/>
          </a:stretch>
        </p:blipFill>
        <p:spPr>
          <a:xfrm>
            <a:off x="25309450" y="6070257"/>
            <a:ext cx="4179949" cy="3279099"/>
          </a:xfrm>
          <a:prstGeom prst="rect">
            <a:avLst/>
          </a:prstGeom>
        </p:spPr>
      </p:pic>
      <p:sp>
        <p:nvSpPr>
          <p:cNvPr id="20" name="TextBox 19">
            <a:extLst>
              <a:ext uri="{FF2B5EF4-FFF2-40B4-BE49-F238E27FC236}">
                <a16:creationId xmlns:a16="http://schemas.microsoft.com/office/drawing/2014/main" id="{10DCE167-12F6-4946-B4C4-2A8CA7621084}"/>
              </a:ext>
            </a:extLst>
          </p:cNvPr>
          <p:cNvSpPr txBox="1"/>
          <p:nvPr/>
        </p:nvSpPr>
        <p:spPr>
          <a:xfrm>
            <a:off x="1909425" y="16502373"/>
            <a:ext cx="5029200" cy="430887"/>
          </a:xfrm>
          <a:prstGeom prst="rect">
            <a:avLst/>
          </a:prstGeom>
          <a:noFill/>
        </p:spPr>
        <p:txBody>
          <a:bodyPr wrap="square" rtlCol="0">
            <a:spAutoFit/>
          </a:bodyPr>
          <a:lstStyle/>
          <a:p>
            <a:r>
              <a:rPr lang="en-US" sz="2200" b="1" dirty="0"/>
              <a:t>Figure 1. Classic BODIPY core</a:t>
            </a:r>
          </a:p>
        </p:txBody>
      </p:sp>
      <p:pic>
        <p:nvPicPr>
          <p:cNvPr id="21" name="Picture 20">
            <a:extLst>
              <a:ext uri="{FF2B5EF4-FFF2-40B4-BE49-F238E27FC236}">
                <a16:creationId xmlns:a16="http://schemas.microsoft.com/office/drawing/2014/main" id="{42F0A362-0644-41FE-9157-58808010DD33}"/>
              </a:ext>
            </a:extLst>
          </p:cNvPr>
          <p:cNvPicPr>
            <a:picLocks noChangeAspect="1"/>
          </p:cNvPicPr>
          <p:nvPr/>
        </p:nvPicPr>
        <p:blipFill>
          <a:blip r:embed="rId20"/>
          <a:stretch>
            <a:fillRect/>
          </a:stretch>
        </p:blipFill>
        <p:spPr>
          <a:xfrm>
            <a:off x="7432632" y="13732550"/>
            <a:ext cx="2660735" cy="3311929"/>
          </a:xfrm>
          <a:prstGeom prst="rect">
            <a:avLst/>
          </a:prstGeom>
        </p:spPr>
      </p:pic>
      <p:sp>
        <p:nvSpPr>
          <p:cNvPr id="74" name="TextBox 73">
            <a:extLst>
              <a:ext uri="{FF2B5EF4-FFF2-40B4-BE49-F238E27FC236}">
                <a16:creationId xmlns:a16="http://schemas.microsoft.com/office/drawing/2014/main" id="{10A4FDC7-AF1C-4C90-A992-97AEDA9CC6D0}"/>
              </a:ext>
            </a:extLst>
          </p:cNvPr>
          <p:cNvSpPr txBox="1"/>
          <p:nvPr/>
        </p:nvSpPr>
        <p:spPr>
          <a:xfrm>
            <a:off x="8650450" y="16485949"/>
            <a:ext cx="4390771" cy="430887"/>
          </a:xfrm>
          <a:prstGeom prst="rect">
            <a:avLst/>
          </a:prstGeom>
          <a:noFill/>
        </p:spPr>
        <p:txBody>
          <a:bodyPr wrap="square" rtlCol="0">
            <a:spAutoFit/>
          </a:bodyPr>
          <a:lstStyle/>
          <a:p>
            <a:r>
              <a:rPr lang="en-US" sz="2200" b="1" dirty="0"/>
              <a:t>Figure 2. Target BODIPY-FL</a:t>
            </a:r>
          </a:p>
        </p:txBody>
      </p:sp>
      <p:sp>
        <p:nvSpPr>
          <p:cNvPr id="22" name="TextBox 21">
            <a:extLst>
              <a:ext uri="{FF2B5EF4-FFF2-40B4-BE49-F238E27FC236}">
                <a16:creationId xmlns:a16="http://schemas.microsoft.com/office/drawing/2014/main" id="{FC354EC7-1A78-418B-A763-2740C5A2E14C}"/>
              </a:ext>
            </a:extLst>
          </p:cNvPr>
          <p:cNvSpPr txBox="1"/>
          <p:nvPr/>
        </p:nvSpPr>
        <p:spPr>
          <a:xfrm>
            <a:off x="1597721" y="17167863"/>
            <a:ext cx="11191187" cy="2062103"/>
          </a:xfrm>
          <a:prstGeom prst="rect">
            <a:avLst/>
          </a:prstGeom>
          <a:noFill/>
        </p:spPr>
        <p:txBody>
          <a:bodyPr wrap="square" rtlCol="0">
            <a:spAutoFit/>
          </a:bodyPr>
          <a:lstStyle/>
          <a:p>
            <a:pPr algn="just"/>
            <a:r>
              <a:rPr lang="en-US" sz="3200" dirty="0"/>
              <a:t>The goal of this project was to isolate and modify BODIPY-FL with redox-active functionalities (Figure 3) and study the variation of fluorescence. After proof of concept, the BODIPY dye will be attached to a polymer for further use as a probe. </a:t>
            </a:r>
          </a:p>
        </p:txBody>
      </p:sp>
      <p:sp>
        <p:nvSpPr>
          <p:cNvPr id="23" name="TextBox 22">
            <a:extLst>
              <a:ext uri="{FF2B5EF4-FFF2-40B4-BE49-F238E27FC236}">
                <a16:creationId xmlns:a16="http://schemas.microsoft.com/office/drawing/2014/main" id="{51439232-19CB-4D73-9BFA-D2639FC15733}"/>
              </a:ext>
            </a:extLst>
          </p:cNvPr>
          <p:cNvSpPr txBox="1"/>
          <p:nvPr/>
        </p:nvSpPr>
        <p:spPr>
          <a:xfrm>
            <a:off x="5420159" y="22018111"/>
            <a:ext cx="1086424" cy="369332"/>
          </a:xfrm>
          <a:prstGeom prst="rect">
            <a:avLst/>
          </a:prstGeom>
          <a:noFill/>
        </p:spPr>
        <p:txBody>
          <a:bodyPr wrap="square" rtlCol="0">
            <a:spAutoFit/>
          </a:bodyPr>
          <a:lstStyle/>
          <a:p>
            <a:r>
              <a:rPr lang="en-US" sz="1800" b="1" dirty="0"/>
              <a:t>84%</a:t>
            </a:r>
          </a:p>
        </p:txBody>
      </p:sp>
      <p:sp>
        <p:nvSpPr>
          <p:cNvPr id="77" name="TextBox 76">
            <a:extLst>
              <a:ext uri="{FF2B5EF4-FFF2-40B4-BE49-F238E27FC236}">
                <a16:creationId xmlns:a16="http://schemas.microsoft.com/office/drawing/2014/main" id="{6F73B890-6552-47C5-8536-FC7DC1F9122D}"/>
              </a:ext>
            </a:extLst>
          </p:cNvPr>
          <p:cNvSpPr txBox="1"/>
          <p:nvPr/>
        </p:nvSpPr>
        <p:spPr>
          <a:xfrm>
            <a:off x="7914988" y="23457274"/>
            <a:ext cx="1086424" cy="369332"/>
          </a:xfrm>
          <a:prstGeom prst="rect">
            <a:avLst/>
          </a:prstGeom>
          <a:noFill/>
        </p:spPr>
        <p:txBody>
          <a:bodyPr wrap="square" rtlCol="0">
            <a:spAutoFit/>
          </a:bodyPr>
          <a:lstStyle/>
          <a:p>
            <a:r>
              <a:rPr lang="en-US" sz="1800" b="1" dirty="0"/>
              <a:t>37%</a:t>
            </a:r>
          </a:p>
        </p:txBody>
      </p:sp>
      <p:sp>
        <p:nvSpPr>
          <p:cNvPr id="78" name="TextBox 77">
            <a:extLst>
              <a:ext uri="{FF2B5EF4-FFF2-40B4-BE49-F238E27FC236}">
                <a16:creationId xmlns:a16="http://schemas.microsoft.com/office/drawing/2014/main" id="{303AE548-FF99-44EB-9D1B-CCBE11341D93}"/>
              </a:ext>
            </a:extLst>
          </p:cNvPr>
          <p:cNvSpPr txBox="1"/>
          <p:nvPr/>
        </p:nvSpPr>
        <p:spPr>
          <a:xfrm>
            <a:off x="8815482" y="22079441"/>
            <a:ext cx="2135711" cy="369332"/>
          </a:xfrm>
          <a:prstGeom prst="rect">
            <a:avLst/>
          </a:prstGeom>
          <a:noFill/>
        </p:spPr>
        <p:txBody>
          <a:bodyPr wrap="square" rtlCol="0">
            <a:spAutoFit/>
          </a:bodyPr>
          <a:lstStyle/>
          <a:p>
            <a:r>
              <a:rPr lang="en-US" sz="1800" b="1" dirty="0"/>
              <a:t>Quantitative</a:t>
            </a:r>
          </a:p>
        </p:txBody>
      </p:sp>
      <p:pic>
        <p:nvPicPr>
          <p:cNvPr id="24" name="Picture 23">
            <a:extLst>
              <a:ext uri="{FF2B5EF4-FFF2-40B4-BE49-F238E27FC236}">
                <a16:creationId xmlns:a16="http://schemas.microsoft.com/office/drawing/2014/main" id="{85D05706-D9C5-47D9-A4DE-8A31FA869339}"/>
              </a:ext>
            </a:extLst>
          </p:cNvPr>
          <p:cNvPicPr>
            <a:picLocks noChangeAspect="1"/>
          </p:cNvPicPr>
          <p:nvPr/>
        </p:nvPicPr>
        <p:blipFill>
          <a:blip r:embed="rId21"/>
          <a:stretch>
            <a:fillRect/>
          </a:stretch>
        </p:blipFill>
        <p:spPr>
          <a:xfrm>
            <a:off x="2108861" y="24135644"/>
            <a:ext cx="9871887" cy="2622346"/>
          </a:xfrm>
          <a:prstGeom prst="rect">
            <a:avLst/>
          </a:prstGeom>
        </p:spPr>
      </p:pic>
      <p:sp>
        <p:nvSpPr>
          <p:cNvPr id="80" name="TextBox 79">
            <a:extLst>
              <a:ext uri="{FF2B5EF4-FFF2-40B4-BE49-F238E27FC236}">
                <a16:creationId xmlns:a16="http://schemas.microsoft.com/office/drawing/2014/main" id="{B985F6C5-09CD-4D0C-AB34-6055FC2DC59C}"/>
              </a:ext>
            </a:extLst>
          </p:cNvPr>
          <p:cNvSpPr txBox="1"/>
          <p:nvPr/>
        </p:nvSpPr>
        <p:spPr>
          <a:xfrm>
            <a:off x="2887942" y="26737991"/>
            <a:ext cx="8664923" cy="430887"/>
          </a:xfrm>
          <a:prstGeom prst="rect">
            <a:avLst/>
          </a:prstGeom>
          <a:noFill/>
        </p:spPr>
        <p:txBody>
          <a:bodyPr wrap="square" rtlCol="0">
            <a:spAutoFit/>
          </a:bodyPr>
          <a:lstStyle/>
          <a:p>
            <a:r>
              <a:rPr lang="en-US" sz="2200" b="1" dirty="0"/>
              <a:t>Scheme 1. Proposed synthesis to functionalized BODIPY.</a:t>
            </a:r>
          </a:p>
        </p:txBody>
      </p:sp>
      <p:sp>
        <p:nvSpPr>
          <p:cNvPr id="82" name="TextBox 81">
            <a:extLst>
              <a:ext uri="{FF2B5EF4-FFF2-40B4-BE49-F238E27FC236}">
                <a16:creationId xmlns:a16="http://schemas.microsoft.com/office/drawing/2014/main" id="{18974131-A2D1-4DD5-AF1B-43FB1BF320F3}"/>
              </a:ext>
            </a:extLst>
          </p:cNvPr>
          <p:cNvSpPr txBox="1"/>
          <p:nvPr/>
        </p:nvSpPr>
        <p:spPr>
          <a:xfrm>
            <a:off x="2601425" y="30387896"/>
            <a:ext cx="10228578" cy="430887"/>
          </a:xfrm>
          <a:prstGeom prst="rect">
            <a:avLst/>
          </a:prstGeom>
          <a:noFill/>
        </p:spPr>
        <p:txBody>
          <a:bodyPr wrap="square" rtlCol="0">
            <a:spAutoFit/>
          </a:bodyPr>
          <a:lstStyle/>
          <a:p>
            <a:r>
              <a:rPr lang="en-US" sz="2200" b="1" dirty="0"/>
              <a:t>Figure 3. Targeted BODIPY dyes: S2, P2, and Q2 (left to right).</a:t>
            </a:r>
          </a:p>
        </p:txBody>
      </p:sp>
      <p:sp>
        <p:nvSpPr>
          <p:cNvPr id="83" name="TextBox 82">
            <a:extLst>
              <a:ext uri="{FF2B5EF4-FFF2-40B4-BE49-F238E27FC236}">
                <a16:creationId xmlns:a16="http://schemas.microsoft.com/office/drawing/2014/main" id="{BF478E14-A815-410E-BFB9-F1938BD403A9}"/>
              </a:ext>
            </a:extLst>
          </p:cNvPr>
          <p:cNvSpPr txBox="1"/>
          <p:nvPr/>
        </p:nvSpPr>
        <p:spPr>
          <a:xfrm>
            <a:off x="14740189" y="9415115"/>
            <a:ext cx="8664923" cy="430887"/>
          </a:xfrm>
          <a:prstGeom prst="rect">
            <a:avLst/>
          </a:prstGeom>
          <a:noFill/>
        </p:spPr>
        <p:txBody>
          <a:bodyPr wrap="square" rtlCol="0">
            <a:spAutoFit/>
          </a:bodyPr>
          <a:lstStyle/>
          <a:p>
            <a:r>
              <a:rPr lang="en-US" sz="2200" b="1" dirty="0"/>
              <a:t>Scheme 2. Proposed redox chemistry to alter fluorescence.</a:t>
            </a:r>
          </a:p>
        </p:txBody>
      </p:sp>
      <p:sp>
        <p:nvSpPr>
          <p:cNvPr id="84" name="TextBox 83">
            <a:extLst>
              <a:ext uri="{FF2B5EF4-FFF2-40B4-BE49-F238E27FC236}">
                <a16:creationId xmlns:a16="http://schemas.microsoft.com/office/drawing/2014/main" id="{20F90D5C-89EF-46BA-B57E-AD64B8F55317}"/>
              </a:ext>
            </a:extLst>
          </p:cNvPr>
          <p:cNvSpPr txBox="1"/>
          <p:nvPr/>
        </p:nvSpPr>
        <p:spPr>
          <a:xfrm>
            <a:off x="24242538" y="9380854"/>
            <a:ext cx="8664923" cy="430887"/>
          </a:xfrm>
          <a:prstGeom prst="rect">
            <a:avLst/>
          </a:prstGeom>
          <a:noFill/>
        </p:spPr>
        <p:txBody>
          <a:bodyPr wrap="square" rtlCol="0">
            <a:spAutoFit/>
          </a:bodyPr>
          <a:lstStyle/>
          <a:p>
            <a:r>
              <a:rPr lang="en-US" sz="2200" b="1" dirty="0"/>
              <a:t>Figure 4. Real-world visualization of target dyes.</a:t>
            </a:r>
          </a:p>
        </p:txBody>
      </p:sp>
      <p:sp>
        <p:nvSpPr>
          <p:cNvPr id="87" name="Text Box 1961">
            <a:extLst>
              <a:ext uri="{FF2B5EF4-FFF2-40B4-BE49-F238E27FC236}">
                <a16:creationId xmlns:a16="http://schemas.microsoft.com/office/drawing/2014/main" id="{EFD32891-DC19-43BA-854F-71C16C010C49}"/>
              </a:ext>
            </a:extLst>
          </p:cNvPr>
          <p:cNvSpPr txBox="1">
            <a:spLocks noChangeArrowheads="1"/>
          </p:cNvSpPr>
          <p:nvPr/>
        </p:nvSpPr>
        <p:spPr bwMode="auto">
          <a:xfrm>
            <a:off x="21129030" y="22736936"/>
            <a:ext cx="100548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2400" b="1" dirty="0">
                <a:cs typeface="Arial" panose="020B0604020202020204" pitchFamily="34" charset="0"/>
              </a:rPr>
              <a:t>Figure 8: </a:t>
            </a:r>
            <a:r>
              <a:rPr lang="en-US" altLang="en-US" sz="2400" b="1" baseline="30000" dirty="0">
                <a:cs typeface="Arial" panose="020B0604020202020204" pitchFamily="34" charset="0"/>
              </a:rPr>
              <a:t>1</a:t>
            </a:r>
            <a:r>
              <a:rPr lang="en-US" altLang="en-US" sz="2400" b="1" dirty="0">
                <a:cs typeface="Arial" panose="020B0604020202020204" pitchFamily="34" charset="0"/>
              </a:rPr>
              <a:t>H NMR of isolated BODIPY-P2.</a:t>
            </a:r>
          </a:p>
        </p:txBody>
      </p:sp>
      <p:pic>
        <p:nvPicPr>
          <p:cNvPr id="27" name="Picture 26">
            <a:extLst>
              <a:ext uri="{FF2B5EF4-FFF2-40B4-BE49-F238E27FC236}">
                <a16:creationId xmlns:a16="http://schemas.microsoft.com/office/drawing/2014/main" id="{C2B8BE9A-58BF-45D9-AA03-3E39D3C67F9F}"/>
              </a:ext>
            </a:extLst>
          </p:cNvPr>
          <p:cNvPicPr>
            <a:picLocks noChangeAspect="1"/>
          </p:cNvPicPr>
          <p:nvPr/>
        </p:nvPicPr>
        <p:blipFill>
          <a:blip r:embed="rId22"/>
          <a:stretch>
            <a:fillRect/>
          </a:stretch>
        </p:blipFill>
        <p:spPr>
          <a:xfrm>
            <a:off x="14312969" y="16723191"/>
            <a:ext cx="16637426" cy="54869"/>
          </a:xfrm>
          <a:prstGeom prst="rect">
            <a:avLst/>
          </a:prstGeom>
        </p:spPr>
      </p:pic>
      <p:sp>
        <p:nvSpPr>
          <p:cNvPr id="88" name="Line 4547">
            <a:extLst>
              <a:ext uri="{FF2B5EF4-FFF2-40B4-BE49-F238E27FC236}">
                <a16:creationId xmlns:a16="http://schemas.microsoft.com/office/drawing/2014/main" id="{C98C8941-6BC9-4B6E-A127-A096EDA72051}"/>
              </a:ext>
            </a:extLst>
          </p:cNvPr>
          <p:cNvSpPr>
            <a:spLocks noChangeShapeType="1"/>
          </p:cNvSpPr>
          <p:nvPr/>
        </p:nvSpPr>
        <p:spPr bwMode="auto">
          <a:xfrm flipV="1">
            <a:off x="14220465" y="23589129"/>
            <a:ext cx="1660587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90" name="Text Box 1961">
            <a:extLst>
              <a:ext uri="{FF2B5EF4-FFF2-40B4-BE49-F238E27FC236}">
                <a16:creationId xmlns:a16="http://schemas.microsoft.com/office/drawing/2014/main" id="{5F817442-75CC-43C8-9D87-81EA3FC85189}"/>
              </a:ext>
            </a:extLst>
          </p:cNvPr>
          <p:cNvSpPr txBox="1">
            <a:spLocks noChangeArrowheads="1"/>
          </p:cNvSpPr>
          <p:nvPr/>
        </p:nvSpPr>
        <p:spPr bwMode="auto">
          <a:xfrm>
            <a:off x="12268200" y="30405699"/>
            <a:ext cx="123751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2400" b="1" dirty="0">
                <a:cs typeface="Arial" panose="020B0604020202020204" pitchFamily="34" charset="0"/>
              </a:rPr>
              <a:t>Figure 9: UV-Vis study of isolated BODIPY-P2.</a:t>
            </a:r>
          </a:p>
        </p:txBody>
      </p:sp>
      <p:sp>
        <p:nvSpPr>
          <p:cNvPr id="91" name="Text Box 1961">
            <a:extLst>
              <a:ext uri="{FF2B5EF4-FFF2-40B4-BE49-F238E27FC236}">
                <a16:creationId xmlns:a16="http://schemas.microsoft.com/office/drawing/2014/main" id="{3A9A4867-81FC-4A59-8236-A0560C4A8797}"/>
              </a:ext>
            </a:extLst>
          </p:cNvPr>
          <p:cNvSpPr txBox="1">
            <a:spLocks noChangeArrowheads="1"/>
          </p:cNvSpPr>
          <p:nvPr/>
        </p:nvSpPr>
        <p:spPr bwMode="auto">
          <a:xfrm>
            <a:off x="21834738" y="30421089"/>
            <a:ext cx="101221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2400" b="1" dirty="0">
                <a:cs typeface="Arial" panose="020B0604020202020204" pitchFamily="34" charset="0"/>
              </a:rPr>
              <a:t>Figure 10: Fluorimetry study of BODIPY-P2.</a:t>
            </a:r>
          </a:p>
        </p:txBody>
      </p:sp>
      <p:pic>
        <p:nvPicPr>
          <p:cNvPr id="7" name="Picture 6">
            <a:extLst>
              <a:ext uri="{FF2B5EF4-FFF2-40B4-BE49-F238E27FC236}">
                <a16:creationId xmlns:a16="http://schemas.microsoft.com/office/drawing/2014/main" id="{75481302-A3FF-4A7A-84C5-6282E83AD5AB}"/>
              </a:ext>
            </a:extLst>
          </p:cNvPr>
          <p:cNvPicPr>
            <a:picLocks noChangeAspect="1"/>
          </p:cNvPicPr>
          <p:nvPr/>
        </p:nvPicPr>
        <p:blipFill>
          <a:blip r:embed="rId23"/>
          <a:stretch>
            <a:fillRect/>
          </a:stretch>
        </p:blipFill>
        <p:spPr>
          <a:xfrm>
            <a:off x="22748318" y="17178116"/>
            <a:ext cx="8046720" cy="5309033"/>
          </a:xfrm>
          <a:prstGeom prst="rect">
            <a:avLst/>
          </a:prstGeom>
          <a:ln>
            <a:solidFill>
              <a:schemeClr val="tx1"/>
            </a:solidFill>
          </a:ln>
        </p:spPr>
      </p:pic>
      <p:pic>
        <p:nvPicPr>
          <p:cNvPr id="8" name="Picture 7">
            <a:extLst>
              <a:ext uri="{FF2B5EF4-FFF2-40B4-BE49-F238E27FC236}">
                <a16:creationId xmlns:a16="http://schemas.microsoft.com/office/drawing/2014/main" id="{493A9F47-61E7-4385-95E1-F64C0D1030F6}"/>
              </a:ext>
            </a:extLst>
          </p:cNvPr>
          <p:cNvPicPr>
            <a:picLocks noChangeAspect="1"/>
          </p:cNvPicPr>
          <p:nvPr/>
        </p:nvPicPr>
        <p:blipFill>
          <a:blip r:embed="rId24"/>
          <a:stretch>
            <a:fillRect/>
          </a:stretch>
        </p:blipFill>
        <p:spPr>
          <a:xfrm>
            <a:off x="37559794" y="8718940"/>
            <a:ext cx="4041396" cy="3202083"/>
          </a:xfrm>
          <a:prstGeom prst="rect">
            <a:avLst/>
          </a:prstGeom>
        </p:spPr>
      </p:pic>
      <p:pic>
        <p:nvPicPr>
          <p:cNvPr id="9" name="Picture 8">
            <a:extLst>
              <a:ext uri="{FF2B5EF4-FFF2-40B4-BE49-F238E27FC236}">
                <a16:creationId xmlns:a16="http://schemas.microsoft.com/office/drawing/2014/main" id="{335DA31D-4799-44EE-BAF1-ABFC9D24D963}"/>
              </a:ext>
            </a:extLst>
          </p:cNvPr>
          <p:cNvPicPr>
            <a:picLocks noChangeAspect="1"/>
          </p:cNvPicPr>
          <p:nvPr/>
        </p:nvPicPr>
        <p:blipFill>
          <a:blip r:embed="rId25"/>
          <a:stretch>
            <a:fillRect/>
          </a:stretch>
        </p:blipFill>
        <p:spPr>
          <a:xfrm>
            <a:off x="32884407" y="8761920"/>
            <a:ext cx="3889618" cy="3259805"/>
          </a:xfrm>
          <a:prstGeom prst="rect">
            <a:avLst/>
          </a:prstGeom>
        </p:spPr>
      </p:pic>
      <p:sp>
        <p:nvSpPr>
          <p:cNvPr id="81" name="Text Box 1961">
            <a:extLst>
              <a:ext uri="{FF2B5EF4-FFF2-40B4-BE49-F238E27FC236}">
                <a16:creationId xmlns:a16="http://schemas.microsoft.com/office/drawing/2014/main" id="{D47A75E2-635F-434B-9750-C9FC94BC44E8}"/>
              </a:ext>
            </a:extLst>
          </p:cNvPr>
          <p:cNvSpPr txBox="1">
            <a:spLocks noChangeArrowheads="1"/>
          </p:cNvSpPr>
          <p:nvPr/>
        </p:nvSpPr>
        <p:spPr bwMode="auto">
          <a:xfrm>
            <a:off x="36474179" y="12106087"/>
            <a:ext cx="49302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2400" b="1" dirty="0">
                <a:cs typeface="Arial" panose="020B0604020202020204" pitchFamily="34" charset="0"/>
              </a:rPr>
              <a:t>Figure 12: BODIPY-Q2.</a:t>
            </a:r>
          </a:p>
        </p:txBody>
      </p:sp>
      <p:sp>
        <p:nvSpPr>
          <p:cNvPr id="93" name="Text Box 1961">
            <a:extLst>
              <a:ext uri="{FF2B5EF4-FFF2-40B4-BE49-F238E27FC236}">
                <a16:creationId xmlns:a16="http://schemas.microsoft.com/office/drawing/2014/main" id="{63107C78-9A0C-4397-AEEF-DB8C5CDEF409}"/>
              </a:ext>
            </a:extLst>
          </p:cNvPr>
          <p:cNvSpPr txBox="1">
            <a:spLocks noChangeArrowheads="1"/>
          </p:cNvSpPr>
          <p:nvPr/>
        </p:nvSpPr>
        <p:spPr bwMode="auto">
          <a:xfrm>
            <a:off x="32269151" y="12150094"/>
            <a:ext cx="451756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702175">
              <a:spcBef>
                <a:spcPct val="20000"/>
              </a:spcBef>
              <a:buChar char="•"/>
              <a:defRPr sz="16500">
                <a:solidFill>
                  <a:schemeClr val="tx1"/>
                </a:solidFill>
                <a:latin typeface="Arial" panose="020B0604020202020204" pitchFamily="34" charset="0"/>
                <a:ea typeface="ヒラギノ角ゴ Pro W3" pitchFamily="2" charset="-128"/>
              </a:defRPr>
            </a:lvl1pPr>
            <a:lvl2pPr marL="742950" indent="-285750" defTabSz="4702175">
              <a:spcBef>
                <a:spcPct val="20000"/>
              </a:spcBef>
              <a:buChar char="–"/>
              <a:defRPr sz="14400">
                <a:solidFill>
                  <a:schemeClr val="tx1"/>
                </a:solidFill>
                <a:latin typeface="Arial" panose="020B0604020202020204" pitchFamily="34" charset="0"/>
                <a:ea typeface="ヒラギノ角ゴ Pro W3" pitchFamily="2" charset="-128"/>
              </a:defRPr>
            </a:lvl2pPr>
            <a:lvl3pPr marL="1143000" indent="-228600" defTabSz="4702175">
              <a:spcBef>
                <a:spcPct val="20000"/>
              </a:spcBef>
              <a:buChar char="•"/>
              <a:defRPr sz="12300">
                <a:solidFill>
                  <a:schemeClr val="tx1"/>
                </a:solidFill>
                <a:latin typeface="Arial" panose="020B0604020202020204" pitchFamily="34" charset="0"/>
                <a:ea typeface="ヒラギノ角ゴ Pro W3" pitchFamily="2" charset="-128"/>
              </a:defRPr>
            </a:lvl3pPr>
            <a:lvl4pPr marL="1600200" indent="-228600" defTabSz="4702175">
              <a:spcBef>
                <a:spcPct val="20000"/>
              </a:spcBef>
              <a:buChar char="–"/>
              <a:defRPr sz="10300">
                <a:solidFill>
                  <a:schemeClr val="tx1"/>
                </a:solidFill>
                <a:latin typeface="Arial" panose="020B0604020202020204" pitchFamily="34" charset="0"/>
                <a:ea typeface="ヒラギノ角ゴ Pro W3" pitchFamily="2" charset="-128"/>
              </a:defRPr>
            </a:lvl4pPr>
            <a:lvl5pPr marL="2057400" indent="-228600" defTabSz="4702175">
              <a:spcBef>
                <a:spcPct val="20000"/>
              </a:spcBef>
              <a:buChar char="»"/>
              <a:defRPr sz="10300">
                <a:solidFill>
                  <a:schemeClr val="tx1"/>
                </a:solidFill>
                <a:latin typeface="Arial" panose="020B0604020202020204" pitchFamily="34" charset="0"/>
                <a:ea typeface="ヒラギノ角ゴ Pro W3" pitchFamily="2" charset="-128"/>
              </a:defRPr>
            </a:lvl5pPr>
            <a:lvl6pPr marL="25146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6pPr>
            <a:lvl7pPr marL="29718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7pPr>
            <a:lvl8pPr marL="34290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8pPr>
            <a:lvl9pPr marL="3886200" indent="-228600" defTabSz="4702175" eaLnBrk="0" fontAlgn="base" hangingPunct="0">
              <a:spcBef>
                <a:spcPct val="20000"/>
              </a:spcBef>
              <a:spcAft>
                <a:spcPct val="0"/>
              </a:spcAft>
              <a:buChar char="»"/>
              <a:defRPr sz="10300">
                <a:solidFill>
                  <a:schemeClr val="tx1"/>
                </a:solidFill>
                <a:latin typeface="Arial" panose="020B0604020202020204" pitchFamily="34" charset="0"/>
                <a:ea typeface="ヒラギノ角ゴ Pro W3" pitchFamily="2" charset="-128"/>
              </a:defRPr>
            </a:lvl9pPr>
          </a:lstStyle>
          <a:p>
            <a:pPr algn="ctr" eaLnBrk="1" hangingPunct="1">
              <a:spcBef>
                <a:spcPct val="50000"/>
              </a:spcBef>
              <a:buFontTx/>
              <a:buNone/>
            </a:pPr>
            <a:r>
              <a:rPr lang="en-US" altLang="en-US" sz="2400" b="1" dirty="0">
                <a:cs typeface="Arial" panose="020B0604020202020204" pitchFamily="34" charset="0"/>
              </a:rPr>
              <a:t>Figure 11: BODIPY-S2.</a:t>
            </a:r>
          </a:p>
        </p:txBody>
      </p:sp>
      <p:sp>
        <p:nvSpPr>
          <p:cNvPr id="25" name="TextBox 24">
            <a:extLst>
              <a:ext uri="{FF2B5EF4-FFF2-40B4-BE49-F238E27FC236}">
                <a16:creationId xmlns:a16="http://schemas.microsoft.com/office/drawing/2014/main" id="{90D5BC8F-4554-40FF-94EF-540E180A6AE6}"/>
              </a:ext>
            </a:extLst>
          </p:cNvPr>
          <p:cNvSpPr txBox="1"/>
          <p:nvPr/>
        </p:nvSpPr>
        <p:spPr>
          <a:xfrm>
            <a:off x="32103295" y="12761561"/>
            <a:ext cx="10476463" cy="2062103"/>
          </a:xfrm>
          <a:prstGeom prst="rect">
            <a:avLst/>
          </a:prstGeom>
          <a:noFill/>
        </p:spPr>
        <p:txBody>
          <a:bodyPr wrap="square" rtlCol="0">
            <a:spAutoFit/>
          </a:bodyPr>
          <a:lstStyle/>
          <a:p>
            <a:pPr algn="just"/>
            <a:r>
              <a:rPr lang="en-US" sz="3200" dirty="0"/>
              <a:t>Upon isolation of BODIPY-S2 and BODIPY-Q2, continued UV-Vis and fluorimetry studies will be used to study the effect on fluorescence of the oxidation and reduction of the pendant groups. </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14452</TotalTime>
  <Words>783</Words>
  <Application>Microsoft Office PowerPoint</Application>
  <PresentationFormat>Custom</PresentationFormat>
  <Paragraphs>40</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Narrow</vt:lpstr>
      <vt:lpstr>Calibri</vt:lpstr>
      <vt:lpstr>Wingdings</vt:lpstr>
      <vt:lpstr>ヒラギノ角ゴ Pro W3</vt:lpstr>
      <vt:lpstr>Default Design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 Pazicni</dc:creator>
  <cp:lastModifiedBy>Joseph Mancinelli</cp:lastModifiedBy>
  <cp:revision>345</cp:revision>
  <dcterms:created xsi:type="dcterms:W3CDTF">2014-08-07T15:27:11Z</dcterms:created>
  <dcterms:modified xsi:type="dcterms:W3CDTF">2018-04-15T21:21:34Z</dcterms:modified>
</cp:coreProperties>
</file>