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9" r:id="rId2"/>
  </p:sldIdLst>
  <p:sldSz cx="493776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55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23" d="100"/>
          <a:sy n="23" d="100"/>
        </p:scale>
        <p:origin x="-848" y="816"/>
      </p:cViewPr>
      <p:guideLst>
        <p:guide orient="horz" pos="10368"/>
        <p:guide pos="1555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050"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08438" y="0"/>
            <a:ext cx="3067050" cy="469900"/>
          </a:xfrm>
          <a:prstGeom prst="rect">
            <a:avLst/>
          </a:prstGeom>
        </p:spPr>
        <p:txBody>
          <a:bodyPr vert="horz" lIns="91440" tIns="45720" rIns="91440" bIns="45720" rtlCol="0"/>
          <a:lstStyle>
            <a:lvl1pPr algn="r">
              <a:defRPr sz="1200"/>
            </a:lvl1pPr>
          </a:lstStyle>
          <a:p>
            <a:fld id="{1956220B-F7D1-4204-BD33-CADCA19C51D1}" type="datetimeFigureOut">
              <a:rPr lang="en-US"/>
              <a:t>4/12/18</a:t>
            </a:fld>
            <a:endParaRPr lang="en-US"/>
          </a:p>
        </p:txBody>
      </p:sp>
      <p:sp>
        <p:nvSpPr>
          <p:cNvPr id="4" name="Slide Image Placeholder 3"/>
          <p:cNvSpPr>
            <a:spLocks noGrp="1" noRot="1" noChangeAspect="1"/>
          </p:cNvSpPr>
          <p:nvPr>
            <p:ph type="sldImg" idx="2"/>
          </p:nvPr>
        </p:nvSpPr>
        <p:spPr>
          <a:xfrm>
            <a:off x="1168400" y="1169988"/>
            <a:ext cx="4740275" cy="31607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505325"/>
            <a:ext cx="5661025" cy="368776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93175"/>
            <a:ext cx="3067050"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08438" y="8893175"/>
            <a:ext cx="3067050" cy="469900"/>
          </a:xfrm>
          <a:prstGeom prst="rect">
            <a:avLst/>
          </a:prstGeom>
        </p:spPr>
        <p:txBody>
          <a:bodyPr vert="horz" lIns="91440" tIns="45720" rIns="91440" bIns="45720" rtlCol="0" anchor="b"/>
          <a:lstStyle>
            <a:lvl1pPr algn="r">
              <a:defRPr sz="1200"/>
            </a:lvl1pPr>
          </a:lstStyle>
          <a:p>
            <a:fld id="{03CDDA12-D10A-47D2-9411-D3470D8506AF}" type="slidenum">
              <a:rPr lang="en-US"/>
              <a:t>‹#›</a:t>
            </a:fld>
            <a:endParaRPr lang="en-US"/>
          </a:p>
        </p:txBody>
      </p:sp>
    </p:spTree>
    <p:extLst>
      <p:ext uri="{BB962C8B-B14F-4D97-AF65-F5344CB8AC3E}">
        <p14:creationId xmlns:p14="http://schemas.microsoft.com/office/powerpoint/2010/main" val="1710126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3CDDA12-D10A-47D2-9411-D3470D8506AF}" type="slidenum">
              <a:rPr lang="en-US"/>
              <a:t>1</a:t>
            </a:fld>
            <a:endParaRPr lang="en-US"/>
          </a:p>
        </p:txBody>
      </p:sp>
    </p:spTree>
    <p:extLst>
      <p:ext uri="{BB962C8B-B14F-4D97-AF65-F5344CB8AC3E}">
        <p14:creationId xmlns:p14="http://schemas.microsoft.com/office/powerpoint/2010/main" val="4150633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4036" y="10226675"/>
            <a:ext cx="41969531" cy="7054850"/>
          </a:xfrm>
        </p:spPr>
        <p:txBody>
          <a:bodyPr/>
          <a:lstStyle/>
          <a:p>
            <a:r>
              <a:rPr lang="en-US"/>
              <a:t>Click to edit Master title style</a:t>
            </a:r>
          </a:p>
        </p:txBody>
      </p:sp>
      <p:sp>
        <p:nvSpPr>
          <p:cNvPr id="3" name="Subtitle 2"/>
          <p:cNvSpPr>
            <a:spLocks noGrp="1"/>
          </p:cNvSpPr>
          <p:nvPr>
            <p:ph type="subTitle" idx="1"/>
          </p:nvPr>
        </p:nvSpPr>
        <p:spPr>
          <a:xfrm>
            <a:off x="7406284" y="18653125"/>
            <a:ext cx="3456503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00487" y="21153441"/>
            <a:ext cx="4197131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900487" y="13952538"/>
            <a:ext cx="4197131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68168"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4774527"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468165" y="7369178"/>
            <a:ext cx="2181701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468165" y="10439400"/>
            <a:ext cx="2181701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5083493" y="7369178"/>
            <a:ext cx="2182594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5083493" y="10439400"/>
            <a:ext cx="2182594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8165" y="1311275"/>
            <a:ext cx="16244888"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9305984" y="1311275"/>
            <a:ext cx="276034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468165" y="6888163"/>
            <a:ext cx="16244888"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77997" y="23042566"/>
            <a:ext cx="2962691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9677997" y="2941638"/>
            <a:ext cx="2962691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9677997" y="25763541"/>
            <a:ext cx="2962691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9119" y="1317625"/>
            <a:ext cx="1111031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468166" y="1317625"/>
            <a:ext cx="33159502"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468167" y="1317625"/>
            <a:ext cx="44441269" cy="5486400"/>
          </a:xfrm>
        </p:spPr>
        <p:txBody>
          <a:bodyPr/>
          <a:lstStyle/>
          <a:p>
            <a:r>
              <a:rPr lang="en-US"/>
              <a:t>Click to edit Master title style</a:t>
            </a:r>
          </a:p>
        </p:txBody>
      </p:sp>
      <p:sp>
        <p:nvSpPr>
          <p:cNvPr id="3" name="Content Placeholder 2"/>
          <p:cNvSpPr>
            <a:spLocks noGrp="1"/>
          </p:cNvSpPr>
          <p:nvPr>
            <p:ph sz="quarter" idx="1"/>
          </p:nvPr>
        </p:nvSpPr>
        <p:spPr>
          <a:xfrm>
            <a:off x="2468168"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4774527"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468168"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4774527"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68563" y="1317625"/>
            <a:ext cx="4444047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468563" y="7680325"/>
            <a:ext cx="4444047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468563" y="29978350"/>
            <a:ext cx="115220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6870363" y="29978350"/>
            <a:ext cx="156368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5386963" y="29978350"/>
            <a:ext cx="115220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9377600" cy="6629400"/>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lstStyle/>
          <a:p>
            <a:pPr indent="-457200" algn="l" eaLnBrk="1" hangingPunct="1"/>
            <a:r>
              <a:rPr lang="en-US" sz="9600" dirty="0" smtClean="0">
                <a:solidFill>
                  <a:schemeClr val="bg1"/>
                </a:solidFill>
                <a:latin typeface="Times New Roman" panose="02020603050405020304" pitchFamily="18" charset="0"/>
                <a:cs typeface="Times New Roman" panose="02020603050405020304" pitchFamily="18" charset="0"/>
              </a:rPr>
              <a:t>The More You Know, Comparing Education Levels and </a:t>
            </a:r>
            <a:r>
              <a:rPr lang="en-US" sz="9600" dirty="0">
                <a:solidFill>
                  <a:schemeClr val="bg1"/>
                </a:solidFill>
                <a:latin typeface="Times New Roman" panose="02020603050405020304" pitchFamily="18" charset="0"/>
                <a:cs typeface="Times New Roman" panose="02020603050405020304" pitchFamily="18" charset="0"/>
              </a:rPr>
              <a:t/>
            </a:r>
            <a:br>
              <a:rPr lang="en-US" sz="9600" dirty="0">
                <a:solidFill>
                  <a:schemeClr val="bg1"/>
                </a:solidFill>
                <a:latin typeface="Times New Roman" panose="02020603050405020304" pitchFamily="18" charset="0"/>
                <a:cs typeface="Times New Roman" panose="02020603050405020304" pitchFamily="18" charset="0"/>
              </a:rPr>
            </a:br>
            <a:r>
              <a:rPr lang="en-US" sz="9600" dirty="0" smtClean="0">
                <a:solidFill>
                  <a:schemeClr val="bg1"/>
                </a:solidFill>
                <a:latin typeface="Times New Roman" panose="02020603050405020304" pitchFamily="18" charset="0"/>
                <a:cs typeface="Times New Roman" panose="02020603050405020304" pitchFamily="18" charset="0"/>
              </a:rPr>
              <a:t>Permissibility of Abortion For Any Reason</a:t>
            </a:r>
            <a:r>
              <a:rPr lang="en-US" sz="9600" i="1" dirty="0" smtClean="0">
                <a:solidFill>
                  <a:schemeClr val="bg1"/>
                </a:solidFill>
                <a:latin typeface="Times New Roman" panose="02020603050405020304" pitchFamily="18" charset="0"/>
                <a:cs typeface="Times New Roman" panose="02020603050405020304" pitchFamily="18" charset="0"/>
              </a:rPr>
              <a:t/>
            </a:r>
            <a:br>
              <a:rPr lang="en-US" sz="9600" i="1" dirty="0" smtClean="0">
                <a:solidFill>
                  <a:schemeClr val="bg1"/>
                </a:solidFill>
                <a:latin typeface="Times New Roman" panose="02020603050405020304" pitchFamily="18" charset="0"/>
                <a:cs typeface="Times New Roman" panose="02020603050405020304" pitchFamily="18" charset="0"/>
              </a:rPr>
            </a:br>
            <a:r>
              <a:rPr lang="en-US" sz="5400" i="1" dirty="0" smtClean="0">
                <a:solidFill>
                  <a:schemeClr val="bg1"/>
                </a:solidFill>
                <a:latin typeface="Times New Roman" panose="02020603050405020304" pitchFamily="18" charset="0"/>
                <a:cs typeface="Times New Roman" panose="02020603050405020304" pitchFamily="18" charset="0"/>
              </a:rPr>
              <a:t>Elizabeth Pardy</a:t>
            </a:r>
            <a:br>
              <a:rPr lang="en-US" sz="5400" i="1" dirty="0" smtClean="0">
                <a:solidFill>
                  <a:schemeClr val="bg1"/>
                </a:solidFill>
                <a:latin typeface="Times New Roman" panose="02020603050405020304" pitchFamily="18" charset="0"/>
                <a:cs typeface="Times New Roman" panose="02020603050405020304" pitchFamily="18" charset="0"/>
              </a:rPr>
            </a:br>
            <a:r>
              <a:rPr lang="en-US" sz="5400" i="1" dirty="0" smtClean="0">
                <a:solidFill>
                  <a:schemeClr val="bg1"/>
                </a:solidFill>
                <a:latin typeface="Times New Roman" panose="02020603050405020304" pitchFamily="18" charset="0"/>
                <a:cs typeface="Times New Roman" panose="02020603050405020304" pitchFamily="18" charset="0"/>
              </a:rPr>
              <a:t>Department of Political Science </a:t>
            </a:r>
            <a:endParaRPr lang="en-US" sz="5400" i="1" dirty="0">
              <a:solidFill>
                <a:schemeClr val="bg1"/>
              </a:solidFill>
            </a:endParaRPr>
          </a:p>
        </p:txBody>
      </p:sp>
      <p:sp>
        <p:nvSpPr>
          <p:cNvPr id="2149" name="Text Box 154"/>
          <p:cNvSpPr txBox="1">
            <a:spLocks noChangeArrowheads="1"/>
          </p:cNvSpPr>
          <p:nvPr/>
        </p:nvSpPr>
        <p:spPr bwMode="auto">
          <a:xfrm>
            <a:off x="37261800" y="8382000"/>
            <a:ext cx="11299765" cy="12326454"/>
          </a:xfrm>
          <a:prstGeom prst="rect">
            <a:avLst/>
          </a:prstGeom>
          <a:noFill/>
          <a:ln w="127000" cmpd="dbl">
            <a:noFill/>
            <a:miter lim="800000"/>
            <a:headEnd/>
            <a:tailEnd/>
          </a:ln>
          <a:effectLst/>
          <a:extLst>
            <a:ext uri="{909E8E84-426E-40dd-AFC4-6F175D3DCCD1}">
              <a14:hiddenFill xmlns:a14="http://schemas.microsoft.com/office/drawing/2010/main">
                <a:solidFill>
                  <a:srgbClr val="99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3600" dirty="0" smtClean="0">
                <a:solidFill>
                  <a:schemeClr val="tx1"/>
                </a:solidFill>
                <a:latin typeface="Times New Roman" panose="02020603050405020304" pitchFamily="18" charset="0"/>
                <a:cs typeface="Times New Roman" panose="02020603050405020304" pitchFamily="18" charset="0"/>
              </a:rPr>
              <a:t>By</a:t>
            </a:r>
            <a:r>
              <a:rPr lang="en-US" sz="3600" dirty="0" smtClean="0">
                <a:solidFill>
                  <a:schemeClr val="tx1"/>
                </a:solidFill>
                <a:latin typeface="Times New Roman" panose="02020603050405020304" pitchFamily="18" charset="0"/>
                <a:cs typeface="Times New Roman" panose="02020603050405020304" pitchFamily="18" charset="0"/>
              </a:rPr>
              <a:t> running a cross-tabu</a:t>
            </a:r>
            <a:r>
              <a:rPr lang="en-US" sz="3600" dirty="0" smtClean="0">
                <a:solidFill>
                  <a:schemeClr val="tx1"/>
                </a:solidFill>
                <a:latin typeface="Times New Roman" panose="02020603050405020304" pitchFamily="18" charset="0"/>
                <a:cs typeface="Times New Roman" panose="02020603050405020304" pitchFamily="18" charset="0"/>
              </a:rPr>
              <a:t>lation</a:t>
            </a:r>
            <a:r>
              <a:rPr lang="en-US" sz="3600" dirty="0" smtClean="0">
                <a:solidFill>
                  <a:schemeClr val="tx1"/>
                </a:solidFill>
                <a:latin typeface="Times New Roman" panose="02020603050405020304" pitchFamily="18" charset="0"/>
                <a:cs typeface="Times New Roman" panose="02020603050405020304" pitchFamily="18" charset="0"/>
              </a:rPr>
              <a:t>, </a:t>
            </a:r>
            <a:r>
              <a:rPr lang="en-US" sz="3600" dirty="0" smtClean="0">
                <a:solidFill>
                  <a:schemeClr val="tx1"/>
                </a:solidFill>
                <a:latin typeface="Times New Roman" panose="02020603050405020304" pitchFamily="18" charset="0"/>
                <a:cs typeface="Times New Roman" panose="02020603050405020304" pitchFamily="18" charset="0"/>
              </a:rPr>
              <a:t>the permissibility of abortion for any reason increased from those obtaining less than a high school education to those with graduate degrees by 22% from 62%-84%.</a:t>
            </a:r>
            <a:endParaRPr lang="en-US" sz="3600" dirty="0" smtClean="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a:buChar char="•"/>
            </a:pPr>
            <a:r>
              <a:rPr lang="en-US" sz="3600" dirty="0" smtClean="0">
                <a:solidFill>
                  <a:schemeClr val="tx1"/>
                </a:solidFill>
                <a:latin typeface="Times New Roman" panose="02020603050405020304" pitchFamily="18" charset="0"/>
                <a:cs typeface="Times New Roman" panose="02020603050405020304" pitchFamily="18" charset="0"/>
              </a:rPr>
              <a:t>P-value: 2e-13***</a:t>
            </a:r>
          </a:p>
          <a:p>
            <a:pPr marL="571500" indent="-571500" algn="l" eaLnBrk="1" hangingPunct="1">
              <a:buFont typeface="Arial"/>
              <a:buChar char="•"/>
            </a:pPr>
            <a:r>
              <a:rPr lang="en-US" sz="3600" dirty="0" smtClean="0">
                <a:solidFill>
                  <a:schemeClr val="tx1"/>
                </a:solidFill>
                <a:latin typeface="Times New Roman" panose="02020603050405020304" pitchFamily="18" charset="0"/>
                <a:cs typeface="Times New Roman" panose="02020603050405020304" pitchFamily="18" charset="0"/>
              </a:rPr>
              <a:t>P-value less than 0.05% = statistically significant. </a:t>
            </a:r>
          </a:p>
          <a:p>
            <a:pPr algn="l" eaLnBrk="1" hangingPunct="1"/>
            <a:r>
              <a:rPr lang="en-US" sz="3600" dirty="0" smtClean="0">
                <a:solidFill>
                  <a:schemeClr val="tx1"/>
                </a:solidFill>
                <a:latin typeface="Times New Roman" panose="02020603050405020304" pitchFamily="18" charset="0"/>
                <a:cs typeface="Times New Roman" panose="02020603050405020304" pitchFamily="18" charset="0"/>
              </a:rPr>
              <a:t>When </a:t>
            </a:r>
            <a:r>
              <a:rPr lang="en-US" sz="3600" dirty="0" smtClean="0">
                <a:solidFill>
                  <a:schemeClr val="tx1"/>
                </a:solidFill>
                <a:latin typeface="Times New Roman" panose="02020603050405020304" pitchFamily="18" charset="0"/>
                <a:cs typeface="Times New Roman" panose="02020603050405020304" pitchFamily="18" charset="0"/>
              </a:rPr>
              <a:t>controlled for sex, the relationship between increasing education and abortion permissibility was consistent however, </a:t>
            </a:r>
            <a:r>
              <a:rPr lang="en-US" sz="3600" dirty="0" smtClean="0">
                <a:solidFill>
                  <a:schemeClr val="tx1"/>
                </a:solidFill>
                <a:latin typeface="Times New Roman" panose="02020603050405020304" pitchFamily="18" charset="0"/>
                <a:cs typeface="Times New Roman" panose="02020603050405020304" pitchFamily="18" charset="0"/>
              </a:rPr>
              <a:t>much higher for women (~48% increase) than </a:t>
            </a:r>
            <a:r>
              <a:rPr lang="en-US" sz="3600" dirty="0" smtClean="0">
                <a:solidFill>
                  <a:schemeClr val="tx1"/>
                </a:solidFill>
                <a:latin typeface="Times New Roman" panose="02020603050405020304" pitchFamily="18" charset="0"/>
                <a:cs typeface="Times New Roman" panose="02020603050405020304" pitchFamily="18" charset="0"/>
              </a:rPr>
              <a:t>for </a:t>
            </a:r>
            <a:r>
              <a:rPr lang="en-US" sz="3600" dirty="0" smtClean="0">
                <a:solidFill>
                  <a:schemeClr val="tx1"/>
                </a:solidFill>
                <a:latin typeface="Times New Roman" panose="02020603050405020304" pitchFamily="18" charset="0"/>
                <a:cs typeface="Times New Roman" panose="02020603050405020304" pitchFamily="18" charset="0"/>
              </a:rPr>
              <a:t>men (30.4% increase).</a:t>
            </a:r>
            <a:endParaRPr lang="en-US" sz="3600" dirty="0" smtClean="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a:buChar char="•"/>
            </a:pPr>
            <a:r>
              <a:rPr lang="en-US" sz="3600" dirty="0" smtClean="0">
                <a:solidFill>
                  <a:schemeClr val="tx1"/>
                </a:solidFill>
                <a:latin typeface="Times New Roman" panose="02020603050405020304" pitchFamily="18" charset="0"/>
                <a:cs typeface="Times New Roman" panose="02020603050405020304" pitchFamily="18" charset="0"/>
              </a:rPr>
              <a:t>P-value for men: </a:t>
            </a:r>
            <a:r>
              <a:rPr lang="is-IS" sz="3600" dirty="0" smtClean="0">
                <a:solidFill>
                  <a:schemeClr val="tx1"/>
                </a:solidFill>
                <a:latin typeface="Times New Roman" panose="02020603050405020304" pitchFamily="18" charset="0"/>
                <a:cs typeface="Times New Roman" panose="02020603050405020304" pitchFamily="18" charset="0"/>
              </a:rPr>
              <a:t>0.005835***</a:t>
            </a:r>
          </a:p>
          <a:p>
            <a:pPr marL="571500" indent="-571500" algn="l" eaLnBrk="1" hangingPunct="1">
              <a:buFont typeface="Arial"/>
              <a:buChar char="•"/>
            </a:pPr>
            <a:r>
              <a:rPr lang="is-IS" sz="3600" dirty="0" smtClean="0">
                <a:solidFill>
                  <a:schemeClr val="tx1"/>
                </a:solidFill>
                <a:latin typeface="Times New Roman" panose="02020603050405020304" pitchFamily="18" charset="0"/>
                <a:cs typeface="Times New Roman" panose="02020603050405020304" pitchFamily="18" charset="0"/>
              </a:rPr>
              <a:t>P-value for women: </a:t>
            </a:r>
            <a:r>
              <a:rPr lang="mr-IN" sz="3600" dirty="0">
                <a:solidFill>
                  <a:schemeClr val="tx1"/>
                </a:solidFill>
                <a:latin typeface="Times New Roman" panose="02020603050405020304" pitchFamily="18" charset="0"/>
                <a:cs typeface="Times New Roman" panose="02020603050405020304" pitchFamily="18" charset="0"/>
              </a:rPr>
              <a:t>1.382e-</a:t>
            </a:r>
            <a:r>
              <a:rPr lang="mr-IN" sz="3600" dirty="0" smtClean="0">
                <a:solidFill>
                  <a:schemeClr val="tx1"/>
                </a:solidFill>
                <a:latin typeface="Times New Roman" panose="02020603050405020304" pitchFamily="18" charset="0"/>
                <a:cs typeface="Times New Roman" panose="02020603050405020304" pitchFamily="18" charset="0"/>
              </a:rPr>
              <a:t>07</a:t>
            </a:r>
            <a:r>
              <a:rPr lang="en-US" sz="3600" dirty="0" smtClean="0">
                <a:solidFill>
                  <a:schemeClr val="tx1"/>
                </a:solidFill>
                <a:latin typeface="Times New Roman" panose="02020603050405020304" pitchFamily="18" charset="0"/>
                <a:cs typeface="Times New Roman" panose="02020603050405020304" pitchFamily="18" charset="0"/>
              </a:rPr>
              <a:t>***</a:t>
            </a:r>
          </a:p>
          <a:p>
            <a:pPr marL="571500" indent="-571500" algn="l" eaLnBrk="1" hangingPunct="1">
              <a:buFont typeface="Arial"/>
              <a:buChar char="•"/>
            </a:pPr>
            <a:r>
              <a:rPr lang="en-US" sz="3600" dirty="0">
                <a:solidFill>
                  <a:schemeClr val="tx1"/>
                </a:solidFill>
                <a:latin typeface="Times New Roman" panose="02020603050405020304" pitchFamily="18" charset="0"/>
                <a:cs typeface="Times New Roman" panose="02020603050405020304" pitchFamily="18" charset="0"/>
              </a:rPr>
              <a:t>P-value less than 0.05% = statistically significant. </a:t>
            </a:r>
          </a:p>
          <a:p>
            <a:pPr algn="l" eaLnBrk="1" hangingPunct="1"/>
            <a:r>
              <a:rPr lang="en-US" sz="3600" u="sng" dirty="0" smtClean="0">
                <a:solidFill>
                  <a:schemeClr val="tx1"/>
                </a:solidFill>
                <a:latin typeface="Times New Roman" panose="02020603050405020304" pitchFamily="18" charset="0"/>
                <a:cs typeface="Times New Roman" panose="02020603050405020304" pitchFamily="18" charset="0"/>
              </a:rPr>
              <a:t>Further Questions:</a:t>
            </a:r>
            <a:r>
              <a:rPr lang="en-US" sz="3600" dirty="0" smtClean="0">
                <a:solidFill>
                  <a:schemeClr val="tx1"/>
                </a:solidFill>
                <a:latin typeface="Times New Roman" panose="02020603050405020304" pitchFamily="18" charset="0"/>
                <a:cs typeface="Times New Roman" panose="02020603050405020304" pitchFamily="18" charset="0"/>
              </a:rPr>
              <a:t> </a:t>
            </a:r>
          </a:p>
          <a:p>
            <a:pPr marL="571500" indent="-571500" algn="l" eaLnBrk="1" hangingPunct="1">
              <a:buFont typeface="Arial"/>
              <a:buChar char="•"/>
            </a:pPr>
            <a:r>
              <a:rPr lang="en-US" sz="3600" dirty="0" smtClean="0">
                <a:solidFill>
                  <a:schemeClr val="tx1"/>
                </a:solidFill>
                <a:latin typeface="Times New Roman" panose="02020603050405020304" pitchFamily="18" charset="0"/>
                <a:cs typeface="Times New Roman" panose="02020603050405020304" pitchFamily="18" charset="0"/>
              </a:rPr>
              <a:t>Is the increase among women based on what they are learning or changing lifestyles with a focus on their lives without children? </a:t>
            </a:r>
            <a:endParaRPr lang="en-US" sz="3600" dirty="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a:buChar char="•"/>
            </a:pPr>
            <a:r>
              <a:rPr lang="en-US" sz="3600" dirty="0" smtClean="0">
                <a:solidFill>
                  <a:schemeClr val="tx1"/>
                </a:solidFill>
                <a:latin typeface="Times New Roman" panose="02020603050405020304" pitchFamily="18" charset="0"/>
                <a:cs typeface="Times New Roman" panose="02020603050405020304" pitchFamily="18" charset="0"/>
              </a:rPr>
              <a:t>What about junior college makes it stray from the consistent trend? </a:t>
            </a:r>
          </a:p>
          <a:p>
            <a:pPr algn="l" eaLnBrk="1" hangingPunct="1"/>
            <a:endParaRPr lang="en-US" sz="3600" dirty="0" smtClean="0">
              <a:solidFill>
                <a:schemeClr val="tx1"/>
              </a:solidFill>
              <a:latin typeface="Times New Roman" panose="02020603050405020304" pitchFamily="18" charset="0"/>
              <a:cs typeface="Times New Roman" panose="02020603050405020304" pitchFamily="18" charset="0"/>
            </a:endParaRPr>
          </a:p>
          <a:p>
            <a:pPr algn="l" eaLnBrk="1" hangingPunct="1"/>
            <a:endParaRPr lang="en-US" sz="3600" dirty="0" smtClean="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a:buChar char="•"/>
            </a:pP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2150" name="Text Box 161"/>
          <p:cNvSpPr txBox="1">
            <a:spLocks noChangeArrowheads="1"/>
          </p:cNvSpPr>
          <p:nvPr/>
        </p:nvSpPr>
        <p:spPr bwMode="auto">
          <a:xfrm>
            <a:off x="44834175" y="10275888"/>
            <a:ext cx="3429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1" name="Rectangle 163"/>
          <p:cNvSpPr>
            <a:spLocks noChangeArrowheads="1"/>
          </p:cNvSpPr>
          <p:nvPr/>
        </p:nvSpPr>
        <p:spPr bwMode="auto">
          <a:xfrm>
            <a:off x="609600" y="17068800"/>
            <a:ext cx="1342240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Hypotheses</a:t>
            </a:r>
            <a:endParaRPr lang="en-US" dirty="0">
              <a:solidFill>
                <a:schemeClr val="bg1">
                  <a:lumMod val="85000"/>
                </a:schemeClr>
              </a:solidFill>
            </a:endParaRPr>
          </a:p>
        </p:txBody>
      </p:sp>
      <p:sp>
        <p:nvSpPr>
          <p:cNvPr id="2152" name="Rectangle 164"/>
          <p:cNvSpPr>
            <a:spLocks noChangeArrowheads="1"/>
          </p:cNvSpPr>
          <p:nvPr/>
        </p:nvSpPr>
        <p:spPr bwMode="auto">
          <a:xfrm>
            <a:off x="15316200" y="6934200"/>
            <a:ext cx="20968668"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Results</a:t>
            </a:r>
            <a:endParaRPr lang="en-US"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3" name="Rectangle 165"/>
          <p:cNvSpPr>
            <a:spLocks noChangeArrowheads="1"/>
          </p:cNvSpPr>
          <p:nvPr/>
        </p:nvSpPr>
        <p:spPr bwMode="auto">
          <a:xfrm>
            <a:off x="37261800" y="6934200"/>
            <a:ext cx="1129732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Discussion</a:t>
            </a:r>
            <a:endParaRPr lang="en-US" dirty="0">
              <a:solidFill>
                <a:schemeClr val="accent1"/>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609600" y="23317200"/>
            <a:ext cx="1350757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smtClean="0">
                <a:solidFill>
                  <a:srgbClr val="CCCCCC"/>
                </a:solidFill>
              </a:rPr>
              <a:t>Data &amp; Methods</a:t>
            </a:r>
            <a:endParaRPr lang="en-US" dirty="0">
              <a:solidFill>
                <a:srgbClr val="CCCCCC"/>
              </a:solidFill>
            </a:endParaRPr>
          </a:p>
        </p:txBody>
      </p:sp>
      <p:sp>
        <p:nvSpPr>
          <p:cNvPr id="2155" name="Rectangle 167"/>
          <p:cNvSpPr>
            <a:spLocks noChangeArrowheads="1"/>
          </p:cNvSpPr>
          <p:nvPr/>
        </p:nvSpPr>
        <p:spPr bwMode="auto">
          <a:xfrm>
            <a:off x="609600" y="6934200"/>
            <a:ext cx="13955806"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2157" name="Text Box 170"/>
          <p:cNvSpPr txBox="1">
            <a:spLocks noChangeArrowheads="1"/>
          </p:cNvSpPr>
          <p:nvPr/>
        </p:nvSpPr>
        <p:spPr bwMode="auto">
          <a:xfrm>
            <a:off x="609600" y="24688800"/>
            <a:ext cx="13422407" cy="8756243"/>
          </a:xfrm>
          <a:prstGeom prst="rect">
            <a:avLst/>
          </a:prstGeom>
          <a:noFill/>
          <a:ln>
            <a:noFill/>
          </a:ln>
          <a:effectLst/>
          <a:extLst>
            <a:ext uri="{909E8E84-426E-40dd-AFC4-6F175D3DCCD1}">
              <a14:hiddenFill xmlns:a14="http://schemas.microsoft.com/office/drawing/2010/main">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4000" dirty="0" smtClean="0">
                <a:solidFill>
                  <a:schemeClr val="tx1"/>
                </a:solidFill>
                <a:latin typeface="Times New Roman" pitchFamily="18" charset="0"/>
                <a:cs typeface="Times New Roman" pitchFamily="18" charset="0"/>
              </a:rPr>
              <a:t>My data comes from the 2012 General Social Survey, a random sample of 1,974 adults, 18 years and older. The study was conducted by the National Opinion Research Center. Variables were analyzed in </a:t>
            </a:r>
            <a:r>
              <a:rPr lang="en-US" sz="4000" dirty="0" err="1" smtClean="0">
                <a:solidFill>
                  <a:schemeClr val="tx1"/>
                </a:solidFill>
                <a:latin typeface="Times New Roman" pitchFamily="18" charset="0"/>
                <a:cs typeface="Times New Roman" pitchFamily="18" charset="0"/>
              </a:rPr>
              <a:t>Rstudio</a:t>
            </a:r>
            <a:r>
              <a:rPr lang="en-US" sz="4000" dirty="0" smtClean="0">
                <a:solidFill>
                  <a:schemeClr val="tx1"/>
                </a:solidFill>
                <a:latin typeface="Times New Roman" pitchFamily="18" charset="0"/>
                <a:cs typeface="Times New Roman" pitchFamily="18" charset="0"/>
              </a:rPr>
              <a:t>.</a:t>
            </a:r>
          </a:p>
          <a:p>
            <a:pPr algn="l" eaLnBrk="1" hangingPunct="1"/>
            <a:r>
              <a:rPr lang="en-US" sz="4000" u="sng" dirty="0" smtClean="0">
                <a:solidFill>
                  <a:schemeClr val="tx1"/>
                </a:solidFill>
                <a:latin typeface="Times New Roman" pitchFamily="18" charset="0"/>
                <a:cs typeface="Times New Roman" pitchFamily="18" charset="0"/>
              </a:rPr>
              <a:t>Variables</a:t>
            </a:r>
            <a:r>
              <a:rPr lang="en-US" sz="4000" u="sng" dirty="0" smtClean="0">
                <a:solidFill>
                  <a:schemeClr val="tx1"/>
                </a:solidFill>
                <a:latin typeface="Times New Roman" pitchFamily="18" charset="0"/>
                <a:cs typeface="Times New Roman" pitchFamily="18" charset="0"/>
              </a:rPr>
              <a:t>:</a:t>
            </a:r>
          </a:p>
          <a:p>
            <a:pPr marL="571500" indent="-571500" algn="l" eaLnBrk="1" hangingPunct="1">
              <a:buFont typeface="Arial"/>
              <a:buChar char="•"/>
            </a:pPr>
            <a:r>
              <a:rPr lang="en-US" sz="4000" dirty="0" smtClean="0">
                <a:solidFill>
                  <a:schemeClr val="tx1"/>
                </a:solidFill>
                <a:latin typeface="Times New Roman" pitchFamily="18" charset="0"/>
                <a:cs typeface="Times New Roman" pitchFamily="18" charset="0"/>
              </a:rPr>
              <a:t>Abortion </a:t>
            </a:r>
            <a:r>
              <a:rPr lang="en-US" sz="4000" dirty="0" smtClean="0">
                <a:solidFill>
                  <a:schemeClr val="tx1"/>
                </a:solidFill>
                <a:latin typeface="Times New Roman" pitchFamily="18" charset="0"/>
                <a:cs typeface="Times New Roman" pitchFamily="18" charset="0"/>
              </a:rPr>
              <a:t>Permissible: Woman Wants For Any Reason</a:t>
            </a:r>
          </a:p>
          <a:p>
            <a:pPr marL="571500" indent="-571500" algn="l" eaLnBrk="1" hangingPunct="1">
              <a:buFont typeface="Arial"/>
              <a:buChar char="•"/>
            </a:pPr>
            <a:r>
              <a:rPr lang="en-US" sz="4000" dirty="0" smtClean="0">
                <a:solidFill>
                  <a:schemeClr val="tx1"/>
                </a:solidFill>
                <a:latin typeface="Times New Roman" pitchFamily="18" charset="0"/>
                <a:cs typeface="Times New Roman" pitchFamily="18" charset="0"/>
              </a:rPr>
              <a:t>Respondent’s </a:t>
            </a:r>
            <a:r>
              <a:rPr lang="en-US" sz="4000" dirty="0" smtClean="0">
                <a:solidFill>
                  <a:schemeClr val="tx1"/>
                </a:solidFill>
                <a:latin typeface="Times New Roman" pitchFamily="18" charset="0"/>
                <a:cs typeface="Times New Roman" pitchFamily="18" charset="0"/>
              </a:rPr>
              <a:t>Highest Degree</a:t>
            </a:r>
          </a:p>
          <a:p>
            <a:pPr marL="571500" indent="-571500" algn="l" eaLnBrk="1" hangingPunct="1">
              <a:buFont typeface="Arial"/>
              <a:buChar char="•"/>
            </a:pPr>
            <a:r>
              <a:rPr lang="en-US" sz="4000" dirty="0" smtClean="0">
                <a:solidFill>
                  <a:schemeClr val="tx1"/>
                </a:solidFill>
                <a:latin typeface="Times New Roman" pitchFamily="18" charset="0"/>
                <a:cs typeface="Times New Roman" pitchFamily="18" charset="0"/>
              </a:rPr>
              <a:t>Respondent’s </a:t>
            </a:r>
            <a:r>
              <a:rPr lang="en-US" sz="4000" dirty="0" smtClean="0">
                <a:solidFill>
                  <a:schemeClr val="tx1"/>
                </a:solidFill>
                <a:latin typeface="Times New Roman" pitchFamily="18" charset="0"/>
                <a:cs typeface="Times New Roman" pitchFamily="18" charset="0"/>
              </a:rPr>
              <a:t>Sex </a:t>
            </a:r>
            <a:endParaRPr lang="en-US" sz="4000" dirty="0" smtClean="0">
              <a:solidFill>
                <a:schemeClr val="tx1"/>
              </a:solidFill>
              <a:latin typeface="Times New Roman" pitchFamily="18" charset="0"/>
              <a:cs typeface="Times New Roman" pitchFamily="18" charset="0"/>
            </a:endParaRPr>
          </a:p>
          <a:p>
            <a:pPr algn="l" eaLnBrk="1" hangingPunct="1"/>
            <a:r>
              <a:rPr lang="en-US" sz="4000" u="sng" dirty="0" smtClean="0">
                <a:solidFill>
                  <a:schemeClr val="tx1"/>
                </a:solidFill>
                <a:latin typeface="Times New Roman" pitchFamily="18" charset="0"/>
                <a:cs typeface="Times New Roman" pitchFamily="18" charset="0"/>
              </a:rPr>
              <a:t>Tests Used:</a:t>
            </a:r>
          </a:p>
          <a:p>
            <a:pPr marL="571500" indent="-571500" algn="l" eaLnBrk="1" hangingPunct="1">
              <a:buFont typeface="Arial"/>
              <a:buChar char="•"/>
            </a:pPr>
            <a:r>
              <a:rPr lang="en-US" sz="4000" dirty="0" smtClean="0">
                <a:solidFill>
                  <a:schemeClr val="tx1"/>
                </a:solidFill>
                <a:latin typeface="Times New Roman" pitchFamily="18" charset="0"/>
                <a:cs typeface="Times New Roman" pitchFamily="18" charset="0"/>
              </a:rPr>
              <a:t>Cross tabulation of abortion permissibility and education level, then controlled for sex.</a:t>
            </a:r>
          </a:p>
          <a:p>
            <a:pPr marL="571500" indent="-571500" algn="l" eaLnBrk="1" hangingPunct="1">
              <a:buFont typeface="Arial"/>
              <a:buChar char="•"/>
            </a:pPr>
            <a:r>
              <a:rPr lang="en-US" sz="4000" dirty="0" smtClean="0">
                <a:solidFill>
                  <a:schemeClr val="tx1"/>
                </a:solidFill>
                <a:latin typeface="Times New Roman" pitchFamily="18" charset="0"/>
                <a:cs typeface="Times New Roman" pitchFamily="18" charset="0"/>
              </a:rPr>
              <a:t>Chi-squared test to analyze p-values for determining statistical significance. </a:t>
            </a:r>
            <a:endParaRPr lang="en-US" sz="4000" dirty="0">
              <a:solidFill>
                <a:schemeClr val="tx1"/>
              </a:solidFill>
              <a:latin typeface="Times New Roman" pitchFamily="18" charset="0"/>
              <a:cs typeface="Times New Roman" pitchFamily="18" charset="0"/>
            </a:endParaRPr>
          </a:p>
          <a:p>
            <a:pPr marL="571500" indent="-571500" algn="l" eaLnBrk="1" hangingPunct="1">
              <a:buFont typeface="Arial"/>
              <a:buChar char="•"/>
            </a:pPr>
            <a:endParaRPr lang="en-US" sz="4000" dirty="0" smtClean="0">
              <a:solidFill>
                <a:schemeClr val="tx1"/>
              </a:solidFill>
              <a:latin typeface="Times New Roman" pitchFamily="18" charset="0"/>
              <a:cs typeface="Times New Roman" pitchFamily="18" charset="0"/>
            </a:endParaRPr>
          </a:p>
        </p:txBody>
      </p:sp>
      <p:sp>
        <p:nvSpPr>
          <p:cNvPr id="2158" name="Text Box 171"/>
          <p:cNvSpPr txBox="1">
            <a:spLocks noChangeArrowheads="1"/>
          </p:cNvSpPr>
          <p:nvPr/>
        </p:nvSpPr>
        <p:spPr bwMode="auto">
          <a:xfrm>
            <a:off x="609600" y="18440400"/>
            <a:ext cx="13458264" cy="4832092"/>
          </a:xfrm>
          <a:prstGeom prst="rect">
            <a:avLst/>
          </a:prstGeom>
          <a:noFill/>
          <a:ln>
            <a:noFill/>
          </a:ln>
          <a:effectLst/>
          <a:extLst>
            <a:ext uri="{909E8E84-426E-40dd-AFC4-6F175D3DCCD1}">
              <a14:hiddenFill xmlns:a14="http://schemas.microsoft.com/office/drawing/2010/main">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indent="-457200" algn="l">
              <a:spcAft>
                <a:spcPts val="3000"/>
              </a:spcAft>
            </a:pPr>
            <a:r>
              <a:rPr lang="en-US" sz="4000" dirty="0">
                <a:solidFill>
                  <a:schemeClr val="tx1"/>
                </a:solidFill>
                <a:latin typeface="Times New Roman" panose="02020603050405020304" pitchFamily="18" charset="0"/>
                <a:cs typeface="Times New Roman" panose="02020603050405020304" pitchFamily="18" charset="0"/>
              </a:rPr>
              <a:t>Hypothesis 1</a:t>
            </a:r>
            <a:r>
              <a:rPr lang="en-US" sz="4000" dirty="0" smtClean="0">
                <a:solidFill>
                  <a:schemeClr val="tx1"/>
                </a:solidFill>
                <a:latin typeface="Times New Roman" panose="02020603050405020304" pitchFamily="18" charset="0"/>
                <a:cs typeface="Times New Roman" panose="02020603050405020304" pitchFamily="18" charset="0"/>
              </a:rPr>
              <a:t>: In a comparison of individuals, those having higher levels of education will be more permissible of women obtaining an abortion for any reason.   </a:t>
            </a:r>
            <a:endParaRPr lang="en-US" sz="4000" dirty="0">
              <a:solidFill>
                <a:schemeClr val="tx1"/>
              </a:solidFill>
              <a:latin typeface="Times New Roman" panose="02020603050405020304" pitchFamily="18" charset="0"/>
              <a:cs typeface="Times New Roman" panose="02020603050405020304" pitchFamily="18" charset="0"/>
            </a:endParaRPr>
          </a:p>
          <a:p>
            <a:pPr indent="-457200" algn="l">
              <a:spcAft>
                <a:spcPts val="3000"/>
              </a:spcAft>
            </a:pPr>
            <a:r>
              <a:rPr lang="en-US" sz="4000" dirty="0">
                <a:solidFill>
                  <a:schemeClr val="tx1"/>
                </a:solidFill>
                <a:latin typeface="Times New Roman" panose="02020603050405020304" pitchFamily="18" charset="0"/>
                <a:cs typeface="Times New Roman" panose="02020603050405020304" pitchFamily="18" charset="0"/>
              </a:rPr>
              <a:t>Hypothesis 2: </a:t>
            </a:r>
            <a:r>
              <a:rPr lang="en-US" sz="4000" dirty="0" smtClean="0">
                <a:solidFill>
                  <a:schemeClr val="tx1"/>
                </a:solidFill>
                <a:latin typeface="Times New Roman" panose="02020603050405020304" pitchFamily="18" charset="0"/>
                <a:cs typeface="Times New Roman" panose="02020603050405020304" pitchFamily="18" charset="0"/>
              </a:rPr>
              <a:t>In a comparison of individuals, females having higher education will be more permissible of women obtaining an abortion for any reason than men with higher education.</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7490400" y="25527000"/>
            <a:ext cx="11115675"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References</a:t>
            </a:r>
            <a:endParaRPr lang="en-US" dirty="0">
              <a:solidFill>
                <a:schemeClr val="accent1"/>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51400" y="1143000"/>
            <a:ext cx="17979309" cy="4782772"/>
          </a:xfrm>
          <a:prstGeom prst="rect">
            <a:avLst/>
          </a:prstGeom>
        </p:spPr>
      </p:pic>
      <p:sp>
        <p:nvSpPr>
          <p:cNvPr id="74" name="TextBox 29"/>
          <p:cNvSpPr txBox="1">
            <a:spLocks noChangeArrowheads="1"/>
          </p:cNvSpPr>
          <p:nvPr/>
        </p:nvSpPr>
        <p:spPr bwMode="auto">
          <a:xfrm>
            <a:off x="15739879" y="31880173"/>
            <a:ext cx="17145000" cy="98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lvl="3">
              <a:lnSpc>
                <a:spcPct val="150000"/>
              </a:lnSpc>
            </a:pPr>
            <a:r>
              <a:rPr lang="en-US" dirty="0">
                <a:latin typeface="Times New Roman" pitchFamily="18" charset="0"/>
                <a:cs typeface="Times New Roman" pitchFamily="18" charset="0"/>
              </a:rPr>
              <a:t>For more information</a:t>
            </a:r>
            <a:r>
              <a:rPr lang="en-US" dirty="0" smtClean="0">
                <a:latin typeface="Times New Roman" pitchFamily="18" charset="0"/>
                <a:cs typeface="Times New Roman" pitchFamily="18" charset="0"/>
              </a:rPr>
              <a:t>: erp1006@wildcats.unh.edu</a:t>
            </a:r>
            <a:endParaRPr lang="en-US" b="1" dirty="0">
              <a:latin typeface="Times New Roman" pitchFamily="18" charset="0"/>
              <a:cs typeface="Times New Roman" pitchFamily="18" charset="0"/>
            </a:endParaRPr>
          </a:p>
        </p:txBody>
      </p:sp>
      <p:sp>
        <p:nvSpPr>
          <p:cNvPr id="22" name="TextBox 21"/>
          <p:cNvSpPr txBox="1"/>
          <p:nvPr/>
        </p:nvSpPr>
        <p:spPr>
          <a:xfrm>
            <a:off x="16383000" y="8839200"/>
            <a:ext cx="18816713" cy="1569660"/>
          </a:xfrm>
          <a:prstGeom prst="rect">
            <a:avLst/>
          </a:prstGeom>
          <a:noFill/>
        </p:spPr>
        <p:txBody>
          <a:bodyPr wrap="square" rtlCol="0">
            <a:spAutoFit/>
          </a:bodyPr>
          <a:lstStyle/>
          <a:p>
            <a:r>
              <a:rPr lang="en-US" sz="4800" dirty="0" smtClean="0">
                <a:solidFill>
                  <a:schemeClr val="tx1"/>
                </a:solidFill>
                <a:latin typeface="Times New Roman" panose="02020603050405020304" pitchFamily="18" charset="0"/>
                <a:cs typeface="Times New Roman" panose="02020603050405020304" pitchFamily="18" charset="0"/>
              </a:rPr>
              <a:t>Education Level and its Effects on Permissibility of Abortion Among Males and Females  </a:t>
            </a:r>
            <a:endParaRPr lang="en-US" sz="4800" dirty="0">
              <a:solidFill>
                <a:schemeClr val="tx1"/>
              </a:solidFill>
              <a:latin typeface="Times New Roman" panose="02020603050405020304" pitchFamily="18" charset="0"/>
              <a:cs typeface="Times New Roman" panose="02020603050405020304" pitchFamily="18" charset="0"/>
            </a:endParaRPr>
          </a:p>
        </p:txBody>
      </p:sp>
      <p:pic>
        <p:nvPicPr>
          <p:cNvPr id="8" name="Picture 7" descr="abany, educ, mosaic.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97200" y="10820400"/>
            <a:ext cx="20269200" cy="10058400"/>
          </a:xfrm>
          <a:prstGeom prst="rect">
            <a:avLst/>
          </a:prstGeom>
          <a:ln>
            <a:solidFill>
              <a:schemeClr val="tx2"/>
            </a:solidFill>
          </a:ln>
        </p:spPr>
      </p:pic>
      <p:pic>
        <p:nvPicPr>
          <p:cNvPr id="9" name="Picture 8" descr="abanyline.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97200" y="21259800"/>
            <a:ext cx="20269200" cy="10058400"/>
          </a:xfrm>
          <a:prstGeom prst="rect">
            <a:avLst/>
          </a:prstGeom>
          <a:ln>
            <a:solidFill>
              <a:schemeClr val="tx2"/>
            </a:solidFill>
          </a:ln>
        </p:spPr>
      </p:pic>
      <p:pic>
        <p:nvPicPr>
          <p:cNvPr id="33" name="Picture 32" descr="Screen Shot 2018-04-11 at 11.46.22 P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261800" y="19202400"/>
            <a:ext cx="11353800" cy="5867400"/>
          </a:xfrm>
          <a:prstGeom prst="rect">
            <a:avLst/>
          </a:prstGeom>
          <a:ln>
            <a:solidFill>
              <a:srgbClr val="073E87"/>
            </a:solidFill>
          </a:ln>
        </p:spPr>
      </p:pic>
      <p:sp>
        <p:nvSpPr>
          <p:cNvPr id="4" name="TextBox 3"/>
          <p:cNvSpPr txBox="1"/>
          <p:nvPr/>
        </p:nvSpPr>
        <p:spPr>
          <a:xfrm>
            <a:off x="609600" y="8382000"/>
            <a:ext cx="13106400" cy="8694687"/>
          </a:xfrm>
          <a:prstGeom prst="rect">
            <a:avLst/>
          </a:prstGeom>
          <a:noFill/>
        </p:spPr>
        <p:txBody>
          <a:bodyPr wrap="square" rtlCol="0">
            <a:spAutoFit/>
          </a:bodyPr>
          <a:lstStyle/>
          <a:p>
            <a:pPr algn="l"/>
            <a:r>
              <a:rPr lang="en-US" dirty="0" smtClean="0">
                <a:solidFill>
                  <a:schemeClr val="tx1"/>
                </a:solidFill>
                <a:latin typeface="Times New Roman"/>
                <a:cs typeface="Times New Roman"/>
              </a:rPr>
              <a:t>There are many influential factors that affect an individual’s views towards abortion. This study looks at the relationship between increased education levels of individuals and the increased chances they would be accepting of abortion for any reason. As suggested by </a:t>
            </a:r>
            <a:r>
              <a:rPr lang="en-US" dirty="0" err="1" smtClean="0">
                <a:solidFill>
                  <a:schemeClr val="tx1"/>
                </a:solidFill>
                <a:latin typeface="Times New Roman"/>
                <a:cs typeface="Times New Roman"/>
              </a:rPr>
              <a:t>Marsiglio</a:t>
            </a:r>
            <a:r>
              <a:rPr lang="en-US" dirty="0" smtClean="0">
                <a:solidFill>
                  <a:schemeClr val="tx1"/>
                </a:solidFill>
                <a:latin typeface="Times New Roman"/>
                <a:cs typeface="Times New Roman"/>
              </a:rPr>
              <a:t> and </a:t>
            </a:r>
            <a:r>
              <a:rPr lang="en-US" dirty="0" err="1" smtClean="0">
                <a:solidFill>
                  <a:schemeClr val="tx1"/>
                </a:solidFill>
                <a:latin typeface="Times New Roman"/>
                <a:cs typeface="Times New Roman"/>
              </a:rPr>
              <a:t>Shehan</a:t>
            </a:r>
            <a:r>
              <a:rPr lang="en-US" dirty="0" smtClean="0">
                <a:solidFill>
                  <a:schemeClr val="tx1"/>
                </a:solidFill>
                <a:latin typeface="Times New Roman"/>
                <a:cs typeface="Times New Roman"/>
              </a:rPr>
              <a:t>, obtaining higher degrees of education increases exposure to new perspectives as well as departure from traditional familial norms. </a:t>
            </a:r>
          </a:p>
          <a:p>
            <a:pPr algn="l"/>
            <a:r>
              <a:rPr lang="en-US" dirty="0" smtClean="0">
                <a:solidFill>
                  <a:schemeClr val="tx1"/>
                </a:solidFill>
                <a:latin typeface="Times New Roman"/>
                <a:cs typeface="Times New Roman"/>
              </a:rPr>
              <a:t> </a:t>
            </a:r>
            <a:endParaRPr lang="en-US" dirty="0">
              <a:solidFill>
                <a:schemeClr val="tx1"/>
              </a:solidFill>
              <a:latin typeface="Times New Roman"/>
              <a:cs typeface="Times New Roman"/>
            </a:endParaRPr>
          </a:p>
          <a:p>
            <a:pPr algn="l"/>
            <a:r>
              <a:rPr lang="en-US" u="sng" dirty="0" smtClean="0">
                <a:solidFill>
                  <a:schemeClr val="tx1"/>
                </a:solidFill>
                <a:latin typeface="Times New Roman"/>
                <a:cs typeface="Times New Roman"/>
              </a:rPr>
              <a:t>Research Question:</a:t>
            </a:r>
            <a:r>
              <a:rPr lang="en-US" dirty="0" smtClean="0">
                <a:solidFill>
                  <a:schemeClr val="tx1"/>
                </a:solidFill>
                <a:latin typeface="Times New Roman"/>
                <a:cs typeface="Times New Roman"/>
              </a:rPr>
              <a:t> Does an individual’s chance of accepting abortions obtained for any reason increase as their education level increases? And if so, is the chance greater among women or among men?</a:t>
            </a:r>
            <a:endParaRPr lang="en-US" u="sng" dirty="0">
              <a:solidFill>
                <a:schemeClr val="tx1"/>
              </a:solidFill>
              <a:latin typeface="Times New Roman"/>
              <a:cs typeface="Times New Roman"/>
            </a:endParaRPr>
          </a:p>
        </p:txBody>
      </p:sp>
      <p:sp>
        <p:nvSpPr>
          <p:cNvPr id="6" name="TextBox 5"/>
          <p:cNvSpPr txBox="1"/>
          <p:nvPr/>
        </p:nvSpPr>
        <p:spPr>
          <a:xfrm>
            <a:off x="37261800" y="27127200"/>
            <a:ext cx="11353800" cy="6063198"/>
          </a:xfrm>
          <a:prstGeom prst="rect">
            <a:avLst/>
          </a:prstGeom>
          <a:noFill/>
        </p:spPr>
        <p:txBody>
          <a:bodyPr wrap="square" rtlCol="0">
            <a:spAutoFit/>
          </a:bodyPr>
          <a:lstStyle/>
          <a:p>
            <a:pPr algn="l"/>
            <a:r>
              <a:rPr lang="en-US" sz="3200" dirty="0">
                <a:solidFill>
                  <a:schemeClr val="tx1"/>
                </a:solidFill>
                <a:latin typeface="Times New Roman"/>
                <a:cs typeface="Times New Roman"/>
              </a:rPr>
              <a:t>1</a:t>
            </a:r>
            <a:r>
              <a:rPr lang="en-US" sz="3200" dirty="0" smtClean="0">
                <a:solidFill>
                  <a:schemeClr val="tx1"/>
                </a:solidFill>
                <a:latin typeface="Times New Roman"/>
                <a:cs typeface="Times New Roman"/>
              </a:rPr>
              <a:t>. Edwards, B. C., Pollock III, P. H. (2018). </a:t>
            </a:r>
            <a:r>
              <a:rPr lang="en-US" sz="3200" i="1" dirty="0" smtClean="0">
                <a:solidFill>
                  <a:schemeClr val="tx1"/>
                </a:solidFill>
                <a:latin typeface="Times New Roman"/>
                <a:cs typeface="Times New Roman"/>
              </a:rPr>
              <a:t>An R Companion to Political Analysis. </a:t>
            </a:r>
            <a:r>
              <a:rPr lang="en-US" sz="3200" dirty="0" smtClean="0">
                <a:solidFill>
                  <a:schemeClr val="tx1"/>
                </a:solidFill>
                <a:latin typeface="Times New Roman"/>
                <a:cs typeface="Times New Roman"/>
              </a:rPr>
              <a:t>New York, NY. </a:t>
            </a:r>
            <a:r>
              <a:rPr lang="en-US" sz="3200" i="1" dirty="0" smtClean="0">
                <a:solidFill>
                  <a:schemeClr val="tx1"/>
                </a:solidFill>
                <a:latin typeface="Times New Roman"/>
                <a:cs typeface="Times New Roman"/>
              </a:rPr>
              <a:t> </a:t>
            </a:r>
            <a:r>
              <a:rPr lang="en-US" sz="3200" dirty="0" smtClean="0">
                <a:solidFill>
                  <a:schemeClr val="tx1"/>
                </a:solidFill>
                <a:latin typeface="Times New Roman"/>
                <a:cs typeface="Times New Roman"/>
              </a:rPr>
              <a:t>Sage Publications. </a:t>
            </a:r>
          </a:p>
          <a:p>
            <a:pPr algn="l"/>
            <a:r>
              <a:rPr lang="en-US" sz="3200" dirty="0" smtClean="0">
                <a:solidFill>
                  <a:schemeClr val="tx1"/>
                </a:solidFill>
                <a:latin typeface="Times New Roman"/>
                <a:cs typeface="Times New Roman"/>
              </a:rPr>
              <a:t>2. Jensen</a:t>
            </a:r>
            <a:r>
              <a:rPr lang="en-US" sz="3200" dirty="0">
                <a:solidFill>
                  <a:schemeClr val="tx1"/>
                </a:solidFill>
                <a:latin typeface="Times New Roman"/>
                <a:cs typeface="Times New Roman"/>
              </a:rPr>
              <a:t>, R. E. (2007) </a:t>
            </a:r>
            <a:r>
              <a:rPr lang="en-US" sz="3200" i="1" dirty="0">
                <a:solidFill>
                  <a:schemeClr val="tx1"/>
                </a:solidFill>
                <a:latin typeface="Times New Roman"/>
                <a:cs typeface="Times New Roman"/>
              </a:rPr>
              <a:t>Using Science to Argue for Sexual Education in U.S. Public Schools: Dr. Ella Flagg Young and the 1913 “Chicago Experiment</a:t>
            </a:r>
            <a:r>
              <a:rPr lang="en-US" sz="3200" dirty="0">
                <a:solidFill>
                  <a:schemeClr val="tx1"/>
                </a:solidFill>
                <a:latin typeface="Times New Roman"/>
                <a:cs typeface="Times New Roman"/>
              </a:rPr>
              <a:t>”. Retrieved from Sage Publication Journals. </a:t>
            </a:r>
          </a:p>
          <a:p>
            <a:pPr algn="l"/>
            <a:r>
              <a:rPr lang="en-US" sz="3200" dirty="0" smtClean="0">
                <a:solidFill>
                  <a:schemeClr val="tx1"/>
                </a:solidFill>
                <a:latin typeface="Times New Roman"/>
                <a:cs typeface="Times New Roman"/>
              </a:rPr>
              <a:t>3. </a:t>
            </a:r>
            <a:r>
              <a:rPr lang="en-US" sz="3200" dirty="0" err="1" smtClean="0">
                <a:solidFill>
                  <a:schemeClr val="tx1"/>
                </a:solidFill>
                <a:latin typeface="Times New Roman"/>
                <a:cs typeface="Times New Roman"/>
              </a:rPr>
              <a:t>Marsiglio</a:t>
            </a:r>
            <a:r>
              <a:rPr lang="en-US" sz="3200" dirty="0" smtClean="0">
                <a:solidFill>
                  <a:schemeClr val="tx1"/>
                </a:solidFill>
                <a:latin typeface="Times New Roman"/>
                <a:cs typeface="Times New Roman"/>
              </a:rPr>
              <a:t>, W., </a:t>
            </a:r>
            <a:r>
              <a:rPr lang="en-US" sz="3200" dirty="0" err="1" smtClean="0">
                <a:solidFill>
                  <a:schemeClr val="tx1"/>
                </a:solidFill>
                <a:latin typeface="Times New Roman"/>
                <a:cs typeface="Times New Roman"/>
              </a:rPr>
              <a:t>Shehan</a:t>
            </a:r>
            <a:r>
              <a:rPr lang="en-US" sz="3200" dirty="0" smtClean="0">
                <a:solidFill>
                  <a:schemeClr val="tx1"/>
                </a:solidFill>
                <a:latin typeface="Times New Roman"/>
                <a:cs typeface="Times New Roman"/>
              </a:rPr>
              <a:t>, C. L., (1993) </a:t>
            </a:r>
            <a:r>
              <a:rPr lang="en-US" sz="3200" i="1" dirty="0" smtClean="0">
                <a:solidFill>
                  <a:schemeClr val="tx1"/>
                </a:solidFill>
                <a:latin typeface="Times New Roman"/>
                <a:cs typeface="Times New Roman"/>
              </a:rPr>
              <a:t>Adolescent Males’ Abortion Attitudes: Data from a National Survey</a:t>
            </a:r>
            <a:r>
              <a:rPr lang="en-US" sz="3200" dirty="0" smtClean="0">
                <a:solidFill>
                  <a:schemeClr val="tx1"/>
                </a:solidFill>
                <a:latin typeface="Times New Roman"/>
                <a:cs typeface="Times New Roman"/>
              </a:rPr>
              <a:t>. Retrieved from JSTOR. </a:t>
            </a:r>
          </a:p>
          <a:p>
            <a:pPr algn="l"/>
            <a:r>
              <a:rPr lang="en-US" sz="3200" dirty="0" smtClean="0">
                <a:solidFill>
                  <a:schemeClr val="tx1"/>
                </a:solidFill>
                <a:latin typeface="Times New Roman"/>
                <a:cs typeface="Times New Roman"/>
              </a:rPr>
              <a:t>4. </a:t>
            </a:r>
            <a:r>
              <a:rPr lang="en-US" sz="3200" dirty="0" err="1" smtClean="0">
                <a:solidFill>
                  <a:schemeClr val="tx1"/>
                </a:solidFill>
                <a:latin typeface="Times New Roman"/>
                <a:cs typeface="Times New Roman"/>
              </a:rPr>
              <a:t>Rinderknecht</a:t>
            </a:r>
            <a:r>
              <a:rPr lang="en-US" sz="3200" dirty="0" smtClean="0">
                <a:solidFill>
                  <a:schemeClr val="tx1"/>
                </a:solidFill>
                <a:latin typeface="Times New Roman"/>
                <a:cs typeface="Times New Roman"/>
              </a:rPr>
              <a:t>, L. (2006) </a:t>
            </a:r>
            <a:r>
              <a:rPr lang="en-US" sz="3200" i="1" dirty="0" smtClean="0">
                <a:solidFill>
                  <a:schemeClr val="tx1"/>
                </a:solidFill>
                <a:latin typeface="Times New Roman"/>
                <a:cs typeface="Times New Roman"/>
              </a:rPr>
              <a:t>Supporting Attitudes on Abortion </a:t>
            </a:r>
            <a:r>
              <a:rPr lang="en-US" sz="3200" i="1" dirty="0">
                <a:solidFill>
                  <a:schemeClr val="tx1"/>
                </a:solidFill>
                <a:latin typeface="Times New Roman"/>
                <a:cs typeface="Times New Roman"/>
              </a:rPr>
              <a:t>W</a:t>
            </a:r>
            <a:r>
              <a:rPr lang="en-US" sz="3200" i="1" dirty="0" smtClean="0">
                <a:solidFill>
                  <a:schemeClr val="tx1"/>
                </a:solidFill>
                <a:latin typeface="Times New Roman"/>
                <a:cs typeface="Times New Roman"/>
              </a:rPr>
              <a:t>ith the Influence of Education. </a:t>
            </a:r>
            <a:r>
              <a:rPr lang="en-US" sz="3200" dirty="0" smtClean="0">
                <a:solidFill>
                  <a:schemeClr val="tx1"/>
                </a:solidFill>
                <a:latin typeface="Times New Roman"/>
                <a:cs typeface="Times New Roman"/>
              </a:rPr>
              <a:t>Retrieved from </a:t>
            </a:r>
            <a:r>
              <a:rPr lang="en-US" sz="3200" dirty="0" err="1" smtClean="0">
                <a:solidFill>
                  <a:schemeClr val="tx1"/>
                </a:solidFill>
                <a:latin typeface="Times New Roman"/>
                <a:cs typeface="Times New Roman"/>
              </a:rPr>
              <a:t>Oregonstate.edu</a:t>
            </a:r>
            <a:r>
              <a:rPr lang="en-US" sz="3200" dirty="0" smtClean="0">
                <a:solidFill>
                  <a:schemeClr val="tx1"/>
                </a:solidFill>
                <a:latin typeface="Times New Roman"/>
                <a:cs typeface="Times New Roman"/>
              </a:rPr>
              <a:t>. </a:t>
            </a:r>
          </a:p>
          <a:p>
            <a:pPr algn="l"/>
            <a:endParaRPr lang="en-US" sz="3600" dirty="0" smtClean="0">
              <a:solidFill>
                <a:schemeClr val="tx1"/>
              </a:solidFill>
              <a:latin typeface="Times New Roman"/>
              <a:cs typeface="Times New Roman"/>
            </a:endParaRP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10683</TotalTime>
  <Words>584</Words>
  <Application>Microsoft Macintosh PowerPoint</Application>
  <PresentationFormat>Custom</PresentationFormat>
  <Paragraphs>38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The More You Know, Comparing Education Levels and  Permissibility of Abortion For Any Reason Elizabeth Pardy Department of Political Science </vt:lpstr>
    </vt:vector>
  </TitlesOfParts>
  <Company>Graphicsland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Raymond Pardy Jr</cp:lastModifiedBy>
  <cp:revision>230</cp:revision>
  <cp:lastPrinted>2018-04-12T04:22:42Z</cp:lastPrinted>
  <dcterms:created xsi:type="dcterms:W3CDTF">2004-07-26T21:45:23Z</dcterms:created>
  <dcterms:modified xsi:type="dcterms:W3CDTF">2018-04-15T22:31:57Z</dcterms:modified>
  <cp:category>science research poster</cp:category>
</cp:coreProperties>
</file>