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24" d="100"/>
          <a:sy n="24" d="100"/>
        </p:scale>
        <p:origin x="14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C057484-D178-49C0-90E2-F3EFEC420610}"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473859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057484-D178-49C0-90E2-F3EFEC420610}"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858308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C057484-D178-49C0-90E2-F3EFEC420610}"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3822634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C057484-D178-49C0-90E2-F3EFEC420610}" type="datetimeFigureOut">
              <a:rPr lang="en-US" smtClean="0"/>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442386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C057484-D178-49C0-90E2-F3EFEC420610}" type="datetimeFigureOut">
              <a:rPr lang="en-US" smtClean="0"/>
              <a:t>4/17/2018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324730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C057484-D178-49C0-90E2-F3EFEC420610}" type="datetimeFigureOut">
              <a:rPr lang="en-US" smtClean="0"/>
              <a:t>4/17/2018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3792176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057484-D178-49C0-90E2-F3EFEC420610}" type="datetimeFigureOut">
              <a:rPr lang="en-US" smtClean="0"/>
              <a:t>4/17/2018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04054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EC057484-D178-49C0-90E2-F3EFEC420610}" type="datetimeFigureOut">
              <a:rPr lang="en-US" smtClean="0"/>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617305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Edit Master text styles</a:t>
            </a:r>
          </a:p>
        </p:txBody>
      </p:sp>
      <p:sp>
        <p:nvSpPr>
          <p:cNvPr id="5" name="Date Placeholder 4"/>
          <p:cNvSpPr>
            <a:spLocks noGrp="1"/>
          </p:cNvSpPr>
          <p:nvPr>
            <p:ph type="dt" sz="half" idx="10"/>
          </p:nvPr>
        </p:nvSpPr>
        <p:spPr/>
        <p:txBody>
          <a:bodyPr/>
          <a:lstStyle/>
          <a:p>
            <a:fld id="{EC057484-D178-49C0-90E2-F3EFEC420610}" type="datetimeFigureOut">
              <a:rPr lang="en-US" smtClean="0"/>
              <a:t>4/17/2018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282402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057484-D178-49C0-90E2-F3EFEC420610}"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1941937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057484-D178-49C0-90E2-F3EFEC420610}" type="datetimeFigureOut">
              <a:rPr lang="en-US" smtClean="0"/>
              <a:t>4/17/2018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76F0C57-1055-4765-A4F2-524156201BF5}" type="slidenum">
              <a:rPr lang="en-US" smtClean="0"/>
              <a:t>‹#›</a:t>
            </a:fld>
            <a:endParaRPr lang="en-US"/>
          </a:p>
        </p:txBody>
      </p:sp>
    </p:spTree>
    <p:extLst>
      <p:ext uri="{BB962C8B-B14F-4D97-AF65-F5344CB8AC3E}">
        <p14:creationId xmlns:p14="http://schemas.microsoft.com/office/powerpoint/2010/main" val="2413248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EC057484-D178-49C0-90E2-F3EFEC420610}" type="datetimeFigureOut">
              <a:rPr lang="en-US" smtClean="0"/>
              <a:t>4/17/2018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676F0C57-1055-4765-A4F2-524156201BF5}" type="slidenum">
              <a:rPr lang="en-US" smtClean="0"/>
              <a:t>‹#›</a:t>
            </a:fld>
            <a:endParaRPr lang="en-US"/>
          </a:p>
        </p:txBody>
      </p:sp>
    </p:spTree>
    <p:extLst>
      <p:ext uri="{BB962C8B-B14F-4D97-AF65-F5344CB8AC3E}">
        <p14:creationId xmlns:p14="http://schemas.microsoft.com/office/powerpoint/2010/main" val="4362151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g"/><Relationship Id="rId18" Type="http://schemas.openxmlformats.org/officeDocument/2006/relationships/image" Target="../media/image16.tmp"/><Relationship Id="rId3" Type="http://schemas.openxmlformats.org/officeDocument/2006/relationships/image" Target="../media/image1.tmp"/><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tmp"/><Relationship Id="rId2" Type="http://schemas.openxmlformats.org/officeDocument/2006/relationships/image" Target="../media/image1.png"/><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4.tmp"/><Relationship Id="rId11" Type="http://schemas.openxmlformats.org/officeDocument/2006/relationships/image" Target="../media/image9.png"/><Relationship Id="rId5" Type="http://schemas.openxmlformats.org/officeDocument/2006/relationships/image" Target="../media/image3.jpg"/><Relationship Id="rId15" Type="http://schemas.openxmlformats.org/officeDocument/2006/relationships/image" Target="../media/image13.jpg"/><Relationship Id="rId10" Type="http://schemas.openxmlformats.org/officeDocument/2006/relationships/image" Target="../media/image8.jpeg"/><Relationship Id="rId19" Type="http://schemas.openxmlformats.org/officeDocument/2006/relationships/image" Target="../media/image17.tmp"/><Relationship Id="rId4" Type="http://schemas.openxmlformats.org/officeDocument/2006/relationships/image" Target="../media/image2.tmp"/><Relationship Id="rId9" Type="http://schemas.openxmlformats.org/officeDocument/2006/relationships/image" Target="../media/image7.jpeg"/><Relationship Id="rId14" Type="http://schemas.openxmlformats.org/officeDocument/2006/relationships/image" Target="../media/image12.jpg"/><Relationship Id="rId22"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6" name="Title 4"/>
              <p:cNvSpPr txBox="1">
                <a:spLocks/>
              </p:cNvSpPr>
              <p:nvPr/>
            </p:nvSpPr>
            <p:spPr>
              <a:xfrm>
                <a:off x="33893699" y="7212038"/>
                <a:ext cx="9374777" cy="3620681"/>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2400" b="1" dirty="0" smtClean="0">
                    <a:latin typeface="Arial" panose="020B0604020202020204" pitchFamily="34" charset="0"/>
                    <a:cs typeface="Arial" panose="020B0604020202020204" pitchFamily="34" charset="0"/>
                  </a:rPr>
                  <a:t>Modeling</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Sold Works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(Beam Elements)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Mesh: 20 elements per beam</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Top and bottom beam: 40</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Maximum frame deflection: 1.853 mm</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Validated by simply supported beam calculations</a:t>
                </a:r>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Upper bound axial and bending stress: 1.095(</a:t>
                </a:r>
                <a14:m>
                  <m:oMath xmlns:m="http://schemas.openxmlformats.org/officeDocument/2006/math">
                    <m:sSup>
                      <m:sSupPr>
                        <m:ctrlPr>
                          <a:rPr lang="en-US" sz="2400" i="1" smtClean="0">
                            <a:latin typeface="Cambria Math" panose="02040503050406030204" pitchFamily="18" charset="0"/>
                            <a:cs typeface="Arial" panose="020B0604020202020204" pitchFamily="34" charset="0"/>
                          </a:rPr>
                        </m:ctrlPr>
                      </m:sSupPr>
                      <m:e>
                        <m:r>
                          <a:rPr lang="en-US" sz="2400" b="0" i="1" smtClean="0">
                            <a:latin typeface="Cambria Math" panose="02040503050406030204" pitchFamily="18" charset="0"/>
                            <a:cs typeface="Arial" panose="020B0604020202020204" pitchFamily="34" charset="0"/>
                          </a:rPr>
                          <m:t>10</m:t>
                        </m:r>
                      </m:e>
                      <m:sup>
                        <m:r>
                          <a:rPr lang="en-US" sz="2400" b="0" i="1" smtClean="0">
                            <a:latin typeface="Cambria Math" panose="02040503050406030204" pitchFamily="18" charset="0"/>
                            <a:cs typeface="Arial" panose="020B0604020202020204" pitchFamily="34" charset="0"/>
                          </a:rPr>
                          <m:t>7</m:t>
                        </m:r>
                      </m:sup>
                    </m:sSup>
                  </m:oMath>
                </a14:m>
                <a:r>
                  <a:rPr lang="en-US" sz="2400" dirty="0" smtClean="0">
                    <a:latin typeface="Arial" panose="020B0604020202020204" pitchFamily="34" charset="0"/>
                    <a:cs typeface="Arial" panose="020B0604020202020204" pitchFamily="34" charset="0"/>
                  </a:rPr>
                  <a:t>) Pa</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Safety factor: 5.04</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Neglects shear</a:t>
                </a:r>
              </a:p>
            </p:txBody>
          </p:sp>
        </mc:Choice>
        <mc:Fallback xmlns="">
          <p:sp>
            <p:nvSpPr>
              <p:cNvPr id="56" name="Title 4"/>
              <p:cNvSpPr txBox="1">
                <a:spLocks noRot="1" noChangeAspect="1" noMove="1" noResize="1" noEditPoints="1" noAdjustHandles="1" noChangeArrowheads="1" noChangeShapeType="1" noTextEdit="1"/>
              </p:cNvSpPr>
              <p:nvPr/>
            </p:nvSpPr>
            <p:spPr>
              <a:xfrm>
                <a:off x="33893699" y="7212038"/>
                <a:ext cx="9374777" cy="3620681"/>
              </a:xfrm>
              <a:prstGeom prst="rect">
                <a:avLst/>
              </a:prstGeom>
              <a:blipFill>
                <a:blip r:embed="rId2"/>
                <a:stretch>
                  <a:fillRect l="-910" t="-2189"/>
                </a:stretch>
              </a:blipFill>
            </p:spPr>
            <p:txBody>
              <a:bodyPr/>
              <a:lstStyle/>
              <a:p>
                <a:r>
                  <a:rPr lang="en-US">
                    <a:noFill/>
                  </a:rPr>
                  <a:t> </a:t>
                </a:r>
              </a:p>
            </p:txBody>
          </p:sp>
        </mc:Fallback>
      </mc:AlternateContent>
      <p:sp>
        <p:nvSpPr>
          <p:cNvPr id="50" name="Title 4"/>
          <p:cNvSpPr txBox="1">
            <a:spLocks/>
          </p:cNvSpPr>
          <p:nvPr/>
        </p:nvSpPr>
        <p:spPr>
          <a:xfrm>
            <a:off x="33816175" y="10383296"/>
            <a:ext cx="9339258" cy="2103213"/>
          </a:xfrm>
          <a:prstGeom prst="rect">
            <a:avLst/>
          </a:prstGeom>
          <a:solidFill>
            <a:schemeClr val="bg1"/>
          </a:solidFill>
          <a:ln>
            <a:noFill/>
          </a:ln>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800100" lvl="1" indent="-342900">
              <a:buFont typeface="Arial" panose="020B0604020202020204" pitchFamily="34" charset="0"/>
              <a:buChar char="•"/>
            </a:pPr>
            <a:endParaRPr lang="en-US" sz="100" dirty="0" smtClean="0">
              <a:latin typeface="Arial" panose="020B0604020202020204" pitchFamily="34" charset="0"/>
              <a:cs typeface="Arial" panose="020B0604020202020204" pitchFamily="34" charset="0"/>
            </a:endParaRPr>
          </a:p>
          <a:p>
            <a:pPr algn="ctr"/>
            <a:r>
              <a:rPr lang="en-US" sz="2400" b="1" dirty="0" smtClean="0">
                <a:latin typeface="Arial" panose="020B0604020202020204" pitchFamily="34" charset="0"/>
                <a:cs typeface="Arial" panose="020B0604020202020204" pitchFamily="34" charset="0"/>
              </a:rPr>
              <a:t>Design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6063 </a:t>
            </a:r>
            <a:r>
              <a:rPr lang="en-US" sz="2400" dirty="0">
                <a:latin typeface="Arial" panose="020B0604020202020204" pitchFamily="34" charset="0"/>
                <a:cs typeface="Arial" panose="020B0604020202020204" pitchFamily="34" charset="0"/>
              </a:rPr>
              <a:t>structural aluminum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Weight: 242.12 Pounds</a:t>
            </a:r>
            <a:endParaRPr 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7 Segments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Bolted to platform I-beam via angled mounts</a:t>
            </a:r>
            <a:endParaRPr lang="en-US" sz="2400" dirty="0">
              <a:latin typeface="Arial" panose="020B0604020202020204" pitchFamily="34" charset="0"/>
              <a:cs typeface="Arial" panose="020B0604020202020204" pitchFamily="34" charset="0"/>
            </a:endParaRPr>
          </a:p>
        </p:txBody>
      </p:sp>
      <p:sp>
        <p:nvSpPr>
          <p:cNvPr id="117" name="Title 4"/>
          <p:cNvSpPr txBox="1">
            <a:spLocks/>
          </p:cNvSpPr>
          <p:nvPr/>
        </p:nvSpPr>
        <p:spPr>
          <a:xfrm>
            <a:off x="33887399" y="12130421"/>
            <a:ext cx="9339258" cy="2355461"/>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2400" b="1" dirty="0" smtClean="0">
                <a:latin typeface="Arial" panose="020B0604020202020204" pitchFamily="34" charset="0"/>
                <a:cs typeface="Arial" panose="020B0604020202020204" pitchFamily="34" charset="0"/>
              </a:rPr>
              <a:t>Corrosion Considerations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Isolated dissimilar metals when possible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Galvanic potentials of dissimilar metals must be considered:</a:t>
            </a:r>
            <a:endParaRPr lang="en-US" sz="2400" dirty="0">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Aluminum: -.75 to -1 Volts</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Galvanized (Zinc): -1 to -1.1 Volts</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Stainless Steel: 0 to -0.1 Volts</a:t>
            </a:r>
          </a:p>
        </p:txBody>
      </p:sp>
      <p:grpSp>
        <p:nvGrpSpPr>
          <p:cNvPr id="58" name="Group 57"/>
          <p:cNvGrpSpPr/>
          <p:nvPr/>
        </p:nvGrpSpPr>
        <p:grpSpPr>
          <a:xfrm>
            <a:off x="10517687" y="6245423"/>
            <a:ext cx="13483238" cy="21519085"/>
            <a:chOff x="10740100" y="9223073"/>
            <a:chExt cx="12008665" cy="17458174"/>
          </a:xfrm>
        </p:grpSpPr>
        <p:grpSp>
          <p:nvGrpSpPr>
            <p:cNvPr id="85" name="Group 84"/>
            <p:cNvGrpSpPr/>
            <p:nvPr/>
          </p:nvGrpSpPr>
          <p:grpSpPr>
            <a:xfrm>
              <a:off x="10740100" y="9223073"/>
              <a:ext cx="12008665" cy="17458174"/>
              <a:chOff x="10694722" y="9834898"/>
              <a:chExt cx="11978436" cy="17458174"/>
            </a:xfrm>
          </p:grpSpPr>
          <p:pic>
            <p:nvPicPr>
              <p:cNvPr id="82" name="Picture 81"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4723" y="9834898"/>
                <a:ext cx="11978435" cy="10320768"/>
              </a:xfrm>
              <a:prstGeom prst="rect">
                <a:avLst/>
              </a:prstGeom>
              <a:ln>
                <a:solidFill>
                  <a:schemeClr val="tx1"/>
                </a:solidFill>
              </a:ln>
            </p:spPr>
          </p:pic>
          <p:pic>
            <p:nvPicPr>
              <p:cNvPr id="84" name="Picture 83" descr="Screen Clipping"/>
              <p:cNvPicPr>
                <a:picLocks noChangeAspect="1"/>
              </p:cNvPicPr>
              <p:nvPr/>
            </p:nvPicPr>
            <p:blipFill rotWithShape="1">
              <a:blip r:embed="rId4">
                <a:extLst>
                  <a:ext uri="{28A0092B-C50C-407E-A947-70E740481C1C}">
                    <a14:useLocalDpi xmlns:a14="http://schemas.microsoft.com/office/drawing/2010/main" val="0"/>
                  </a:ext>
                </a:extLst>
              </a:blip>
              <a:srcRect l="23963" t="250" b="2472"/>
              <a:stretch/>
            </p:blipFill>
            <p:spPr>
              <a:xfrm>
                <a:off x="10694722" y="20252676"/>
                <a:ext cx="3498349" cy="7040396"/>
              </a:xfrm>
              <a:prstGeom prst="rect">
                <a:avLst/>
              </a:prstGeom>
              <a:ln>
                <a:solidFill>
                  <a:schemeClr val="tx1"/>
                </a:solidFill>
              </a:ln>
            </p:spPr>
          </p:pic>
        </p:grpSp>
        <p:sp>
          <p:nvSpPr>
            <p:cNvPr id="91" name="Left-Right Arrow 90"/>
            <p:cNvSpPr/>
            <p:nvPr/>
          </p:nvSpPr>
          <p:spPr>
            <a:xfrm rot="19783441">
              <a:off x="15560486" y="12427923"/>
              <a:ext cx="1453576" cy="35225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Left-Right Arrow 91"/>
            <p:cNvSpPr/>
            <p:nvPr/>
          </p:nvSpPr>
          <p:spPr>
            <a:xfrm rot="16200000">
              <a:off x="13484280" y="12409809"/>
              <a:ext cx="1453576" cy="352253"/>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TextBox 92"/>
            <p:cNvSpPr txBox="1"/>
            <p:nvPr/>
          </p:nvSpPr>
          <p:spPr>
            <a:xfrm>
              <a:off x="14553580" y="11582707"/>
              <a:ext cx="2639525" cy="374543"/>
            </a:xfrm>
            <a:prstGeom prst="rect">
              <a:avLst/>
            </a:prstGeom>
            <a:noFill/>
          </p:spPr>
          <p:txBody>
            <a:bodyPr wrap="square" rtlCol="0">
              <a:spAutoFit/>
            </a:bodyPr>
            <a:lstStyle/>
            <a:p>
              <a:r>
                <a:rPr lang="en-US" sz="2400" dirty="0" smtClean="0"/>
                <a:t>Traversing Directions</a:t>
              </a:r>
              <a:endParaRPr lang="en-US" sz="2400" dirty="0"/>
            </a:p>
          </p:txBody>
        </p:sp>
        <p:cxnSp>
          <p:nvCxnSpPr>
            <p:cNvPr id="95" name="Straight Arrow Connector 94"/>
            <p:cNvCxnSpPr/>
            <p:nvPr/>
          </p:nvCxnSpPr>
          <p:spPr>
            <a:xfrm>
              <a:off x="15729048" y="11952039"/>
              <a:ext cx="308832" cy="4919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a:xfrm flipH="1">
              <a:off x="14609877" y="11952039"/>
              <a:ext cx="910835" cy="4919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rot="1760204">
              <a:off x="11140759" y="22828497"/>
              <a:ext cx="1771653" cy="374543"/>
            </a:xfrm>
            <a:prstGeom prst="rect">
              <a:avLst/>
            </a:prstGeom>
          </p:spPr>
          <p:txBody>
            <a:bodyPr wrap="none">
              <a:spAutoFit/>
            </a:bodyPr>
            <a:lstStyle/>
            <a:p>
              <a:r>
                <a:rPr lang="en-US" sz="2400" dirty="0" smtClean="0"/>
                <a:t>Flow Direction</a:t>
              </a:r>
              <a:endParaRPr lang="en-US" sz="2400" dirty="0"/>
            </a:p>
          </p:txBody>
        </p:sp>
        <p:sp>
          <p:nvSpPr>
            <p:cNvPr id="9" name="TextBox 8"/>
            <p:cNvSpPr txBox="1"/>
            <p:nvPr/>
          </p:nvSpPr>
          <p:spPr>
            <a:xfrm>
              <a:off x="18486432" y="17787873"/>
              <a:ext cx="4222906" cy="1872715"/>
            </a:xfrm>
            <a:prstGeom prst="rect">
              <a:avLst/>
            </a:prstGeom>
            <a:noFill/>
          </p:spPr>
          <p:txBody>
            <a:bodyPr wrap="square" rtlCol="0">
              <a:spAutoFit/>
            </a:bodyPr>
            <a:lstStyle/>
            <a:p>
              <a:r>
                <a:rPr lang="en-US" sz="2400" dirty="0" smtClean="0"/>
                <a:t>Dimensions: 142.5” x 51” x 32”</a:t>
              </a:r>
            </a:p>
            <a:p>
              <a:r>
                <a:rPr lang="en-US" sz="2400" dirty="0" smtClean="0"/>
                <a:t>Total weight </a:t>
              </a:r>
              <a:r>
                <a:rPr lang="en-US" sz="2400" dirty="0"/>
                <a:t>e</a:t>
              </a:r>
              <a:r>
                <a:rPr lang="en-US" sz="2400" dirty="0" smtClean="0"/>
                <a:t>stimate: 400 Pounds</a:t>
              </a:r>
            </a:p>
            <a:p>
              <a:r>
                <a:rPr lang="en-US" sz="2400" dirty="0" smtClean="0"/>
                <a:t>Strut length: 180”</a:t>
              </a:r>
            </a:p>
            <a:p>
              <a:r>
                <a:rPr lang="en-US" sz="2400" dirty="0" smtClean="0"/>
                <a:t>Track length: 129.5”</a:t>
              </a:r>
            </a:p>
            <a:p>
              <a:r>
                <a:rPr lang="en-US" sz="2400" dirty="0" smtClean="0"/>
                <a:t>Distance between shaft centers: 48”</a:t>
              </a:r>
            </a:p>
            <a:p>
              <a:endParaRPr lang="en-US" sz="2400" dirty="0"/>
            </a:p>
          </p:txBody>
        </p:sp>
        <p:sp>
          <p:nvSpPr>
            <p:cNvPr id="86" name="TextBox 85"/>
            <p:cNvSpPr txBox="1"/>
            <p:nvPr/>
          </p:nvSpPr>
          <p:spPr>
            <a:xfrm>
              <a:off x="12789058" y="26011662"/>
              <a:ext cx="343995" cy="374543"/>
            </a:xfrm>
            <a:prstGeom prst="rect">
              <a:avLst/>
            </a:prstGeom>
            <a:noFill/>
          </p:spPr>
          <p:txBody>
            <a:bodyPr wrap="square" rtlCol="0">
              <a:spAutoFit/>
            </a:bodyPr>
            <a:lstStyle/>
            <a:p>
              <a:endParaRPr lang="en-US" sz="2400" dirty="0" smtClean="0"/>
            </a:p>
          </p:txBody>
        </p:sp>
        <p:sp>
          <p:nvSpPr>
            <p:cNvPr id="87" name="TextBox 86"/>
            <p:cNvSpPr txBox="1"/>
            <p:nvPr/>
          </p:nvSpPr>
          <p:spPr>
            <a:xfrm>
              <a:off x="12722855" y="23893933"/>
              <a:ext cx="343995" cy="374543"/>
            </a:xfrm>
            <a:prstGeom prst="rect">
              <a:avLst/>
            </a:prstGeom>
            <a:noFill/>
          </p:spPr>
          <p:txBody>
            <a:bodyPr wrap="square" rtlCol="0">
              <a:spAutoFit/>
            </a:bodyPr>
            <a:lstStyle/>
            <a:p>
              <a:endParaRPr lang="en-US" sz="2400" dirty="0" smtClean="0"/>
            </a:p>
          </p:txBody>
        </p:sp>
        <p:sp>
          <p:nvSpPr>
            <p:cNvPr id="34" name="Right Arrow 33"/>
            <p:cNvSpPr/>
            <p:nvPr/>
          </p:nvSpPr>
          <p:spPr>
            <a:xfrm rot="12530193">
              <a:off x="11290333" y="22378716"/>
              <a:ext cx="1472502" cy="39304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TextBox 101"/>
            <p:cNvSpPr txBox="1"/>
            <p:nvPr/>
          </p:nvSpPr>
          <p:spPr>
            <a:xfrm>
              <a:off x="12264035" y="11582707"/>
              <a:ext cx="821869" cy="374543"/>
            </a:xfrm>
            <a:prstGeom prst="rect">
              <a:avLst/>
            </a:prstGeom>
            <a:noFill/>
          </p:spPr>
          <p:txBody>
            <a:bodyPr wrap="square" rtlCol="0">
              <a:spAutoFit/>
            </a:bodyPr>
            <a:lstStyle/>
            <a:p>
              <a:r>
                <a:rPr lang="en-US" sz="2400" dirty="0" smtClean="0"/>
                <a:t>Strut</a:t>
              </a:r>
              <a:endParaRPr lang="en-US" sz="2400" dirty="0"/>
            </a:p>
          </p:txBody>
        </p:sp>
        <p:cxnSp>
          <p:nvCxnSpPr>
            <p:cNvPr id="103" name="Straight Arrow Connector 102"/>
            <p:cNvCxnSpPr/>
            <p:nvPr/>
          </p:nvCxnSpPr>
          <p:spPr>
            <a:xfrm>
              <a:off x="12823848" y="11963027"/>
              <a:ext cx="564344" cy="3395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14893296" y="18798794"/>
              <a:ext cx="343995" cy="374543"/>
            </a:xfrm>
            <a:prstGeom prst="rect">
              <a:avLst/>
            </a:prstGeom>
            <a:noFill/>
          </p:spPr>
          <p:txBody>
            <a:bodyPr wrap="square" rtlCol="0">
              <a:spAutoFit/>
            </a:bodyPr>
            <a:lstStyle/>
            <a:p>
              <a:endParaRPr lang="en-US" sz="2400" dirty="0" smtClean="0"/>
            </a:p>
          </p:txBody>
        </p:sp>
      </p:grpSp>
      <p:sp>
        <p:nvSpPr>
          <p:cNvPr id="72" name="Title 4"/>
          <p:cNvSpPr txBox="1">
            <a:spLocks/>
          </p:cNvSpPr>
          <p:nvPr/>
        </p:nvSpPr>
        <p:spPr>
          <a:xfrm>
            <a:off x="33893699" y="27011385"/>
            <a:ext cx="8951212" cy="5379804"/>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endParaRPr lang="en-US" sz="2400" dirty="0">
              <a:latin typeface="Arial" panose="020B0604020202020204" pitchFamily="34" charset="0"/>
              <a:cs typeface="Arial" panose="020B0604020202020204" pitchFamily="34" charset="0"/>
            </a:endParaRPr>
          </a:p>
        </p:txBody>
      </p:sp>
      <p:sp>
        <p:nvSpPr>
          <p:cNvPr id="48" name="Title 4"/>
          <p:cNvSpPr txBox="1">
            <a:spLocks/>
          </p:cNvSpPr>
          <p:nvPr/>
        </p:nvSpPr>
        <p:spPr>
          <a:xfrm>
            <a:off x="1201816" y="11468620"/>
            <a:ext cx="9171705" cy="3113953"/>
          </a:xfrm>
          <a:prstGeom prst="rect">
            <a:avLst/>
          </a:prstGeom>
          <a:solidFill>
            <a:schemeClr val="bg1"/>
          </a:solidFill>
          <a:ln>
            <a:noFill/>
          </a:ln>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endParaRPr lang="en-US" sz="2400" dirty="0">
              <a:latin typeface="Arial" panose="020B0604020202020204" pitchFamily="34" charset="0"/>
              <a:cs typeface="Arial" panose="020B0604020202020204" pitchFamily="34" charset="0"/>
            </a:endParaRPr>
          </a:p>
        </p:txBody>
      </p:sp>
      <p:sp>
        <p:nvSpPr>
          <p:cNvPr id="5" name="Title 4"/>
          <p:cNvSpPr>
            <a:spLocks noGrp="1"/>
          </p:cNvSpPr>
          <p:nvPr>
            <p:ph type="title"/>
          </p:nvPr>
        </p:nvSpPr>
        <p:spPr>
          <a:xfrm>
            <a:off x="10517688" y="556544"/>
            <a:ext cx="32750789" cy="5247238"/>
          </a:xfrm>
          <a:solidFill>
            <a:schemeClr val="accent1">
              <a:lumMod val="40000"/>
              <a:lumOff val="60000"/>
            </a:schemeClr>
          </a:solidFill>
        </p:spPr>
        <p:txBody>
          <a:bodyPr anchor="ctr">
            <a:normAutofit/>
          </a:bodyPr>
          <a:lstStyle/>
          <a:p>
            <a:pPr algn="ctr"/>
            <a:r>
              <a:rPr lang="en-US" sz="8000" dirty="0" smtClean="0">
                <a:latin typeface="Arial" panose="020B0604020202020204" pitchFamily="34" charset="0"/>
                <a:cs typeface="Arial" panose="020B0604020202020204" pitchFamily="34" charset="0"/>
              </a:rPr>
              <a:t>The Living Bridge Project: ADV Traversing System and Measurements</a:t>
            </a:r>
            <a:r>
              <a:rPr lang="en-US" sz="4800" dirty="0" smtClean="0">
                <a:latin typeface="Arial" panose="020B0604020202020204" pitchFamily="34" charset="0"/>
                <a:cs typeface="Arial" panose="020B0604020202020204" pitchFamily="34" charset="0"/>
              </a:rPr>
              <a:t/>
            </a:r>
            <a:br>
              <a:rPr lang="en-US" sz="4800" dirty="0" smtClean="0">
                <a:latin typeface="Arial" panose="020B0604020202020204" pitchFamily="34" charset="0"/>
                <a:cs typeface="Arial" panose="020B0604020202020204" pitchFamily="34" charset="0"/>
              </a:rPr>
            </a:br>
            <a:r>
              <a:rPr lang="en-US" sz="4800" b="1" dirty="0" smtClean="0">
                <a:latin typeface="Arial" panose="020B0604020202020204" pitchFamily="34" charset="0"/>
                <a:cs typeface="Arial" panose="020B0604020202020204" pitchFamily="34" charset="0"/>
              </a:rPr>
              <a:t>Project </a:t>
            </a:r>
            <a:r>
              <a:rPr lang="en-US" sz="4800" b="1" dirty="0">
                <a:latin typeface="Arial" panose="020B0604020202020204" pitchFamily="34" charset="0"/>
                <a:cs typeface="Arial" panose="020B0604020202020204" pitchFamily="34" charset="0"/>
              </a:rPr>
              <a:t>Members: Garrett Caisse, Kevin </a:t>
            </a:r>
            <a:r>
              <a:rPr lang="en-US" sz="4800" b="1" dirty="0" err="1">
                <a:latin typeface="Arial" panose="020B0604020202020204" pitchFamily="34" charset="0"/>
                <a:cs typeface="Arial" panose="020B0604020202020204" pitchFamily="34" charset="0"/>
              </a:rPr>
              <a:t>Strohschneider</a:t>
            </a:r>
            <a:r>
              <a:rPr lang="en-US" sz="4800" b="1" dirty="0">
                <a:latin typeface="Arial" panose="020B0604020202020204" pitchFamily="34" charset="0"/>
                <a:cs typeface="Arial" panose="020B0604020202020204" pitchFamily="34" charset="0"/>
              </a:rPr>
              <a:t> </a:t>
            </a:r>
            <a:r>
              <a:rPr lang="en-US" sz="4800" b="1" dirty="0" smtClean="0">
                <a:latin typeface="Arial" panose="020B0604020202020204" pitchFamily="34" charset="0"/>
                <a:cs typeface="Arial" panose="020B0604020202020204" pitchFamily="34" charset="0"/>
              </a:rPr>
              <a:t/>
            </a:r>
            <a:br>
              <a:rPr lang="en-US" sz="4800" b="1" dirty="0" smtClean="0">
                <a:latin typeface="Arial" panose="020B0604020202020204" pitchFamily="34" charset="0"/>
                <a:cs typeface="Arial" panose="020B0604020202020204" pitchFamily="34" charset="0"/>
              </a:rPr>
            </a:br>
            <a:r>
              <a:rPr lang="en-US" sz="4800" dirty="0">
                <a:latin typeface="Arial" panose="020B0604020202020204" pitchFamily="34" charset="0"/>
                <a:cs typeface="Arial" panose="020B0604020202020204" pitchFamily="34" charset="0"/>
              </a:rPr>
              <a:t>Advisors: Professor Martin </a:t>
            </a:r>
            <a:r>
              <a:rPr lang="en-US" sz="4800" dirty="0" err="1">
                <a:latin typeface="Arial" panose="020B0604020202020204" pitchFamily="34" charset="0"/>
                <a:cs typeface="Arial" panose="020B0604020202020204" pitchFamily="34" charset="0"/>
              </a:rPr>
              <a:t>Wosnik</a:t>
            </a:r>
            <a:r>
              <a:rPr lang="en-US" sz="4800" dirty="0">
                <a:latin typeface="Arial" panose="020B0604020202020204" pitchFamily="34" charset="0"/>
                <a:cs typeface="Arial" panose="020B0604020202020204" pitchFamily="34" charset="0"/>
              </a:rPr>
              <a:t>, </a:t>
            </a:r>
            <a:r>
              <a:rPr lang="en-US" sz="4800" dirty="0" err="1">
                <a:latin typeface="Arial" panose="020B0604020202020204" pitchFamily="34" charset="0"/>
                <a:cs typeface="Arial" panose="020B0604020202020204" pitchFamily="34" charset="0"/>
              </a:rPr>
              <a:t>Kaelin</a:t>
            </a:r>
            <a:r>
              <a:rPr lang="en-US" sz="4800" dirty="0">
                <a:latin typeface="Arial" panose="020B0604020202020204" pitchFamily="34" charset="0"/>
                <a:cs typeface="Arial" panose="020B0604020202020204" pitchFamily="34" charset="0"/>
              </a:rPr>
              <a:t> </a:t>
            </a:r>
            <a:r>
              <a:rPr lang="en-US" sz="4800" dirty="0" err="1">
                <a:latin typeface="Arial" panose="020B0604020202020204" pitchFamily="34" charset="0"/>
                <a:cs typeface="Arial" panose="020B0604020202020204" pitchFamily="34" charset="0"/>
              </a:rPr>
              <a:t>Chancey</a:t>
            </a:r>
            <a:r>
              <a:rPr lang="en-US" sz="4800" dirty="0">
                <a:latin typeface="Arial" panose="020B0604020202020204" pitchFamily="34" charset="0"/>
                <a:cs typeface="Arial" panose="020B0604020202020204" pitchFamily="34" charset="0"/>
              </a:rPr>
              <a:t>, Ian Gagnon</a:t>
            </a:r>
            <a:r>
              <a:rPr lang="en-US" sz="4800" b="1" dirty="0" smtClean="0">
                <a:latin typeface="Arial" panose="020B0604020202020204" pitchFamily="34" charset="0"/>
                <a:cs typeface="Arial" panose="020B0604020202020204" pitchFamily="34" charset="0"/>
              </a:rPr>
              <a:t/>
            </a:r>
            <a:br>
              <a:rPr lang="en-US" sz="4800" b="1" dirty="0" smtClean="0">
                <a:latin typeface="Arial" panose="020B0604020202020204" pitchFamily="34" charset="0"/>
                <a:cs typeface="Arial" panose="020B0604020202020204" pitchFamily="34" charset="0"/>
              </a:rPr>
            </a:br>
            <a:r>
              <a:rPr lang="en-US" sz="4800" dirty="0" smtClean="0">
                <a:latin typeface="Arial" panose="020B0604020202020204" pitchFamily="34" charset="0"/>
                <a:cs typeface="Arial" panose="020B0604020202020204" pitchFamily="34" charset="0"/>
              </a:rPr>
              <a:t>Department of Mechanical Engineering</a:t>
            </a:r>
            <a:br>
              <a:rPr lang="en-US" sz="4800" dirty="0" smtClean="0">
                <a:latin typeface="Arial" panose="020B0604020202020204" pitchFamily="34" charset="0"/>
                <a:cs typeface="Arial" panose="020B0604020202020204" pitchFamily="34" charset="0"/>
              </a:rPr>
            </a:br>
            <a:r>
              <a:rPr lang="en-US" sz="4800" dirty="0" smtClean="0">
                <a:latin typeface="Arial" panose="020B0604020202020204" pitchFamily="34" charset="0"/>
                <a:cs typeface="Arial" panose="020B0604020202020204" pitchFamily="34" charset="0"/>
              </a:rPr>
              <a:t>Tech 797 Ocean Projects</a:t>
            </a:r>
            <a:r>
              <a:rPr lang="en-US" sz="4800" dirty="0">
                <a:latin typeface="Arial" panose="020B0604020202020204" pitchFamily="34" charset="0"/>
                <a:cs typeface="Arial" panose="020B0604020202020204" pitchFamily="34" charset="0"/>
              </a:rPr>
              <a:t/>
            </a:r>
            <a:br>
              <a:rPr lang="en-US" sz="4800" dirty="0">
                <a:latin typeface="Arial" panose="020B0604020202020204" pitchFamily="34" charset="0"/>
                <a:cs typeface="Arial" panose="020B0604020202020204" pitchFamily="34" charset="0"/>
              </a:rPr>
            </a:br>
            <a:endParaRPr lang="en-US" sz="4800" dirty="0">
              <a:latin typeface="Arial" panose="020B0604020202020204" pitchFamily="34" charset="0"/>
              <a:cs typeface="Arial" panose="020B0604020202020204" pitchFamily="34" charset="0"/>
            </a:endParaRPr>
          </a:p>
        </p:txBody>
      </p:sp>
      <p:sp>
        <p:nvSpPr>
          <p:cNvPr id="8" name="Title 4"/>
          <p:cNvSpPr txBox="1">
            <a:spLocks/>
          </p:cNvSpPr>
          <p:nvPr/>
        </p:nvSpPr>
        <p:spPr>
          <a:xfrm>
            <a:off x="899712" y="6245423"/>
            <a:ext cx="9372600" cy="1371600"/>
          </a:xfrm>
          <a:prstGeom prst="rect">
            <a:avLst/>
          </a:prstGeom>
          <a:solidFill>
            <a:schemeClr val="accent1">
              <a:lumMod val="40000"/>
              <a:lumOff val="60000"/>
            </a:schemeClr>
          </a:solidFill>
        </p:spPr>
        <p:txBody>
          <a:bodyPr vert="horz" lIns="91440" tIns="45720" rIns="91440" bIns="45720" rtlCol="0" anchor="ctr">
            <a:normAutofit lnSpcReduction="10000"/>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The Living Bridge Project Background</a:t>
            </a:r>
            <a:endParaRPr lang="en-US" sz="4800" dirty="0">
              <a:latin typeface="Arial" panose="020B0604020202020204" pitchFamily="34" charset="0"/>
              <a:cs typeface="Arial" panose="020B0604020202020204" pitchFamily="34" charset="0"/>
            </a:endParaRPr>
          </a:p>
        </p:txBody>
      </p:sp>
      <p:sp>
        <p:nvSpPr>
          <p:cNvPr id="14" name="Title 4"/>
          <p:cNvSpPr txBox="1">
            <a:spLocks/>
          </p:cNvSpPr>
          <p:nvPr/>
        </p:nvSpPr>
        <p:spPr>
          <a:xfrm>
            <a:off x="897281" y="10004890"/>
            <a:ext cx="9372600" cy="914400"/>
          </a:xfrm>
          <a:prstGeom prst="rect">
            <a:avLst/>
          </a:prstGeom>
          <a:solidFill>
            <a:schemeClr val="accent1">
              <a:lumMod val="40000"/>
              <a:lumOff val="60000"/>
            </a:schemeClr>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Project Objectives</a:t>
            </a:r>
            <a:endParaRPr lang="en-US" sz="4800" dirty="0">
              <a:latin typeface="Arial" panose="020B0604020202020204" pitchFamily="34" charset="0"/>
              <a:cs typeface="Arial" panose="020B0604020202020204" pitchFamily="34" charset="0"/>
            </a:endParaRPr>
          </a:p>
        </p:txBody>
      </p:sp>
      <p:sp>
        <p:nvSpPr>
          <p:cNvPr id="15" name="Title 4"/>
          <p:cNvSpPr txBox="1">
            <a:spLocks/>
          </p:cNvSpPr>
          <p:nvPr/>
        </p:nvSpPr>
        <p:spPr>
          <a:xfrm>
            <a:off x="864606" y="19406178"/>
            <a:ext cx="9372600" cy="1371600"/>
          </a:xfrm>
          <a:prstGeom prst="rect">
            <a:avLst/>
          </a:prstGeom>
          <a:solidFill>
            <a:schemeClr val="accent1">
              <a:lumMod val="40000"/>
              <a:lumOff val="60000"/>
            </a:schemeClr>
          </a:solidFill>
        </p:spPr>
        <p:txBody>
          <a:bodyPr vert="horz" lIns="91440" tIns="45720" rIns="91440" bIns="45720" rtlCol="0" anchor="ctr">
            <a:normAutofit lnSpcReduction="10000"/>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Acoustic Doppler </a:t>
            </a:r>
            <a:r>
              <a:rPr lang="en-US" sz="4800" dirty="0" err="1" smtClean="0">
                <a:latin typeface="Arial" panose="020B0604020202020204" pitchFamily="34" charset="0"/>
                <a:cs typeface="Arial" panose="020B0604020202020204" pitchFamily="34" charset="0"/>
              </a:rPr>
              <a:t>Velocimeter</a:t>
            </a:r>
            <a:endParaRPr lang="en-US" sz="4800" dirty="0" smtClean="0">
              <a:latin typeface="Arial" panose="020B0604020202020204" pitchFamily="34" charset="0"/>
              <a:cs typeface="Arial" panose="020B0604020202020204" pitchFamily="34" charset="0"/>
            </a:endParaRPr>
          </a:p>
          <a:p>
            <a:pPr algn="ctr"/>
            <a:r>
              <a:rPr lang="en-US" sz="4800" dirty="0" smtClean="0">
                <a:latin typeface="Arial" panose="020B0604020202020204" pitchFamily="34" charset="0"/>
                <a:cs typeface="Arial" panose="020B0604020202020204" pitchFamily="34" charset="0"/>
              </a:rPr>
              <a:t> (ADV)</a:t>
            </a:r>
            <a:endParaRPr lang="en-US" sz="4800" dirty="0">
              <a:latin typeface="Arial" panose="020B0604020202020204" pitchFamily="34" charset="0"/>
              <a:cs typeface="Arial" panose="020B0604020202020204" pitchFamily="34" charset="0"/>
            </a:endParaRPr>
          </a:p>
        </p:txBody>
      </p:sp>
      <p:sp>
        <p:nvSpPr>
          <p:cNvPr id="16" name="Title 4"/>
          <p:cNvSpPr txBox="1">
            <a:spLocks/>
          </p:cNvSpPr>
          <p:nvPr/>
        </p:nvSpPr>
        <p:spPr>
          <a:xfrm>
            <a:off x="859625" y="23929844"/>
            <a:ext cx="9372600" cy="914400"/>
          </a:xfrm>
          <a:prstGeom prst="rect">
            <a:avLst/>
          </a:prstGeom>
          <a:solidFill>
            <a:schemeClr val="accent1">
              <a:lumMod val="40000"/>
              <a:lumOff val="60000"/>
            </a:schemeClr>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Design Criteria</a:t>
            </a:r>
            <a:endParaRPr lang="en-US" sz="4800" dirty="0">
              <a:latin typeface="Arial" panose="020B0604020202020204" pitchFamily="34" charset="0"/>
              <a:cs typeface="Arial" panose="020B0604020202020204" pitchFamily="34" charset="0"/>
            </a:endParaRPr>
          </a:p>
        </p:txBody>
      </p:sp>
      <p:sp>
        <p:nvSpPr>
          <p:cNvPr id="21" name="Title 4"/>
          <p:cNvSpPr txBox="1">
            <a:spLocks/>
          </p:cNvSpPr>
          <p:nvPr/>
        </p:nvSpPr>
        <p:spPr>
          <a:xfrm>
            <a:off x="24335259" y="6186710"/>
            <a:ext cx="18933218" cy="972056"/>
          </a:xfrm>
          <a:prstGeom prst="rect">
            <a:avLst/>
          </a:prstGeom>
          <a:solidFill>
            <a:schemeClr val="accent1">
              <a:lumMod val="40000"/>
              <a:lumOff val="60000"/>
            </a:schemeClr>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Frame Modeling and Design</a:t>
            </a:r>
            <a:endParaRPr lang="en-US" sz="4800" dirty="0">
              <a:latin typeface="Arial" panose="020B0604020202020204" pitchFamily="34" charset="0"/>
              <a:cs typeface="Arial" panose="020B0604020202020204" pitchFamily="34" charset="0"/>
            </a:endParaRPr>
          </a:p>
        </p:txBody>
      </p:sp>
      <p:sp>
        <p:nvSpPr>
          <p:cNvPr id="25" name="Title 4"/>
          <p:cNvSpPr txBox="1">
            <a:spLocks/>
          </p:cNvSpPr>
          <p:nvPr/>
        </p:nvSpPr>
        <p:spPr>
          <a:xfrm>
            <a:off x="867893" y="7619032"/>
            <a:ext cx="9510417" cy="2247433"/>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2400" dirty="0" smtClean="0">
                <a:latin typeface="Arial" panose="020B0604020202020204" pitchFamily="34" charset="0"/>
                <a:cs typeface="Arial" panose="020B0604020202020204" pitchFamily="34" charset="0"/>
              </a:rPr>
              <a:t>The Living Bridge Project is focused on creating a smart, self sustaining bridge at the Memorial Bridge connecting Portsmouth, New Hampshire to Kittery, Maine. Sensors monitoring the structural performance, as well as estuarine sensors, are installed at the test site. These sensors will be powered by a tidal turbine mounted to a floating platform attached to the Portsmouth side pier.</a:t>
            </a:r>
            <a:endParaRPr lang="en-US" sz="2400" dirty="0">
              <a:latin typeface="Arial" panose="020B0604020202020204" pitchFamily="34" charset="0"/>
              <a:cs typeface="Arial" panose="020B0604020202020204" pitchFamily="34" charset="0"/>
            </a:endParaRPr>
          </a:p>
        </p:txBody>
      </p:sp>
      <p:sp>
        <p:nvSpPr>
          <p:cNvPr id="26" name="Title 4"/>
          <p:cNvSpPr txBox="1">
            <a:spLocks/>
          </p:cNvSpPr>
          <p:nvPr/>
        </p:nvSpPr>
        <p:spPr>
          <a:xfrm>
            <a:off x="818625" y="11048902"/>
            <a:ext cx="5336883" cy="3085369"/>
          </a:xfrm>
          <a:prstGeom prst="rect">
            <a:avLst/>
          </a:prstGeom>
          <a:solidFill>
            <a:schemeClr val="bg1"/>
          </a:solidFill>
        </p:spPr>
        <p:txBody>
          <a:bodyPr vert="horz" lIns="91440" tIns="45720" rIns="91440" bIns="45720" rtlCol="0" anchor="t">
            <a:normAutofit lnSpcReduction="10000"/>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2400" dirty="0">
                <a:latin typeface="Arial" panose="020B0604020202020204" pitchFamily="34" charset="0"/>
                <a:cs typeface="Arial" panose="020B0604020202020204" pitchFamily="34" charset="0"/>
              </a:rPr>
              <a:t>The project goal is to design, fabricate, and implement an ADV traversing system for flow </a:t>
            </a:r>
            <a:r>
              <a:rPr lang="en-US" sz="2400" dirty="0" smtClean="0">
                <a:latin typeface="Arial" panose="020B0604020202020204" pitchFamily="34" charset="0"/>
                <a:cs typeface="Arial" panose="020B0604020202020204" pitchFamily="34" charset="0"/>
              </a:rPr>
              <a:t>measurement. The project utilizes an acoustic Doppler </a:t>
            </a:r>
            <a:r>
              <a:rPr lang="en-US" sz="2400" dirty="0" err="1" smtClean="0">
                <a:latin typeface="Arial" panose="020B0604020202020204" pitchFamily="34" charset="0"/>
                <a:cs typeface="Arial" panose="020B0604020202020204" pitchFamily="34" charset="0"/>
              </a:rPr>
              <a:t>velocimeter</a:t>
            </a:r>
            <a:r>
              <a:rPr lang="en-US" sz="2400" dirty="0" smtClean="0">
                <a:latin typeface="Arial" panose="020B0604020202020204" pitchFamily="34" charset="0"/>
                <a:cs typeface="Arial" panose="020B0604020202020204" pitchFamily="34" charset="0"/>
              </a:rPr>
              <a:t> (ADV) to create a detailed map of the inflow and wake of the tidal turbine. The </a:t>
            </a:r>
            <a:r>
              <a:rPr lang="en-US" sz="2400" dirty="0">
                <a:latin typeface="Arial" panose="020B0604020202020204" pitchFamily="34" charset="0"/>
                <a:cs typeface="Arial" panose="020B0604020202020204" pitchFamily="34" charset="0"/>
              </a:rPr>
              <a:t>bridge pier creates complex flow that cannot be characterized by previously installed instruments.</a:t>
            </a:r>
          </a:p>
        </p:txBody>
      </p:sp>
      <p:sp>
        <p:nvSpPr>
          <p:cNvPr id="28" name="Title 4"/>
          <p:cNvSpPr txBox="1">
            <a:spLocks/>
          </p:cNvSpPr>
          <p:nvPr/>
        </p:nvSpPr>
        <p:spPr>
          <a:xfrm>
            <a:off x="801699" y="20947146"/>
            <a:ext cx="6649562" cy="2477612"/>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2400" b="1" dirty="0" smtClean="0">
                <a:latin typeface="Arial" panose="020B0604020202020204" pitchFamily="34" charset="0"/>
                <a:cs typeface="Arial" panose="020B0604020202020204" pitchFamily="34" charset="0"/>
              </a:rPr>
              <a:t>Nortek Vector</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3D velocity measurements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Sampling volume diameter: 15 mm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Sampling height: 5-20 mm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Sampling rate: up to 64 Hz</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Velocity range: up to 7 m/s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1 meter cable extension</a:t>
            </a:r>
          </a:p>
          <a:p>
            <a:endParaRPr lang="en-US" sz="2400" dirty="0">
              <a:latin typeface="Arial" panose="020B0604020202020204" pitchFamily="34" charset="0"/>
              <a:cs typeface="Arial" panose="020B0604020202020204" pitchFamily="34" charset="0"/>
            </a:endParaRPr>
          </a:p>
        </p:txBody>
      </p:sp>
      <p:sp>
        <p:nvSpPr>
          <p:cNvPr id="30" name="Title 4"/>
          <p:cNvSpPr txBox="1">
            <a:spLocks/>
          </p:cNvSpPr>
          <p:nvPr/>
        </p:nvSpPr>
        <p:spPr>
          <a:xfrm>
            <a:off x="897281" y="25050285"/>
            <a:ext cx="9116295" cy="6363852"/>
          </a:xfrm>
          <a:prstGeom prst="rect">
            <a:avLst/>
          </a:prstGeom>
          <a:solidFill>
            <a:schemeClr val="bg1"/>
          </a:solidFill>
        </p:spPr>
        <p:txBody>
          <a:bodyPr vert="horz" lIns="91440" tIns="45720" rIns="91440" bIns="45720" rtlCol="0" anchor="t">
            <a:normAutofit lnSpcReduction="10000"/>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Mount to pre-existing floating platform without major modification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Traverse 3 meters (9.8 feet) across moon pool</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Move vertically 3.3 meters (10.8 feet) from free surface to bottom of turbine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Lock into place at each measurement location</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Withstand loading caused by 3 </a:t>
            </a:r>
            <a:r>
              <a:rPr lang="en-US" sz="2400" dirty="0" smtClean="0">
                <a:latin typeface="Arial" panose="020B0604020202020204" pitchFamily="34" charset="0"/>
                <a:cs typeface="Arial" panose="020B0604020202020204" pitchFamily="34" charset="0"/>
              </a:rPr>
              <a:t>meter per second current and a 0.5 meter design wave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Safely secure instrument</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Minimize ADV movement/vibration</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Minimal strut deflection</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Reduce vortex shedding</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Streamline bodies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Survive multiple days in harsh ocean environment</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Maneuverable with 2 people</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No section &gt; 100 pounds (45 kg)</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Easily load/unload onto platform, UNH Vessel</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Assemble on platform in less than 1 hour</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Move to next measurement point in under 1 minute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Discrete measurement locations with high resolution (5 cm)</a:t>
            </a:r>
          </a:p>
          <a:p>
            <a:pPr marL="342900" indent="-342900">
              <a:buFont typeface="Arial" panose="020B0604020202020204" pitchFamily="34" charset="0"/>
              <a:buChar char="•"/>
            </a:pPr>
            <a:endParaRPr lang="en-US" sz="2400" dirty="0" smtClean="0">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grpSp>
        <p:nvGrpSpPr>
          <p:cNvPr id="113" name="Group 112"/>
          <p:cNvGrpSpPr/>
          <p:nvPr/>
        </p:nvGrpSpPr>
        <p:grpSpPr>
          <a:xfrm>
            <a:off x="33893699" y="26204018"/>
            <a:ext cx="9374778" cy="4043725"/>
            <a:chOff x="33893699" y="25973848"/>
            <a:chExt cx="9374778" cy="4043725"/>
          </a:xfrm>
        </p:grpSpPr>
        <p:sp>
          <p:nvSpPr>
            <p:cNvPr id="51" name="Title 4"/>
            <p:cNvSpPr txBox="1">
              <a:spLocks/>
            </p:cNvSpPr>
            <p:nvPr/>
          </p:nvSpPr>
          <p:spPr>
            <a:xfrm>
              <a:off x="33893699" y="25973848"/>
              <a:ext cx="9374778" cy="871220"/>
            </a:xfrm>
            <a:prstGeom prst="rect">
              <a:avLst/>
            </a:prstGeom>
            <a:solidFill>
              <a:schemeClr val="accent1">
                <a:lumMod val="40000"/>
                <a:lumOff val="60000"/>
              </a:schemeClr>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Upcoming Work</a:t>
              </a:r>
              <a:endParaRPr lang="en-US" sz="4800" dirty="0">
                <a:latin typeface="Arial" panose="020B0604020202020204" pitchFamily="34" charset="0"/>
                <a:cs typeface="Arial" panose="020B0604020202020204" pitchFamily="34" charset="0"/>
              </a:endParaRPr>
            </a:p>
          </p:txBody>
        </p:sp>
        <p:sp>
          <p:nvSpPr>
            <p:cNvPr id="54" name="Title 4"/>
            <p:cNvSpPr txBox="1">
              <a:spLocks/>
            </p:cNvSpPr>
            <p:nvPr/>
          </p:nvSpPr>
          <p:spPr>
            <a:xfrm>
              <a:off x="34010966" y="27074889"/>
              <a:ext cx="7521468" cy="2942684"/>
            </a:xfrm>
            <a:prstGeom prst="rect">
              <a:avLst/>
            </a:prstGeom>
            <a:solidFill>
              <a:schemeClr val="bg1"/>
            </a:solidFill>
          </p:spPr>
          <p:txBody>
            <a:bodyPr vert="horz" lIns="91440" tIns="45720" rIns="91440" bIns="45720" rtlCol="0" anchor="t">
              <a:normAutofit lnSpcReduction="10000"/>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Initial full assembly with all components in lab </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Simulated load testing on strut, traversing testing under load</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Tow tank testing at Chase, ocean engineering building</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Dry run at test site without ADV</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Initial flow measurements at site, finalize measurement duration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Design and implement bow and stern mounts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grpSp>
      <p:grpSp>
        <p:nvGrpSpPr>
          <p:cNvPr id="112" name="Group 111"/>
          <p:cNvGrpSpPr/>
          <p:nvPr/>
        </p:nvGrpSpPr>
        <p:grpSpPr>
          <a:xfrm>
            <a:off x="24310247" y="26250179"/>
            <a:ext cx="9352513" cy="4327470"/>
            <a:chOff x="22938551" y="25948783"/>
            <a:chExt cx="10076559" cy="3526934"/>
          </a:xfrm>
        </p:grpSpPr>
        <p:sp>
          <p:nvSpPr>
            <p:cNvPr id="20" name="Title 4"/>
            <p:cNvSpPr txBox="1">
              <a:spLocks/>
            </p:cNvSpPr>
            <p:nvPr/>
          </p:nvSpPr>
          <p:spPr>
            <a:xfrm>
              <a:off x="22938551" y="25948783"/>
              <a:ext cx="10076559" cy="558934"/>
            </a:xfrm>
            <a:prstGeom prst="rect">
              <a:avLst/>
            </a:prstGeom>
            <a:solidFill>
              <a:schemeClr val="bg1"/>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3600" b="1" dirty="0" smtClean="0">
                  <a:latin typeface="Arial" panose="020B0604020202020204" pitchFamily="34" charset="0"/>
                  <a:cs typeface="Arial" panose="020B0604020202020204" pitchFamily="34" charset="0"/>
                </a:rPr>
                <a:t>Driving Systems </a:t>
              </a:r>
              <a:endParaRPr lang="en-US" sz="3600" b="1" dirty="0">
                <a:latin typeface="Arial" panose="020B0604020202020204" pitchFamily="34" charset="0"/>
                <a:cs typeface="Arial" panose="020B0604020202020204" pitchFamily="34" charset="0"/>
              </a:endParaRPr>
            </a:p>
          </p:txBody>
        </p:sp>
        <p:sp>
          <p:nvSpPr>
            <p:cNvPr id="44" name="Title 4"/>
            <p:cNvSpPr txBox="1">
              <a:spLocks/>
            </p:cNvSpPr>
            <p:nvPr/>
          </p:nvSpPr>
          <p:spPr>
            <a:xfrm>
              <a:off x="22950979" y="26545146"/>
              <a:ext cx="4999802" cy="2737761"/>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2400" b="1" dirty="0" smtClean="0">
                  <a:latin typeface="Arial" panose="020B0604020202020204" pitchFamily="34" charset="0"/>
                  <a:cs typeface="Arial" panose="020B0604020202020204" pitchFamily="34" charset="0"/>
                </a:rPr>
                <a:t>Horizontal </a:t>
              </a:r>
            </a:p>
            <a:p>
              <a:pPr algn="ctr"/>
              <a:endParaRPr lang="en-US" sz="24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Manual system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2 marine trailer winches, located on either side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Visually aligned to proper mounting position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Locked into place by track brakes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
          <p:nvSpPr>
            <p:cNvPr id="66" name="Title 4"/>
            <p:cNvSpPr txBox="1">
              <a:spLocks/>
            </p:cNvSpPr>
            <p:nvPr/>
          </p:nvSpPr>
          <p:spPr>
            <a:xfrm>
              <a:off x="27950781" y="26540425"/>
              <a:ext cx="5001680" cy="2935292"/>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2400" b="1" dirty="0" smtClean="0">
                  <a:latin typeface="Arial" panose="020B0604020202020204" pitchFamily="34" charset="0"/>
                  <a:cs typeface="Arial" panose="020B0604020202020204" pitchFamily="34" charset="0"/>
                </a:rPr>
                <a:t>Vertical </a:t>
              </a:r>
            </a:p>
            <a:p>
              <a:pPr algn="ctr"/>
              <a:endParaRPr lang="en-US" sz="2400"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Manual system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Self tailing sailboat winch, located on top corner of frame</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Line runs through sailing pulleys to bottom of strut</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Must start at lowest position, winch up during measurement cycle</a:t>
              </a:r>
              <a:endParaRPr lang="en-US" sz="2400" dirty="0">
                <a:latin typeface="Arial" panose="020B0604020202020204" pitchFamily="34" charset="0"/>
                <a:cs typeface="Arial" panose="020B0604020202020204" pitchFamily="34" charset="0"/>
              </a:endParaRPr>
            </a:p>
          </p:txBody>
        </p:sp>
      </p:grpSp>
      <p:grpSp>
        <p:nvGrpSpPr>
          <p:cNvPr id="4" name="Group 3"/>
          <p:cNvGrpSpPr/>
          <p:nvPr/>
        </p:nvGrpSpPr>
        <p:grpSpPr>
          <a:xfrm>
            <a:off x="6254812" y="11342827"/>
            <a:ext cx="4109515" cy="2352632"/>
            <a:chOff x="6304080" y="12110411"/>
            <a:chExt cx="4109515" cy="2352632"/>
          </a:xfrm>
          <a:solidFill>
            <a:schemeClr val="bg1"/>
          </a:solidFill>
        </p:grpSpPr>
        <p:sp>
          <p:nvSpPr>
            <p:cNvPr id="69" name="Title 4"/>
            <p:cNvSpPr txBox="1">
              <a:spLocks/>
            </p:cNvSpPr>
            <p:nvPr/>
          </p:nvSpPr>
          <p:spPr>
            <a:xfrm>
              <a:off x="6344154" y="13878474"/>
              <a:ext cx="4069441" cy="584569"/>
            </a:xfrm>
            <a:prstGeom prst="rect">
              <a:avLst/>
            </a:prstGeom>
            <a:grpFill/>
            <a:ln>
              <a:noFill/>
            </a:ln>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Diagram of Platform. System mounting locations shown with red arrows.</a:t>
              </a:r>
              <a:endParaRPr lang="en-US" sz="1600" dirty="0">
                <a:latin typeface="Arial" panose="020B0604020202020204" pitchFamily="34" charset="0"/>
                <a:cs typeface="Arial" panose="020B0604020202020204" pitchFamily="34" charset="0"/>
              </a:endParaRPr>
            </a:p>
          </p:txBody>
        </p:sp>
        <p:pic>
          <p:nvPicPr>
            <p:cNvPr id="39" name="Picture 3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4080" y="12110411"/>
              <a:ext cx="3902354" cy="1693932"/>
            </a:xfrm>
            <a:prstGeom prst="rect">
              <a:avLst/>
            </a:prstGeom>
            <a:grpFill/>
            <a:ln>
              <a:solidFill>
                <a:schemeClr val="tx1"/>
              </a:solidFill>
            </a:ln>
          </p:spPr>
        </p:pic>
      </p:grpSp>
      <p:grpSp>
        <p:nvGrpSpPr>
          <p:cNvPr id="105" name="Group 104"/>
          <p:cNvGrpSpPr/>
          <p:nvPr/>
        </p:nvGrpSpPr>
        <p:grpSpPr>
          <a:xfrm>
            <a:off x="14693444" y="20598093"/>
            <a:ext cx="9335035" cy="5610890"/>
            <a:chOff x="14585461" y="20317409"/>
            <a:chExt cx="8072974" cy="5485186"/>
          </a:xfrm>
        </p:grpSpPr>
        <p:sp>
          <p:nvSpPr>
            <p:cNvPr id="45" name="Title 4"/>
            <p:cNvSpPr txBox="1">
              <a:spLocks/>
            </p:cNvSpPr>
            <p:nvPr/>
          </p:nvSpPr>
          <p:spPr>
            <a:xfrm>
              <a:off x="14585461" y="21017714"/>
              <a:ext cx="8062623" cy="4784881"/>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Secure ADV to pipe, utilizing mounting depressions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Streamline ADV body, as well as extension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Cable extension with prong mount</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¾ inch extension to minimize prong deflection</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HDPE mounts isolate dissimilar metals</a:t>
              </a:r>
              <a:endParaRPr lang="en-US" sz="2400" dirty="0">
                <a:latin typeface="Arial" panose="020B0604020202020204" pitchFamily="34" charset="0"/>
                <a:cs typeface="Arial" panose="020B0604020202020204" pitchFamily="34" charset="0"/>
              </a:endParaRPr>
            </a:p>
          </p:txBody>
        </p:sp>
        <p:sp>
          <p:nvSpPr>
            <p:cNvPr id="18" name="Title 4"/>
            <p:cNvSpPr txBox="1">
              <a:spLocks/>
            </p:cNvSpPr>
            <p:nvPr/>
          </p:nvSpPr>
          <p:spPr>
            <a:xfrm>
              <a:off x="14599370" y="20317409"/>
              <a:ext cx="8059065" cy="685800"/>
            </a:xfrm>
            <a:prstGeom prst="rect">
              <a:avLst/>
            </a:prstGeom>
            <a:solidFill>
              <a:schemeClr val="bg1"/>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3600" b="1" dirty="0" smtClean="0">
                  <a:latin typeface="Arial" panose="020B0604020202020204" pitchFamily="34" charset="0"/>
                  <a:cs typeface="Arial" panose="020B0604020202020204" pitchFamily="34" charset="0"/>
                </a:rPr>
                <a:t>ADV Mount </a:t>
              </a:r>
              <a:endParaRPr lang="en-US" sz="3600" b="1" dirty="0">
                <a:latin typeface="Arial" panose="020B0604020202020204" pitchFamily="34" charset="0"/>
                <a:cs typeface="Arial" panose="020B0604020202020204" pitchFamily="34" charset="0"/>
              </a:endParaRPr>
            </a:p>
          </p:txBody>
        </p:sp>
        <p:grpSp>
          <p:nvGrpSpPr>
            <p:cNvPr id="79" name="Group 78"/>
            <p:cNvGrpSpPr/>
            <p:nvPr/>
          </p:nvGrpSpPr>
          <p:grpSpPr>
            <a:xfrm>
              <a:off x="15469829" y="22876128"/>
              <a:ext cx="6388562" cy="2775773"/>
              <a:chOff x="15608023" y="23214911"/>
              <a:chExt cx="6388562" cy="2775773"/>
            </a:xfrm>
            <a:solidFill>
              <a:schemeClr val="bg1"/>
            </a:solidFill>
          </p:grpSpPr>
          <p:pic>
            <p:nvPicPr>
              <p:cNvPr id="74" name="Picture 73"/>
              <p:cNvPicPr/>
              <p:nvPr/>
            </p:nvPicPr>
            <p:blipFill>
              <a:blip r:embed="rId6">
                <a:extLst>
                  <a:ext uri="{28A0092B-C50C-407E-A947-70E740481C1C}">
                    <a14:useLocalDpi xmlns:a14="http://schemas.microsoft.com/office/drawing/2010/main" val="0"/>
                  </a:ext>
                </a:extLst>
              </a:blip>
              <a:stretch>
                <a:fillRect/>
              </a:stretch>
            </p:blipFill>
            <p:spPr>
              <a:xfrm rot="16200000">
                <a:off x="15928200" y="22897456"/>
                <a:ext cx="2356751" cy="2997105"/>
              </a:xfrm>
              <a:prstGeom prst="rect">
                <a:avLst/>
              </a:prstGeom>
              <a:grpFill/>
              <a:ln>
                <a:solidFill>
                  <a:schemeClr val="tx1"/>
                </a:solidFill>
              </a:ln>
            </p:spPr>
          </p:pic>
          <p:pic>
            <p:nvPicPr>
              <p:cNvPr id="41" name="Picture 4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497680" y="23214911"/>
                <a:ext cx="2428135" cy="2356752"/>
              </a:xfrm>
              <a:prstGeom prst="rect">
                <a:avLst/>
              </a:prstGeom>
              <a:grpFill/>
              <a:ln>
                <a:solidFill>
                  <a:schemeClr val="tx1"/>
                </a:solidFill>
              </a:ln>
            </p:spPr>
          </p:pic>
          <p:sp>
            <p:nvSpPr>
              <p:cNvPr id="77" name="Title 4"/>
              <p:cNvSpPr txBox="1">
                <a:spLocks/>
              </p:cNvSpPr>
              <p:nvPr/>
            </p:nvSpPr>
            <p:spPr>
              <a:xfrm>
                <a:off x="16337182" y="25683742"/>
                <a:ext cx="1683341" cy="306942"/>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Strut - ADV mount</a:t>
                </a:r>
                <a:endParaRPr lang="en-US" sz="1600" dirty="0">
                  <a:latin typeface="Arial" panose="020B0604020202020204" pitchFamily="34" charset="0"/>
                  <a:cs typeface="Arial" panose="020B0604020202020204" pitchFamily="34" charset="0"/>
                </a:endParaRPr>
              </a:p>
            </p:txBody>
          </p:sp>
          <p:sp>
            <p:nvSpPr>
              <p:cNvPr id="78" name="Title 4"/>
              <p:cNvSpPr txBox="1">
                <a:spLocks/>
              </p:cNvSpPr>
              <p:nvPr/>
            </p:nvSpPr>
            <p:spPr>
              <a:xfrm>
                <a:off x="19497680" y="25642701"/>
                <a:ext cx="2498905" cy="347983"/>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Strut Extension - ADV mount</a:t>
                </a:r>
                <a:endParaRPr lang="en-US" sz="1600" dirty="0">
                  <a:latin typeface="Arial" panose="020B0604020202020204" pitchFamily="34" charset="0"/>
                  <a:cs typeface="Arial" panose="020B0604020202020204" pitchFamily="34" charset="0"/>
                </a:endParaRPr>
              </a:p>
            </p:txBody>
          </p:sp>
        </p:grpSp>
      </p:grpSp>
      <p:grpSp>
        <p:nvGrpSpPr>
          <p:cNvPr id="98" name="Group 97"/>
          <p:cNvGrpSpPr/>
          <p:nvPr/>
        </p:nvGrpSpPr>
        <p:grpSpPr>
          <a:xfrm>
            <a:off x="24249189" y="20569142"/>
            <a:ext cx="9387356" cy="5634782"/>
            <a:chOff x="33147822" y="20253345"/>
            <a:chExt cx="9721178" cy="5274066"/>
          </a:xfrm>
        </p:grpSpPr>
        <p:sp>
          <p:nvSpPr>
            <p:cNvPr id="53" name="Title 4"/>
            <p:cNvSpPr txBox="1">
              <a:spLocks/>
            </p:cNvSpPr>
            <p:nvPr/>
          </p:nvSpPr>
          <p:spPr>
            <a:xfrm>
              <a:off x="33156580" y="20961374"/>
              <a:ext cx="6562071" cy="4566037"/>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Aluminum alloy base material </a:t>
              </a:r>
            </a:p>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RC70 ceramic coated finish </a:t>
              </a:r>
            </a:p>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Lightweight, alternative to steel shafting</a:t>
              </a:r>
            </a:p>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Vibration resistant</a:t>
              </a:r>
            </a:p>
            <a:p>
              <a:pPr marL="342900" lvl="0" indent="-342900">
                <a:buFont typeface="Arial" panose="020B0604020202020204" pitchFamily="34" charset="0"/>
                <a:buChar char="•"/>
              </a:pPr>
              <a:r>
                <a:rPr lang="en-US" sz="2400" dirty="0" err="1">
                  <a:latin typeface="Arial" panose="020B0604020202020204" pitchFamily="34" charset="0"/>
                  <a:cs typeface="Arial" panose="020B0604020202020204" pitchFamily="34" charset="0"/>
                </a:rPr>
                <a:t>Frelon</a:t>
              </a:r>
              <a:r>
                <a:rPr lang="en-US" sz="2400" dirty="0">
                  <a:latin typeface="Arial" panose="020B0604020202020204" pitchFamily="34" charset="0"/>
                  <a:cs typeface="Arial" panose="020B0604020202020204" pitchFamily="34" charset="0"/>
                </a:rPr>
                <a:t> GOLD lined plain bearings</a:t>
              </a:r>
            </a:p>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Self-lubricating, low </a:t>
              </a:r>
              <a:r>
                <a:rPr lang="en-US" sz="2400" dirty="0" smtClean="0">
                  <a:latin typeface="Arial" panose="020B0604020202020204" pitchFamily="34" charset="0"/>
                  <a:cs typeface="Arial" panose="020B0604020202020204" pitchFamily="34" charset="0"/>
                </a:rPr>
                <a:t>maintenance</a:t>
              </a:r>
            </a:p>
            <a:p>
              <a:pPr marL="342900" lvl="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 21.75 pounds each</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Maximum compressive loading</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4167 pounds (18541 N)</a:t>
              </a:r>
              <a:endParaRPr lang="en-US" sz="240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Maximum t</a:t>
              </a:r>
              <a:r>
                <a:rPr lang="en-US" sz="2400" dirty="0" smtClean="0">
                  <a:latin typeface="Arial" panose="020B0604020202020204" pitchFamily="34" charset="0"/>
                  <a:cs typeface="Arial" panose="020B0604020202020204" pitchFamily="34" charset="0"/>
                </a:rPr>
                <a:t>ensile </a:t>
              </a:r>
              <a:r>
                <a:rPr lang="en-US" sz="2400" dirty="0">
                  <a:latin typeface="Arial" panose="020B0604020202020204" pitchFamily="34" charset="0"/>
                  <a:cs typeface="Arial" panose="020B0604020202020204" pitchFamily="34" charset="0"/>
                </a:rPr>
                <a:t>loading</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1250 </a:t>
              </a:r>
              <a:r>
                <a:rPr lang="en-US" sz="2400" dirty="0">
                  <a:latin typeface="Arial" panose="020B0604020202020204" pitchFamily="34" charset="0"/>
                  <a:cs typeface="Arial" panose="020B0604020202020204" pitchFamily="34" charset="0"/>
                </a:rPr>
                <a:t>pounds </a:t>
              </a:r>
              <a:r>
                <a:rPr lang="en-US" sz="2400" dirty="0" smtClean="0">
                  <a:latin typeface="Arial" panose="020B0604020202020204" pitchFamily="34" charset="0"/>
                  <a:cs typeface="Arial" panose="020B0604020202020204" pitchFamily="34" charset="0"/>
                </a:rPr>
                <a:t>(5562 </a:t>
              </a:r>
              <a:r>
                <a:rPr lang="en-US" sz="2400" dirty="0">
                  <a:latin typeface="Arial" panose="020B0604020202020204" pitchFamily="34" charset="0"/>
                  <a:cs typeface="Arial" panose="020B0604020202020204" pitchFamily="34" charset="0"/>
                </a:rPr>
                <a:t>N)</a:t>
              </a:r>
            </a:p>
            <a:p>
              <a:pPr lvl="1"/>
              <a:endParaRPr lang="en-US" sz="2400" dirty="0" smtClean="0">
                <a:latin typeface="Arial" panose="020B0604020202020204" pitchFamily="34" charset="0"/>
                <a:cs typeface="Arial" panose="020B0604020202020204" pitchFamily="34" charset="0"/>
              </a:endParaRPr>
            </a:p>
          </p:txBody>
        </p:sp>
        <p:sp>
          <p:nvSpPr>
            <p:cNvPr id="49" name="Title 4"/>
            <p:cNvSpPr txBox="1">
              <a:spLocks/>
            </p:cNvSpPr>
            <p:nvPr/>
          </p:nvSpPr>
          <p:spPr>
            <a:xfrm>
              <a:off x="33147822" y="20253345"/>
              <a:ext cx="9711962" cy="685800"/>
            </a:xfrm>
            <a:prstGeom prst="rect">
              <a:avLst/>
            </a:prstGeom>
            <a:solidFill>
              <a:schemeClr val="bg1"/>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3600" b="1" dirty="0" smtClean="0">
                  <a:latin typeface="Arial" panose="020B0604020202020204" pitchFamily="34" charset="0"/>
                  <a:cs typeface="Arial" panose="020B0604020202020204" pitchFamily="34" charset="0"/>
                </a:rPr>
                <a:t>Rail Assembly </a:t>
              </a:r>
              <a:endParaRPr lang="en-US" sz="3600" b="1" dirty="0">
                <a:latin typeface="Arial" panose="020B0604020202020204" pitchFamily="34" charset="0"/>
                <a:cs typeface="Arial" panose="020B0604020202020204" pitchFamily="34" charset="0"/>
              </a:endParaRPr>
            </a:p>
          </p:txBody>
        </p:sp>
        <p:grpSp>
          <p:nvGrpSpPr>
            <p:cNvPr id="29" name="Group 28"/>
            <p:cNvGrpSpPr/>
            <p:nvPr/>
          </p:nvGrpSpPr>
          <p:grpSpPr>
            <a:xfrm>
              <a:off x="39718651" y="20982066"/>
              <a:ext cx="3150349" cy="4405800"/>
              <a:chOff x="39703256" y="20439480"/>
              <a:chExt cx="3165889" cy="4557582"/>
            </a:xfrm>
          </p:grpSpPr>
          <p:pic>
            <p:nvPicPr>
              <p:cNvPr id="11" name="Picture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703256" y="20439480"/>
                <a:ext cx="3165889" cy="4221186"/>
              </a:xfrm>
              <a:prstGeom prst="rect">
                <a:avLst/>
              </a:prstGeom>
              <a:ln>
                <a:solidFill>
                  <a:schemeClr val="tx1"/>
                </a:solidFill>
              </a:ln>
            </p:spPr>
          </p:pic>
          <p:sp>
            <p:nvSpPr>
              <p:cNvPr id="90" name="Title 4"/>
              <p:cNvSpPr txBox="1">
                <a:spLocks/>
              </p:cNvSpPr>
              <p:nvPr/>
            </p:nvSpPr>
            <p:spPr>
              <a:xfrm>
                <a:off x="39892359" y="24749625"/>
                <a:ext cx="2955846" cy="247437"/>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Pillow block on 20mm shaft</a:t>
                </a:r>
                <a:endParaRPr lang="en-US" sz="1600" dirty="0">
                  <a:latin typeface="Arial" panose="020B0604020202020204" pitchFamily="34" charset="0"/>
                  <a:cs typeface="Arial" panose="020B0604020202020204" pitchFamily="34" charset="0"/>
                </a:endParaRPr>
              </a:p>
            </p:txBody>
          </p:sp>
        </p:grpSp>
      </p:grpSp>
      <p:grpSp>
        <p:nvGrpSpPr>
          <p:cNvPr id="76" name="Group 75"/>
          <p:cNvGrpSpPr/>
          <p:nvPr/>
        </p:nvGrpSpPr>
        <p:grpSpPr>
          <a:xfrm>
            <a:off x="6616426" y="20947146"/>
            <a:ext cx="2664652" cy="2953478"/>
            <a:chOff x="1234310" y="16683977"/>
            <a:chExt cx="2664652" cy="2953478"/>
          </a:xfrm>
        </p:grpSpPr>
        <p:sp>
          <p:nvSpPr>
            <p:cNvPr id="96" name="Title 4"/>
            <p:cNvSpPr txBox="1">
              <a:spLocks/>
            </p:cNvSpPr>
            <p:nvPr/>
          </p:nvSpPr>
          <p:spPr>
            <a:xfrm>
              <a:off x="1818529" y="19388287"/>
              <a:ext cx="1496214" cy="249168"/>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Nortek Vector</a:t>
              </a:r>
              <a:endParaRPr lang="en-US" sz="1600" dirty="0">
                <a:latin typeface="Arial" panose="020B0604020202020204" pitchFamily="34" charset="0"/>
                <a:cs typeface="Arial" panose="020B0604020202020204" pitchFamily="34" charset="0"/>
              </a:endParaRPr>
            </a:p>
          </p:txBody>
        </p:sp>
        <p:pic>
          <p:nvPicPr>
            <p:cNvPr id="38" name="Picture 3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234310" y="16683977"/>
              <a:ext cx="2664652" cy="2697147"/>
            </a:xfrm>
            <a:prstGeom prst="rect">
              <a:avLst/>
            </a:prstGeom>
            <a:ln>
              <a:solidFill>
                <a:schemeClr val="tx1"/>
              </a:solidFill>
            </a:ln>
          </p:spPr>
        </p:pic>
      </p:grpSp>
      <p:grpSp>
        <p:nvGrpSpPr>
          <p:cNvPr id="111" name="Group 110"/>
          <p:cNvGrpSpPr/>
          <p:nvPr/>
        </p:nvGrpSpPr>
        <p:grpSpPr>
          <a:xfrm>
            <a:off x="14612620" y="26242323"/>
            <a:ext cx="9440104" cy="5998912"/>
            <a:chOff x="14469858" y="25940734"/>
            <a:chExt cx="8142147" cy="5458472"/>
          </a:xfrm>
        </p:grpSpPr>
        <p:sp>
          <p:nvSpPr>
            <p:cNvPr id="19" name="Title 4"/>
            <p:cNvSpPr txBox="1">
              <a:spLocks/>
            </p:cNvSpPr>
            <p:nvPr/>
          </p:nvSpPr>
          <p:spPr>
            <a:xfrm>
              <a:off x="14568305" y="25940734"/>
              <a:ext cx="8043700" cy="685800"/>
            </a:xfrm>
            <a:prstGeom prst="rect">
              <a:avLst/>
            </a:prstGeom>
            <a:solidFill>
              <a:schemeClr val="bg1"/>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3600" b="1" dirty="0" smtClean="0">
                  <a:latin typeface="Arial" panose="020B0604020202020204" pitchFamily="34" charset="0"/>
                  <a:cs typeface="Arial" panose="020B0604020202020204" pitchFamily="34" charset="0"/>
                </a:rPr>
                <a:t>Fairings </a:t>
              </a:r>
              <a:endParaRPr lang="en-US" sz="3600" b="1" dirty="0">
                <a:latin typeface="Arial" panose="020B0604020202020204" pitchFamily="34" charset="0"/>
                <a:cs typeface="Arial" panose="020B0604020202020204" pitchFamily="34" charset="0"/>
              </a:endParaRPr>
            </a:p>
          </p:txBody>
        </p:sp>
        <p:sp>
          <p:nvSpPr>
            <p:cNvPr id="46" name="Title 4"/>
            <p:cNvSpPr txBox="1">
              <a:spLocks/>
            </p:cNvSpPr>
            <p:nvPr/>
          </p:nvSpPr>
          <p:spPr>
            <a:xfrm>
              <a:off x="14469858" y="26658065"/>
              <a:ext cx="5074589" cy="4741141"/>
            </a:xfrm>
            <a:prstGeom prst="rect">
              <a:avLst/>
            </a:prstGeom>
            <a:solidFill>
              <a:schemeClr val="bg1"/>
            </a:solidFill>
          </p:spPr>
          <p:txBody>
            <a:bodyPr vert="horz" lIns="91440" tIns="45720" rIns="91440" bIns="45720" rtlCol="0" anchor="t">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Streamline body to minimize drag</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Reduce vortex shedding</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Vortex shedding may cause uneven, cyclic loading system</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Formed using acrylic sheet</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0.093 inches thick</a:t>
              </a:r>
            </a:p>
            <a:p>
              <a:pPr marL="800100" lvl="1"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12 inch tall sections</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Heated to working temperature and formed over mold</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Clamped over strut and clipped together</a:t>
              </a:r>
            </a:p>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Sections rotate independently to account for misaligned flow</a:t>
              </a:r>
              <a:endParaRPr lang="en-US" sz="2400" dirty="0">
                <a:latin typeface="Arial" panose="020B0604020202020204" pitchFamily="34" charset="0"/>
                <a:cs typeface="Arial" panose="020B0604020202020204" pitchFamily="34" charset="0"/>
              </a:endParaRPr>
            </a:p>
          </p:txBody>
        </p:sp>
        <p:grpSp>
          <p:nvGrpSpPr>
            <p:cNvPr id="12" name="Group 11"/>
            <p:cNvGrpSpPr/>
            <p:nvPr/>
          </p:nvGrpSpPr>
          <p:grpSpPr>
            <a:xfrm>
              <a:off x="19510791" y="26727517"/>
              <a:ext cx="3014704" cy="4564718"/>
              <a:chOff x="24274831" y="26834388"/>
              <a:chExt cx="3430152" cy="4788147"/>
            </a:xfrm>
            <a:solidFill>
              <a:schemeClr val="bg1"/>
            </a:solidFill>
          </p:grpSpPr>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4373249" y="26834388"/>
                <a:ext cx="3180795" cy="4241060"/>
              </a:xfrm>
              <a:prstGeom prst="rect">
                <a:avLst/>
              </a:prstGeom>
              <a:grpFill/>
              <a:ln>
                <a:solidFill>
                  <a:schemeClr val="tx1"/>
                </a:solidFill>
              </a:ln>
            </p:spPr>
          </p:pic>
          <p:sp>
            <p:nvSpPr>
              <p:cNvPr id="89" name="Title 4"/>
              <p:cNvSpPr txBox="1">
                <a:spLocks/>
              </p:cNvSpPr>
              <p:nvPr/>
            </p:nvSpPr>
            <p:spPr>
              <a:xfrm>
                <a:off x="24274831" y="31118743"/>
                <a:ext cx="3430152" cy="503792"/>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3” acrylic </a:t>
                </a:r>
                <a:r>
                  <a:rPr lang="en-US" sz="1600" dirty="0">
                    <a:latin typeface="Arial" panose="020B0604020202020204" pitchFamily="34" charset="0"/>
                    <a:cs typeface="Arial" panose="020B0604020202020204" pitchFamily="34" charset="0"/>
                  </a:rPr>
                  <a:t>f</a:t>
                </a:r>
                <a:r>
                  <a:rPr lang="en-US" sz="1600" dirty="0" smtClean="0">
                    <a:latin typeface="Arial" panose="020B0604020202020204" pitchFamily="34" charset="0"/>
                    <a:cs typeface="Arial" panose="020B0604020202020204" pitchFamily="34" charset="0"/>
                  </a:rPr>
                  <a:t>airing around 2” nominal diameter pipe</a:t>
                </a:r>
                <a:endParaRPr lang="en-US" sz="1600" dirty="0">
                  <a:latin typeface="Arial" panose="020B0604020202020204" pitchFamily="34" charset="0"/>
                  <a:cs typeface="Arial" panose="020B0604020202020204" pitchFamily="34" charset="0"/>
                </a:endParaRPr>
              </a:p>
            </p:txBody>
          </p:sp>
        </p:grpSp>
      </p:grpSp>
      <p:grpSp>
        <p:nvGrpSpPr>
          <p:cNvPr id="64" name="Group 63"/>
          <p:cNvGrpSpPr/>
          <p:nvPr/>
        </p:nvGrpSpPr>
        <p:grpSpPr>
          <a:xfrm>
            <a:off x="24335259" y="14792789"/>
            <a:ext cx="9334945" cy="4548528"/>
            <a:chOff x="22945622" y="26914119"/>
            <a:chExt cx="9863899" cy="4705046"/>
          </a:xfrm>
        </p:grpSpPr>
        <p:sp>
          <p:nvSpPr>
            <p:cNvPr id="100" name="Title 4"/>
            <p:cNvSpPr txBox="1">
              <a:spLocks/>
            </p:cNvSpPr>
            <p:nvPr/>
          </p:nvSpPr>
          <p:spPr>
            <a:xfrm>
              <a:off x="24517938" y="31341129"/>
              <a:ext cx="6719266" cy="278036"/>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Model of ADV traversing system mounted to moon pool of platform</a:t>
              </a:r>
              <a:endParaRPr lang="en-US" sz="1600" dirty="0">
                <a:latin typeface="Arial" panose="020B0604020202020204" pitchFamily="34" charset="0"/>
                <a:cs typeface="Arial" panose="020B0604020202020204" pitchFamily="34" charset="0"/>
              </a:endParaRPr>
            </a:p>
          </p:txBody>
        </p:sp>
        <p:pic>
          <p:nvPicPr>
            <p:cNvPr id="37" name="Picture 36"/>
            <p:cNvPicPr>
              <a:picLocks noChangeAspect="1"/>
            </p:cNvPicPr>
            <p:nvPr/>
          </p:nvPicPr>
          <p:blipFill rotWithShape="1">
            <a:blip r:embed="rId11">
              <a:extLst>
                <a:ext uri="{28A0092B-C50C-407E-A947-70E740481C1C}">
                  <a14:useLocalDpi xmlns:a14="http://schemas.microsoft.com/office/drawing/2010/main" val="0"/>
                </a:ext>
              </a:extLst>
            </a:blip>
            <a:srcRect t="10724" b="21228"/>
            <a:stretch/>
          </p:blipFill>
          <p:spPr>
            <a:xfrm>
              <a:off x="22945622" y="26914119"/>
              <a:ext cx="9863899" cy="4404143"/>
            </a:xfrm>
            <a:prstGeom prst="rect">
              <a:avLst/>
            </a:prstGeom>
            <a:ln>
              <a:solidFill>
                <a:schemeClr val="tx1"/>
              </a:solidFill>
            </a:ln>
          </p:spPr>
        </p:pic>
      </p:grpSp>
      <p:grpSp>
        <p:nvGrpSpPr>
          <p:cNvPr id="70" name="Group 69"/>
          <p:cNvGrpSpPr/>
          <p:nvPr/>
        </p:nvGrpSpPr>
        <p:grpSpPr>
          <a:xfrm>
            <a:off x="937606" y="14150945"/>
            <a:ext cx="9245748" cy="5219455"/>
            <a:chOff x="1234310" y="27558737"/>
            <a:chExt cx="9076421" cy="5219455"/>
          </a:xfrm>
        </p:grpSpPr>
        <p:pic>
          <p:nvPicPr>
            <p:cNvPr id="7" name="Picture 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234310" y="27558737"/>
              <a:ext cx="9076421" cy="4841679"/>
            </a:xfrm>
            <a:prstGeom prst="rect">
              <a:avLst/>
            </a:prstGeom>
            <a:ln>
              <a:solidFill>
                <a:schemeClr val="tx1"/>
              </a:solidFill>
            </a:ln>
          </p:spPr>
        </p:pic>
        <p:sp>
          <p:nvSpPr>
            <p:cNvPr id="101" name="Title 4"/>
            <p:cNvSpPr txBox="1">
              <a:spLocks/>
            </p:cNvSpPr>
            <p:nvPr/>
          </p:nvSpPr>
          <p:spPr>
            <a:xfrm>
              <a:off x="4102886" y="32466339"/>
              <a:ext cx="3554797" cy="311853"/>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Platform at </a:t>
              </a:r>
              <a:r>
                <a:rPr lang="en-US" sz="1600" dirty="0">
                  <a:latin typeface="Arial" panose="020B0604020202020204" pitchFamily="34" charset="0"/>
                  <a:cs typeface="Arial" panose="020B0604020202020204" pitchFamily="34" charset="0"/>
                </a:rPr>
                <a:t>M</a:t>
              </a:r>
              <a:r>
                <a:rPr lang="en-US" sz="1600" dirty="0" smtClean="0">
                  <a:latin typeface="Arial" panose="020B0604020202020204" pitchFamily="34" charset="0"/>
                  <a:cs typeface="Arial" panose="020B0604020202020204" pitchFamily="34" charset="0"/>
                </a:rPr>
                <a:t>emorial </a:t>
              </a:r>
              <a:r>
                <a:rPr lang="en-US" sz="1600" dirty="0">
                  <a:latin typeface="Arial" panose="020B0604020202020204" pitchFamily="34" charset="0"/>
                  <a:cs typeface="Arial" panose="020B0604020202020204" pitchFamily="34" charset="0"/>
                </a:rPr>
                <a:t>B</a:t>
              </a:r>
              <a:r>
                <a:rPr lang="en-US" sz="1600" dirty="0" smtClean="0">
                  <a:latin typeface="Arial" panose="020B0604020202020204" pitchFamily="34" charset="0"/>
                  <a:cs typeface="Arial" panose="020B0604020202020204" pitchFamily="34" charset="0"/>
                </a:rPr>
                <a:t>ridge test site</a:t>
              </a:r>
              <a:endParaRPr lang="en-US" sz="1600" dirty="0">
                <a:latin typeface="Arial" panose="020B0604020202020204" pitchFamily="34" charset="0"/>
                <a:cs typeface="Arial" panose="020B0604020202020204" pitchFamily="34" charset="0"/>
              </a:endParaRPr>
            </a:p>
          </p:txBody>
        </p:sp>
      </p:grpSp>
      <p:sp>
        <p:nvSpPr>
          <p:cNvPr id="106" name="Title 4"/>
          <p:cNvSpPr txBox="1">
            <a:spLocks/>
          </p:cNvSpPr>
          <p:nvPr/>
        </p:nvSpPr>
        <p:spPr>
          <a:xfrm>
            <a:off x="36638947" y="25759853"/>
            <a:ext cx="3851467" cy="314567"/>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Frame assembly during initial mock up</a:t>
            </a:r>
            <a:endParaRPr lang="en-US" sz="1600" dirty="0">
              <a:latin typeface="Arial" panose="020B0604020202020204" pitchFamily="34" charset="0"/>
              <a:cs typeface="Arial" panose="020B0604020202020204" pitchFamily="34" charset="0"/>
            </a:endParaRPr>
          </a:p>
        </p:txBody>
      </p:sp>
      <p:pic>
        <p:nvPicPr>
          <p:cNvPr id="27" name="Content Placeholder 26"/>
          <p:cNvPicPr>
            <a:picLocks noGrp="1" noChangeAspect="1"/>
          </p:cNvPicPr>
          <p:nvPr>
            <p:ph sz="half" idx="1"/>
          </p:nvPr>
        </p:nvPicPr>
        <p:blipFill>
          <a:blip r:embed="rId13">
            <a:extLst>
              <a:ext uri="{28A0092B-C50C-407E-A947-70E740481C1C}">
                <a14:useLocalDpi xmlns:a14="http://schemas.microsoft.com/office/drawing/2010/main" val="0"/>
              </a:ext>
            </a:extLst>
          </a:blip>
          <a:stretch>
            <a:fillRect/>
          </a:stretch>
        </p:blipFill>
        <p:spPr>
          <a:xfrm>
            <a:off x="867894" y="541602"/>
            <a:ext cx="9373498" cy="5262179"/>
          </a:xfrm>
        </p:spPr>
      </p:pic>
      <p:sp>
        <p:nvSpPr>
          <p:cNvPr id="110" name="Title 4"/>
          <p:cNvSpPr txBox="1">
            <a:spLocks/>
          </p:cNvSpPr>
          <p:nvPr/>
        </p:nvSpPr>
        <p:spPr>
          <a:xfrm>
            <a:off x="14736002" y="19403656"/>
            <a:ext cx="18943102" cy="914400"/>
          </a:xfrm>
          <a:prstGeom prst="rect">
            <a:avLst/>
          </a:prstGeom>
          <a:solidFill>
            <a:schemeClr val="accent1">
              <a:lumMod val="40000"/>
              <a:lumOff val="60000"/>
            </a:schemeClr>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4800" dirty="0" smtClean="0">
                <a:latin typeface="Arial" panose="020B0604020202020204" pitchFamily="34" charset="0"/>
                <a:cs typeface="Arial" panose="020B0604020202020204" pitchFamily="34" charset="0"/>
              </a:rPr>
              <a:t>Sub Systems</a:t>
            </a:r>
            <a:endParaRPr lang="en-US" sz="4800" dirty="0">
              <a:latin typeface="Arial" panose="020B0604020202020204" pitchFamily="34" charset="0"/>
              <a:cs typeface="Arial" panose="020B0604020202020204" pitchFamily="34" charset="0"/>
            </a:endParaRPr>
          </a:p>
        </p:txBody>
      </p:sp>
      <p:pic>
        <p:nvPicPr>
          <p:cNvPr id="114" name="Picture 113"/>
          <p:cNvPicPr>
            <a:picLocks noChangeAspect="1"/>
          </p:cNvPicPr>
          <p:nvPr/>
        </p:nvPicPr>
        <p:blipFill rotWithShape="1">
          <a:blip r:embed="rId14">
            <a:extLst>
              <a:ext uri="{28A0092B-C50C-407E-A947-70E740481C1C}">
                <a14:useLocalDpi xmlns:a14="http://schemas.microsoft.com/office/drawing/2010/main" val="0"/>
              </a:ext>
            </a:extLst>
          </a:blip>
          <a:srcRect t="3148" b="5836"/>
          <a:stretch/>
        </p:blipFill>
        <p:spPr>
          <a:xfrm>
            <a:off x="33896558" y="19417446"/>
            <a:ext cx="9325298" cy="6289955"/>
          </a:xfrm>
          <a:prstGeom prst="rect">
            <a:avLst/>
          </a:prstGeom>
          <a:ln>
            <a:solidFill>
              <a:schemeClr val="tx1"/>
            </a:solidFill>
          </a:ln>
        </p:spPr>
      </p:pic>
      <p:pic>
        <p:nvPicPr>
          <p:cNvPr id="115" name="Picture 114"/>
          <p:cNvPicPr>
            <a:picLocks noChangeAspect="1"/>
          </p:cNvPicPr>
          <p:nvPr/>
        </p:nvPicPr>
        <p:blipFill rotWithShape="1">
          <a:blip r:embed="rId15">
            <a:extLst>
              <a:ext uri="{28A0092B-C50C-407E-A947-70E740481C1C}">
                <a14:useLocalDpi xmlns:a14="http://schemas.microsoft.com/office/drawing/2010/main" val="0"/>
              </a:ext>
            </a:extLst>
          </a:blip>
          <a:srcRect t="18051" b="12521"/>
          <a:stretch/>
        </p:blipFill>
        <p:spPr>
          <a:xfrm>
            <a:off x="33903538" y="14354257"/>
            <a:ext cx="9325298" cy="4696170"/>
          </a:xfrm>
          <a:prstGeom prst="rect">
            <a:avLst/>
          </a:prstGeom>
          <a:ln>
            <a:solidFill>
              <a:schemeClr val="tx1"/>
            </a:solidFill>
          </a:ln>
        </p:spPr>
      </p:pic>
      <p:graphicFrame>
        <p:nvGraphicFramePr>
          <p:cNvPr id="116" name="Table 115"/>
          <p:cNvGraphicFramePr>
            <a:graphicFrameLocks noGrp="1"/>
          </p:cNvGraphicFramePr>
          <p:nvPr>
            <p:extLst>
              <p:ext uri="{D42A27DB-BD31-4B8C-83A1-F6EECF244321}">
                <p14:modId xmlns:p14="http://schemas.microsoft.com/office/powerpoint/2010/main" val="1751096354"/>
              </p:ext>
            </p:extLst>
          </p:nvPr>
        </p:nvGraphicFramePr>
        <p:xfrm>
          <a:off x="24335259" y="12458295"/>
          <a:ext cx="9335366" cy="1889760"/>
        </p:xfrm>
        <a:graphic>
          <a:graphicData uri="http://schemas.openxmlformats.org/drawingml/2006/table">
            <a:tbl>
              <a:tblPr firstRow="1" bandRow="1">
                <a:tableStyleId>{5C22544A-7EE6-4342-B048-85BDC9FD1C3A}</a:tableStyleId>
              </a:tblPr>
              <a:tblGrid>
                <a:gridCol w="3070803">
                  <a:extLst>
                    <a:ext uri="{9D8B030D-6E8A-4147-A177-3AD203B41FA5}">
                      <a16:colId xmlns:a16="http://schemas.microsoft.com/office/drawing/2014/main" val="4289740728"/>
                    </a:ext>
                  </a:extLst>
                </a:gridCol>
                <a:gridCol w="1264691">
                  <a:extLst>
                    <a:ext uri="{9D8B030D-6E8A-4147-A177-3AD203B41FA5}">
                      <a16:colId xmlns:a16="http://schemas.microsoft.com/office/drawing/2014/main" val="3173935286"/>
                    </a:ext>
                  </a:extLst>
                </a:gridCol>
                <a:gridCol w="3829591">
                  <a:extLst>
                    <a:ext uri="{9D8B030D-6E8A-4147-A177-3AD203B41FA5}">
                      <a16:colId xmlns:a16="http://schemas.microsoft.com/office/drawing/2014/main" val="2487911283"/>
                    </a:ext>
                  </a:extLst>
                </a:gridCol>
                <a:gridCol w="1170281">
                  <a:extLst>
                    <a:ext uri="{9D8B030D-6E8A-4147-A177-3AD203B41FA5}">
                      <a16:colId xmlns:a16="http://schemas.microsoft.com/office/drawing/2014/main" val="243617499"/>
                    </a:ext>
                  </a:extLst>
                </a:gridCol>
              </a:tblGrid>
              <a:tr h="394764">
                <a:tc>
                  <a:txBody>
                    <a:bodyPr/>
                    <a:lstStyle/>
                    <a:p>
                      <a:r>
                        <a:rPr lang="en-US" sz="2000" b="0" dirty="0" smtClean="0">
                          <a:solidFill>
                            <a:schemeClr val="tx1"/>
                          </a:solidFill>
                          <a:latin typeface="Arial" panose="020B0604020202020204" pitchFamily="34" charset="0"/>
                          <a:cs typeface="Arial" panose="020B0604020202020204" pitchFamily="34" charset="0"/>
                        </a:rPr>
                        <a:t>Reynolds Number</a:t>
                      </a:r>
                      <a:endParaRPr lang="en-US" sz="20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b="0" dirty="0" smtClean="0">
                          <a:solidFill>
                            <a:schemeClr val="tx1"/>
                          </a:solidFill>
                          <a:latin typeface="Arial" panose="020B0604020202020204" pitchFamily="34" charset="0"/>
                          <a:cs typeface="Arial" panose="020B0604020202020204" pitchFamily="34" charset="0"/>
                        </a:rPr>
                        <a:t>13182</a:t>
                      </a:r>
                      <a:endParaRPr lang="en-US" sz="20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b="0" dirty="0" smtClean="0">
                          <a:solidFill>
                            <a:schemeClr val="tx1"/>
                          </a:solidFill>
                          <a:latin typeface="Arial" panose="020B0604020202020204" pitchFamily="34" charset="0"/>
                          <a:cs typeface="Arial" panose="020B0604020202020204" pitchFamily="34" charset="0"/>
                        </a:rPr>
                        <a:t>Vertical Load (Top Rail)</a:t>
                      </a:r>
                      <a:endParaRPr lang="en-US" sz="20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b="0" dirty="0" smtClean="0">
                          <a:solidFill>
                            <a:schemeClr val="tx1"/>
                          </a:solidFill>
                          <a:latin typeface="Arial" panose="020B0604020202020204" pitchFamily="34" charset="0"/>
                          <a:cs typeface="Arial" panose="020B0604020202020204" pitchFamily="34" charset="0"/>
                        </a:rPr>
                        <a:t>275 N</a:t>
                      </a:r>
                      <a:endParaRPr lang="en-US" sz="2000" b="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54316442"/>
                  </a:ext>
                </a:extLst>
              </a:tr>
              <a:tr h="394764">
                <a:tc>
                  <a:txBody>
                    <a:bodyPr/>
                    <a:lstStyle/>
                    <a:p>
                      <a:r>
                        <a:rPr lang="en-US" sz="2000" dirty="0" smtClean="0">
                          <a:solidFill>
                            <a:schemeClr val="tx1"/>
                          </a:solidFill>
                          <a:latin typeface="Arial" panose="020B0604020202020204" pitchFamily="34" charset="0"/>
                          <a:cs typeface="Arial" panose="020B0604020202020204" pitchFamily="34" charset="0"/>
                        </a:rPr>
                        <a:t>Drag</a:t>
                      </a:r>
                      <a:r>
                        <a:rPr lang="en-US" sz="2000" baseline="0" dirty="0" smtClean="0">
                          <a:solidFill>
                            <a:schemeClr val="tx1"/>
                          </a:solidFill>
                          <a:latin typeface="Arial" panose="020B0604020202020204" pitchFamily="34" charset="0"/>
                          <a:cs typeface="Arial" panose="020B0604020202020204" pitchFamily="34" charset="0"/>
                        </a:rPr>
                        <a:t> Coefficient</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0.5</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Horizontal Load (Top</a:t>
                      </a:r>
                      <a:r>
                        <a:rPr lang="en-US" sz="2000" baseline="0" dirty="0" smtClean="0">
                          <a:solidFill>
                            <a:schemeClr val="tx1"/>
                          </a:solidFill>
                          <a:latin typeface="Arial" panose="020B0604020202020204" pitchFamily="34" charset="0"/>
                          <a:cs typeface="Arial" panose="020B0604020202020204" pitchFamily="34" charset="0"/>
                        </a:rPr>
                        <a:t> Rail)</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700</a:t>
                      </a:r>
                      <a:r>
                        <a:rPr lang="en-US" sz="2000" baseline="0" dirty="0" smtClean="0">
                          <a:solidFill>
                            <a:schemeClr val="tx1"/>
                          </a:solidFill>
                          <a:latin typeface="Arial" panose="020B0604020202020204" pitchFamily="34" charset="0"/>
                          <a:cs typeface="Arial" panose="020B0604020202020204" pitchFamily="34" charset="0"/>
                        </a:rPr>
                        <a:t> 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3117517"/>
                  </a:ext>
                </a:extLst>
              </a:tr>
              <a:tr h="394764">
                <a:tc>
                  <a:txBody>
                    <a:bodyPr/>
                    <a:lstStyle/>
                    <a:p>
                      <a:r>
                        <a:rPr lang="en-US" sz="2000" dirty="0" smtClean="0">
                          <a:solidFill>
                            <a:schemeClr val="tx1"/>
                          </a:solidFill>
                          <a:latin typeface="Arial" panose="020B0604020202020204" pitchFamily="34" charset="0"/>
                          <a:cs typeface="Arial" panose="020B0604020202020204" pitchFamily="34" charset="0"/>
                        </a:rPr>
                        <a:t>Drag on Strut</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350</a:t>
                      </a:r>
                      <a:r>
                        <a:rPr lang="en-US" sz="2000" baseline="0" dirty="0" smtClean="0">
                          <a:solidFill>
                            <a:schemeClr val="tx1"/>
                          </a:solidFill>
                          <a:latin typeface="Arial" panose="020B0604020202020204" pitchFamily="34" charset="0"/>
                          <a:cs typeface="Arial" panose="020B0604020202020204" pitchFamily="34" charset="0"/>
                        </a:rPr>
                        <a:t> 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Vertical</a:t>
                      </a:r>
                      <a:r>
                        <a:rPr lang="en-US" sz="2000" baseline="0" dirty="0" smtClean="0">
                          <a:solidFill>
                            <a:schemeClr val="tx1"/>
                          </a:solidFill>
                          <a:latin typeface="Arial" panose="020B0604020202020204" pitchFamily="34" charset="0"/>
                          <a:cs typeface="Arial" panose="020B0604020202020204" pitchFamily="34" charset="0"/>
                        </a:rPr>
                        <a:t> Load (Bottom Rail)</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275 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00266041"/>
                  </a:ext>
                </a:extLst>
              </a:tr>
              <a:tr h="698429">
                <a:tc>
                  <a:txBody>
                    <a:bodyPr/>
                    <a:lstStyle/>
                    <a:p>
                      <a:r>
                        <a:rPr lang="en-US" sz="2000" dirty="0" smtClean="0">
                          <a:solidFill>
                            <a:schemeClr val="tx1"/>
                          </a:solidFill>
                          <a:latin typeface="Arial" panose="020B0604020202020204" pitchFamily="34" charset="0"/>
                          <a:cs typeface="Arial" panose="020B0604020202020204" pitchFamily="34" charset="0"/>
                        </a:rPr>
                        <a:t>Maximum Strut Deflection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2.5 cm (0.98 in)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Horizontal</a:t>
                      </a:r>
                      <a:r>
                        <a:rPr lang="en-US" sz="2000" baseline="0" dirty="0" smtClean="0">
                          <a:solidFill>
                            <a:schemeClr val="tx1"/>
                          </a:solidFill>
                          <a:latin typeface="Arial" panose="020B0604020202020204" pitchFamily="34" charset="0"/>
                          <a:cs typeface="Arial" panose="020B0604020202020204" pitchFamily="34" charset="0"/>
                        </a:rPr>
                        <a:t> Load (Bottom Rai)</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000" dirty="0" smtClean="0">
                          <a:solidFill>
                            <a:schemeClr val="tx1"/>
                          </a:solidFill>
                          <a:latin typeface="Arial" panose="020B0604020202020204" pitchFamily="34" charset="0"/>
                          <a:cs typeface="Arial" panose="020B0604020202020204" pitchFamily="34" charset="0"/>
                        </a:rPr>
                        <a:t>1050 N</a:t>
                      </a:r>
                      <a:endParaRPr lang="en-US" sz="2000" dirty="0">
                        <a:solidFill>
                          <a:schemeClr val="tx1"/>
                        </a:solidFill>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9537802"/>
                  </a:ext>
                </a:extLst>
              </a:tr>
            </a:tbl>
          </a:graphicData>
        </a:graphic>
      </p:graphicFrame>
      <p:pic>
        <p:nvPicPr>
          <p:cNvPr id="118" name="Picture 11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501656" y="27842430"/>
            <a:ext cx="3953864" cy="3971353"/>
          </a:xfrm>
          <a:prstGeom prst="rect">
            <a:avLst/>
          </a:prstGeom>
          <a:ln>
            <a:solidFill>
              <a:schemeClr val="tx1"/>
            </a:solidFill>
          </a:ln>
        </p:spPr>
      </p:pic>
      <p:sp>
        <p:nvSpPr>
          <p:cNvPr id="119" name="Title 4"/>
          <p:cNvSpPr txBox="1">
            <a:spLocks/>
          </p:cNvSpPr>
          <p:nvPr/>
        </p:nvSpPr>
        <p:spPr>
          <a:xfrm>
            <a:off x="27928703" y="14397041"/>
            <a:ext cx="1421201" cy="332218"/>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Design Table</a:t>
            </a:r>
            <a:endParaRPr lang="en-US" sz="1600" dirty="0">
              <a:latin typeface="Arial" panose="020B0604020202020204" pitchFamily="34" charset="0"/>
              <a:cs typeface="Arial" panose="020B0604020202020204" pitchFamily="34" charset="0"/>
            </a:endParaRPr>
          </a:p>
        </p:txBody>
      </p:sp>
      <p:sp>
        <p:nvSpPr>
          <p:cNvPr id="120" name="Title 4"/>
          <p:cNvSpPr txBox="1">
            <a:spLocks/>
          </p:cNvSpPr>
          <p:nvPr/>
        </p:nvSpPr>
        <p:spPr>
          <a:xfrm>
            <a:off x="10501656" y="31889782"/>
            <a:ext cx="3953864" cy="300076"/>
          </a:xfrm>
          <a:prstGeom prst="rect">
            <a:avLst/>
          </a:prstGeom>
          <a:solidFill>
            <a:schemeClr val="bg1"/>
          </a:solid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r>
              <a:rPr lang="en-US" sz="1600" dirty="0" smtClean="0">
                <a:latin typeface="Arial" panose="020B0604020202020204" pitchFamily="34" charset="0"/>
                <a:cs typeface="Arial" panose="020B0604020202020204" pitchFamily="34" charset="0"/>
              </a:rPr>
              <a:t>Diagram of ADV measurement principal</a:t>
            </a:r>
            <a:endParaRPr lang="en-US" sz="1600" dirty="0">
              <a:latin typeface="Arial" panose="020B0604020202020204" pitchFamily="34" charset="0"/>
              <a:cs typeface="Arial" panose="020B0604020202020204" pitchFamily="34" charset="0"/>
            </a:endParaRPr>
          </a:p>
        </p:txBody>
      </p:sp>
      <p:sp>
        <p:nvSpPr>
          <p:cNvPr id="123" name="Oval 122"/>
          <p:cNvSpPr/>
          <p:nvPr/>
        </p:nvSpPr>
        <p:spPr>
          <a:xfrm>
            <a:off x="21581952" y="6701833"/>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TextBox 72"/>
          <p:cNvSpPr txBox="1"/>
          <p:nvPr/>
        </p:nvSpPr>
        <p:spPr>
          <a:xfrm>
            <a:off x="21655232" y="6697101"/>
            <a:ext cx="343995" cy="461665"/>
          </a:xfrm>
          <a:prstGeom prst="rect">
            <a:avLst/>
          </a:prstGeom>
          <a:noFill/>
        </p:spPr>
        <p:txBody>
          <a:bodyPr wrap="square" rtlCol="0">
            <a:spAutoFit/>
          </a:bodyPr>
          <a:lstStyle/>
          <a:p>
            <a:r>
              <a:rPr lang="en-US" sz="2400" b="1" dirty="0"/>
              <a:t>6</a:t>
            </a:r>
            <a:endParaRPr lang="en-US" sz="2400" b="1" dirty="0" smtClean="0"/>
          </a:p>
        </p:txBody>
      </p:sp>
      <p:grpSp>
        <p:nvGrpSpPr>
          <p:cNvPr id="130" name="Group 129"/>
          <p:cNvGrpSpPr/>
          <p:nvPr/>
        </p:nvGrpSpPr>
        <p:grpSpPr>
          <a:xfrm>
            <a:off x="23116749" y="9355684"/>
            <a:ext cx="460468" cy="476286"/>
            <a:chOff x="23116749" y="9355684"/>
            <a:chExt cx="460468" cy="476286"/>
          </a:xfrm>
        </p:grpSpPr>
        <p:sp>
          <p:nvSpPr>
            <p:cNvPr id="124" name="Oval 123"/>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TextBox 124"/>
            <p:cNvSpPr txBox="1"/>
            <p:nvPr/>
          </p:nvSpPr>
          <p:spPr>
            <a:xfrm>
              <a:off x="23191974" y="9370305"/>
              <a:ext cx="343995" cy="461665"/>
            </a:xfrm>
            <a:prstGeom prst="rect">
              <a:avLst/>
            </a:prstGeom>
            <a:noFill/>
          </p:spPr>
          <p:txBody>
            <a:bodyPr wrap="square" rtlCol="0">
              <a:spAutoFit/>
            </a:bodyPr>
            <a:lstStyle/>
            <a:p>
              <a:r>
                <a:rPr lang="en-US" sz="2400" b="1" dirty="0" smtClean="0"/>
                <a:t>5</a:t>
              </a:r>
            </a:p>
          </p:txBody>
        </p:sp>
      </p:grpSp>
      <p:grpSp>
        <p:nvGrpSpPr>
          <p:cNvPr id="131" name="Group 130"/>
          <p:cNvGrpSpPr/>
          <p:nvPr/>
        </p:nvGrpSpPr>
        <p:grpSpPr>
          <a:xfrm>
            <a:off x="14466092" y="17956625"/>
            <a:ext cx="460468" cy="476286"/>
            <a:chOff x="23116749" y="9355684"/>
            <a:chExt cx="460468" cy="476286"/>
          </a:xfrm>
        </p:grpSpPr>
        <p:sp>
          <p:nvSpPr>
            <p:cNvPr id="132" name="Oval 131"/>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TextBox 132"/>
            <p:cNvSpPr txBox="1"/>
            <p:nvPr/>
          </p:nvSpPr>
          <p:spPr>
            <a:xfrm>
              <a:off x="23191974" y="9370305"/>
              <a:ext cx="343995" cy="461665"/>
            </a:xfrm>
            <a:prstGeom prst="rect">
              <a:avLst/>
            </a:prstGeom>
            <a:noFill/>
          </p:spPr>
          <p:txBody>
            <a:bodyPr wrap="square" rtlCol="0">
              <a:spAutoFit/>
            </a:bodyPr>
            <a:lstStyle/>
            <a:p>
              <a:r>
                <a:rPr lang="en-US" sz="2400" b="1" dirty="0"/>
                <a:t>3</a:t>
              </a:r>
              <a:endParaRPr lang="en-US" sz="2400" b="1" dirty="0" smtClean="0"/>
            </a:p>
          </p:txBody>
        </p:sp>
      </p:grpSp>
      <p:grpSp>
        <p:nvGrpSpPr>
          <p:cNvPr id="134" name="Group 133"/>
          <p:cNvGrpSpPr/>
          <p:nvPr/>
        </p:nvGrpSpPr>
        <p:grpSpPr>
          <a:xfrm>
            <a:off x="12717149" y="21610766"/>
            <a:ext cx="460468" cy="476286"/>
            <a:chOff x="23116749" y="9355684"/>
            <a:chExt cx="460468" cy="476286"/>
          </a:xfrm>
        </p:grpSpPr>
        <p:sp>
          <p:nvSpPr>
            <p:cNvPr id="135" name="Oval 134"/>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TextBox 135"/>
            <p:cNvSpPr txBox="1"/>
            <p:nvPr/>
          </p:nvSpPr>
          <p:spPr>
            <a:xfrm>
              <a:off x="23191974" y="9370305"/>
              <a:ext cx="343995" cy="461665"/>
            </a:xfrm>
            <a:prstGeom prst="rect">
              <a:avLst/>
            </a:prstGeom>
            <a:noFill/>
          </p:spPr>
          <p:txBody>
            <a:bodyPr wrap="square" rtlCol="0">
              <a:spAutoFit/>
            </a:bodyPr>
            <a:lstStyle/>
            <a:p>
              <a:r>
                <a:rPr lang="en-US" sz="2400" b="1" dirty="0"/>
                <a:t>1</a:t>
              </a:r>
              <a:endParaRPr lang="en-US" sz="2400" b="1" dirty="0" smtClean="0"/>
            </a:p>
          </p:txBody>
        </p:sp>
      </p:grpSp>
      <p:grpSp>
        <p:nvGrpSpPr>
          <p:cNvPr id="137" name="Group 136"/>
          <p:cNvGrpSpPr/>
          <p:nvPr/>
        </p:nvGrpSpPr>
        <p:grpSpPr>
          <a:xfrm>
            <a:off x="12691070" y="24250920"/>
            <a:ext cx="460468" cy="476286"/>
            <a:chOff x="23116749" y="9355684"/>
            <a:chExt cx="460468" cy="476286"/>
          </a:xfrm>
        </p:grpSpPr>
        <p:sp>
          <p:nvSpPr>
            <p:cNvPr id="138" name="Oval 137"/>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extBox 138"/>
            <p:cNvSpPr txBox="1"/>
            <p:nvPr/>
          </p:nvSpPr>
          <p:spPr>
            <a:xfrm>
              <a:off x="23191974" y="9370305"/>
              <a:ext cx="343995" cy="461665"/>
            </a:xfrm>
            <a:prstGeom prst="rect">
              <a:avLst/>
            </a:prstGeom>
            <a:noFill/>
          </p:spPr>
          <p:txBody>
            <a:bodyPr wrap="square" rtlCol="0">
              <a:spAutoFit/>
            </a:bodyPr>
            <a:lstStyle/>
            <a:p>
              <a:r>
                <a:rPr lang="en-US" sz="2400" b="1" dirty="0"/>
                <a:t>4</a:t>
              </a:r>
              <a:endParaRPr lang="en-US" sz="2400" b="1" dirty="0" smtClean="0"/>
            </a:p>
          </p:txBody>
        </p:sp>
      </p:grpSp>
      <p:grpSp>
        <p:nvGrpSpPr>
          <p:cNvPr id="140" name="Group 139"/>
          <p:cNvGrpSpPr/>
          <p:nvPr/>
        </p:nvGrpSpPr>
        <p:grpSpPr>
          <a:xfrm>
            <a:off x="12679828" y="26819596"/>
            <a:ext cx="460468" cy="476286"/>
            <a:chOff x="23116749" y="9355684"/>
            <a:chExt cx="460468" cy="476286"/>
          </a:xfrm>
        </p:grpSpPr>
        <p:sp>
          <p:nvSpPr>
            <p:cNvPr id="141" name="Oval 140"/>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TextBox 141"/>
            <p:cNvSpPr txBox="1"/>
            <p:nvPr/>
          </p:nvSpPr>
          <p:spPr>
            <a:xfrm>
              <a:off x="23191974" y="9370305"/>
              <a:ext cx="343995" cy="461665"/>
            </a:xfrm>
            <a:prstGeom prst="rect">
              <a:avLst/>
            </a:prstGeom>
            <a:noFill/>
          </p:spPr>
          <p:txBody>
            <a:bodyPr wrap="square" rtlCol="0">
              <a:spAutoFit/>
            </a:bodyPr>
            <a:lstStyle/>
            <a:p>
              <a:r>
                <a:rPr lang="en-US" sz="2400" b="1" dirty="0"/>
                <a:t>2</a:t>
              </a:r>
              <a:endParaRPr lang="en-US" sz="2400" b="1" dirty="0" smtClean="0"/>
            </a:p>
          </p:txBody>
        </p:sp>
      </p:grpSp>
      <p:grpSp>
        <p:nvGrpSpPr>
          <p:cNvPr id="146" name="Group 145"/>
          <p:cNvGrpSpPr/>
          <p:nvPr/>
        </p:nvGrpSpPr>
        <p:grpSpPr>
          <a:xfrm>
            <a:off x="20950350" y="20710708"/>
            <a:ext cx="460468" cy="476286"/>
            <a:chOff x="23116749" y="9355684"/>
            <a:chExt cx="460468" cy="476286"/>
          </a:xfrm>
        </p:grpSpPr>
        <p:sp>
          <p:nvSpPr>
            <p:cNvPr id="147" name="Oval 146"/>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extBox 147"/>
            <p:cNvSpPr txBox="1"/>
            <p:nvPr/>
          </p:nvSpPr>
          <p:spPr>
            <a:xfrm>
              <a:off x="23191974" y="9370305"/>
              <a:ext cx="343995" cy="461665"/>
            </a:xfrm>
            <a:prstGeom prst="rect">
              <a:avLst/>
            </a:prstGeom>
            <a:noFill/>
          </p:spPr>
          <p:txBody>
            <a:bodyPr wrap="square" rtlCol="0">
              <a:spAutoFit/>
            </a:bodyPr>
            <a:lstStyle/>
            <a:p>
              <a:r>
                <a:rPr lang="en-US" sz="2400" b="1" dirty="0"/>
                <a:t>1</a:t>
              </a:r>
              <a:endParaRPr lang="en-US" sz="2400" b="1" dirty="0" smtClean="0"/>
            </a:p>
          </p:txBody>
        </p:sp>
      </p:grpSp>
      <p:grpSp>
        <p:nvGrpSpPr>
          <p:cNvPr id="149" name="Group 148"/>
          <p:cNvGrpSpPr/>
          <p:nvPr/>
        </p:nvGrpSpPr>
        <p:grpSpPr>
          <a:xfrm>
            <a:off x="21580007" y="20718018"/>
            <a:ext cx="460468" cy="476286"/>
            <a:chOff x="23116749" y="9355684"/>
            <a:chExt cx="460468" cy="476286"/>
          </a:xfrm>
        </p:grpSpPr>
        <p:sp>
          <p:nvSpPr>
            <p:cNvPr id="150" name="Oval 149"/>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1" name="TextBox 150"/>
            <p:cNvSpPr txBox="1"/>
            <p:nvPr/>
          </p:nvSpPr>
          <p:spPr>
            <a:xfrm>
              <a:off x="23191974" y="9370305"/>
              <a:ext cx="343995" cy="461665"/>
            </a:xfrm>
            <a:prstGeom prst="rect">
              <a:avLst/>
            </a:prstGeom>
            <a:noFill/>
          </p:spPr>
          <p:txBody>
            <a:bodyPr wrap="square" rtlCol="0">
              <a:spAutoFit/>
            </a:bodyPr>
            <a:lstStyle/>
            <a:p>
              <a:r>
                <a:rPr lang="en-US" sz="2400" b="1" dirty="0"/>
                <a:t>2</a:t>
              </a:r>
              <a:endParaRPr lang="en-US" sz="2400" b="1" dirty="0" smtClean="0"/>
            </a:p>
          </p:txBody>
        </p:sp>
      </p:grpSp>
      <p:grpSp>
        <p:nvGrpSpPr>
          <p:cNvPr id="152" name="Group 151"/>
          <p:cNvGrpSpPr/>
          <p:nvPr/>
        </p:nvGrpSpPr>
        <p:grpSpPr>
          <a:xfrm>
            <a:off x="30620148" y="20663453"/>
            <a:ext cx="460468" cy="476286"/>
            <a:chOff x="23116749" y="9355684"/>
            <a:chExt cx="460468" cy="476286"/>
          </a:xfrm>
        </p:grpSpPr>
        <p:sp>
          <p:nvSpPr>
            <p:cNvPr id="153" name="Oval 152"/>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4" name="TextBox 153"/>
            <p:cNvSpPr txBox="1"/>
            <p:nvPr/>
          </p:nvSpPr>
          <p:spPr>
            <a:xfrm>
              <a:off x="23191974" y="9370305"/>
              <a:ext cx="343995" cy="461665"/>
            </a:xfrm>
            <a:prstGeom prst="rect">
              <a:avLst/>
            </a:prstGeom>
            <a:noFill/>
          </p:spPr>
          <p:txBody>
            <a:bodyPr wrap="square" rtlCol="0">
              <a:spAutoFit/>
            </a:bodyPr>
            <a:lstStyle/>
            <a:p>
              <a:r>
                <a:rPr lang="en-US" sz="2400" b="1" dirty="0"/>
                <a:t>3</a:t>
              </a:r>
              <a:endParaRPr lang="en-US" sz="2400" b="1" dirty="0" smtClean="0"/>
            </a:p>
          </p:txBody>
        </p:sp>
      </p:grpSp>
      <p:grpSp>
        <p:nvGrpSpPr>
          <p:cNvPr id="155" name="Group 154"/>
          <p:cNvGrpSpPr/>
          <p:nvPr/>
        </p:nvGrpSpPr>
        <p:grpSpPr>
          <a:xfrm>
            <a:off x="20453801" y="26381030"/>
            <a:ext cx="460468" cy="476286"/>
            <a:chOff x="23116749" y="9355684"/>
            <a:chExt cx="460468" cy="476286"/>
          </a:xfrm>
        </p:grpSpPr>
        <p:sp>
          <p:nvSpPr>
            <p:cNvPr id="156" name="Oval 155"/>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p:cNvSpPr txBox="1"/>
            <p:nvPr/>
          </p:nvSpPr>
          <p:spPr>
            <a:xfrm>
              <a:off x="23191974" y="9370305"/>
              <a:ext cx="343995" cy="461665"/>
            </a:xfrm>
            <a:prstGeom prst="rect">
              <a:avLst/>
            </a:prstGeom>
            <a:noFill/>
          </p:spPr>
          <p:txBody>
            <a:bodyPr wrap="square" rtlCol="0">
              <a:spAutoFit/>
            </a:bodyPr>
            <a:lstStyle/>
            <a:p>
              <a:r>
                <a:rPr lang="en-US" sz="2400" b="1" dirty="0"/>
                <a:t>4</a:t>
              </a:r>
              <a:endParaRPr lang="en-US" sz="2400" b="1" dirty="0" smtClean="0"/>
            </a:p>
          </p:txBody>
        </p:sp>
      </p:grpSp>
      <p:grpSp>
        <p:nvGrpSpPr>
          <p:cNvPr id="164" name="Group 163"/>
          <p:cNvGrpSpPr/>
          <p:nvPr/>
        </p:nvGrpSpPr>
        <p:grpSpPr>
          <a:xfrm>
            <a:off x="27617479" y="26935979"/>
            <a:ext cx="460468" cy="476286"/>
            <a:chOff x="23116749" y="9355684"/>
            <a:chExt cx="460468" cy="476286"/>
          </a:xfrm>
        </p:grpSpPr>
        <p:sp>
          <p:nvSpPr>
            <p:cNvPr id="165" name="Oval 164"/>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TextBox 165"/>
            <p:cNvSpPr txBox="1"/>
            <p:nvPr/>
          </p:nvSpPr>
          <p:spPr>
            <a:xfrm>
              <a:off x="23191974" y="9370305"/>
              <a:ext cx="343995" cy="461665"/>
            </a:xfrm>
            <a:prstGeom prst="rect">
              <a:avLst/>
            </a:prstGeom>
            <a:noFill/>
          </p:spPr>
          <p:txBody>
            <a:bodyPr wrap="square" rtlCol="0">
              <a:spAutoFit/>
            </a:bodyPr>
            <a:lstStyle/>
            <a:p>
              <a:r>
                <a:rPr lang="en-US" sz="2400" b="1" dirty="0" smtClean="0"/>
                <a:t>5</a:t>
              </a:r>
            </a:p>
          </p:txBody>
        </p:sp>
      </p:grpSp>
      <p:grpSp>
        <p:nvGrpSpPr>
          <p:cNvPr id="167" name="Group 166"/>
          <p:cNvGrpSpPr/>
          <p:nvPr/>
        </p:nvGrpSpPr>
        <p:grpSpPr>
          <a:xfrm>
            <a:off x="31992456" y="26939618"/>
            <a:ext cx="460468" cy="462212"/>
            <a:chOff x="23116749" y="9351729"/>
            <a:chExt cx="460468" cy="462212"/>
          </a:xfrm>
        </p:grpSpPr>
        <p:sp>
          <p:nvSpPr>
            <p:cNvPr id="168" name="Oval 167"/>
            <p:cNvSpPr/>
            <p:nvPr/>
          </p:nvSpPr>
          <p:spPr>
            <a:xfrm>
              <a:off x="23116749" y="9355684"/>
              <a:ext cx="460468" cy="458257"/>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9" name="TextBox 168"/>
            <p:cNvSpPr txBox="1"/>
            <p:nvPr/>
          </p:nvSpPr>
          <p:spPr>
            <a:xfrm>
              <a:off x="23195858" y="9351729"/>
              <a:ext cx="343995" cy="461665"/>
            </a:xfrm>
            <a:prstGeom prst="rect">
              <a:avLst/>
            </a:prstGeom>
            <a:noFill/>
          </p:spPr>
          <p:txBody>
            <a:bodyPr wrap="square" rtlCol="0">
              <a:spAutoFit/>
            </a:bodyPr>
            <a:lstStyle/>
            <a:p>
              <a:r>
                <a:rPr lang="en-US" sz="2400" b="1" dirty="0"/>
                <a:t>6</a:t>
              </a:r>
              <a:endParaRPr lang="en-US" sz="2400" b="1" dirty="0" smtClean="0"/>
            </a:p>
          </p:txBody>
        </p:sp>
      </p:grpSp>
      <p:grpSp>
        <p:nvGrpSpPr>
          <p:cNvPr id="33" name="Group 32"/>
          <p:cNvGrpSpPr/>
          <p:nvPr/>
        </p:nvGrpSpPr>
        <p:grpSpPr>
          <a:xfrm>
            <a:off x="24127528" y="7212037"/>
            <a:ext cx="9542676" cy="4991963"/>
            <a:chOff x="29813657" y="8031163"/>
            <a:chExt cx="12513211" cy="6087585"/>
          </a:xfrm>
          <a:solidFill>
            <a:schemeClr val="bg1"/>
          </a:solidFill>
        </p:grpSpPr>
        <p:sp>
          <p:nvSpPr>
            <p:cNvPr id="71" name="Title 4"/>
            <p:cNvSpPr txBox="1">
              <a:spLocks/>
            </p:cNvSpPr>
            <p:nvPr/>
          </p:nvSpPr>
          <p:spPr>
            <a:xfrm>
              <a:off x="29813657" y="13596862"/>
              <a:ext cx="3544876" cy="521886"/>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Deformed deflection model. Deformation scale: 100:1</a:t>
              </a:r>
              <a:endParaRPr lang="en-US" sz="1600" dirty="0">
                <a:latin typeface="Arial" panose="020B0604020202020204" pitchFamily="34" charset="0"/>
                <a:cs typeface="Arial" panose="020B0604020202020204" pitchFamily="34" charset="0"/>
              </a:endParaRPr>
            </a:p>
          </p:txBody>
        </p:sp>
        <p:pic>
          <p:nvPicPr>
            <p:cNvPr id="3" name="Picture 2" descr="Screen Clipping"/>
            <p:cNvPicPr>
              <a:picLocks noChangeAspect="1"/>
            </p:cNvPicPr>
            <p:nvPr/>
          </p:nvPicPr>
          <p:blipFill rotWithShape="1">
            <a:blip r:embed="rId17">
              <a:extLst>
                <a:ext uri="{28A0092B-C50C-407E-A947-70E740481C1C}">
                  <a14:useLocalDpi xmlns:a14="http://schemas.microsoft.com/office/drawing/2010/main" val="0"/>
                </a:ext>
              </a:extLst>
            </a:blip>
            <a:srcRect l="8367" r="4431"/>
            <a:stretch/>
          </p:blipFill>
          <p:spPr>
            <a:xfrm>
              <a:off x="30100718" y="8031164"/>
              <a:ext cx="3100331" cy="5554950"/>
            </a:xfrm>
            <a:prstGeom prst="rect">
              <a:avLst/>
            </a:prstGeom>
            <a:grpFill/>
            <a:ln>
              <a:solidFill>
                <a:schemeClr val="tx1"/>
              </a:solidFill>
            </a:ln>
          </p:spPr>
        </p:pic>
        <p:sp>
          <p:nvSpPr>
            <p:cNvPr id="65" name="Title 4"/>
            <p:cNvSpPr txBox="1">
              <a:spLocks/>
            </p:cNvSpPr>
            <p:nvPr/>
          </p:nvSpPr>
          <p:spPr>
            <a:xfrm>
              <a:off x="34931666" y="13648680"/>
              <a:ext cx="7395202" cy="433560"/>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err="1" smtClean="0">
                  <a:latin typeface="Arial" panose="020B0604020202020204" pitchFamily="34" charset="0"/>
                  <a:cs typeface="Arial" panose="020B0604020202020204" pitchFamily="34" charset="0"/>
                </a:rPr>
                <a:t>Undeformed</a:t>
              </a:r>
              <a:r>
                <a:rPr lang="en-US" sz="1600" dirty="0" smtClean="0">
                  <a:latin typeface="Arial" panose="020B0604020202020204" pitchFamily="34" charset="0"/>
                  <a:cs typeface="Arial" panose="020B0604020202020204" pitchFamily="34" charset="0"/>
                </a:rPr>
                <a:t> deflection model using beam elements feature </a:t>
              </a:r>
              <a:endParaRPr lang="en-US" sz="1600" dirty="0">
                <a:latin typeface="Arial" panose="020B0604020202020204" pitchFamily="34" charset="0"/>
                <a:cs typeface="Arial" panose="020B0604020202020204" pitchFamily="34" charset="0"/>
              </a:endParaRPr>
            </a:p>
          </p:txBody>
        </p:sp>
        <p:sp>
          <p:nvSpPr>
            <p:cNvPr id="67" name="Title 4"/>
            <p:cNvSpPr txBox="1">
              <a:spLocks/>
            </p:cNvSpPr>
            <p:nvPr/>
          </p:nvSpPr>
          <p:spPr>
            <a:xfrm>
              <a:off x="33232962" y="13592335"/>
              <a:ext cx="1808843" cy="521886"/>
            </a:xfrm>
            <a:prstGeom prst="rect">
              <a:avLst/>
            </a:prstGeom>
            <a:grpFill/>
            <a:ln>
              <a:noFill/>
            </a:ln>
          </p:spPr>
          <p:txBody>
            <a:bodyPr vert="horz" lIns="91440" tIns="45720" rIns="91440" bIns="45720" rtlCol="0" anchor="t">
              <a:no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r>
                <a:rPr lang="en-US" sz="1600" dirty="0" smtClean="0">
                  <a:latin typeface="Arial" panose="020B0604020202020204" pitchFamily="34" charset="0"/>
                  <a:cs typeface="Arial" panose="020B0604020202020204" pitchFamily="34" charset="0"/>
                </a:rPr>
                <a:t>Deflection Scale</a:t>
              </a:r>
              <a:endParaRPr lang="en-US" sz="1600" dirty="0">
                <a:latin typeface="Arial" panose="020B0604020202020204" pitchFamily="34" charset="0"/>
                <a:cs typeface="Arial" panose="020B0604020202020204" pitchFamily="34" charset="0"/>
              </a:endParaRPr>
            </a:p>
          </p:txBody>
        </p:sp>
        <p:pic>
          <p:nvPicPr>
            <p:cNvPr id="31" name="Picture 30" descr="Screen Clipping"/>
            <p:cNvPicPr>
              <a:picLocks noChangeAspect="1"/>
            </p:cNvPicPr>
            <p:nvPr/>
          </p:nvPicPr>
          <p:blipFill rotWithShape="1">
            <a:blip r:embed="rId18">
              <a:extLst>
                <a:ext uri="{28A0092B-C50C-407E-A947-70E740481C1C}">
                  <a14:useLocalDpi xmlns:a14="http://schemas.microsoft.com/office/drawing/2010/main" val="0"/>
                </a:ext>
              </a:extLst>
            </a:blip>
            <a:srcRect l="13511" r="12208"/>
            <a:stretch/>
          </p:blipFill>
          <p:spPr>
            <a:xfrm>
              <a:off x="33294529" y="8031163"/>
              <a:ext cx="1404927" cy="5556865"/>
            </a:xfrm>
            <a:prstGeom prst="rect">
              <a:avLst/>
            </a:prstGeom>
            <a:grpFill/>
            <a:ln>
              <a:solidFill>
                <a:schemeClr val="tx1"/>
              </a:solidFill>
            </a:ln>
          </p:spPr>
        </p:pic>
        <p:pic>
          <p:nvPicPr>
            <p:cNvPr id="17" name="Picture 16" descr="Screen Clipping"/>
            <p:cNvPicPr>
              <a:picLocks noChangeAspect="1"/>
            </p:cNvPicPr>
            <p:nvPr/>
          </p:nvPicPr>
          <p:blipFill rotWithShape="1">
            <a:blip r:embed="rId19">
              <a:extLst>
                <a:ext uri="{28A0092B-C50C-407E-A947-70E740481C1C}">
                  <a14:useLocalDpi xmlns:a14="http://schemas.microsoft.com/office/drawing/2010/main" val="0"/>
                </a:ext>
              </a:extLst>
            </a:blip>
            <a:srcRect l="1474" r="4070"/>
            <a:stretch/>
          </p:blipFill>
          <p:spPr>
            <a:xfrm>
              <a:off x="34798098" y="8033446"/>
              <a:ext cx="7508429" cy="5552667"/>
            </a:xfrm>
            <a:prstGeom prst="rect">
              <a:avLst/>
            </a:prstGeom>
            <a:grpFill/>
            <a:ln>
              <a:solidFill>
                <a:schemeClr val="tx1"/>
              </a:solidFill>
            </a:ln>
          </p:spPr>
        </p:pic>
      </p:grpSp>
      <p:sp>
        <p:nvSpPr>
          <p:cNvPr id="126" name="Title 4"/>
          <p:cNvSpPr txBox="1">
            <a:spLocks/>
          </p:cNvSpPr>
          <p:nvPr/>
        </p:nvSpPr>
        <p:spPr>
          <a:xfrm>
            <a:off x="24127528" y="30415691"/>
            <a:ext cx="19094328" cy="1698745"/>
          </a:xfrm>
          <a:prstGeom prst="rect">
            <a:avLst/>
          </a:prstGeom>
          <a:solidFill>
            <a:schemeClr val="bg1"/>
          </a:solidFill>
        </p:spPr>
        <p:txBody>
          <a:bodyPr vert="horz" lIns="91440" tIns="45720" rIns="91440" bIns="45720" rtlCol="0" anchor="ctr">
            <a:normAutofit/>
          </a:bodyPr>
          <a:lst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a:lstStyle>
          <a:p>
            <a:pPr algn="ctr"/>
            <a:endParaRPr lang="en-US" sz="4800" dirty="0">
              <a:latin typeface="Arial" panose="020B0604020202020204" pitchFamily="34" charset="0"/>
              <a:cs typeface="Arial" panose="020B0604020202020204" pitchFamily="34" charset="0"/>
            </a:endParaRPr>
          </a:p>
        </p:txBody>
      </p:sp>
      <p:pic>
        <p:nvPicPr>
          <p:cNvPr id="63" name="Picture 62"/>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25202221" y="30648990"/>
            <a:ext cx="9447002" cy="1590851"/>
          </a:xfrm>
          <a:prstGeom prst="rect">
            <a:avLst/>
          </a:prstGeom>
        </p:spPr>
      </p:pic>
      <p:pic>
        <p:nvPicPr>
          <p:cNvPr id="68" name="Picture 67"/>
          <p:cNvPicPr/>
          <p:nvPr/>
        </p:nvPicPr>
        <p:blipFill>
          <a:blip r:embed="rId21" cstate="print">
            <a:duotone>
              <a:prstClr val="black"/>
              <a:srgbClr val="44546A">
                <a:lumMod val="20000"/>
                <a:lumOff val="80000"/>
                <a:tint val="45000"/>
                <a:satMod val="400000"/>
              </a:srgbClr>
            </a:duotone>
            <a:extLst>
              <a:ext uri="{BEBA8EAE-BF5A-486C-A8C5-ECC9F3942E4B}">
                <a14:imgProps xmlns:a14="http://schemas.microsoft.com/office/drawing/2010/main">
                  <a14:imgLayer r:embed="rId22">
                    <a14:imgEffect>
                      <a14:backgroundRemoval t="503" b="94975" l="1767" r="94700">
                        <a14:foregroundMark x1="4947" y1="52764" x2="4947" y2="52764"/>
                        <a14:foregroundMark x1="14841" y1="60804" x2="14841" y2="60804"/>
                        <a14:foregroundMark x1="2120" y1="44221" x2="2120" y2="44221"/>
                        <a14:foregroundMark x1="79505" y1="6533" x2="79505" y2="6533"/>
                        <a14:foregroundMark x1="82686" y1="53769" x2="82686" y2="53769"/>
                        <a14:foregroundMark x1="95406" y1="55276" x2="95406" y2="55276"/>
                        <a14:foregroundMark x1="24735" y1="92462" x2="24735" y2="92462"/>
                        <a14:foregroundMark x1="83392" y1="1005" x2="83392" y2="1005"/>
                        <a14:foregroundMark x1="30035" y1="90955" x2="30035" y2="90955"/>
                        <a14:foregroundMark x1="32862" y1="94975" x2="32862" y2="94975"/>
                        <a14:foregroundMark x1="43463" y1="88945" x2="43463" y2="88945"/>
                        <a14:foregroundMark x1="48057" y1="91960" x2="48057" y2="91960"/>
                        <a14:foregroundMark x1="52297" y1="87940" x2="52297" y2="87940"/>
                        <a14:foregroundMark x1="56537" y1="91457" x2="56537" y2="91457"/>
                        <a14:foregroundMark x1="63251" y1="91960" x2="63251" y2="91960"/>
                        <a14:foregroundMark x1="67138" y1="87437" x2="67138" y2="87437"/>
                        <a14:foregroundMark x1="70318" y1="88442" x2="70318" y2="88442"/>
                        <a14:foregroundMark x1="70318" y1="83920" x2="70318" y2="83920"/>
                        <a14:foregroundMark x1="72438" y1="89950" x2="72438" y2="89950"/>
                        <a14:foregroundMark x1="78092" y1="90955" x2="78092" y2="90955"/>
                        <a14:backgroundMark x1="28975" y1="89447" x2="28975" y2="89447"/>
                        <a14:backgroundMark x1="46643" y1="93467" x2="46643" y2="93467"/>
                        <a14:backgroundMark x1="48763" y1="92462" x2="48763" y2="92462"/>
                        <a14:backgroundMark x1="58304" y1="91960" x2="58304" y2="91960"/>
                        <a14:backgroundMark x1="76678" y1="89447" x2="76678" y2="89447"/>
                      </a14:backgroundRemoval>
                    </a14:imgEffect>
                  </a14:imgLayer>
                </a14:imgProps>
              </a:ext>
              <a:ext uri="{28A0092B-C50C-407E-A947-70E740481C1C}">
                <a14:useLocalDpi xmlns:a14="http://schemas.microsoft.com/office/drawing/2010/main" val="0"/>
              </a:ext>
            </a:extLst>
          </a:blip>
          <a:stretch>
            <a:fillRect/>
          </a:stretch>
        </p:blipFill>
        <p:spPr>
          <a:xfrm>
            <a:off x="36601147" y="30322359"/>
            <a:ext cx="3536315" cy="1629893"/>
          </a:xfrm>
          <a:prstGeom prst="rect">
            <a:avLst/>
          </a:prstGeom>
        </p:spPr>
      </p:pic>
    </p:spTree>
    <p:extLst>
      <p:ext uri="{BB962C8B-B14F-4D97-AF65-F5344CB8AC3E}">
        <p14:creationId xmlns:p14="http://schemas.microsoft.com/office/powerpoint/2010/main" val="182920416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927</TotalTime>
  <Words>851</Words>
  <Application>Microsoft Office PowerPoint</Application>
  <PresentationFormat>Custom</PresentationFormat>
  <Paragraphs>153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 Math</vt:lpstr>
      <vt:lpstr>Office Theme</vt:lpstr>
      <vt:lpstr>The Living Bridge Project: ADV Traversing System and Measurements Project Members: Garrett Caisse, Kevin Strohschneider  Advisors: Professor Martin Wosnik, Kaelin Chancey, Ian Gagnon Department of Mechanical Engineering Tech 797 Ocean Projects </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Caisse, Garrett D</dc:creator>
  <cp:lastModifiedBy>Caisse, Garrett D</cp:lastModifiedBy>
  <cp:revision>111</cp:revision>
  <dcterms:created xsi:type="dcterms:W3CDTF">2018-04-11T00:41:40Z</dcterms:created>
  <dcterms:modified xsi:type="dcterms:W3CDTF">2018-04-17T15:30:10Z</dcterms:modified>
</cp:coreProperties>
</file>