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3686599" rtl="0" eaLnBrk="1" latinLnBrk="0" hangingPunct="1">
      <a:defRPr sz="7258" kern="1200">
        <a:solidFill>
          <a:schemeClr val="tx1"/>
        </a:solidFill>
        <a:latin typeface="+mn-lt"/>
        <a:ea typeface="+mn-ea"/>
        <a:cs typeface="+mn-cs"/>
      </a:defRPr>
    </a:lvl1pPr>
    <a:lvl2pPr marL="1843297" algn="l" defTabSz="3686599" rtl="0" eaLnBrk="1" latinLnBrk="0" hangingPunct="1">
      <a:defRPr sz="7258" kern="1200">
        <a:solidFill>
          <a:schemeClr val="tx1"/>
        </a:solidFill>
        <a:latin typeface="+mn-lt"/>
        <a:ea typeface="+mn-ea"/>
        <a:cs typeface="+mn-cs"/>
      </a:defRPr>
    </a:lvl2pPr>
    <a:lvl3pPr marL="3686599" algn="l" defTabSz="3686599" rtl="0" eaLnBrk="1" latinLnBrk="0" hangingPunct="1">
      <a:defRPr sz="7258" kern="1200">
        <a:solidFill>
          <a:schemeClr val="tx1"/>
        </a:solidFill>
        <a:latin typeface="+mn-lt"/>
        <a:ea typeface="+mn-ea"/>
        <a:cs typeface="+mn-cs"/>
      </a:defRPr>
    </a:lvl3pPr>
    <a:lvl4pPr marL="5529896" algn="l" defTabSz="3686599" rtl="0" eaLnBrk="1" latinLnBrk="0" hangingPunct="1">
      <a:defRPr sz="7258" kern="1200">
        <a:solidFill>
          <a:schemeClr val="tx1"/>
        </a:solidFill>
        <a:latin typeface="+mn-lt"/>
        <a:ea typeface="+mn-ea"/>
        <a:cs typeface="+mn-cs"/>
      </a:defRPr>
    </a:lvl4pPr>
    <a:lvl5pPr marL="7373197" algn="l" defTabSz="3686599" rtl="0" eaLnBrk="1" latinLnBrk="0" hangingPunct="1">
      <a:defRPr sz="7258" kern="1200">
        <a:solidFill>
          <a:schemeClr val="tx1"/>
        </a:solidFill>
        <a:latin typeface="+mn-lt"/>
        <a:ea typeface="+mn-ea"/>
        <a:cs typeface="+mn-cs"/>
      </a:defRPr>
    </a:lvl5pPr>
    <a:lvl6pPr marL="9216499" algn="l" defTabSz="3686599" rtl="0" eaLnBrk="1" latinLnBrk="0" hangingPunct="1">
      <a:defRPr sz="7258" kern="1200">
        <a:solidFill>
          <a:schemeClr val="tx1"/>
        </a:solidFill>
        <a:latin typeface="+mn-lt"/>
        <a:ea typeface="+mn-ea"/>
        <a:cs typeface="+mn-cs"/>
      </a:defRPr>
    </a:lvl6pPr>
    <a:lvl7pPr marL="11059796" algn="l" defTabSz="3686599" rtl="0" eaLnBrk="1" latinLnBrk="0" hangingPunct="1">
      <a:defRPr sz="7258" kern="1200">
        <a:solidFill>
          <a:schemeClr val="tx1"/>
        </a:solidFill>
        <a:latin typeface="+mn-lt"/>
        <a:ea typeface="+mn-ea"/>
        <a:cs typeface="+mn-cs"/>
      </a:defRPr>
    </a:lvl7pPr>
    <a:lvl8pPr marL="12903098" algn="l" defTabSz="3686599" rtl="0" eaLnBrk="1" latinLnBrk="0" hangingPunct="1">
      <a:defRPr sz="7258" kern="1200">
        <a:solidFill>
          <a:schemeClr val="tx1"/>
        </a:solidFill>
        <a:latin typeface="+mn-lt"/>
        <a:ea typeface="+mn-ea"/>
        <a:cs typeface="+mn-cs"/>
      </a:defRPr>
    </a:lvl8pPr>
    <a:lvl9pPr marL="14746395" algn="l" defTabSz="3686599"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593" autoAdjust="0"/>
    <p:restoredTop sz="94660"/>
  </p:normalViewPr>
  <p:slideViewPr>
    <p:cSldViewPr snapToGrid="0">
      <p:cViewPr>
        <p:scale>
          <a:sx n="66" d="100"/>
          <a:sy n="66" d="100"/>
        </p:scale>
        <p:origin x="-1032" y="1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11" Type="http://schemas.openxmlformats.org/officeDocument/2006/relationships/image" Target="../media/image11.emf"/><Relationship Id="rId5" Type="http://schemas.openxmlformats.org/officeDocument/2006/relationships/image" Target="../media/image5.emf"/><Relationship Id="rId10" Type="http://schemas.openxmlformats.org/officeDocument/2006/relationships/image" Target="../media/image10.emf"/><Relationship Id="rId4" Type="http://schemas.openxmlformats.org/officeDocument/2006/relationships/image" Target="../media/image4.emf"/><Relationship Id="rId9"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2B0A68A-E3B8-4680-AD83-BC74EECFF582}"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3086474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B0A68A-E3B8-4680-AD83-BC74EECFF582}"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2887217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B0A68A-E3B8-4680-AD83-BC74EECFF582}"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3943652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B0A68A-E3B8-4680-AD83-BC74EECFF582}" type="datetimeFigureOut">
              <a:rPr lang="en-US" smtClean="0"/>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4247461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B0A68A-E3B8-4680-AD83-BC74EECFF582}" type="datetimeFigureOut">
              <a:rPr lang="en-US" smtClean="0"/>
              <a:t>4/16/2018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215573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B0A68A-E3B8-4680-AD83-BC74EECFF582}" type="datetimeFigureOut">
              <a:rPr lang="en-US" smtClean="0"/>
              <a:t>4/16/2018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4069507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0A68A-E3B8-4680-AD83-BC74EECFF582}" type="datetimeFigureOut">
              <a:rPr lang="en-US" smtClean="0"/>
              <a:t>4/16/2018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3744151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32B0A68A-E3B8-4680-AD83-BC74EECFF582}" type="datetimeFigureOut">
              <a:rPr lang="en-US" smtClean="0"/>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1696626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32B0A68A-E3B8-4680-AD83-BC74EECFF582}" type="datetimeFigureOut">
              <a:rPr lang="en-US" smtClean="0"/>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3278073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B0A68A-E3B8-4680-AD83-BC74EECFF582}"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661313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B0A68A-E3B8-4680-AD83-BC74EECFF582}"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06D7DD-D2BC-45D3-8CE8-7C9A29225BAB}" type="slidenum">
              <a:rPr lang="en-US" smtClean="0"/>
              <a:t>‹#›</a:t>
            </a:fld>
            <a:endParaRPr lang="en-US"/>
          </a:p>
        </p:txBody>
      </p:sp>
    </p:spTree>
    <p:extLst>
      <p:ext uri="{BB962C8B-B14F-4D97-AF65-F5344CB8AC3E}">
        <p14:creationId xmlns:p14="http://schemas.microsoft.com/office/powerpoint/2010/main" val="184366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32B0A68A-E3B8-4680-AD83-BC74EECFF582}" type="datetimeFigureOut">
              <a:rPr lang="en-US" smtClean="0"/>
              <a:t>4/16/2018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5406D7DD-D2BC-45D3-8CE8-7C9A29225BAB}" type="slidenum">
              <a:rPr lang="en-US" smtClean="0"/>
              <a:t>‹#›</a:t>
            </a:fld>
            <a:endParaRPr lang="en-US"/>
          </a:p>
        </p:txBody>
      </p:sp>
    </p:spTree>
    <p:extLst>
      <p:ext uri="{BB962C8B-B14F-4D97-AF65-F5344CB8AC3E}">
        <p14:creationId xmlns:p14="http://schemas.microsoft.com/office/powerpoint/2010/main" val="16328945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oleObject" Target="../embeddings/oleObject5.bin"/><Relationship Id="rId18" Type="http://schemas.openxmlformats.org/officeDocument/2006/relationships/image" Target="../media/image7.emf"/><Relationship Id="rId26" Type="http://schemas.openxmlformats.org/officeDocument/2006/relationships/image" Target="../media/image11.emf"/><Relationship Id="rId3" Type="http://schemas.openxmlformats.org/officeDocument/2006/relationships/hyperlink" Target="mailto:ac2017@wildcats.unh.edu" TargetMode="External"/><Relationship Id="rId21" Type="http://schemas.openxmlformats.org/officeDocument/2006/relationships/oleObject" Target="../embeddings/oleObject9.bin"/><Relationship Id="rId7" Type="http://schemas.openxmlformats.org/officeDocument/2006/relationships/oleObject" Target="../embeddings/oleObject2.bin"/><Relationship Id="rId12" Type="http://schemas.openxmlformats.org/officeDocument/2006/relationships/image" Target="../media/image4.emf"/><Relationship Id="rId17" Type="http://schemas.openxmlformats.org/officeDocument/2006/relationships/oleObject" Target="../embeddings/oleObject7.bin"/><Relationship Id="rId25" Type="http://schemas.openxmlformats.org/officeDocument/2006/relationships/oleObject" Target="../embeddings/oleObject11.bin"/><Relationship Id="rId2" Type="http://schemas.openxmlformats.org/officeDocument/2006/relationships/slideLayout" Target="../slideLayouts/slideLayout7.xml"/><Relationship Id="rId16" Type="http://schemas.openxmlformats.org/officeDocument/2006/relationships/image" Target="../media/image6.emf"/><Relationship Id="rId20" Type="http://schemas.openxmlformats.org/officeDocument/2006/relationships/image" Target="../media/image8.emf"/><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oleObject" Target="../embeddings/oleObject4.bin"/><Relationship Id="rId24" Type="http://schemas.openxmlformats.org/officeDocument/2006/relationships/image" Target="../media/image10.emf"/><Relationship Id="rId5" Type="http://schemas.openxmlformats.org/officeDocument/2006/relationships/oleObject" Target="../embeddings/oleObject1.bin"/><Relationship Id="rId15" Type="http://schemas.openxmlformats.org/officeDocument/2006/relationships/oleObject" Target="../embeddings/oleObject6.bin"/><Relationship Id="rId23" Type="http://schemas.openxmlformats.org/officeDocument/2006/relationships/oleObject" Target="../embeddings/oleObject10.bin"/><Relationship Id="rId10" Type="http://schemas.openxmlformats.org/officeDocument/2006/relationships/image" Target="../media/image3.emf"/><Relationship Id="rId19" Type="http://schemas.openxmlformats.org/officeDocument/2006/relationships/oleObject" Target="../embeddings/oleObject8.bin"/><Relationship Id="rId4" Type="http://schemas.openxmlformats.org/officeDocument/2006/relationships/image" Target="../media/image12.png"/><Relationship Id="rId9" Type="http://schemas.openxmlformats.org/officeDocument/2006/relationships/oleObject" Target="../embeddings/oleObject3.bin"/><Relationship Id="rId14" Type="http://schemas.openxmlformats.org/officeDocument/2006/relationships/image" Target="../media/image5.emf"/><Relationship Id="rId22" Type="http://schemas.openxmlformats.org/officeDocument/2006/relationships/image" Target="../media/image9.emf"/><Relationship Id="rId27" Type="http://schemas.openxmlformats.org/officeDocument/2006/relationships/oleObject" Target="../embeddings/oleObject12.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0" y="39973"/>
            <a:ext cx="43891200" cy="5656933"/>
          </a:xfrm>
          <a:prstGeom prst="rect">
            <a:avLst/>
          </a:prstGeom>
          <a:solidFill>
            <a:schemeClr val="accent5">
              <a:lumMod val="20000"/>
              <a:lumOff val="80000"/>
            </a:schemeClr>
          </a:solidFill>
        </p:spPr>
        <p:txBody>
          <a:bodyPr wrap="square" rtlCol="0">
            <a:spAutoFit/>
          </a:bodyPr>
          <a:lstStyle/>
          <a:p>
            <a:pPr algn="ctr"/>
            <a:r>
              <a:rPr lang="en-US" sz="8800" b="1" dirty="0">
                <a:latin typeface="Times New Roman" panose="02020603050405020304" pitchFamily="18" charset="0"/>
                <a:cs typeface="Times New Roman" panose="02020603050405020304" pitchFamily="18" charset="0"/>
              </a:rPr>
              <a:t>The </a:t>
            </a:r>
            <a:r>
              <a:rPr lang="en-US" sz="8800" b="1" dirty="0" smtClean="0">
                <a:latin typeface="Times New Roman" panose="02020603050405020304" pitchFamily="18" charset="0"/>
                <a:cs typeface="Times New Roman" panose="02020603050405020304" pitchFamily="18" charset="0"/>
              </a:rPr>
              <a:t>Design and Synthesis </a:t>
            </a:r>
            <a:r>
              <a:rPr lang="en-US" sz="8800" b="1" dirty="0">
                <a:latin typeface="Times New Roman" panose="02020603050405020304" pitchFamily="18" charset="0"/>
                <a:cs typeface="Times New Roman" panose="02020603050405020304" pitchFamily="18" charset="0"/>
              </a:rPr>
              <a:t>of </a:t>
            </a:r>
            <a:r>
              <a:rPr lang="en-US" sz="8800" b="1" dirty="0" smtClean="0">
                <a:latin typeface="Times New Roman" panose="02020603050405020304" pitchFamily="18" charset="0"/>
                <a:cs typeface="Times New Roman" panose="02020603050405020304" pitchFamily="18" charset="0"/>
              </a:rPr>
              <a:t>DFO Derivatives </a:t>
            </a:r>
            <a:r>
              <a:rPr lang="en-US" sz="8800" b="1" dirty="0">
                <a:latin typeface="Times New Roman" panose="02020603050405020304" pitchFamily="18" charset="0"/>
                <a:cs typeface="Times New Roman" panose="02020603050405020304" pitchFamily="18" charset="0"/>
              </a:rPr>
              <a:t>for </a:t>
            </a:r>
            <a:r>
              <a:rPr lang="en-US" sz="8800" b="1" dirty="0" smtClean="0">
                <a:latin typeface="Times New Roman" panose="02020603050405020304" pitchFamily="18" charset="0"/>
                <a:cs typeface="Times New Roman" panose="02020603050405020304" pitchFamily="18" charset="0"/>
              </a:rPr>
              <a:t>PET-Imaging</a:t>
            </a:r>
            <a:endParaRPr lang="en-US" sz="8800" b="1" dirty="0">
              <a:latin typeface="Times New Roman" panose="02020603050405020304" pitchFamily="18" charset="0"/>
              <a:cs typeface="Times New Roman" panose="02020603050405020304" pitchFamily="18" charset="0"/>
            </a:endParaRPr>
          </a:p>
          <a:p>
            <a:pPr algn="ctr"/>
            <a:endParaRPr lang="en-US" sz="5400" b="1" dirty="0">
              <a:latin typeface="Times New Roman" panose="02020603050405020304" pitchFamily="18" charset="0"/>
              <a:cs typeface="Times New Roman" panose="02020603050405020304" pitchFamily="18" charset="0"/>
            </a:endParaRPr>
          </a:p>
          <a:p>
            <a:pPr algn="ctr"/>
            <a:r>
              <a:rPr lang="en-US" sz="3600" b="1" dirty="0">
                <a:latin typeface="Times New Roman" panose="02020603050405020304" pitchFamily="18" charset="0"/>
                <a:cs typeface="Times New Roman" panose="02020603050405020304" pitchFamily="18" charset="0"/>
              </a:rPr>
              <a:t>Aaron Chung</a:t>
            </a:r>
            <a:r>
              <a:rPr lang="en-US" sz="3600" b="1" dirty="0" smtClean="0">
                <a:latin typeface="Times New Roman" panose="02020603050405020304" pitchFamily="18" charset="0"/>
                <a:cs typeface="Times New Roman" panose="02020603050405020304" pitchFamily="18" charset="0"/>
              </a:rPr>
              <a:t>, Dr. Mahmoud </a:t>
            </a:r>
            <a:r>
              <a:rPr lang="en-US" sz="3600" b="1" dirty="0" err="1" smtClean="0">
                <a:latin typeface="Times New Roman" panose="02020603050405020304" pitchFamily="18" charset="0"/>
                <a:cs typeface="Times New Roman" panose="02020603050405020304" pitchFamily="18" charset="0"/>
              </a:rPr>
              <a:t>Abdalrahman</a:t>
            </a:r>
            <a:r>
              <a:rPr lang="en-US" sz="3600" b="1" dirty="0" smtClean="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Dr</a:t>
            </a:r>
            <a:r>
              <a:rPr lang="en-US" sz="3600" b="1" dirty="0" smtClean="0">
                <a:latin typeface="Times New Roman" panose="02020603050405020304" pitchFamily="18" charset="0"/>
                <a:cs typeface="Times New Roman" panose="02020603050405020304" pitchFamily="18" charset="0"/>
              </a:rPr>
              <a:t>. Roy </a:t>
            </a:r>
            <a:r>
              <a:rPr lang="en-US" sz="3600" b="1" dirty="0" err="1">
                <a:latin typeface="Times New Roman" panose="02020603050405020304" pitchFamily="18" charset="0"/>
                <a:cs typeface="Times New Roman" panose="02020603050405020304" pitchFamily="18" charset="0"/>
              </a:rPr>
              <a:t>Planalp</a:t>
            </a:r>
            <a:endParaRPr lang="en-US" sz="3600" b="1" dirty="0">
              <a:latin typeface="Times New Roman" panose="02020603050405020304" pitchFamily="18" charset="0"/>
              <a:cs typeface="Times New Roman" panose="02020603050405020304" pitchFamily="18" charset="0"/>
            </a:endParaRPr>
          </a:p>
          <a:p>
            <a:pPr algn="ctr"/>
            <a:r>
              <a:rPr lang="en-US" sz="3600" b="1" dirty="0">
                <a:latin typeface="Times New Roman" panose="02020603050405020304" pitchFamily="18" charset="0"/>
                <a:cs typeface="Times New Roman" panose="02020603050405020304" pitchFamily="18" charset="0"/>
                <a:hlinkClick r:id="rId3"/>
              </a:rPr>
              <a:t>ac2017@wildcats.unh.edu</a:t>
            </a:r>
            <a:r>
              <a:rPr lang="en-US" sz="3600" b="1" dirty="0">
                <a:latin typeface="Times New Roman" panose="02020603050405020304" pitchFamily="18" charset="0"/>
                <a:cs typeface="Times New Roman" panose="02020603050405020304" pitchFamily="18" charset="0"/>
              </a:rPr>
              <a:t>, Department of Chemistry, University of New Hampshire</a:t>
            </a:r>
          </a:p>
          <a:p>
            <a:pPr algn="ctr"/>
            <a:r>
              <a:rPr lang="en-US" sz="3600" b="1" dirty="0">
                <a:latin typeface="Times New Roman" panose="02020603050405020304" pitchFamily="18" charset="0"/>
                <a:cs typeface="Times New Roman" panose="02020603050405020304" pitchFamily="18" charset="0"/>
              </a:rPr>
              <a:t>Durham, New Hampshire, 03824</a:t>
            </a:r>
          </a:p>
          <a:p>
            <a:pPr algn="ctr"/>
            <a:r>
              <a:rPr lang="en-US" sz="3600" b="1" dirty="0">
                <a:latin typeface="Times New Roman" panose="02020603050405020304" pitchFamily="18" charset="0"/>
                <a:cs typeface="Times New Roman" panose="02020603050405020304" pitchFamily="18" charset="0"/>
              </a:rPr>
              <a:t>3/18/18</a:t>
            </a:r>
          </a:p>
          <a:p>
            <a:pPr algn="ctr"/>
            <a:endParaRPr lang="en-US" sz="3600" b="1" dirty="0">
              <a:latin typeface="Times New Roman" panose="02020603050405020304" pitchFamily="18" charset="0"/>
              <a:cs typeface="Times New Roman" panose="02020603050405020304" pitchFamily="18" charset="0"/>
            </a:endParaRPr>
          </a:p>
          <a:p>
            <a:pPr algn="ctr"/>
            <a:endParaRPr lang="en-US" sz="3600" b="1" dirty="0">
              <a:latin typeface="Times New Roman" panose="02020603050405020304" pitchFamily="18" charset="0"/>
              <a:cs typeface="Times New Roman" panose="02020603050405020304" pitchFamily="18" charset="0"/>
            </a:endParaRPr>
          </a:p>
        </p:txBody>
      </p:sp>
      <p:pic>
        <p:nvPicPr>
          <p:cNvPr id="5" name="Picture 14" descr="Image result for UN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4586" y="735843"/>
            <a:ext cx="3454398" cy="42241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Image result for UN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963600" y="735843"/>
            <a:ext cx="3454400" cy="422412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114587" y="5681301"/>
            <a:ext cx="14134552" cy="10972234"/>
          </a:xfrm>
          <a:prstGeom prst="rect">
            <a:avLst/>
          </a:prstGeom>
          <a:solidFill>
            <a:schemeClr val="bg1"/>
          </a:solidFill>
        </p:spPr>
        <p:txBody>
          <a:bodyPr wrap="square" rtlCol="0">
            <a:spAutoFit/>
          </a:bodyPr>
          <a:lstStyle/>
          <a:p>
            <a:pPr>
              <a:spcAft>
                <a:spcPts val="600"/>
              </a:spcAft>
            </a:pPr>
            <a:r>
              <a:rPr lang="en-US" sz="5400" b="1" u="sng" dirty="0">
                <a:latin typeface="Times New Roman" panose="02020603050405020304" pitchFamily="18" charset="0"/>
                <a:cs typeface="Times New Roman" panose="02020603050405020304" pitchFamily="18" charset="0"/>
              </a:rPr>
              <a:t>Introduction</a:t>
            </a:r>
            <a:endParaRPr lang="en-US" sz="5040" dirty="0">
              <a:latin typeface="Times New Roman" panose="02020603050405020304" pitchFamily="18" charset="0"/>
              <a:cs typeface="Times New Roman" panose="02020603050405020304" pitchFamily="18" charset="0"/>
            </a:endParaRPr>
          </a:p>
          <a:p>
            <a:r>
              <a:rPr lang="en-US" sz="3600" dirty="0">
                <a:latin typeface="Times New Roman" panose="02020603050405020304" pitchFamily="18" charset="0"/>
                <a:cs typeface="Times New Roman" panose="02020603050405020304" pitchFamily="18" charset="0"/>
              </a:rPr>
              <a:t>Positron Emission Tomography (PET) is a versatile clinical imaging technique that is used to detect various pathologies, including cancers. This technique measures physiological function by looking at blood flow, metabolism, neurotransmitters and radio-labeled </a:t>
            </a:r>
            <a:r>
              <a:rPr lang="en-US" sz="3600" dirty="0" smtClean="0">
                <a:latin typeface="Times New Roman" panose="02020603050405020304" pitchFamily="18" charset="0"/>
                <a:cs typeface="Times New Roman" panose="02020603050405020304" pitchFamily="18" charset="0"/>
              </a:rPr>
              <a:t>drugs.</a:t>
            </a:r>
            <a:r>
              <a:rPr lang="en-US" sz="3600" baseline="30000" dirty="0" smtClean="0">
                <a:latin typeface="Times New Roman" panose="02020603050405020304" pitchFamily="18" charset="0"/>
                <a:cs typeface="Times New Roman" panose="02020603050405020304" pitchFamily="18" charset="0"/>
              </a:rPr>
              <a:t>1</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The combination of whole-body physiological data and high-resolution imaging allows physicians to make a more accurate diagnosis, monitor treatment </a:t>
            </a:r>
            <a:r>
              <a:rPr lang="en-US" sz="3600" dirty="0" smtClean="0">
                <a:latin typeface="Times New Roman" panose="02020603050405020304" pitchFamily="18" charset="0"/>
                <a:cs typeface="Times New Roman" panose="02020603050405020304" pitchFamily="18" charset="0"/>
              </a:rPr>
              <a:t>efficacy, </a:t>
            </a:r>
            <a:r>
              <a:rPr lang="en-US" sz="3600" dirty="0">
                <a:latin typeface="Times New Roman" panose="02020603050405020304" pitchFamily="18" charset="0"/>
                <a:cs typeface="Times New Roman" panose="02020603050405020304" pitchFamily="18" charset="0"/>
              </a:rPr>
              <a:t>and predict onset changes. The currently-employed ligand used for PET is desferrioxamine (DFO), which is a hexadentate bifunctional chelator. The preferred radioisotope for PET is </a:t>
            </a:r>
            <a:r>
              <a:rPr lang="en-US" sz="3600" baseline="30000" dirty="0" smtClean="0">
                <a:latin typeface="Times New Roman" panose="02020603050405020304" pitchFamily="18" charset="0"/>
                <a:cs typeface="Times New Roman" panose="02020603050405020304" pitchFamily="18" charset="0"/>
              </a:rPr>
              <a:t>89</a:t>
            </a:r>
            <a:r>
              <a:rPr lang="en-US" sz="3600" dirty="0" smtClean="0">
                <a:latin typeface="Times New Roman" panose="02020603050405020304" pitchFamily="18" charset="0"/>
                <a:cs typeface="Times New Roman" panose="02020603050405020304" pitchFamily="18" charset="0"/>
              </a:rPr>
              <a:t>Zr</a:t>
            </a:r>
            <a:r>
              <a:rPr lang="en-US" sz="3600" baseline="30000" dirty="0" smtClean="0">
                <a:latin typeface="Times New Roman" panose="02020603050405020304" pitchFamily="18" charset="0"/>
                <a:cs typeface="Times New Roman" panose="02020603050405020304" pitchFamily="18" charset="0"/>
              </a:rPr>
              <a:t>4+</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due to its half-life of 78.4 hours, which matches the pharmacokinetics of immunoglobulins (3-4) days and a relatively low positron energy of 395.5 </a:t>
            </a:r>
            <a:r>
              <a:rPr lang="en-US" sz="3600" dirty="0" smtClean="0">
                <a:latin typeface="Times New Roman" panose="02020603050405020304" pitchFamily="18" charset="0"/>
                <a:cs typeface="Times New Roman" panose="02020603050405020304" pitchFamily="18" charset="0"/>
              </a:rPr>
              <a:t>keV.</a:t>
            </a:r>
            <a:r>
              <a:rPr lang="en-US" sz="3600" baseline="30000" dirty="0" smtClean="0">
                <a:latin typeface="Times New Roman" panose="02020603050405020304" pitchFamily="18" charset="0"/>
                <a:cs typeface="Times New Roman" panose="02020603050405020304" pitchFamily="18" charset="0"/>
              </a:rPr>
              <a:t>2</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However, </a:t>
            </a:r>
            <a:r>
              <a:rPr lang="en-US" sz="3600" dirty="0" smtClean="0">
                <a:latin typeface="Times New Roman" panose="02020603050405020304" pitchFamily="18" charset="0"/>
                <a:cs typeface="Times New Roman" panose="02020603050405020304" pitchFamily="18" charset="0"/>
              </a:rPr>
              <a:t>Zr</a:t>
            </a:r>
            <a:r>
              <a:rPr lang="en-US" sz="3600" baseline="30000" dirty="0" smtClean="0">
                <a:latin typeface="Times New Roman" panose="02020603050405020304" pitchFamily="18" charset="0"/>
                <a:cs typeface="Times New Roman" panose="02020603050405020304" pitchFamily="18" charset="0"/>
              </a:rPr>
              <a:t>4+</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possesses a coordination number of </a:t>
            </a:r>
            <a:r>
              <a:rPr lang="en-US" sz="3600" dirty="0" smtClean="0">
                <a:latin typeface="Times New Roman" panose="02020603050405020304" pitchFamily="18" charset="0"/>
                <a:cs typeface="Times New Roman" panose="02020603050405020304" pitchFamily="18" charset="0"/>
              </a:rPr>
              <a:t>eight, </a:t>
            </a:r>
            <a:r>
              <a:rPr lang="en-US" sz="3600" dirty="0">
                <a:latin typeface="Times New Roman" panose="02020603050405020304" pitchFamily="18" charset="0"/>
                <a:cs typeface="Times New Roman" panose="02020603050405020304" pitchFamily="18" charset="0"/>
              </a:rPr>
              <a:t>while DFO is hexadentate. Two binding sites on the metal will ultimately be exposed to solvent (H</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O), which will </a:t>
            </a:r>
            <a:r>
              <a:rPr lang="en-US" sz="3600" dirty="0" smtClean="0">
                <a:latin typeface="Times New Roman" panose="02020603050405020304" pitchFamily="18" charset="0"/>
                <a:cs typeface="Times New Roman" panose="02020603050405020304" pitchFamily="18" charset="0"/>
              </a:rPr>
              <a:t>promote </a:t>
            </a:r>
            <a:r>
              <a:rPr lang="en-US" sz="3600" dirty="0">
                <a:latin typeface="Times New Roman" panose="02020603050405020304" pitchFamily="18" charset="0"/>
                <a:cs typeface="Times New Roman" panose="02020603050405020304" pitchFamily="18" charset="0"/>
              </a:rPr>
              <a:t>demetallation, as a result of instability. The consequence of this instability results in unwanted toxicity accumulating in bone marrow as Zr is considered a “bone seeker</a:t>
            </a:r>
            <a:r>
              <a:rPr lang="en-US" sz="3600" dirty="0" smtClean="0">
                <a:latin typeface="Times New Roman" panose="02020603050405020304" pitchFamily="18" charset="0"/>
                <a:cs typeface="Times New Roman" panose="02020603050405020304" pitchFamily="18" charset="0"/>
              </a:rPr>
              <a:t>”.</a:t>
            </a:r>
            <a:r>
              <a:rPr lang="en-US" sz="3600" baseline="30000" dirty="0" smtClean="0">
                <a:latin typeface="Times New Roman" panose="02020603050405020304" pitchFamily="18" charset="0"/>
                <a:cs typeface="Times New Roman" panose="02020603050405020304" pitchFamily="18" charset="0"/>
              </a:rPr>
              <a:t>3</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To combat the </a:t>
            </a:r>
            <a:r>
              <a:rPr lang="en-US" sz="3600" dirty="0" err="1">
                <a:latin typeface="Times New Roman" panose="02020603050405020304" pitchFamily="18" charset="0"/>
                <a:cs typeface="Times New Roman" panose="02020603050405020304" pitchFamily="18" charset="0"/>
              </a:rPr>
              <a:t>osteophilic</a:t>
            </a:r>
            <a:r>
              <a:rPr lang="en-US" sz="3600" dirty="0">
                <a:latin typeface="Times New Roman" panose="02020603050405020304" pitchFamily="18" charset="0"/>
                <a:cs typeface="Times New Roman" panose="02020603050405020304" pitchFamily="18" charset="0"/>
              </a:rPr>
              <a:t> nature of Zr, a better ligand can be designed and synthesized, such that it fulfills all eight binding sites of </a:t>
            </a:r>
            <a:r>
              <a:rPr lang="en-US" sz="3600" baseline="30000" dirty="0" smtClean="0">
                <a:latin typeface="Times New Roman" panose="02020603050405020304" pitchFamily="18" charset="0"/>
                <a:cs typeface="Times New Roman" panose="02020603050405020304" pitchFamily="18" charset="0"/>
              </a:rPr>
              <a:t>89</a:t>
            </a:r>
            <a:r>
              <a:rPr lang="en-US" sz="3600" dirty="0" smtClean="0">
                <a:latin typeface="Times New Roman" panose="02020603050405020304" pitchFamily="18" charset="0"/>
                <a:cs typeface="Times New Roman" panose="02020603050405020304" pitchFamily="18" charset="0"/>
              </a:rPr>
              <a:t>Zr</a:t>
            </a:r>
            <a:r>
              <a:rPr lang="en-US" sz="3600" baseline="30000" dirty="0" smtClean="0">
                <a:latin typeface="Times New Roman" panose="02020603050405020304" pitchFamily="18" charset="0"/>
                <a:cs typeface="Times New Roman" panose="02020603050405020304" pitchFamily="18" charset="0"/>
              </a:rPr>
              <a:t>4+</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while retaining its bifunctionality. </a:t>
            </a:r>
          </a:p>
        </p:txBody>
      </p:sp>
      <p:sp>
        <p:nvSpPr>
          <p:cNvPr id="10" name="TextBox 9"/>
          <p:cNvSpPr txBox="1"/>
          <p:nvPr/>
        </p:nvSpPr>
        <p:spPr>
          <a:xfrm>
            <a:off x="1121209" y="17609349"/>
            <a:ext cx="14134552" cy="14196194"/>
          </a:xfrm>
          <a:prstGeom prst="rect">
            <a:avLst/>
          </a:prstGeom>
          <a:solidFill>
            <a:schemeClr val="bg1"/>
          </a:solidFill>
        </p:spPr>
        <p:txBody>
          <a:bodyPr wrap="square" rtlCol="0">
            <a:spAutoFit/>
          </a:bodyPr>
          <a:lstStyle/>
          <a:p>
            <a:r>
              <a:rPr lang="en-US" sz="5400" b="1" u="sng" dirty="0">
                <a:latin typeface="Times New Roman" panose="02020603050405020304" pitchFamily="18" charset="0"/>
                <a:cs typeface="Times New Roman" panose="02020603050405020304" pitchFamily="18" charset="0"/>
              </a:rPr>
              <a:t>Experimental</a:t>
            </a:r>
          </a:p>
          <a:p>
            <a:pPr>
              <a:spcBef>
                <a:spcPts val="300"/>
              </a:spcBef>
            </a:pPr>
            <a:r>
              <a:rPr lang="en-US" sz="3200" dirty="0">
                <a:latin typeface="Times New Roman" panose="02020603050405020304" pitchFamily="18" charset="0"/>
                <a:cs typeface="Times New Roman" panose="02020603050405020304" pitchFamily="18" charset="0"/>
              </a:rPr>
              <a:t>Multiple syntheses were performed in an attempt to yield an octadentate bifunctional ligand.</a:t>
            </a: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Scheme 1. HATU coupling of </a:t>
            </a:r>
            <a:r>
              <a:rPr lang="en-US" sz="3200" dirty="0" err="1">
                <a:latin typeface="Times New Roman" panose="02020603050405020304" pitchFamily="18" charset="0"/>
                <a:cs typeface="Times New Roman" panose="02020603050405020304" pitchFamily="18" charset="0"/>
              </a:rPr>
              <a:t>aminomalonic</a:t>
            </a:r>
            <a:r>
              <a:rPr lang="en-US" sz="3200" dirty="0">
                <a:latin typeface="Times New Roman" panose="02020603050405020304" pitchFamily="18" charset="0"/>
                <a:cs typeface="Times New Roman" panose="02020603050405020304" pitchFamily="18" charset="0"/>
              </a:rPr>
              <a:t> acid to </a:t>
            </a:r>
            <a:r>
              <a:rPr lang="en-US" sz="3200" dirty="0" err="1" smtClean="0">
                <a:latin typeface="Times New Roman" panose="02020603050405020304" pitchFamily="18" charset="0"/>
                <a:cs typeface="Times New Roman" panose="02020603050405020304" pitchFamily="18" charset="0"/>
              </a:rPr>
              <a:t>desferrioxamine</a:t>
            </a:r>
            <a:r>
              <a:rPr lang="en-US" sz="3200" dirty="0" smtClean="0">
                <a:latin typeface="Times New Roman" panose="02020603050405020304" pitchFamily="18" charset="0"/>
                <a:cs typeface="Times New Roman" panose="02020603050405020304" pitchFamily="18" charset="0"/>
              </a:rPr>
              <a:t> forming DFO-8</a:t>
            </a:r>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Scheme 2. </a:t>
            </a:r>
            <a:r>
              <a:rPr lang="en-US" sz="3200" dirty="0" smtClean="0">
                <a:latin typeface="Times New Roman" panose="02020603050405020304" pitchFamily="18" charset="0"/>
                <a:cs typeface="Times New Roman" panose="02020603050405020304" pitchFamily="18" charset="0"/>
              </a:rPr>
              <a:t>EDC coupling of aspirin and </a:t>
            </a:r>
            <a:r>
              <a:rPr lang="en-US" sz="3200" dirty="0" err="1" smtClean="0">
                <a:latin typeface="Times New Roman" panose="02020603050405020304" pitchFamily="18" charset="0"/>
                <a:cs typeface="Times New Roman" panose="02020603050405020304" pitchFamily="18" charset="0"/>
              </a:rPr>
              <a:t>desferrioxamine</a:t>
            </a:r>
            <a:r>
              <a:rPr lang="en-US"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Scheme </a:t>
            </a:r>
            <a:r>
              <a:rPr lang="en-US" sz="3200" dirty="0">
                <a:latin typeface="Times New Roman" panose="02020603050405020304" pitchFamily="18" charset="0"/>
                <a:cs typeface="Times New Roman" panose="02020603050405020304" pitchFamily="18" charset="0"/>
              </a:rPr>
              <a:t>3. </a:t>
            </a:r>
            <a:r>
              <a:rPr lang="en-US" sz="3200" dirty="0" smtClean="0">
                <a:latin typeface="Times New Roman" panose="02020603050405020304" pitchFamily="18" charset="0"/>
                <a:cs typeface="Times New Roman" panose="02020603050405020304" pitchFamily="18" charset="0"/>
              </a:rPr>
              <a:t>Preparation of aspirin anhydride for coupling to DFO.</a:t>
            </a:r>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Scheme 4</a:t>
            </a:r>
            <a:r>
              <a:rPr lang="en-US" sz="3200" dirty="0" smtClean="0">
                <a:latin typeface="Times New Roman" panose="02020603050405020304" pitchFamily="18" charset="0"/>
                <a:cs typeface="Times New Roman" panose="02020603050405020304" pitchFamily="18" charset="0"/>
              </a:rPr>
              <a:t>. Preparation of aspirin DFO derivative from corresponding anhydride.</a:t>
            </a:r>
            <a:endParaRPr lang="en-US" sz="3200" dirty="0">
              <a:latin typeface="Times New Roman" panose="02020603050405020304" pitchFamily="18" charset="0"/>
              <a:cs typeface="Times New Roman" panose="02020603050405020304" pitchFamily="18" charset="0"/>
            </a:endParaRPr>
          </a:p>
        </p:txBody>
      </p:sp>
      <p:sp>
        <p:nvSpPr>
          <p:cNvPr id="31" name="Rectangle 22"/>
          <p:cNvSpPr>
            <a:spLocks noChangeArrowheads="1"/>
          </p:cNvSpPr>
          <p:nvPr/>
        </p:nvSpPr>
        <p:spPr bwMode="auto">
          <a:xfrm>
            <a:off x="24765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6" name="Rectangle 30"/>
          <p:cNvSpPr>
            <a:spLocks noChangeArrowheads="1"/>
          </p:cNvSpPr>
          <p:nvPr/>
        </p:nvSpPr>
        <p:spPr bwMode="auto">
          <a:xfrm>
            <a:off x="342211" y="147198"/>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2" name="TextBox 41"/>
          <p:cNvSpPr txBox="1"/>
          <p:nvPr/>
        </p:nvSpPr>
        <p:spPr>
          <a:xfrm>
            <a:off x="30156364" y="25757734"/>
            <a:ext cx="12833132" cy="5986254"/>
          </a:xfrm>
          <a:prstGeom prst="rect">
            <a:avLst/>
          </a:prstGeom>
          <a:solidFill>
            <a:schemeClr val="bg1"/>
          </a:solidFill>
        </p:spPr>
        <p:txBody>
          <a:bodyPr wrap="square" rtlCol="0">
            <a:spAutoFit/>
          </a:bodyPr>
          <a:lstStyle/>
          <a:p>
            <a:pPr lvl="0">
              <a:spcAft>
                <a:spcPts val="600"/>
              </a:spcAft>
            </a:pPr>
            <a:r>
              <a:rPr lang="en-US" sz="5400" b="1" u="sng" dirty="0">
                <a:latin typeface="Times New Roman" panose="02020603050405020304" pitchFamily="18" charset="0"/>
                <a:cs typeface="Times New Roman" panose="02020603050405020304" pitchFamily="18" charset="0"/>
              </a:rPr>
              <a:t>References</a:t>
            </a:r>
          </a:p>
          <a:p>
            <a:r>
              <a:rPr lang="en-US" sz="3600" dirty="0">
                <a:latin typeface="Times New Roman" panose="02020603050405020304" pitchFamily="18" charset="0"/>
                <a:cs typeface="Times New Roman" panose="02020603050405020304" pitchFamily="18" charset="0"/>
              </a:rPr>
              <a:t>1. Leonard </a:t>
            </a:r>
            <a:r>
              <a:rPr lang="en-US" sz="3600" dirty="0" err="1">
                <a:latin typeface="Times New Roman" panose="02020603050405020304" pitchFamily="18" charset="0"/>
                <a:cs typeface="Times New Roman" panose="02020603050405020304" pitchFamily="18" charset="0"/>
              </a:rPr>
              <a:t>Fass</a:t>
            </a:r>
            <a:r>
              <a:rPr lang="en-US" sz="3600" dirty="0">
                <a:latin typeface="Times New Roman" panose="02020603050405020304" pitchFamily="18" charset="0"/>
                <a:cs typeface="Times New Roman" panose="02020603050405020304" pitchFamily="18" charset="0"/>
              </a:rPr>
              <a:t>; Imaging and cancer: A review. </a:t>
            </a:r>
            <a:r>
              <a:rPr lang="en-US" sz="3600" i="1" dirty="0">
                <a:latin typeface="Times New Roman" panose="02020603050405020304" pitchFamily="18" charset="0"/>
                <a:cs typeface="Times New Roman" panose="02020603050405020304" pitchFamily="18" charset="0"/>
              </a:rPr>
              <a:t>Molecular Oncology 2</a:t>
            </a:r>
            <a:r>
              <a:rPr lang="en-US" sz="3600" dirty="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2008</a:t>
            </a:r>
            <a:r>
              <a:rPr lang="en-US" sz="3600" dirty="0">
                <a:latin typeface="Times New Roman" panose="02020603050405020304" pitchFamily="18" charset="0"/>
                <a:cs typeface="Times New Roman" panose="02020603050405020304" pitchFamily="18" charset="0"/>
              </a:rPr>
              <a:t>, 115-152.</a:t>
            </a:r>
          </a:p>
          <a:p>
            <a:pPr lvl="0"/>
            <a:r>
              <a:rPr lang="en-US" sz="3600" dirty="0">
                <a:latin typeface="Times New Roman" panose="02020603050405020304" pitchFamily="18" charset="0"/>
                <a:cs typeface="Times New Roman" panose="02020603050405020304" pitchFamily="18" charset="0"/>
              </a:rPr>
              <a:t>2. Melissa A. Deri, Brian M. </a:t>
            </a:r>
            <a:r>
              <a:rPr lang="en-US" sz="3600" dirty="0" err="1">
                <a:latin typeface="Times New Roman" panose="02020603050405020304" pitchFamily="18" charset="0"/>
                <a:cs typeface="Times New Roman" panose="02020603050405020304" pitchFamily="18" charset="0"/>
              </a:rPr>
              <a:t>Zeglis</a:t>
            </a:r>
            <a:r>
              <a:rPr lang="en-US" sz="3600" dirty="0">
                <a:latin typeface="Times New Roman" panose="02020603050405020304" pitchFamily="18" charset="0"/>
                <a:cs typeface="Times New Roman" panose="02020603050405020304" pitchFamily="18" charset="0"/>
              </a:rPr>
              <a:t>, Lynn C. </a:t>
            </a:r>
            <a:r>
              <a:rPr lang="en-US" sz="3600" dirty="0" err="1">
                <a:latin typeface="Times New Roman" panose="02020603050405020304" pitchFamily="18" charset="0"/>
                <a:cs typeface="Times New Roman" panose="02020603050405020304" pitchFamily="18" charset="0"/>
              </a:rPr>
              <a:t>Francesconi</a:t>
            </a:r>
            <a:r>
              <a:rPr lang="en-US" sz="3600" dirty="0">
                <a:latin typeface="Times New Roman" panose="02020603050405020304" pitchFamily="18" charset="0"/>
                <a:cs typeface="Times New Roman" panose="02020603050405020304" pitchFamily="18" charset="0"/>
              </a:rPr>
              <a:t>, Jason S. Lewis; PET Imaging with </a:t>
            </a:r>
            <a:r>
              <a:rPr lang="en-US" sz="3600" baseline="30000" dirty="0">
                <a:latin typeface="Times New Roman" panose="02020603050405020304" pitchFamily="18" charset="0"/>
                <a:cs typeface="Times New Roman" panose="02020603050405020304" pitchFamily="18" charset="0"/>
              </a:rPr>
              <a:t>89</a:t>
            </a:r>
            <a:r>
              <a:rPr lang="en-US" sz="3600" dirty="0">
                <a:latin typeface="Times New Roman" panose="02020603050405020304" pitchFamily="18" charset="0"/>
                <a:cs typeface="Times New Roman" panose="02020603050405020304" pitchFamily="18" charset="0"/>
              </a:rPr>
              <a:t>Zr: From Radiochemistry to the Clinic. </a:t>
            </a:r>
            <a:r>
              <a:rPr lang="en-US" sz="3600" i="1" dirty="0">
                <a:latin typeface="Times New Roman" panose="02020603050405020304" pitchFamily="18" charset="0"/>
                <a:cs typeface="Times New Roman" panose="02020603050405020304" pitchFamily="18" charset="0"/>
              </a:rPr>
              <a:t>Nuclear Medicine and Biology</a:t>
            </a:r>
            <a:r>
              <a:rPr lang="en-US" sz="3600" dirty="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2013</a:t>
            </a:r>
            <a:r>
              <a:rPr lang="en-US" sz="3600" dirty="0">
                <a:latin typeface="Times New Roman" panose="02020603050405020304" pitchFamily="18" charset="0"/>
                <a:cs typeface="Times New Roman" panose="02020603050405020304" pitchFamily="18" charset="0"/>
              </a:rPr>
              <a:t>. 3-14.</a:t>
            </a:r>
          </a:p>
          <a:p>
            <a:r>
              <a:rPr lang="en-US" sz="3600" dirty="0">
                <a:latin typeface="Times New Roman" panose="02020603050405020304" pitchFamily="18" charset="0"/>
                <a:cs typeface="Times New Roman" panose="02020603050405020304" pitchFamily="18" charset="0"/>
              </a:rPr>
              <a:t>3. Francois Guerard, Yong-</a:t>
            </a:r>
            <a:r>
              <a:rPr lang="en-US" sz="3600" dirty="0" err="1">
                <a:latin typeface="Times New Roman" panose="02020603050405020304" pitchFamily="18" charset="0"/>
                <a:cs typeface="Times New Roman" panose="02020603050405020304" pitchFamily="18" charset="0"/>
              </a:rPr>
              <a:t>Sok</a:t>
            </a:r>
            <a:r>
              <a:rPr lang="en-US" sz="3600" dirty="0">
                <a:latin typeface="Times New Roman" panose="02020603050405020304" pitchFamily="18" charset="0"/>
                <a:cs typeface="Times New Roman" panose="02020603050405020304" pitchFamily="18" charset="0"/>
              </a:rPr>
              <a:t> Lee, Martin W. Brechbiel; Rational Design, Synthesis, and Evaluation of </a:t>
            </a:r>
            <a:r>
              <a:rPr lang="en-US" sz="3600" dirty="0" err="1">
                <a:latin typeface="Times New Roman" panose="02020603050405020304" pitchFamily="18" charset="0"/>
                <a:cs typeface="Times New Roman" panose="02020603050405020304" pitchFamily="18" charset="0"/>
              </a:rPr>
              <a:t>Tetrahydroxamic</a:t>
            </a:r>
            <a:r>
              <a:rPr lang="en-US" sz="3600" dirty="0">
                <a:latin typeface="Times New Roman" panose="02020603050405020304" pitchFamily="18" charset="0"/>
                <a:cs typeface="Times New Roman" panose="02020603050405020304" pitchFamily="18" charset="0"/>
              </a:rPr>
              <a:t> Acid Chelators for Stable Complexation of Zirconium(IV). </a:t>
            </a:r>
            <a:r>
              <a:rPr lang="en-US" sz="3600" i="1" dirty="0">
                <a:latin typeface="Times New Roman" panose="02020603050405020304" pitchFamily="18" charset="0"/>
                <a:cs typeface="Times New Roman" panose="02020603050405020304" pitchFamily="18" charset="0"/>
              </a:rPr>
              <a:t>Chemistry a European Journal</a:t>
            </a:r>
            <a:r>
              <a:rPr lang="en-US" sz="3600" dirty="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2014</a:t>
            </a:r>
            <a:r>
              <a:rPr lang="en-US" sz="3600" dirty="0">
                <a:latin typeface="Times New Roman" panose="02020603050405020304" pitchFamily="18" charset="0"/>
                <a:cs typeface="Times New Roman" panose="02020603050405020304" pitchFamily="18" charset="0"/>
              </a:rPr>
              <a:t>, 20, 5584-5591.</a:t>
            </a:r>
          </a:p>
        </p:txBody>
      </p:sp>
      <p:sp>
        <p:nvSpPr>
          <p:cNvPr id="43" name="TextBox 42"/>
          <p:cNvSpPr txBox="1"/>
          <p:nvPr/>
        </p:nvSpPr>
        <p:spPr>
          <a:xfrm>
            <a:off x="30156364" y="21641238"/>
            <a:ext cx="12833132" cy="2662267"/>
          </a:xfrm>
          <a:prstGeom prst="rect">
            <a:avLst/>
          </a:prstGeom>
          <a:solidFill>
            <a:schemeClr val="bg1"/>
          </a:solidFill>
        </p:spPr>
        <p:txBody>
          <a:bodyPr wrap="square" rtlCol="0">
            <a:spAutoFit/>
          </a:bodyPr>
          <a:lstStyle/>
          <a:p>
            <a:pPr>
              <a:spcAft>
                <a:spcPts val="600"/>
              </a:spcAft>
            </a:pPr>
            <a:r>
              <a:rPr lang="en-US" sz="5400" b="1" u="sng" dirty="0">
                <a:latin typeface="Times New Roman" panose="02020603050405020304" pitchFamily="18" charset="0"/>
                <a:cs typeface="Times New Roman" panose="02020603050405020304" pitchFamily="18" charset="0"/>
              </a:rPr>
              <a:t>Acknowledgements</a:t>
            </a:r>
          </a:p>
          <a:p>
            <a:r>
              <a:rPr lang="en-US" sz="3600" dirty="0">
                <a:latin typeface="Times New Roman" panose="02020603050405020304" pitchFamily="18" charset="0"/>
                <a:cs typeface="Times New Roman" panose="02020603050405020304" pitchFamily="18" charset="0"/>
              </a:rPr>
              <a:t>I would like to thank the UNH Chemistry Department, </a:t>
            </a:r>
            <a:r>
              <a:rPr lang="en-US" sz="3600" dirty="0" smtClean="0">
                <a:latin typeface="Times New Roman" panose="02020603050405020304" pitchFamily="18" charset="0"/>
                <a:cs typeface="Times New Roman" panose="02020603050405020304" pitchFamily="18" charset="0"/>
              </a:rPr>
              <a:t>Dr. Mahmoud </a:t>
            </a:r>
            <a:r>
              <a:rPr lang="en-US" sz="3600" dirty="0">
                <a:latin typeface="Times New Roman" panose="02020603050405020304" pitchFamily="18" charset="0"/>
                <a:cs typeface="Times New Roman" panose="02020603050405020304" pitchFamily="18" charset="0"/>
              </a:rPr>
              <a:t>Abdalrahman, Luke Fulton, Brady Barron, Matthew Reuter, </a:t>
            </a:r>
            <a:r>
              <a:rPr lang="en-US" sz="3600" dirty="0" err="1">
                <a:latin typeface="Times New Roman" panose="02020603050405020304" pitchFamily="18" charset="0"/>
                <a:cs typeface="Times New Roman" panose="02020603050405020304" pitchFamily="18" charset="0"/>
              </a:rPr>
              <a:t>Evangelos</a:t>
            </a:r>
            <a:r>
              <a:rPr lang="en-US" sz="3600" dirty="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Rossis</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and Dr</a:t>
            </a:r>
            <a:r>
              <a:rPr lang="en-US" sz="3600" dirty="0" smtClean="0">
                <a:latin typeface="Times New Roman" panose="02020603050405020304" pitchFamily="18" charset="0"/>
                <a:cs typeface="Times New Roman" panose="02020603050405020304" pitchFamily="18" charset="0"/>
              </a:rPr>
              <a:t>. Roy </a:t>
            </a:r>
            <a:r>
              <a:rPr lang="en-US" sz="3600" dirty="0" err="1">
                <a:latin typeface="Times New Roman" panose="02020603050405020304" pitchFamily="18" charset="0"/>
                <a:cs typeface="Times New Roman" panose="02020603050405020304" pitchFamily="18" charset="0"/>
              </a:rPr>
              <a:t>Planalp</a:t>
            </a:r>
            <a:r>
              <a:rPr lang="en-US" sz="3600" dirty="0">
                <a:latin typeface="Times New Roman" panose="02020603050405020304" pitchFamily="18" charset="0"/>
                <a:cs typeface="Times New Roman" panose="02020603050405020304" pitchFamily="18" charset="0"/>
              </a:rPr>
              <a:t>.</a:t>
            </a:r>
          </a:p>
        </p:txBody>
      </p:sp>
      <p:sp>
        <p:nvSpPr>
          <p:cNvPr id="44" name="TextBox 43"/>
          <p:cNvSpPr txBox="1"/>
          <p:nvPr/>
        </p:nvSpPr>
        <p:spPr>
          <a:xfrm>
            <a:off x="30156366" y="5681021"/>
            <a:ext cx="12833131" cy="9864239"/>
          </a:xfrm>
          <a:prstGeom prst="rect">
            <a:avLst/>
          </a:prstGeom>
          <a:solidFill>
            <a:schemeClr val="bg1"/>
          </a:solidFill>
        </p:spPr>
        <p:txBody>
          <a:bodyPr wrap="square" rtlCol="0">
            <a:spAutoFit/>
          </a:bodyPr>
          <a:lstStyle/>
          <a:p>
            <a:pPr>
              <a:spcAft>
                <a:spcPts val="600"/>
              </a:spcAft>
            </a:pPr>
            <a:r>
              <a:rPr lang="en-US" sz="5400" b="1" u="sng" dirty="0">
                <a:latin typeface="Times New Roman" panose="02020603050405020304" pitchFamily="18" charset="0"/>
                <a:cs typeface="Times New Roman" panose="02020603050405020304" pitchFamily="18" charset="0"/>
              </a:rPr>
              <a:t>Conclusion</a:t>
            </a:r>
          </a:p>
          <a:p>
            <a:r>
              <a:rPr lang="en-US" sz="3200" dirty="0" smtClean="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The success of the HATU coupling of DFO and AMA is inconclusive. The proton NMR exhibits shouldered peaks, which makes characterization difficult to explore. Solvent choice resulted in proton exchange, making desired peaks absent from interpretation. An appropriate signal to noise ratio on the carbon NMR has not yet been obtained. MALDI TOF, alone, is insufficient to make claims on a successful synthesis. </a:t>
            </a:r>
          </a:p>
          <a:p>
            <a:r>
              <a:rPr lang="en-US" sz="3600" dirty="0" smtClean="0">
                <a:latin typeface="Times New Roman" panose="02020603050405020304" pitchFamily="18" charset="0"/>
                <a:cs typeface="Times New Roman" panose="02020603050405020304" pitchFamily="18" charset="0"/>
              </a:rPr>
              <a:t>       Aspirin anhydride was successfully synthesized, however, was too challenging to purify/isolate. Product appeared as a slight yellow glass and could not be isolated through various methods, such as filtration, recrystallization and column chromatography. Since the anhydride could not be isolated, the synthesis of a DFO derivative from the anhydride was not attempted. </a:t>
            </a:r>
          </a:p>
          <a:p>
            <a:r>
              <a:rPr lang="en-US" sz="3600" dirty="0" smtClean="0">
                <a:latin typeface="Times New Roman" panose="02020603050405020304" pitchFamily="18" charset="0"/>
                <a:cs typeface="Times New Roman" panose="02020603050405020304" pitchFamily="18" charset="0"/>
              </a:rPr>
              <a:t>        The EDC coupling was successful in producing the desired product, however, </a:t>
            </a:r>
            <a:r>
              <a:rPr lang="en-US" sz="3600" dirty="0" smtClean="0">
                <a:latin typeface="Times New Roman" panose="02020603050405020304" pitchFamily="18" charset="0"/>
                <a:cs typeface="Times New Roman" panose="02020603050405020304" pitchFamily="18" charset="0"/>
              </a:rPr>
              <a:t>starting material still resides within the product </a:t>
            </a:r>
            <a:r>
              <a:rPr lang="en-US" sz="3600" dirty="0" smtClean="0">
                <a:latin typeface="Times New Roman" panose="02020603050405020304" pitchFamily="18" charset="0"/>
                <a:cs typeface="Times New Roman" panose="02020603050405020304" pitchFamily="18" charset="0"/>
              </a:rPr>
              <a:t>and </a:t>
            </a:r>
            <a:r>
              <a:rPr lang="en-US" sz="3600" dirty="0" smtClean="0">
                <a:latin typeface="Times New Roman" panose="02020603050405020304" pitchFamily="18" charset="0"/>
                <a:cs typeface="Times New Roman" panose="02020603050405020304" pitchFamily="18" charset="0"/>
              </a:rPr>
              <a:t>impurities are clearly present.</a:t>
            </a:r>
            <a:endParaRPr lang="en-US" sz="36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16931209" y="31743988"/>
            <a:ext cx="6480334" cy="584775"/>
          </a:xfrm>
          <a:prstGeom prst="rect">
            <a:avLst/>
          </a:prstGeom>
          <a:solidFill>
            <a:schemeClr val="bg1"/>
          </a:solidFill>
        </p:spPr>
        <p:txBody>
          <a:bodyPr wrap="square" rtlCol="0">
            <a:spAutoFit/>
          </a:bodyPr>
          <a:lstStyle/>
          <a:p>
            <a:r>
              <a:rPr lang="en-US" sz="3200" b="1" dirty="0">
                <a:latin typeface="Times New Roman" panose="02020603050405020304" pitchFamily="18" charset="0"/>
                <a:cs typeface="Times New Roman" panose="02020603050405020304" pitchFamily="18" charset="0"/>
              </a:rPr>
              <a:t>Figure </a:t>
            </a:r>
            <a:r>
              <a:rPr lang="en-US" sz="3200" b="1" dirty="0" smtClean="0">
                <a:latin typeface="Times New Roman" panose="02020603050405020304" pitchFamily="18" charset="0"/>
                <a:cs typeface="Times New Roman" panose="02020603050405020304" pitchFamily="18" charset="0"/>
              </a:rPr>
              <a:t>4</a:t>
            </a:r>
            <a:r>
              <a:rPr lang="en-US" sz="3200" dirty="0" smtClean="0">
                <a:latin typeface="Times New Roman" panose="02020603050405020304" pitchFamily="18" charset="0"/>
                <a:cs typeface="Times New Roman" panose="02020603050405020304" pitchFamily="18" charset="0"/>
              </a:rPr>
              <a:t>. 1H NMR of DFO </a:t>
            </a:r>
            <a:r>
              <a:rPr lang="en-US" sz="3200" dirty="0" err="1" smtClean="0">
                <a:latin typeface="Times New Roman" panose="02020603050405020304" pitchFamily="18" charset="0"/>
                <a:cs typeface="Times New Roman" panose="02020603050405020304" pitchFamily="18" charset="0"/>
              </a:rPr>
              <a:t>Mesylate</a:t>
            </a:r>
            <a:endParaRPr lang="en-US" sz="3200" dirty="0">
              <a:latin typeface="Times New Roman" panose="02020603050405020304" pitchFamily="18" charset="0"/>
              <a:cs typeface="Times New Roman" panose="02020603050405020304" pitchFamily="18"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4175655447"/>
              </p:ext>
            </p:extLst>
          </p:nvPr>
        </p:nvGraphicFramePr>
        <p:xfrm>
          <a:off x="2293938" y="19665950"/>
          <a:ext cx="10442575" cy="2055813"/>
        </p:xfrm>
        <a:graphic>
          <a:graphicData uri="http://schemas.openxmlformats.org/presentationml/2006/ole">
            <mc:AlternateContent xmlns:mc="http://schemas.openxmlformats.org/markup-compatibility/2006">
              <mc:Choice xmlns:v="urn:schemas-microsoft-com:vml" Requires="v">
                <p:oleObj spid="_x0000_s1908" name="CS ChemDraw Drawing" r:id="rId5" imgW="8857449" imgH="1743075" progId="ChemDraw.Document.6.0">
                  <p:embed/>
                </p:oleObj>
              </mc:Choice>
              <mc:Fallback>
                <p:oleObj name="CS ChemDraw Drawing" r:id="rId5" imgW="8857449" imgH="1743075" progId="ChemDraw.Document.6.0">
                  <p:embed/>
                  <p:pic>
                    <p:nvPicPr>
                      <p:cNvPr id="0" name=""/>
                      <p:cNvPicPr/>
                      <p:nvPr/>
                    </p:nvPicPr>
                    <p:blipFill>
                      <a:blip r:embed="rId6"/>
                      <a:stretch>
                        <a:fillRect/>
                      </a:stretch>
                    </p:blipFill>
                    <p:spPr>
                      <a:xfrm>
                        <a:off x="2293938" y="19665950"/>
                        <a:ext cx="10442575" cy="2055813"/>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948390183"/>
              </p:ext>
            </p:extLst>
          </p:nvPr>
        </p:nvGraphicFramePr>
        <p:xfrm>
          <a:off x="3772675" y="26093323"/>
          <a:ext cx="8031328" cy="2050414"/>
        </p:xfrm>
        <a:graphic>
          <a:graphicData uri="http://schemas.openxmlformats.org/presentationml/2006/ole">
            <mc:AlternateContent xmlns:mc="http://schemas.openxmlformats.org/markup-compatibility/2006">
              <mc:Choice xmlns:v="urn:schemas-microsoft-com:vml" Requires="v">
                <p:oleObj spid="_x0000_s1909" name="CS ChemDraw Drawing" r:id="rId7" imgW="7860190" imgH="2006655" progId="ChemDraw.Document.6.0">
                  <p:embed/>
                </p:oleObj>
              </mc:Choice>
              <mc:Fallback>
                <p:oleObj name="CS ChemDraw Drawing" r:id="rId7" imgW="7860190" imgH="2006655" progId="ChemDraw.Document.6.0">
                  <p:embed/>
                  <p:pic>
                    <p:nvPicPr>
                      <p:cNvPr id="0" name=""/>
                      <p:cNvPicPr/>
                      <p:nvPr/>
                    </p:nvPicPr>
                    <p:blipFill>
                      <a:blip r:embed="rId8"/>
                      <a:stretch>
                        <a:fillRect/>
                      </a:stretch>
                    </p:blipFill>
                    <p:spPr>
                      <a:xfrm>
                        <a:off x="3772675" y="26093323"/>
                        <a:ext cx="8031328" cy="2050414"/>
                      </a:xfrm>
                      <a:prstGeom prst="rect">
                        <a:avLst/>
                      </a:prstGeom>
                    </p:spPr>
                  </p:pic>
                </p:oleObj>
              </mc:Fallback>
            </mc:AlternateContent>
          </a:graphicData>
        </a:graphic>
      </p:graphicFrame>
      <p:sp>
        <p:nvSpPr>
          <p:cNvPr id="47" name="TextBox 46"/>
          <p:cNvSpPr txBox="1"/>
          <p:nvPr/>
        </p:nvSpPr>
        <p:spPr>
          <a:xfrm>
            <a:off x="16931210" y="25253979"/>
            <a:ext cx="8937457" cy="584775"/>
          </a:xfrm>
          <a:prstGeom prst="rect">
            <a:avLst/>
          </a:prstGeom>
          <a:solidFill>
            <a:schemeClr val="bg1"/>
          </a:solidFill>
        </p:spPr>
        <p:txBody>
          <a:bodyPr wrap="square" rtlCol="0">
            <a:spAutoFit/>
          </a:bodyPr>
          <a:lstStyle/>
          <a:p>
            <a:r>
              <a:rPr lang="en-US" sz="3200" b="1" dirty="0">
                <a:latin typeface="Times New Roman" panose="02020603050405020304" pitchFamily="18" charset="0"/>
                <a:cs typeface="Times New Roman" panose="02020603050405020304" pitchFamily="18" charset="0"/>
              </a:rPr>
              <a:t>Figure 3</a:t>
            </a:r>
            <a:r>
              <a:rPr lang="en-US" sz="3200" dirty="0">
                <a:latin typeface="Times New Roman" panose="02020603050405020304" pitchFamily="18" charset="0"/>
                <a:cs typeface="Times New Roman" panose="02020603050405020304" pitchFamily="18" charset="0"/>
              </a:rPr>
              <a:t>. </a:t>
            </a:r>
            <a:r>
              <a:rPr lang="en-US" sz="3200" baseline="30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H NMR of </a:t>
            </a:r>
            <a:r>
              <a:rPr lang="en-US" sz="3200" dirty="0" smtClean="0">
                <a:latin typeface="Times New Roman" panose="02020603050405020304" pitchFamily="18" charset="0"/>
                <a:cs typeface="Times New Roman" panose="02020603050405020304" pitchFamily="18" charset="0"/>
              </a:rPr>
              <a:t>DFO coupled to Salicylic Acid</a:t>
            </a:r>
          </a:p>
        </p:txBody>
      </p:sp>
      <p:sp>
        <p:nvSpPr>
          <p:cNvPr id="49" name="TextBox 48"/>
          <p:cNvSpPr txBox="1"/>
          <p:nvPr/>
        </p:nvSpPr>
        <p:spPr>
          <a:xfrm>
            <a:off x="16931209" y="18239738"/>
            <a:ext cx="6480334" cy="584775"/>
          </a:xfrm>
          <a:prstGeom prst="rect">
            <a:avLst/>
          </a:prstGeom>
          <a:solidFill>
            <a:schemeClr val="bg1"/>
          </a:solidFill>
        </p:spPr>
        <p:txBody>
          <a:bodyPr wrap="square" rtlCol="0">
            <a:spAutoFit/>
          </a:bodyPr>
          <a:lstStyle/>
          <a:p>
            <a:r>
              <a:rPr lang="en-US" sz="3200" b="1" dirty="0">
                <a:latin typeface="Times New Roman" panose="02020603050405020304" pitchFamily="18" charset="0"/>
                <a:cs typeface="Times New Roman" panose="02020603050405020304" pitchFamily="18" charset="0"/>
              </a:rPr>
              <a:t>Figure 2</a:t>
            </a:r>
            <a:r>
              <a:rPr lang="en-US" sz="3200" dirty="0">
                <a:latin typeface="Times New Roman" panose="02020603050405020304" pitchFamily="18" charset="0"/>
                <a:cs typeface="Times New Roman" panose="02020603050405020304" pitchFamily="18" charset="0"/>
              </a:rPr>
              <a:t>. </a:t>
            </a:r>
            <a:r>
              <a:rPr lang="en-US" sz="3200" baseline="30000" dirty="0" smtClean="0">
                <a:latin typeface="Times New Roman" panose="02020603050405020304" pitchFamily="18" charset="0"/>
                <a:cs typeface="Times New Roman" panose="02020603050405020304" pitchFamily="18" charset="0"/>
              </a:rPr>
              <a:t>13</a:t>
            </a:r>
            <a:r>
              <a:rPr lang="en-US" sz="3200" dirty="0">
                <a:latin typeface="Times New Roman" panose="02020603050405020304" pitchFamily="18" charset="0"/>
                <a:cs typeface="Times New Roman" panose="02020603050405020304" pitchFamily="18" charset="0"/>
              </a:rPr>
              <a:t>C</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NMR of </a:t>
            </a:r>
            <a:r>
              <a:rPr lang="en-US" sz="3200" dirty="0" smtClean="0">
                <a:latin typeface="Times New Roman" panose="02020603050405020304" pitchFamily="18" charset="0"/>
                <a:cs typeface="Times New Roman" panose="02020603050405020304" pitchFamily="18" charset="0"/>
              </a:rPr>
              <a:t>DFO </a:t>
            </a:r>
            <a:r>
              <a:rPr lang="en-US" sz="3200" dirty="0" err="1" smtClean="0">
                <a:latin typeface="Times New Roman" panose="02020603050405020304" pitchFamily="18" charset="0"/>
                <a:cs typeface="Times New Roman" panose="02020603050405020304" pitchFamily="18" charset="0"/>
              </a:rPr>
              <a:t>Mesylate</a:t>
            </a:r>
            <a:r>
              <a:rPr lang="en-US" sz="3200" dirty="0" smtClean="0">
                <a:latin typeface="Times New Roman" panose="02020603050405020304" pitchFamily="18" charset="0"/>
                <a:cs typeface="Times New Roman" panose="02020603050405020304" pitchFamily="18" charset="0"/>
              </a:rPr>
              <a:t> </a:t>
            </a:r>
          </a:p>
        </p:txBody>
      </p:sp>
      <p:sp>
        <p:nvSpPr>
          <p:cNvPr id="16" name="TextBox 15"/>
          <p:cNvSpPr txBox="1"/>
          <p:nvPr/>
        </p:nvSpPr>
        <p:spPr>
          <a:xfrm>
            <a:off x="16931210" y="11432012"/>
            <a:ext cx="9291422" cy="584775"/>
          </a:xfrm>
          <a:prstGeom prst="rect">
            <a:avLst/>
          </a:prstGeom>
          <a:solidFill>
            <a:schemeClr val="bg1"/>
          </a:solid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Figure 1</a:t>
            </a:r>
            <a:r>
              <a:rPr lang="en-US" sz="3200" dirty="0" smtClean="0">
                <a:latin typeface="Times New Roman" panose="02020603050405020304" pitchFamily="18" charset="0"/>
                <a:cs typeface="Times New Roman" panose="02020603050405020304" pitchFamily="18" charset="0"/>
              </a:rPr>
              <a:t>. </a:t>
            </a:r>
            <a:r>
              <a:rPr lang="en-US" sz="3200" baseline="30000" dirty="0" smtClean="0">
                <a:latin typeface="Times New Roman" panose="02020603050405020304" pitchFamily="18" charset="0"/>
                <a:cs typeface="Times New Roman" panose="02020603050405020304" pitchFamily="18" charset="0"/>
              </a:rPr>
              <a:t>13</a:t>
            </a:r>
            <a:r>
              <a:rPr lang="en-US" sz="3200" dirty="0" smtClean="0">
                <a:latin typeface="Times New Roman" panose="02020603050405020304" pitchFamily="18" charset="0"/>
                <a:cs typeface="Times New Roman" panose="02020603050405020304" pitchFamily="18" charset="0"/>
              </a:rPr>
              <a:t>C NMR of DFO coupled to Salicylic Acid</a:t>
            </a:r>
          </a:p>
        </p:txBody>
      </p:sp>
      <p:sp>
        <p:nvSpPr>
          <p:cNvPr id="21" name="TextBox 20"/>
          <p:cNvSpPr txBox="1"/>
          <p:nvPr/>
        </p:nvSpPr>
        <p:spPr>
          <a:xfrm>
            <a:off x="30156364" y="16999489"/>
            <a:ext cx="12833130" cy="3139321"/>
          </a:xfrm>
          <a:prstGeom prst="rect">
            <a:avLst/>
          </a:prstGeom>
          <a:solidFill>
            <a:schemeClr val="bg1"/>
          </a:solidFill>
        </p:spPr>
        <p:txBody>
          <a:bodyPr wrap="square" rtlCol="0">
            <a:spAutoFit/>
          </a:bodyPr>
          <a:lstStyle/>
          <a:p>
            <a:r>
              <a:rPr lang="en-US" sz="5400" b="1" u="sng" dirty="0" smtClean="0">
                <a:latin typeface="Times New Roman" panose="02020603050405020304" pitchFamily="18" charset="0"/>
                <a:cs typeface="Times New Roman" panose="02020603050405020304" pitchFamily="18" charset="0"/>
              </a:rPr>
              <a:t>Future Work</a:t>
            </a:r>
          </a:p>
          <a:p>
            <a:r>
              <a:rPr lang="en-US" sz="3600" dirty="0" smtClean="0">
                <a:latin typeface="Times New Roman" panose="02020603050405020304" pitchFamily="18" charset="0"/>
                <a:cs typeface="Times New Roman" panose="02020603050405020304" pitchFamily="18" charset="0"/>
              </a:rPr>
              <a:t>Now that a promising DFO coupling has been found, we plan to improve the work-up in order to better the </a:t>
            </a:r>
            <a:r>
              <a:rPr lang="en-US" sz="3600" dirty="0" smtClean="0">
                <a:latin typeface="Times New Roman" panose="02020603050405020304" pitchFamily="18" charset="0"/>
                <a:cs typeface="Times New Roman" panose="02020603050405020304" pitchFamily="18" charset="0"/>
              </a:rPr>
              <a:t>purity </a:t>
            </a:r>
            <a:r>
              <a:rPr lang="en-US" sz="3600" dirty="0" smtClean="0">
                <a:latin typeface="Times New Roman" panose="02020603050405020304" pitchFamily="18" charset="0"/>
                <a:cs typeface="Times New Roman" panose="02020603050405020304" pitchFamily="18" charset="0"/>
              </a:rPr>
              <a:t>of the product, making the ligand bifunctional, and finally coordinating a zirconium complex with the newly designed and synthesized ligand.</a:t>
            </a:r>
            <a:endParaRPr lang="en-US" sz="3600" dirty="0">
              <a:latin typeface="Times New Roman" panose="02020603050405020304" pitchFamily="18" charset="0"/>
              <a:cs typeface="Times New Roman" panose="02020603050405020304" pitchFamily="18" charset="0"/>
            </a:endParaRPr>
          </a:p>
        </p:txBody>
      </p:sp>
      <p:graphicFrame>
        <p:nvGraphicFramePr>
          <p:cNvPr id="11" name="Object 10"/>
          <p:cNvGraphicFramePr>
            <a:graphicFrameLocks noChangeAspect="1"/>
          </p:cNvGraphicFramePr>
          <p:nvPr>
            <p:extLst>
              <p:ext uri="{D42A27DB-BD31-4B8C-83A1-F6EECF244321}">
                <p14:modId xmlns:p14="http://schemas.microsoft.com/office/powerpoint/2010/main" val="3167277134"/>
              </p:ext>
            </p:extLst>
          </p:nvPr>
        </p:nvGraphicFramePr>
        <p:xfrm>
          <a:off x="2293938" y="29112212"/>
          <a:ext cx="10088750" cy="1816462"/>
        </p:xfrm>
        <a:graphic>
          <a:graphicData uri="http://schemas.openxmlformats.org/presentationml/2006/ole">
            <mc:AlternateContent xmlns:mc="http://schemas.openxmlformats.org/markup-compatibility/2006">
              <mc:Choice xmlns:v="urn:schemas-microsoft-com:vml" Requires="v">
                <p:oleObj spid="_x0000_s1910" name="CS ChemDraw Drawing" r:id="rId9" imgW="8561526" imgH="1542065" progId="ChemDraw.Document.6.0">
                  <p:embed/>
                </p:oleObj>
              </mc:Choice>
              <mc:Fallback>
                <p:oleObj name="CS ChemDraw Drawing" r:id="rId9" imgW="8561526" imgH="1542065" progId="ChemDraw.Document.6.0">
                  <p:embed/>
                  <p:pic>
                    <p:nvPicPr>
                      <p:cNvPr id="0" name=""/>
                      <p:cNvPicPr/>
                      <p:nvPr/>
                    </p:nvPicPr>
                    <p:blipFill>
                      <a:blip r:embed="rId10"/>
                      <a:stretch>
                        <a:fillRect/>
                      </a:stretch>
                    </p:blipFill>
                    <p:spPr>
                      <a:xfrm>
                        <a:off x="2293938" y="29112212"/>
                        <a:ext cx="10088750" cy="1816462"/>
                      </a:xfrm>
                      <a:prstGeom prst="rect">
                        <a:avLst/>
                      </a:prstGeom>
                    </p:spPr>
                  </p:pic>
                </p:oleObj>
              </mc:Fallback>
            </mc:AlternateContent>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1780977048"/>
              </p:ext>
            </p:extLst>
          </p:nvPr>
        </p:nvGraphicFramePr>
        <p:xfrm>
          <a:off x="2092460" y="23007885"/>
          <a:ext cx="11727980" cy="2072198"/>
        </p:xfrm>
        <a:graphic>
          <a:graphicData uri="http://schemas.openxmlformats.org/presentationml/2006/ole">
            <mc:AlternateContent xmlns:mc="http://schemas.openxmlformats.org/markup-compatibility/2006">
              <mc:Choice xmlns:v="urn:schemas-microsoft-com:vml" Requires="v">
                <p:oleObj spid="_x0000_s1911" name="CS ChemDraw Drawing" r:id="rId11" imgW="9001957" imgH="1590839" progId="ChemDraw.Document.6.0">
                  <p:embed/>
                </p:oleObj>
              </mc:Choice>
              <mc:Fallback>
                <p:oleObj name="CS ChemDraw Drawing" r:id="rId11" imgW="9001957" imgH="1590839" progId="ChemDraw.Document.6.0">
                  <p:embed/>
                  <p:pic>
                    <p:nvPicPr>
                      <p:cNvPr id="0" name=""/>
                      <p:cNvPicPr/>
                      <p:nvPr/>
                    </p:nvPicPr>
                    <p:blipFill>
                      <a:blip r:embed="rId12"/>
                      <a:stretch>
                        <a:fillRect/>
                      </a:stretch>
                    </p:blipFill>
                    <p:spPr>
                      <a:xfrm>
                        <a:off x="2092460" y="23007885"/>
                        <a:ext cx="11727980" cy="2072198"/>
                      </a:xfrm>
                      <a:prstGeom prst="rect">
                        <a:avLst/>
                      </a:prstGeom>
                    </p:spPr>
                  </p:pic>
                </p:oleObj>
              </mc:Fallback>
            </mc:AlternateContent>
          </a:graphicData>
        </a:graphic>
      </p:graphicFrame>
      <p:graphicFrame>
        <p:nvGraphicFramePr>
          <p:cNvPr id="29" name="Object 28"/>
          <p:cNvGraphicFramePr>
            <a:graphicFrameLocks noChangeAspect="1"/>
          </p:cNvGraphicFramePr>
          <p:nvPr>
            <p:extLst>
              <p:ext uri="{D42A27DB-BD31-4B8C-83A1-F6EECF244321}">
                <p14:modId xmlns:p14="http://schemas.microsoft.com/office/powerpoint/2010/main" val="2603445541"/>
              </p:ext>
            </p:extLst>
          </p:nvPr>
        </p:nvGraphicFramePr>
        <p:xfrm>
          <a:off x="16931209" y="5480570"/>
          <a:ext cx="11687014" cy="5861577"/>
        </p:xfrm>
        <a:graphic>
          <a:graphicData uri="http://schemas.openxmlformats.org/presentationml/2006/ole">
            <mc:AlternateContent xmlns:mc="http://schemas.openxmlformats.org/markup-compatibility/2006">
              <mc:Choice xmlns:v="urn:schemas-microsoft-com:vml" Requires="v">
                <p:oleObj spid="_x0000_s1912" name="MestReNova" r:id="rId13" imgW="10353829" imgH="7220114" progId="MestReNova.Document.1">
                  <p:embed/>
                </p:oleObj>
              </mc:Choice>
              <mc:Fallback>
                <p:oleObj name="MestReNova" r:id="rId13" imgW="10353829" imgH="7220114" progId="MestReNova.Document.1">
                  <p:embed/>
                  <p:pic>
                    <p:nvPicPr>
                      <p:cNvPr id="0" name=""/>
                      <p:cNvPicPr/>
                      <p:nvPr/>
                    </p:nvPicPr>
                    <p:blipFill>
                      <a:blip r:embed="rId14"/>
                      <a:stretch>
                        <a:fillRect/>
                      </a:stretch>
                    </p:blipFill>
                    <p:spPr>
                      <a:xfrm>
                        <a:off x="16931209" y="5480570"/>
                        <a:ext cx="11687014" cy="5861577"/>
                      </a:xfrm>
                      <a:prstGeom prst="rect">
                        <a:avLst/>
                      </a:prstGeom>
                      <a:solidFill>
                        <a:schemeClr val="bg1"/>
                      </a:solidFill>
                    </p:spPr>
                  </p:pic>
                </p:oleObj>
              </mc:Fallback>
            </mc:AlternateContent>
          </a:graphicData>
        </a:graphic>
      </p:graphicFrame>
      <p:graphicFrame>
        <p:nvGraphicFramePr>
          <p:cNvPr id="30" name="Object 29"/>
          <p:cNvGraphicFramePr>
            <a:graphicFrameLocks noChangeAspect="1"/>
          </p:cNvGraphicFramePr>
          <p:nvPr>
            <p:extLst>
              <p:ext uri="{D42A27DB-BD31-4B8C-83A1-F6EECF244321}">
                <p14:modId xmlns:p14="http://schemas.microsoft.com/office/powerpoint/2010/main" val="3695888363"/>
              </p:ext>
            </p:extLst>
          </p:nvPr>
        </p:nvGraphicFramePr>
        <p:xfrm>
          <a:off x="17876453" y="7114735"/>
          <a:ext cx="4951547" cy="2242082"/>
        </p:xfrm>
        <a:graphic>
          <a:graphicData uri="http://schemas.openxmlformats.org/presentationml/2006/ole">
            <mc:AlternateContent xmlns:mc="http://schemas.openxmlformats.org/markup-compatibility/2006">
              <mc:Choice xmlns:v="urn:schemas-microsoft-com:vml" Requires="v">
                <p:oleObj spid="_x0000_s1913" name="CS ChemDraw Drawing" r:id="rId15" imgW="3482019" imgH="1577044" progId="ChemDraw.Document.6.0">
                  <p:embed/>
                </p:oleObj>
              </mc:Choice>
              <mc:Fallback>
                <p:oleObj name="CS ChemDraw Drawing" r:id="rId15" imgW="3482019" imgH="1577044" progId="ChemDraw.Document.6.0">
                  <p:embed/>
                  <p:pic>
                    <p:nvPicPr>
                      <p:cNvPr id="0" name=""/>
                      <p:cNvPicPr/>
                      <p:nvPr/>
                    </p:nvPicPr>
                    <p:blipFill>
                      <a:blip r:embed="rId16"/>
                      <a:stretch>
                        <a:fillRect/>
                      </a:stretch>
                    </p:blipFill>
                    <p:spPr>
                      <a:xfrm>
                        <a:off x="17876453" y="7114735"/>
                        <a:ext cx="4951547" cy="2242082"/>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084173508"/>
              </p:ext>
            </p:extLst>
          </p:nvPr>
        </p:nvGraphicFramePr>
        <p:xfrm>
          <a:off x="16931209" y="18960152"/>
          <a:ext cx="11687014" cy="6133863"/>
        </p:xfrm>
        <a:graphic>
          <a:graphicData uri="http://schemas.openxmlformats.org/presentationml/2006/ole">
            <mc:AlternateContent xmlns:mc="http://schemas.openxmlformats.org/markup-compatibility/2006">
              <mc:Choice xmlns:v="urn:schemas-microsoft-com:vml" Requires="v">
                <p:oleObj spid="_x0000_s1914" name="MestReNova" r:id="rId17" imgW="10353829" imgH="7220114" progId="MestReNova.Document.1">
                  <p:embed/>
                </p:oleObj>
              </mc:Choice>
              <mc:Fallback>
                <p:oleObj name="MestReNova" r:id="rId17" imgW="10353829" imgH="7220114" progId="MestReNova.Document.1">
                  <p:embed/>
                  <p:pic>
                    <p:nvPicPr>
                      <p:cNvPr id="0" name=""/>
                      <p:cNvPicPr/>
                      <p:nvPr/>
                    </p:nvPicPr>
                    <p:blipFill>
                      <a:blip r:embed="rId18"/>
                      <a:stretch>
                        <a:fillRect/>
                      </a:stretch>
                    </p:blipFill>
                    <p:spPr>
                      <a:xfrm>
                        <a:off x="16931209" y="18960152"/>
                        <a:ext cx="11687014" cy="6133863"/>
                      </a:xfrm>
                      <a:prstGeom prst="rect">
                        <a:avLst/>
                      </a:prstGeom>
                      <a:solidFill>
                        <a:schemeClr val="bg1"/>
                      </a:solidFill>
                    </p:spPr>
                  </p:pic>
                </p:oleObj>
              </mc:Fallback>
            </mc:AlternateContent>
          </a:graphicData>
        </a:graphic>
      </p:graphicFrame>
      <p:graphicFrame>
        <p:nvGraphicFramePr>
          <p:cNvPr id="32" name="Object 31"/>
          <p:cNvGraphicFramePr>
            <a:graphicFrameLocks noChangeAspect="1"/>
          </p:cNvGraphicFramePr>
          <p:nvPr>
            <p:extLst>
              <p:ext uri="{D42A27DB-BD31-4B8C-83A1-F6EECF244321}">
                <p14:modId xmlns:p14="http://schemas.microsoft.com/office/powerpoint/2010/main" val="3146551481"/>
              </p:ext>
            </p:extLst>
          </p:nvPr>
        </p:nvGraphicFramePr>
        <p:xfrm>
          <a:off x="17876453" y="20970246"/>
          <a:ext cx="4539299" cy="2055414"/>
        </p:xfrm>
        <a:graphic>
          <a:graphicData uri="http://schemas.openxmlformats.org/presentationml/2006/ole">
            <mc:AlternateContent xmlns:mc="http://schemas.openxmlformats.org/markup-compatibility/2006">
              <mc:Choice xmlns:v="urn:schemas-microsoft-com:vml" Requires="v">
                <p:oleObj spid="_x0000_s1915" name="CS ChemDraw Drawing" r:id="rId19" imgW="3482019" imgH="1577044" progId="ChemDraw.Document.6.0">
                  <p:embed/>
                </p:oleObj>
              </mc:Choice>
              <mc:Fallback>
                <p:oleObj name="CS ChemDraw Drawing" r:id="rId19" imgW="3482019" imgH="1577044" progId="ChemDraw.Document.6.0">
                  <p:embed/>
                  <p:pic>
                    <p:nvPicPr>
                      <p:cNvPr id="0" name=""/>
                      <p:cNvPicPr/>
                      <p:nvPr/>
                    </p:nvPicPr>
                    <p:blipFill>
                      <a:blip r:embed="rId20"/>
                      <a:stretch>
                        <a:fillRect/>
                      </a:stretch>
                    </p:blipFill>
                    <p:spPr>
                      <a:xfrm>
                        <a:off x="17876453" y="20970246"/>
                        <a:ext cx="4539299" cy="2055414"/>
                      </a:xfrm>
                      <a:prstGeom prst="rect">
                        <a:avLst/>
                      </a:prstGeom>
                    </p:spPr>
                  </p:pic>
                </p:oleObj>
              </mc:Fallback>
            </mc:AlternateContent>
          </a:graphicData>
        </a:graphic>
      </p:graphicFrame>
      <p:graphicFrame>
        <p:nvGraphicFramePr>
          <p:cNvPr id="33" name="Object 32"/>
          <p:cNvGraphicFramePr>
            <a:graphicFrameLocks noChangeAspect="1"/>
          </p:cNvGraphicFramePr>
          <p:nvPr>
            <p:extLst>
              <p:ext uri="{D42A27DB-BD31-4B8C-83A1-F6EECF244321}">
                <p14:modId xmlns:p14="http://schemas.microsoft.com/office/powerpoint/2010/main" val="672325672"/>
              </p:ext>
            </p:extLst>
          </p:nvPr>
        </p:nvGraphicFramePr>
        <p:xfrm>
          <a:off x="16931209" y="12159507"/>
          <a:ext cx="11687014" cy="5893028"/>
        </p:xfrm>
        <a:graphic>
          <a:graphicData uri="http://schemas.openxmlformats.org/presentationml/2006/ole">
            <mc:AlternateContent xmlns:mc="http://schemas.openxmlformats.org/markup-compatibility/2006">
              <mc:Choice xmlns:v="urn:schemas-microsoft-com:vml" Requires="v">
                <p:oleObj spid="_x0000_s1916" name="MestReNova" r:id="rId21" imgW="10353829" imgH="7220114" progId="MestReNova.Document.1">
                  <p:embed/>
                </p:oleObj>
              </mc:Choice>
              <mc:Fallback>
                <p:oleObj name="MestReNova" r:id="rId21" imgW="10353829" imgH="7220114" progId="MestReNova.Document.1">
                  <p:embed/>
                  <p:pic>
                    <p:nvPicPr>
                      <p:cNvPr id="0" name=""/>
                      <p:cNvPicPr/>
                      <p:nvPr/>
                    </p:nvPicPr>
                    <p:blipFill>
                      <a:blip r:embed="rId22"/>
                      <a:stretch>
                        <a:fillRect/>
                      </a:stretch>
                    </p:blipFill>
                    <p:spPr>
                      <a:xfrm>
                        <a:off x="16931209" y="12159507"/>
                        <a:ext cx="11687014" cy="5893028"/>
                      </a:xfrm>
                      <a:prstGeom prst="rect">
                        <a:avLst/>
                      </a:prstGeom>
                      <a:solidFill>
                        <a:schemeClr val="bg1"/>
                      </a:solidFill>
                    </p:spPr>
                  </p:pic>
                </p:oleObj>
              </mc:Fallback>
            </mc:AlternateContent>
          </a:graphicData>
        </a:graphic>
      </p:graphicFrame>
      <p:graphicFrame>
        <p:nvGraphicFramePr>
          <p:cNvPr id="34" name="Object 33"/>
          <p:cNvGraphicFramePr>
            <a:graphicFrameLocks noChangeAspect="1"/>
          </p:cNvGraphicFramePr>
          <p:nvPr>
            <p:extLst>
              <p:ext uri="{D42A27DB-BD31-4B8C-83A1-F6EECF244321}">
                <p14:modId xmlns:p14="http://schemas.microsoft.com/office/powerpoint/2010/main" val="453043126"/>
              </p:ext>
            </p:extLst>
          </p:nvPr>
        </p:nvGraphicFramePr>
        <p:xfrm>
          <a:off x="18628795" y="13378637"/>
          <a:ext cx="5321494" cy="2791409"/>
        </p:xfrm>
        <a:graphic>
          <a:graphicData uri="http://schemas.openxmlformats.org/presentationml/2006/ole">
            <mc:AlternateContent xmlns:mc="http://schemas.openxmlformats.org/markup-compatibility/2006">
              <mc:Choice xmlns:v="urn:schemas-microsoft-com:vml" Requires="v">
                <p:oleObj spid="_x0000_s1917" name="CS ChemDraw Drawing" r:id="rId23" imgW="2845293" imgH="1491812" progId="ChemDraw.Document.6.0">
                  <p:embed/>
                </p:oleObj>
              </mc:Choice>
              <mc:Fallback>
                <p:oleObj name="CS ChemDraw Drawing" r:id="rId23" imgW="2845293" imgH="1491812" progId="ChemDraw.Document.6.0">
                  <p:embed/>
                  <p:pic>
                    <p:nvPicPr>
                      <p:cNvPr id="0" name=""/>
                      <p:cNvPicPr/>
                      <p:nvPr/>
                    </p:nvPicPr>
                    <p:blipFill>
                      <a:blip r:embed="rId24"/>
                      <a:stretch>
                        <a:fillRect/>
                      </a:stretch>
                    </p:blipFill>
                    <p:spPr>
                      <a:xfrm>
                        <a:off x="18628795" y="13378637"/>
                        <a:ext cx="5321494" cy="2791409"/>
                      </a:xfrm>
                      <a:prstGeom prst="rect">
                        <a:avLst/>
                      </a:prstGeom>
                    </p:spPr>
                  </p:pic>
                </p:oleObj>
              </mc:Fallback>
            </mc:AlternateContent>
          </a:graphicData>
        </a:graphic>
      </p:graphicFrame>
      <p:graphicFrame>
        <p:nvGraphicFramePr>
          <p:cNvPr id="35" name="Object 34"/>
          <p:cNvGraphicFramePr>
            <a:graphicFrameLocks noChangeAspect="1"/>
          </p:cNvGraphicFramePr>
          <p:nvPr>
            <p:extLst>
              <p:ext uri="{D42A27DB-BD31-4B8C-83A1-F6EECF244321}">
                <p14:modId xmlns:p14="http://schemas.microsoft.com/office/powerpoint/2010/main" val="3689014106"/>
              </p:ext>
            </p:extLst>
          </p:nvPr>
        </p:nvGraphicFramePr>
        <p:xfrm>
          <a:off x="16931209" y="25998718"/>
          <a:ext cx="11687014" cy="5606753"/>
        </p:xfrm>
        <a:graphic>
          <a:graphicData uri="http://schemas.openxmlformats.org/presentationml/2006/ole">
            <mc:AlternateContent xmlns:mc="http://schemas.openxmlformats.org/markup-compatibility/2006">
              <mc:Choice xmlns:v="urn:schemas-microsoft-com:vml" Requires="v">
                <p:oleObj spid="_x0000_s1918" name="MestReNova" r:id="rId25" imgW="10353829" imgH="7220114" progId="MestReNova.Document.1">
                  <p:embed/>
                </p:oleObj>
              </mc:Choice>
              <mc:Fallback>
                <p:oleObj name="MestReNova" r:id="rId25" imgW="10353829" imgH="7220114" progId="MestReNova.Document.1">
                  <p:embed/>
                  <p:pic>
                    <p:nvPicPr>
                      <p:cNvPr id="0" name=""/>
                      <p:cNvPicPr/>
                      <p:nvPr/>
                    </p:nvPicPr>
                    <p:blipFill>
                      <a:blip r:embed="rId26"/>
                      <a:stretch>
                        <a:fillRect/>
                      </a:stretch>
                    </p:blipFill>
                    <p:spPr>
                      <a:xfrm>
                        <a:off x="16931209" y="25998718"/>
                        <a:ext cx="11687014" cy="5606753"/>
                      </a:xfrm>
                      <a:prstGeom prst="rect">
                        <a:avLst/>
                      </a:prstGeom>
                      <a:solidFill>
                        <a:schemeClr val="bg1"/>
                      </a:solidFill>
                    </p:spPr>
                  </p:pic>
                </p:oleObj>
              </mc:Fallback>
            </mc:AlternateContent>
          </a:graphicData>
        </a:graphic>
      </p:graphicFrame>
      <p:graphicFrame>
        <p:nvGraphicFramePr>
          <p:cNvPr id="37" name="Object 36"/>
          <p:cNvGraphicFramePr>
            <a:graphicFrameLocks noChangeAspect="1"/>
          </p:cNvGraphicFramePr>
          <p:nvPr>
            <p:extLst>
              <p:ext uri="{D42A27DB-BD31-4B8C-83A1-F6EECF244321}">
                <p14:modId xmlns:p14="http://schemas.microsoft.com/office/powerpoint/2010/main" val="3768054876"/>
              </p:ext>
            </p:extLst>
          </p:nvPr>
        </p:nvGraphicFramePr>
        <p:xfrm>
          <a:off x="18739192" y="27355156"/>
          <a:ext cx="5321494" cy="2791409"/>
        </p:xfrm>
        <a:graphic>
          <a:graphicData uri="http://schemas.openxmlformats.org/presentationml/2006/ole">
            <mc:AlternateContent xmlns:mc="http://schemas.openxmlformats.org/markup-compatibility/2006">
              <mc:Choice xmlns:v="urn:schemas-microsoft-com:vml" Requires="v">
                <p:oleObj spid="_x0000_s1919" name="CS ChemDraw Drawing" r:id="rId27" imgW="2845293" imgH="1491812" progId="ChemDraw.Document.6.0">
                  <p:embed/>
                </p:oleObj>
              </mc:Choice>
              <mc:Fallback>
                <p:oleObj name="CS ChemDraw Drawing" r:id="rId27" imgW="2845293" imgH="1491812" progId="ChemDraw.Document.6.0">
                  <p:embed/>
                  <p:pic>
                    <p:nvPicPr>
                      <p:cNvPr id="0" name=""/>
                      <p:cNvPicPr/>
                      <p:nvPr/>
                    </p:nvPicPr>
                    <p:blipFill>
                      <a:blip r:embed="rId24"/>
                      <a:stretch>
                        <a:fillRect/>
                      </a:stretch>
                    </p:blipFill>
                    <p:spPr>
                      <a:xfrm>
                        <a:off x="18739192" y="27355156"/>
                        <a:ext cx="5321494" cy="2791409"/>
                      </a:xfrm>
                      <a:prstGeom prst="rect">
                        <a:avLst/>
                      </a:prstGeom>
                    </p:spPr>
                  </p:pic>
                </p:oleObj>
              </mc:Fallback>
            </mc:AlternateContent>
          </a:graphicData>
        </a:graphic>
      </p:graphicFrame>
    </p:spTree>
    <p:extLst>
      <p:ext uri="{BB962C8B-B14F-4D97-AF65-F5344CB8AC3E}">
        <p14:creationId xmlns:p14="http://schemas.microsoft.com/office/powerpoint/2010/main" val="331290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2371</TotalTime>
  <Words>703</Words>
  <Application>Microsoft Office PowerPoint</Application>
  <PresentationFormat>Custom</PresentationFormat>
  <Paragraphs>51</Paragraphs>
  <Slides>1</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8" baseType="lpstr">
      <vt:lpstr>Arial</vt:lpstr>
      <vt:lpstr>Calibri</vt:lpstr>
      <vt:lpstr>Calibri Light</vt:lpstr>
      <vt:lpstr>Times New Roman</vt:lpstr>
      <vt:lpstr>Office Theme</vt:lpstr>
      <vt:lpstr>CS ChemDraw Drawing</vt:lpstr>
      <vt:lpstr>MestReNova</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Aaron Chung</dc:creator>
  <cp:lastModifiedBy>Aaron Chung</cp:lastModifiedBy>
  <cp:revision>102</cp:revision>
  <dcterms:created xsi:type="dcterms:W3CDTF">2017-05-01T14:50:23Z</dcterms:created>
  <dcterms:modified xsi:type="dcterms:W3CDTF">2018-04-16T12:48:27Z</dcterms:modified>
</cp:coreProperties>
</file>