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FACCC5B0-4464-4606-8EC5-20E297B82AE9}">
          <p14:sldIdLst>
            <p14:sldId id="256"/>
          </p14:sldIdLst>
        </p14:section>
      </p14:sectionLst>
    </p:ex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24CA6"/>
    <a:srgbClr val="2D23FD"/>
    <a:srgbClr val="01244F"/>
    <a:srgbClr val="0A02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854" autoAdjust="0"/>
    <p:restoredTop sz="99500" autoAdjust="0"/>
  </p:normalViewPr>
  <p:slideViewPr>
    <p:cSldViewPr>
      <p:cViewPr>
        <p:scale>
          <a:sx n="50" d="100"/>
          <a:sy n="50" d="100"/>
        </p:scale>
        <p:origin x="-128" y="-4608"/>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ectangle 10"/>
          <p:cNvSpPr/>
          <p:nvPr/>
        </p:nvSpPr>
        <p:spPr>
          <a:xfrm>
            <a:off x="0" y="18561216"/>
            <a:ext cx="43891200" cy="14357184"/>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12" name="Rectangle 11"/>
          <p:cNvSpPr/>
          <p:nvPr/>
        </p:nvSpPr>
        <p:spPr>
          <a:xfrm>
            <a:off x="0" y="0"/>
            <a:ext cx="43891200" cy="18561216"/>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dirty="0"/>
          </a:p>
        </p:txBody>
      </p:sp>
      <p:sp>
        <p:nvSpPr>
          <p:cNvPr id="13" name="Rectangle 12"/>
          <p:cNvSpPr/>
          <p:nvPr/>
        </p:nvSpPr>
        <p:spPr>
          <a:xfrm>
            <a:off x="0" y="12731093"/>
            <a:ext cx="43891200" cy="109728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14" name="Oval 13"/>
          <p:cNvSpPr/>
          <p:nvPr/>
        </p:nvSpPr>
        <p:spPr>
          <a:xfrm>
            <a:off x="0" y="7680960"/>
            <a:ext cx="43891200" cy="2450592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3" name="Subtitle 2"/>
          <p:cNvSpPr>
            <a:spLocks noGrp="1"/>
          </p:cNvSpPr>
          <p:nvPr>
            <p:ph type="subTitle" idx="1"/>
          </p:nvPr>
        </p:nvSpPr>
        <p:spPr>
          <a:xfrm>
            <a:off x="7074216" y="24252219"/>
            <a:ext cx="27057648" cy="4234171"/>
          </a:xfrm>
        </p:spPr>
        <p:txBody>
          <a:bodyPr>
            <a:normAutofit/>
          </a:bodyPr>
          <a:lstStyle>
            <a:lvl1pPr marL="0" indent="0" algn="l">
              <a:buNone/>
              <a:defRPr sz="10600">
                <a:solidFill>
                  <a:schemeClr val="tx2"/>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BF82037-4B70-4EA4-A413-A03073B84B9E}" type="datetimeFigureOut">
              <a:rPr lang="en-US" smtClean="0"/>
              <a:pPr/>
              <a:t>4/16/18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
        <p:nvSpPr>
          <p:cNvPr id="2" name="Title 1"/>
          <p:cNvSpPr>
            <a:spLocks noGrp="1"/>
          </p:cNvSpPr>
          <p:nvPr>
            <p:ph type="ctrTitle"/>
          </p:nvPr>
        </p:nvSpPr>
        <p:spPr>
          <a:xfrm>
            <a:off x="3924391" y="15034994"/>
            <a:ext cx="34441685" cy="8607202"/>
          </a:xfrm>
          <a:effectLst/>
        </p:spPr>
        <p:txBody>
          <a:bodyPr>
            <a:noAutofit/>
          </a:bodyPr>
          <a:lstStyle>
            <a:lvl1pPr marL="3072384" indent="-2194560" algn="l">
              <a:defRPr sz="259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BF82037-4B70-4EA4-A413-A03073B84B9E}" type="datetimeFigureOut">
              <a:rPr lang="en-US" smtClean="0"/>
              <a:pPr/>
              <a:t>4/16/18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5486400" y="3511296"/>
            <a:ext cx="30723840" cy="166786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18561216"/>
            <a:ext cx="43891200" cy="14357184"/>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8" name="Rectangle 7"/>
          <p:cNvSpPr/>
          <p:nvPr/>
        </p:nvSpPr>
        <p:spPr>
          <a:xfrm>
            <a:off x="0" y="0"/>
            <a:ext cx="43891200" cy="18561216"/>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dirty="0"/>
          </a:p>
        </p:txBody>
      </p:sp>
      <p:sp>
        <p:nvSpPr>
          <p:cNvPr id="9" name="Rectangle 8"/>
          <p:cNvSpPr/>
          <p:nvPr/>
        </p:nvSpPr>
        <p:spPr>
          <a:xfrm>
            <a:off x="0" y="12731093"/>
            <a:ext cx="43891200" cy="109728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10" name="Oval 9"/>
          <p:cNvSpPr/>
          <p:nvPr/>
        </p:nvSpPr>
        <p:spPr>
          <a:xfrm>
            <a:off x="0" y="7680960"/>
            <a:ext cx="43891200" cy="2450592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2" name="Title 1"/>
          <p:cNvSpPr>
            <a:spLocks noGrp="1"/>
          </p:cNvSpPr>
          <p:nvPr>
            <p:ph type="title"/>
          </p:nvPr>
        </p:nvSpPr>
        <p:spPr>
          <a:xfrm>
            <a:off x="9759336" y="10428710"/>
            <a:ext cx="28639997" cy="11632061"/>
          </a:xfrm>
          <a:effectLst/>
        </p:spPr>
        <p:txBody>
          <a:bodyPr anchor="b"/>
          <a:lstStyle>
            <a:lvl1pPr algn="r">
              <a:defRPr sz="221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9707703" y="22116053"/>
            <a:ext cx="28658371" cy="4010208"/>
          </a:xfrm>
        </p:spPr>
        <p:txBody>
          <a:bodyPr anchor="t"/>
          <a:lstStyle>
            <a:lvl1pPr marL="0" indent="0" algn="r">
              <a:buNone/>
              <a:defRPr sz="9600">
                <a:solidFill>
                  <a:schemeClr val="tx2"/>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BF82037-4B70-4EA4-A413-A03073B84B9E}" type="datetimeFigureOut">
              <a:rPr lang="en-US" smtClean="0"/>
              <a:pPr/>
              <a:t>4/16/18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BF82037-4B70-4EA4-A413-A03073B84B9E}" type="datetimeFigureOut">
              <a:rPr lang="en-US" smtClean="0"/>
              <a:pPr/>
              <a:t>4/16/18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5486395" y="3511291"/>
            <a:ext cx="16064179" cy="166786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22296730" y="3511296"/>
            <a:ext cx="16064179" cy="166786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486400" y="3511296"/>
            <a:ext cx="16064179" cy="3070858"/>
          </a:xfrm>
        </p:spPr>
        <p:txBody>
          <a:bodyPr anchor="b">
            <a:noAutofit/>
          </a:bodyPr>
          <a:lstStyle>
            <a:lvl1pPr marL="0" indent="0" algn="ctr">
              <a:buNone/>
              <a:defRPr lang="en-US" sz="115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a:t>Click to edit Master text styles</a:t>
            </a:r>
          </a:p>
        </p:txBody>
      </p:sp>
      <p:sp>
        <p:nvSpPr>
          <p:cNvPr id="4" name="Content Placeholder 3"/>
          <p:cNvSpPr>
            <a:spLocks noGrp="1"/>
          </p:cNvSpPr>
          <p:nvPr>
            <p:ph sz="half" idx="2"/>
          </p:nvPr>
        </p:nvSpPr>
        <p:spPr>
          <a:xfrm>
            <a:off x="5550946" y="6721570"/>
            <a:ext cx="16064179" cy="13167360"/>
          </a:xfrm>
        </p:spPr>
        <p:txBody>
          <a:bodyPr>
            <a:normAutofit/>
          </a:bodyPr>
          <a:lstStyle>
            <a:lvl1pPr>
              <a:defRPr sz="8600"/>
            </a:lvl1pPr>
            <a:lvl2pPr>
              <a:defRPr sz="8600"/>
            </a:lvl2pPr>
            <a:lvl3pPr>
              <a:defRPr sz="7700"/>
            </a:lvl3pPr>
            <a:lvl4pPr>
              <a:defRPr sz="7700"/>
            </a:lvl4pPr>
            <a:lvl5pPr>
              <a:defRPr sz="7700"/>
            </a:lvl5pPr>
            <a:lvl6pPr>
              <a:defRPr sz="7700"/>
            </a:lvl6pPr>
            <a:lvl7pPr>
              <a:defRPr sz="7700"/>
            </a:lvl7pPr>
            <a:lvl8pPr>
              <a:defRPr sz="7700"/>
            </a:lvl8pPr>
            <a:lvl9pPr>
              <a:defRPr sz="7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307050" y="3511296"/>
            <a:ext cx="16064179" cy="3070858"/>
          </a:xfrm>
        </p:spPr>
        <p:txBody>
          <a:bodyPr anchor="b">
            <a:noAutofit/>
          </a:bodyPr>
          <a:lstStyle>
            <a:lvl1pPr marL="0" indent="0" algn="ctr">
              <a:buNone/>
              <a:defRPr lang="en-US" sz="115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marL="0" lvl="0" indent="0" algn="ctr" defTabSz="4389120" rtl="0" eaLnBrk="1" latinLnBrk="0" hangingPunct="1">
              <a:spcBef>
                <a:spcPct val="20000"/>
              </a:spcBef>
              <a:spcAft>
                <a:spcPts val="144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22296120" y="6715354"/>
            <a:ext cx="16064179" cy="13167360"/>
          </a:xfrm>
        </p:spPr>
        <p:txBody>
          <a:bodyPr>
            <a:normAutofit/>
          </a:bodyPr>
          <a:lstStyle>
            <a:lvl1pPr>
              <a:defRPr sz="8600"/>
            </a:lvl1pPr>
            <a:lvl2pPr>
              <a:defRPr sz="8600"/>
            </a:lvl2pPr>
            <a:lvl3pPr>
              <a:defRPr sz="7700"/>
            </a:lvl3pPr>
            <a:lvl4pPr>
              <a:defRPr sz="7700"/>
            </a:lvl4pPr>
            <a:lvl5pPr>
              <a:defRPr sz="7700"/>
            </a:lvl5pPr>
            <a:lvl6pPr>
              <a:defRPr sz="7700"/>
            </a:lvl6pPr>
            <a:lvl7pPr>
              <a:defRPr sz="7700"/>
            </a:lvl7pPr>
            <a:lvl8pPr>
              <a:defRPr sz="7700"/>
            </a:lvl8pPr>
            <a:lvl9pPr>
              <a:defRPr sz="7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BF82037-4B70-4EA4-A413-A03073B84B9E}" type="datetimeFigureOut">
              <a:rPr lang="en-US" smtClean="0"/>
              <a:pPr/>
              <a:t>4/16/18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670BD01-8D73-4271-B0C4-B3CC509EDED7}" type="slidenum">
              <a:rPr lang="en-US" smtClean="0"/>
              <a:pPr/>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BF82037-4B70-4EA4-A413-A03073B84B9E}" type="datetimeFigureOut">
              <a:rPr lang="en-US" smtClean="0"/>
              <a:pPr/>
              <a:t>4/16/18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F82037-4B70-4EA4-A413-A03073B84B9E}" type="datetimeFigureOut">
              <a:rPr lang="en-US" smtClean="0"/>
              <a:pPr/>
              <a:t>4/16/18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027658" y="10607043"/>
            <a:ext cx="17453208" cy="6040766"/>
          </a:xfrm>
          <a:effectLst/>
        </p:spPr>
        <p:txBody>
          <a:bodyPr anchor="b">
            <a:noAutofit/>
          </a:bodyPr>
          <a:lstStyle>
            <a:lvl1pPr marL="1097280" indent="-1097280" algn="l">
              <a:defRPr sz="13400" b="1">
                <a:effectLst/>
              </a:defRPr>
            </a:lvl1pPr>
          </a:lstStyle>
          <a:p>
            <a:r>
              <a:rPr lang="en-US"/>
              <a:t>Click to edit Master title style</a:t>
            </a:r>
            <a:endParaRPr lang="en-US" dirty="0"/>
          </a:p>
        </p:txBody>
      </p:sp>
      <p:sp>
        <p:nvSpPr>
          <p:cNvPr id="3" name="Content Placeholder 2"/>
          <p:cNvSpPr>
            <a:spLocks noGrp="1"/>
          </p:cNvSpPr>
          <p:nvPr>
            <p:ph idx="1"/>
          </p:nvPr>
        </p:nvSpPr>
        <p:spPr>
          <a:xfrm>
            <a:off x="22048874" y="3511296"/>
            <a:ext cx="19282008" cy="23494704"/>
          </a:xfrm>
        </p:spPr>
        <p:txBody>
          <a:bodyPr anchor="ctr"/>
          <a:lstStyle>
            <a:lvl1pPr>
              <a:defRPr sz="10600"/>
            </a:lvl1pPr>
            <a:lvl2pPr>
              <a:defRPr sz="9600"/>
            </a:lvl2pPr>
            <a:lvl3pPr>
              <a:defRPr sz="8600"/>
            </a:lvl3pPr>
            <a:lvl4pPr>
              <a:defRPr sz="7700"/>
            </a:lvl4pPr>
            <a:lvl5pPr>
              <a:defRPr sz="67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163672" y="16789450"/>
            <a:ext cx="16265568" cy="10269686"/>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4/16/18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18561216"/>
            <a:ext cx="43891200" cy="14357184"/>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9" name="Rectangle 8"/>
          <p:cNvSpPr/>
          <p:nvPr/>
        </p:nvSpPr>
        <p:spPr>
          <a:xfrm>
            <a:off x="0" y="0"/>
            <a:ext cx="43891200" cy="18561216"/>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dirty="0"/>
          </a:p>
        </p:txBody>
      </p:sp>
      <p:sp>
        <p:nvSpPr>
          <p:cNvPr id="10" name="Rectangle 9"/>
          <p:cNvSpPr/>
          <p:nvPr/>
        </p:nvSpPr>
        <p:spPr>
          <a:xfrm>
            <a:off x="0" y="12731093"/>
            <a:ext cx="43891200" cy="109728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11" name="Oval 10"/>
          <p:cNvSpPr/>
          <p:nvPr/>
        </p:nvSpPr>
        <p:spPr>
          <a:xfrm>
            <a:off x="0" y="7680960"/>
            <a:ext cx="43891200" cy="2450592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3" name="Picture Placeholder 2"/>
          <p:cNvSpPr>
            <a:spLocks noGrp="1"/>
          </p:cNvSpPr>
          <p:nvPr>
            <p:ph type="pic" idx="1"/>
          </p:nvPr>
        </p:nvSpPr>
        <p:spPr>
          <a:xfrm>
            <a:off x="21480840" y="5486400"/>
            <a:ext cx="19751040" cy="15013469"/>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96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4213858" y="4850333"/>
            <a:ext cx="17731747" cy="10382496"/>
          </a:xfrm>
        </p:spPr>
        <p:txBody>
          <a:bodyPr anchor="b"/>
          <a:lstStyle>
            <a:lvl1pPr marL="877824" indent="-877824">
              <a:buFont typeface="Georgia" pitchFamily="18" charset="0"/>
              <a:buChar char="*"/>
              <a:defRPr sz="7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4/16/18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
        <p:nvSpPr>
          <p:cNvPr id="2" name="Title 1"/>
          <p:cNvSpPr>
            <a:spLocks noGrp="1"/>
          </p:cNvSpPr>
          <p:nvPr>
            <p:ph type="title"/>
          </p:nvPr>
        </p:nvSpPr>
        <p:spPr>
          <a:xfrm>
            <a:off x="3490887" y="21429221"/>
            <a:ext cx="30640982" cy="5486400"/>
          </a:xfrm>
        </p:spPr>
        <p:txBody>
          <a:bodyPr anchor="b">
            <a:noAutofit/>
          </a:bodyPr>
          <a:lstStyle>
            <a:lvl1pPr algn="l">
              <a:defRPr sz="221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9144000" y="3511291"/>
            <a:ext cx="30723840" cy="166786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BF82037-4B70-4EA4-A413-A03073B84B9E}" type="datetimeFigureOut">
              <a:rPr lang="en-US" smtClean="0"/>
              <a:pPr/>
              <a:t>4/16/18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538038" y="1807284"/>
            <a:ext cx="9875520" cy="25144027"/>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15955745" y="3511294"/>
            <a:ext cx="23180578" cy="234946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F82037-4B70-4EA4-A413-A03073B84B9E}" type="datetimeFigureOut">
              <a:rPr lang="en-US" smtClean="0"/>
              <a:pPr/>
              <a:t>4/16/18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p:nvSpPr>
          <p:cNvPr id="7" name="Rectangle 6"/>
          <p:cNvSpPr/>
          <p:nvPr/>
        </p:nvSpPr>
        <p:spPr>
          <a:xfrm>
            <a:off x="0" y="24505920"/>
            <a:ext cx="43891200" cy="84124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8" name="Rectangle 7"/>
          <p:cNvSpPr/>
          <p:nvPr/>
        </p:nvSpPr>
        <p:spPr>
          <a:xfrm>
            <a:off x="0" y="0"/>
            <a:ext cx="43891200" cy="24505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dirty="0"/>
          </a:p>
        </p:txBody>
      </p:sp>
      <p:sp>
        <p:nvSpPr>
          <p:cNvPr id="9" name="Rectangle 8"/>
          <p:cNvSpPr/>
          <p:nvPr/>
        </p:nvSpPr>
        <p:spPr>
          <a:xfrm>
            <a:off x="0" y="18087859"/>
            <a:ext cx="43891200" cy="109728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10" name="Oval 9"/>
          <p:cNvSpPr/>
          <p:nvPr/>
        </p:nvSpPr>
        <p:spPr>
          <a:xfrm>
            <a:off x="0" y="7680960"/>
            <a:ext cx="43891200" cy="2450592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2" name="Title Placeholder 1"/>
          <p:cNvSpPr>
            <a:spLocks noGrp="1"/>
          </p:cNvSpPr>
          <p:nvPr>
            <p:ph type="title"/>
          </p:nvPr>
        </p:nvSpPr>
        <p:spPr>
          <a:xfrm>
            <a:off x="8607790" y="20986406"/>
            <a:ext cx="31260053" cy="5486400"/>
          </a:xfrm>
          <a:prstGeom prst="rect">
            <a:avLst/>
          </a:prstGeom>
          <a:effectLst/>
        </p:spPr>
        <p:txBody>
          <a:bodyPr vert="horz" lIns="438912" tIns="219456" rIns="438912" bIns="219456"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5486400" y="3514848"/>
            <a:ext cx="30723840" cy="16678656"/>
          </a:xfrm>
          <a:prstGeom prst="rect">
            <a:avLst/>
          </a:prstGeom>
        </p:spPr>
        <p:txBody>
          <a:bodyPr vert="horz" lIns="438912" tIns="219456" rIns="438912" bIns="219456"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9626560" y="29626562"/>
            <a:ext cx="12070080" cy="1752600"/>
          </a:xfrm>
          <a:prstGeom prst="rect">
            <a:avLst/>
          </a:prstGeom>
        </p:spPr>
        <p:txBody>
          <a:bodyPr vert="horz" lIns="438912" tIns="219456" rIns="438912" bIns="219456" rtlCol="0" anchor="ctr"/>
          <a:lstStyle>
            <a:lvl1pPr algn="r">
              <a:defRPr sz="5300" b="1">
                <a:solidFill>
                  <a:schemeClr val="tx1">
                    <a:lumMod val="50000"/>
                    <a:lumOff val="50000"/>
                  </a:schemeClr>
                </a:solidFill>
              </a:defRPr>
            </a:lvl1pPr>
          </a:lstStyle>
          <a:p>
            <a:fld id="{FBF82037-4B70-4EA4-A413-A03073B84B9E}" type="datetimeFigureOut">
              <a:rPr lang="en-US" smtClean="0"/>
              <a:pPr/>
              <a:t>4/16/18</a:t>
            </a:fld>
            <a:endParaRPr lang="en-US" dirty="0"/>
          </a:p>
        </p:txBody>
      </p:sp>
      <p:sp>
        <p:nvSpPr>
          <p:cNvPr id="5" name="Footer Placeholder 4"/>
          <p:cNvSpPr>
            <a:spLocks noGrp="1"/>
          </p:cNvSpPr>
          <p:nvPr>
            <p:ph type="ftr" sz="quarter" idx="3"/>
          </p:nvPr>
        </p:nvSpPr>
        <p:spPr>
          <a:xfrm>
            <a:off x="2194558" y="29626562"/>
            <a:ext cx="16093445" cy="1752600"/>
          </a:xfrm>
          <a:prstGeom prst="rect">
            <a:avLst/>
          </a:prstGeom>
        </p:spPr>
        <p:txBody>
          <a:bodyPr vert="horz" lIns="438912" tIns="219456" rIns="438912" bIns="219456" rtlCol="0" anchor="ctr"/>
          <a:lstStyle>
            <a:lvl1pPr algn="l">
              <a:defRPr sz="5300" b="1">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8288000" y="29626562"/>
            <a:ext cx="8778240" cy="1752600"/>
          </a:xfrm>
          <a:prstGeom prst="rect">
            <a:avLst/>
          </a:prstGeom>
        </p:spPr>
        <p:txBody>
          <a:bodyPr vert="horz" lIns="438912" tIns="219456" rIns="438912" bIns="219456" rtlCol="0" anchor="ctr"/>
          <a:lstStyle>
            <a:lvl1pPr algn="ctr">
              <a:defRPr sz="5800" b="1">
                <a:solidFill>
                  <a:schemeClr val="tx1">
                    <a:lumMod val="50000"/>
                    <a:lumOff val="50000"/>
                  </a:schemeClr>
                </a:solidFill>
              </a:defRPr>
            </a:lvl1pPr>
          </a:lstStyle>
          <a:p>
            <a:fld id="{8670BD01-8D73-4271-B0C4-B3CC509EDED7}"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marL="1536192" indent="-1536192" algn="r" defTabSz="4389120" rtl="0" eaLnBrk="1" latinLnBrk="0" hangingPunct="1">
        <a:spcBef>
          <a:spcPct val="0"/>
        </a:spcBef>
        <a:buClr>
          <a:schemeClr val="accent6">
            <a:lumMod val="75000"/>
          </a:schemeClr>
        </a:buClr>
        <a:buSzPct val="128000"/>
        <a:buFont typeface="Georgia" pitchFamily="18" charset="0"/>
        <a:buChar char="*"/>
        <a:defRPr sz="221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1097280"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10600" kern="1200">
          <a:solidFill>
            <a:schemeClr val="tx1">
              <a:lumMod val="75000"/>
              <a:lumOff val="25000"/>
            </a:schemeClr>
          </a:solidFill>
          <a:latin typeface="+mn-lt"/>
          <a:ea typeface="+mn-ea"/>
          <a:cs typeface="+mn-cs"/>
        </a:defRPr>
      </a:lvl1pPr>
      <a:lvl2pPr marL="2633472"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9600" kern="1200">
          <a:solidFill>
            <a:schemeClr val="tx1">
              <a:lumMod val="75000"/>
              <a:lumOff val="25000"/>
            </a:schemeClr>
          </a:solidFill>
          <a:latin typeface="+mn-lt"/>
          <a:ea typeface="+mn-ea"/>
          <a:cs typeface="+mn-cs"/>
        </a:defRPr>
      </a:lvl2pPr>
      <a:lvl3pPr marL="3950208"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8600" kern="1200">
          <a:solidFill>
            <a:schemeClr val="tx1">
              <a:lumMod val="75000"/>
              <a:lumOff val="25000"/>
            </a:schemeClr>
          </a:solidFill>
          <a:latin typeface="+mn-lt"/>
          <a:ea typeface="+mn-ea"/>
          <a:cs typeface="+mn-cs"/>
        </a:defRPr>
      </a:lvl3pPr>
      <a:lvl4pPr marL="5266944"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7700" kern="1200">
          <a:solidFill>
            <a:schemeClr val="tx1">
              <a:lumMod val="75000"/>
              <a:lumOff val="25000"/>
            </a:schemeClr>
          </a:solidFill>
          <a:latin typeface="+mn-lt"/>
          <a:ea typeface="+mn-ea"/>
          <a:cs typeface="+mn-cs"/>
        </a:defRPr>
      </a:lvl4pPr>
      <a:lvl5pPr marL="6671462"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6700" kern="1200">
          <a:solidFill>
            <a:schemeClr val="tx1">
              <a:lumMod val="75000"/>
              <a:lumOff val="25000"/>
            </a:schemeClr>
          </a:solidFill>
          <a:latin typeface="+mn-lt"/>
          <a:ea typeface="+mn-ea"/>
          <a:cs typeface="+mn-cs"/>
        </a:defRPr>
      </a:lvl5pPr>
      <a:lvl6pPr marL="7988198"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6700" kern="1200">
          <a:solidFill>
            <a:schemeClr val="tx1">
              <a:lumMod val="75000"/>
              <a:lumOff val="25000"/>
            </a:schemeClr>
          </a:solidFill>
          <a:latin typeface="+mn-lt"/>
          <a:ea typeface="+mn-ea"/>
          <a:cs typeface="+mn-cs"/>
        </a:defRPr>
      </a:lvl6pPr>
      <a:lvl7pPr marL="9436608"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6700" kern="1200">
          <a:solidFill>
            <a:schemeClr val="tx1">
              <a:lumMod val="75000"/>
              <a:lumOff val="25000"/>
            </a:schemeClr>
          </a:solidFill>
          <a:latin typeface="+mn-lt"/>
          <a:ea typeface="+mn-ea"/>
          <a:cs typeface="+mn-cs"/>
        </a:defRPr>
      </a:lvl7pPr>
      <a:lvl8pPr marL="10972800"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6700" kern="1200">
          <a:solidFill>
            <a:schemeClr val="tx1">
              <a:lumMod val="75000"/>
              <a:lumOff val="25000"/>
            </a:schemeClr>
          </a:solidFill>
          <a:latin typeface="+mn-lt"/>
          <a:ea typeface="+mn-ea"/>
          <a:cs typeface="+mn-cs"/>
        </a:defRPr>
      </a:lvl8pPr>
      <a:lvl9pPr marL="12421210"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6700" kern="1200">
          <a:solidFill>
            <a:schemeClr val="tx1">
              <a:lumMod val="75000"/>
              <a:lumOff val="25000"/>
            </a:schemeClr>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emf"/><Relationship Id="rId13" Type="http://schemas.openxmlformats.org/officeDocument/2006/relationships/image" Target="../media/image12.emf"/><Relationship Id="rId18" Type="http://schemas.openxmlformats.org/officeDocument/2006/relationships/image" Target="../media/image17.emf"/><Relationship Id="rId3" Type="http://schemas.openxmlformats.org/officeDocument/2006/relationships/image" Target="../media/image2.emf"/><Relationship Id="rId7" Type="http://schemas.openxmlformats.org/officeDocument/2006/relationships/image" Target="../media/image6.emf"/><Relationship Id="rId12" Type="http://schemas.openxmlformats.org/officeDocument/2006/relationships/image" Target="../media/image11.emf"/><Relationship Id="rId17" Type="http://schemas.openxmlformats.org/officeDocument/2006/relationships/image" Target="../media/image16.emf"/><Relationship Id="rId2" Type="http://schemas.openxmlformats.org/officeDocument/2006/relationships/image" Target="../media/image1.png"/><Relationship Id="rId16" Type="http://schemas.openxmlformats.org/officeDocument/2006/relationships/image" Target="../media/image15.emf"/><Relationship Id="rId1" Type="http://schemas.openxmlformats.org/officeDocument/2006/relationships/slideLayout" Target="../slideLayouts/slideLayout1.xml"/><Relationship Id="rId6" Type="http://schemas.openxmlformats.org/officeDocument/2006/relationships/image" Target="../media/image5.emf"/><Relationship Id="rId11" Type="http://schemas.openxmlformats.org/officeDocument/2006/relationships/image" Target="../media/image10.emf"/><Relationship Id="rId5" Type="http://schemas.openxmlformats.org/officeDocument/2006/relationships/image" Target="../media/image4.emf"/><Relationship Id="rId15" Type="http://schemas.openxmlformats.org/officeDocument/2006/relationships/image" Target="../media/image14.emf"/><Relationship Id="rId10" Type="http://schemas.openxmlformats.org/officeDocument/2006/relationships/image" Target="../media/image9.emf"/><Relationship Id="rId4" Type="http://schemas.openxmlformats.org/officeDocument/2006/relationships/image" Target="../media/image3.emf"/><Relationship Id="rId9" Type="http://schemas.openxmlformats.org/officeDocument/2006/relationships/image" Target="../media/image8.emf"/><Relationship Id="rId14" Type="http://schemas.openxmlformats.org/officeDocument/2006/relationships/image" Target="../media/image13.tiff"/></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14" name="Picture 13"/>
          <p:cNvPicPr>
            <a:picLocks noChangeAspect="1"/>
          </p:cNvPicPr>
          <p:nvPr/>
        </p:nvPicPr>
        <p:blipFill>
          <a:blip r:embed="rId2"/>
          <a:stretch>
            <a:fillRect/>
          </a:stretch>
        </p:blipFill>
        <p:spPr>
          <a:xfrm>
            <a:off x="1482475" y="1040135"/>
            <a:ext cx="3352800" cy="3732788"/>
          </a:xfrm>
          <a:prstGeom prst="rect">
            <a:avLst/>
          </a:prstGeom>
          <a:noFill/>
        </p:spPr>
      </p:pic>
      <p:sp>
        <p:nvSpPr>
          <p:cNvPr id="5" name="TextBox 4"/>
          <p:cNvSpPr txBox="1"/>
          <p:nvPr/>
        </p:nvSpPr>
        <p:spPr>
          <a:xfrm>
            <a:off x="6667500" y="1040135"/>
            <a:ext cx="30556200" cy="4355038"/>
          </a:xfrm>
          <a:prstGeom prst="rect">
            <a:avLst/>
          </a:prstGeom>
          <a:noFill/>
        </p:spPr>
        <p:txBody>
          <a:bodyPr wrap="square" rtlCol="0">
            <a:spAutoFit/>
          </a:bodyPr>
          <a:lstStyle/>
          <a:p>
            <a:pPr algn="ctr"/>
            <a:r>
              <a:rPr lang="en-US" sz="8800" b="1" dirty="0">
                <a:latin typeface="Times New Roman" panose="02020603050405020304" pitchFamily="18" charset="0"/>
                <a:cs typeface="Times New Roman" panose="02020603050405020304" pitchFamily="18" charset="0"/>
              </a:rPr>
              <a:t>Exploring Routes to the Synthesis of </a:t>
            </a:r>
            <a:r>
              <a:rPr lang="en-US" sz="8800" b="1" dirty="0" err="1">
                <a:latin typeface="Times New Roman" panose="02020603050405020304" pitchFamily="18" charset="0"/>
                <a:cs typeface="Times New Roman" panose="02020603050405020304" pitchFamily="18" charset="0"/>
              </a:rPr>
              <a:t>Dibenzopentalenes</a:t>
            </a:r>
            <a:endParaRPr lang="en-US" sz="8800" b="1" dirty="0">
              <a:latin typeface="Times New Roman" panose="02020603050405020304" pitchFamily="18" charset="0"/>
              <a:cs typeface="Times New Roman" panose="02020603050405020304" pitchFamily="18" charset="0"/>
            </a:endParaRPr>
          </a:p>
          <a:p>
            <a:pPr algn="ctr">
              <a:lnSpc>
                <a:spcPct val="150000"/>
              </a:lnSpc>
            </a:pPr>
            <a:r>
              <a:rPr lang="en-US" sz="5400" u="sng" dirty="0">
                <a:latin typeface="Times New Roman" panose="02020603050405020304" pitchFamily="18" charset="0"/>
                <a:cs typeface="Times New Roman" panose="02020603050405020304" pitchFamily="18" charset="0"/>
              </a:rPr>
              <a:t>Thomas J. Williams</a:t>
            </a:r>
            <a:r>
              <a:rPr lang="en-US" sz="5400" dirty="0">
                <a:latin typeface="Times New Roman" panose="02020603050405020304" pitchFamily="18" charset="0"/>
                <a:cs typeface="Times New Roman" panose="02020603050405020304" pitchFamily="18" charset="0"/>
              </a:rPr>
              <a:t>, Dr. Richard P. Johnson</a:t>
            </a:r>
          </a:p>
          <a:p>
            <a:pPr algn="ctr"/>
            <a:r>
              <a:rPr lang="en-US" sz="5400" dirty="0">
                <a:latin typeface="Times New Roman" panose="02020603050405020304" pitchFamily="18" charset="0"/>
                <a:cs typeface="Times New Roman" panose="02020603050405020304" pitchFamily="18" charset="0"/>
              </a:rPr>
              <a:t>tjw2001@wildcats.unh.edu University of New Hampshire, Department of Chemistry, Durham, NH</a:t>
            </a:r>
          </a:p>
          <a:p>
            <a:pPr algn="ctr"/>
            <a:r>
              <a:rPr lang="en-US" sz="5400" dirty="0">
                <a:latin typeface="Times New Roman" panose="02020603050405020304" pitchFamily="18" charset="0"/>
                <a:cs typeface="Times New Roman" panose="02020603050405020304" pitchFamily="18" charset="0"/>
              </a:rPr>
              <a:t>April 18</a:t>
            </a:r>
            <a:r>
              <a:rPr lang="en-US" sz="5400" baseline="30000" dirty="0">
                <a:latin typeface="Times New Roman" panose="02020603050405020304" pitchFamily="18" charset="0"/>
                <a:cs typeface="Times New Roman" panose="02020603050405020304" pitchFamily="18" charset="0"/>
              </a:rPr>
              <a:t>th</a:t>
            </a:r>
            <a:r>
              <a:rPr lang="en-US" sz="5400" dirty="0">
                <a:latin typeface="Times New Roman" panose="02020603050405020304" pitchFamily="18" charset="0"/>
                <a:cs typeface="Times New Roman" panose="02020603050405020304" pitchFamily="18" charset="0"/>
              </a:rPr>
              <a:t>, 2018</a:t>
            </a:r>
          </a:p>
        </p:txBody>
      </p:sp>
      <p:sp>
        <p:nvSpPr>
          <p:cNvPr id="6" name="TextBox 5"/>
          <p:cNvSpPr txBox="1"/>
          <p:nvPr/>
        </p:nvSpPr>
        <p:spPr>
          <a:xfrm>
            <a:off x="1482475" y="7696200"/>
            <a:ext cx="12801600" cy="6001643"/>
          </a:xfrm>
          <a:prstGeom prst="rect">
            <a:avLst/>
          </a:prstGeom>
          <a:noFill/>
          <a:ln>
            <a:solidFill>
              <a:schemeClr val="tx1"/>
            </a:solidFill>
          </a:ln>
        </p:spPr>
        <p:txBody>
          <a:bodyPr wrap="square" rtlCol="0">
            <a:spAutoFit/>
          </a:bodyPr>
          <a:lstStyle/>
          <a:p>
            <a:pPr algn="just">
              <a:spcBef>
                <a:spcPts val="0"/>
              </a:spcBef>
            </a:pPr>
            <a:r>
              <a:rPr lang="en-US" sz="3200" dirty="0">
                <a:latin typeface="Times New Roman" panose="02020603050405020304" pitchFamily="18" charset="0"/>
                <a:cs typeface="Times New Roman" panose="02020603050405020304" pitchFamily="18" charset="0"/>
              </a:rPr>
              <a:t>Dibenzo[</a:t>
            </a:r>
            <a:r>
              <a:rPr lang="en-US" sz="3200" dirty="0" err="1">
                <a:latin typeface="Times New Roman" panose="02020603050405020304" pitchFamily="18" charset="0"/>
                <a:cs typeface="Times New Roman" panose="02020603050405020304" pitchFamily="18" charset="0"/>
              </a:rPr>
              <a:t>cd,gh</a:t>
            </a:r>
            <a:r>
              <a:rPr lang="en-US" sz="3200" dirty="0">
                <a:latin typeface="Times New Roman" panose="02020603050405020304" pitchFamily="18" charset="0"/>
                <a:cs typeface="Times New Roman" panose="02020603050405020304" pitchFamily="18" charset="0"/>
              </a:rPr>
              <a:t>]pentalene is a little-studied chemical motif with an interesting electronic structure which conceptually merges the known compounds biphenyl with pentalene. According to our Density Functional Theory (DFT) calculations, </a:t>
            </a:r>
            <a:r>
              <a:rPr lang="en-US" sz="3200" dirty="0" err="1">
                <a:latin typeface="Times New Roman" panose="02020603050405020304" pitchFamily="18" charset="0"/>
                <a:cs typeface="Times New Roman" panose="02020603050405020304" pitchFamily="18" charset="0"/>
              </a:rPr>
              <a:t>dibenzopentalene</a:t>
            </a:r>
            <a:r>
              <a:rPr lang="en-US" sz="3200" dirty="0">
                <a:latin typeface="Times New Roman" panose="02020603050405020304" pitchFamily="18" charset="0"/>
                <a:cs typeface="Times New Roman" panose="02020603050405020304" pitchFamily="18" charset="0"/>
              </a:rPr>
              <a:t> is predicted to possess a triplet ground state diradical. Previous research on this these compounds was performed in the early to mid 1970s by Barry </a:t>
            </a:r>
            <a:r>
              <a:rPr lang="en-US" sz="3200" dirty="0" err="1">
                <a:latin typeface="Times New Roman" panose="02020603050405020304" pitchFamily="18" charset="0"/>
                <a:cs typeface="Times New Roman" panose="02020603050405020304" pitchFamily="18" charset="0"/>
              </a:rPr>
              <a:t>Trost</a:t>
            </a:r>
            <a:r>
              <a:rPr lang="en-US" sz="3200" dirty="0">
                <a:latin typeface="Times New Roman" panose="02020603050405020304" pitchFamily="18" charset="0"/>
                <a:cs typeface="Times New Roman" panose="02020603050405020304" pitchFamily="18" charset="0"/>
              </a:rPr>
              <a:t> and Philip Kinson at the University of Wisconsin. Their lengthy synthesis produced milligram-scale quantities of the </a:t>
            </a:r>
            <a:r>
              <a:rPr lang="en-US" sz="3200" dirty="0" err="1">
                <a:latin typeface="Times New Roman" panose="02020603050405020304" pitchFamily="18" charset="0"/>
                <a:cs typeface="Times New Roman" panose="02020603050405020304" pitchFamily="18" charset="0"/>
              </a:rPr>
              <a:t>dihydrodibenzopentalene</a:t>
            </a:r>
            <a:r>
              <a:rPr lang="en-US" sz="3200" dirty="0">
                <a:latin typeface="Times New Roman" panose="02020603050405020304" pitchFamily="18" charset="0"/>
                <a:cs typeface="Times New Roman" panose="02020603050405020304" pitchFamily="18" charset="0"/>
              </a:rPr>
              <a:t> non-aromatic analog. X-ray crystallography of the structure they synthesized suggested planarity, which is consistent with our calculations. This work explores simple and practical routes towards the syntheses of molecules with this skeleton to examine their fundamental chemical and electronic properties. </a:t>
            </a:r>
          </a:p>
        </p:txBody>
      </p:sp>
      <p:sp>
        <p:nvSpPr>
          <p:cNvPr id="12" name="TextBox 11"/>
          <p:cNvSpPr txBox="1"/>
          <p:nvPr/>
        </p:nvSpPr>
        <p:spPr>
          <a:xfrm>
            <a:off x="29607125" y="7696200"/>
            <a:ext cx="12801600" cy="4031873"/>
          </a:xfrm>
          <a:prstGeom prst="rect">
            <a:avLst/>
          </a:prstGeom>
          <a:noFill/>
          <a:ln>
            <a:solidFill>
              <a:schemeClr val="tx1"/>
            </a:solidFill>
          </a:ln>
        </p:spPr>
        <p:txBody>
          <a:bodyPr wrap="square" rtlCol="0">
            <a:spAutoFit/>
          </a:bodyPr>
          <a:lstStyle/>
          <a:p>
            <a:pPr algn="just" defTabSz="914400"/>
            <a:r>
              <a:rPr lang="en-US" sz="3200" dirty="0">
                <a:solidFill>
                  <a:prstClr val="black"/>
                </a:solidFill>
                <a:latin typeface="Times New Roman" panose="02020603050405020304" pitchFamily="18" charset="0"/>
                <a:cs typeface="Times New Roman" panose="02020603050405020304" pitchFamily="18" charset="0"/>
              </a:rPr>
              <a:t>Two specific methods are being followed to complete the synthesis of </a:t>
            </a:r>
            <a:r>
              <a:rPr lang="en-US" sz="3200" dirty="0" err="1">
                <a:solidFill>
                  <a:prstClr val="black"/>
                </a:solidFill>
                <a:latin typeface="Times New Roman" panose="02020603050405020304" pitchFamily="18" charset="0"/>
                <a:cs typeface="Times New Roman" panose="02020603050405020304" pitchFamily="18" charset="0"/>
              </a:rPr>
              <a:t>dihydrodibenzopentalene</a:t>
            </a:r>
            <a:r>
              <a:rPr lang="en-US" sz="3200" dirty="0">
                <a:solidFill>
                  <a:prstClr val="black"/>
                </a:solidFill>
                <a:latin typeface="Times New Roman" panose="02020603050405020304" pitchFamily="18" charset="0"/>
                <a:cs typeface="Times New Roman" panose="02020603050405020304" pitchFamily="18" charset="0"/>
              </a:rPr>
              <a:t>. The first route passes through a carbene. This will be completed by oxidization to an aldehyde, then using </a:t>
            </a:r>
            <a:r>
              <a:rPr lang="en-US" sz="3200" dirty="0" err="1">
                <a:solidFill>
                  <a:prstClr val="black"/>
                </a:solidFill>
                <a:latin typeface="Times New Roman" panose="02020603050405020304" pitchFamily="18" charset="0"/>
                <a:cs typeface="Times New Roman" panose="02020603050405020304" pitchFamily="18" charset="0"/>
              </a:rPr>
              <a:t>tosylhydrazine</a:t>
            </a:r>
            <a:r>
              <a:rPr lang="en-US" sz="3200" dirty="0">
                <a:solidFill>
                  <a:prstClr val="black"/>
                </a:solidFill>
                <a:latin typeface="Times New Roman" panose="02020603050405020304" pitchFamily="18" charset="0"/>
                <a:cs typeface="Times New Roman" panose="02020603050405020304" pitchFamily="18" charset="0"/>
              </a:rPr>
              <a:t> chemistry to prepare a diazo precursor to the carbene. A method based on C-H insertion will also be explored. This process substitutes the alcohol with a trifluoroacetate group, followed by a palladium catalyzed cyclization to afford the product. This is a known high-yield method for the production of fluorene.</a:t>
            </a:r>
          </a:p>
        </p:txBody>
      </p:sp>
      <p:sp>
        <p:nvSpPr>
          <p:cNvPr id="8" name="TextBox 7"/>
          <p:cNvSpPr txBox="1"/>
          <p:nvPr/>
        </p:nvSpPr>
        <p:spPr>
          <a:xfrm>
            <a:off x="1482474" y="23730591"/>
            <a:ext cx="12801600" cy="2062103"/>
          </a:xfrm>
          <a:prstGeom prst="rect">
            <a:avLst/>
          </a:prstGeom>
          <a:noFill/>
          <a:ln>
            <a:solidFill>
              <a:schemeClr val="tx1"/>
            </a:solidFill>
          </a:ln>
        </p:spPr>
        <p:txBody>
          <a:bodyPr wrap="square" rtlCol="0">
            <a:spAutoFit/>
          </a:bodyPr>
          <a:lstStyle/>
          <a:p>
            <a:r>
              <a:rPr lang="en-US" sz="3200" b="1" dirty="0">
                <a:latin typeface="Times New Roman" panose="02020603050405020304" pitchFamily="18" charset="0"/>
                <a:cs typeface="Times New Roman" panose="02020603050405020304" pitchFamily="18" charset="0"/>
              </a:rPr>
              <a:t>Predicted Energies</a:t>
            </a:r>
            <a:r>
              <a:rPr lang="en-US" sz="3200" dirty="0">
                <a:latin typeface="Times New Roman" panose="02020603050405020304" pitchFamily="18" charset="0"/>
                <a:cs typeface="Times New Roman" panose="02020603050405020304" pitchFamily="18" charset="0"/>
              </a:rPr>
              <a:t>:</a:t>
            </a:r>
          </a:p>
          <a:p>
            <a:r>
              <a:rPr lang="en-US" sz="3200" dirty="0">
                <a:latin typeface="Times New Roman" panose="02020603050405020304" pitchFamily="18" charset="0"/>
                <a:cs typeface="Times New Roman" panose="02020603050405020304" pitchFamily="18" charset="0"/>
              </a:rPr>
              <a:t>Closed Shell (Singlet): 6.09 kcal/</a:t>
            </a:r>
            <a:r>
              <a:rPr lang="en-US" sz="3200" dirty="0" err="1">
                <a:latin typeface="Times New Roman" panose="02020603050405020304" pitchFamily="18" charset="0"/>
                <a:cs typeface="Times New Roman" panose="02020603050405020304" pitchFamily="18" charset="0"/>
              </a:rPr>
              <a:t>mol</a:t>
            </a:r>
            <a:endParaRPr lang="en-US" sz="3200" dirty="0">
              <a:latin typeface="Times New Roman" panose="02020603050405020304" pitchFamily="18" charset="0"/>
              <a:cs typeface="Times New Roman" panose="02020603050405020304" pitchFamily="18" charset="0"/>
            </a:endParaRPr>
          </a:p>
          <a:p>
            <a:r>
              <a:rPr lang="en-US" sz="3200" dirty="0">
                <a:latin typeface="Times New Roman" panose="02020603050405020304" pitchFamily="18" charset="0"/>
                <a:cs typeface="Times New Roman" panose="02020603050405020304" pitchFamily="18" charset="0"/>
              </a:rPr>
              <a:t>Open Shell Diradical (Singlet): 3.06 kcal/</a:t>
            </a:r>
            <a:r>
              <a:rPr lang="en-US" sz="3200" dirty="0" err="1">
                <a:latin typeface="Times New Roman" panose="02020603050405020304" pitchFamily="18" charset="0"/>
                <a:cs typeface="Times New Roman" panose="02020603050405020304" pitchFamily="18" charset="0"/>
              </a:rPr>
              <a:t>mol</a:t>
            </a:r>
            <a:endParaRPr lang="en-US" sz="3200" dirty="0">
              <a:latin typeface="Times New Roman" panose="02020603050405020304" pitchFamily="18" charset="0"/>
              <a:cs typeface="Times New Roman" panose="02020603050405020304" pitchFamily="18" charset="0"/>
            </a:endParaRPr>
          </a:p>
          <a:p>
            <a:r>
              <a:rPr lang="en-US" sz="3200" dirty="0">
                <a:latin typeface="Times New Roman" panose="02020603050405020304" pitchFamily="18" charset="0"/>
                <a:cs typeface="Times New Roman" panose="02020603050405020304" pitchFamily="18" charset="0"/>
              </a:rPr>
              <a:t>Diradical (Triplet): 0.00 kcal/</a:t>
            </a:r>
            <a:r>
              <a:rPr lang="en-US" sz="3200" dirty="0" err="1">
                <a:latin typeface="Times New Roman" panose="02020603050405020304" pitchFamily="18" charset="0"/>
                <a:cs typeface="Times New Roman" panose="02020603050405020304" pitchFamily="18" charset="0"/>
              </a:rPr>
              <a:t>mol</a:t>
            </a:r>
            <a:endParaRPr lang="en-US" sz="3200" dirty="0">
              <a:latin typeface="Times New Roman" panose="02020603050405020304" pitchFamily="18" charset="0"/>
              <a:cs typeface="Times New Roman" panose="02020603050405020304" pitchFamily="18" charset="0"/>
            </a:endParaRPr>
          </a:p>
        </p:txBody>
      </p:sp>
      <p:sp>
        <p:nvSpPr>
          <p:cNvPr id="11" name="Rectangle 10"/>
          <p:cNvSpPr/>
          <p:nvPr/>
        </p:nvSpPr>
        <p:spPr>
          <a:xfrm>
            <a:off x="29607125" y="6783676"/>
            <a:ext cx="12801600" cy="914400"/>
          </a:xfrm>
          <a:prstGeom prst="rect">
            <a:avLst/>
          </a:prstGeom>
          <a:solidFill>
            <a:srgbClr val="024CA6"/>
          </a:solidFill>
          <a:ln>
            <a:solidFill>
              <a:schemeClr val="tx1"/>
            </a:solidFill>
          </a:ln>
        </p:spPr>
        <p:txBody>
          <a:bodyPr wrap="square" lIns="91440" tIns="45720" rIns="91440" bIns="45720">
            <a:spAutoFit/>
          </a:bodyPr>
          <a:lstStyle/>
          <a:p>
            <a:pPr algn="ctr"/>
            <a:r>
              <a:rPr lang="en-US" sz="5400"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Proposed Syntheses</a:t>
            </a:r>
          </a:p>
        </p:txBody>
      </p:sp>
      <p:sp>
        <p:nvSpPr>
          <p:cNvPr id="13" name="Rectangle 12"/>
          <p:cNvSpPr/>
          <p:nvPr/>
        </p:nvSpPr>
        <p:spPr>
          <a:xfrm>
            <a:off x="29607123" y="17298128"/>
            <a:ext cx="12801600" cy="914400"/>
          </a:xfrm>
          <a:prstGeom prst="rect">
            <a:avLst/>
          </a:prstGeom>
          <a:solidFill>
            <a:srgbClr val="024CA6"/>
          </a:solidFill>
          <a:ln>
            <a:solidFill>
              <a:schemeClr val="tx1"/>
            </a:solidFill>
          </a:ln>
        </p:spPr>
        <p:txBody>
          <a:bodyPr wrap="square" lIns="91440" tIns="45720" rIns="91440" bIns="45720">
            <a:spAutoFit/>
          </a:bodyPr>
          <a:lstStyle/>
          <a:p>
            <a:pPr algn="ctr"/>
            <a:r>
              <a:rPr lang="en-US" sz="5400"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Moving Forward</a:t>
            </a:r>
          </a:p>
        </p:txBody>
      </p:sp>
      <p:sp>
        <p:nvSpPr>
          <p:cNvPr id="15" name="Rectangle 14"/>
          <p:cNvSpPr/>
          <p:nvPr/>
        </p:nvSpPr>
        <p:spPr>
          <a:xfrm>
            <a:off x="29607121" y="22548628"/>
            <a:ext cx="12801600" cy="914400"/>
          </a:xfrm>
          <a:prstGeom prst="rect">
            <a:avLst/>
          </a:prstGeom>
          <a:solidFill>
            <a:srgbClr val="024CA6"/>
          </a:solidFill>
          <a:ln>
            <a:solidFill>
              <a:schemeClr val="tx1"/>
            </a:solidFill>
          </a:ln>
        </p:spPr>
        <p:txBody>
          <a:bodyPr wrap="square" lIns="91440" tIns="45720" rIns="91440" bIns="45720">
            <a:spAutoFit/>
          </a:bodyPr>
          <a:lstStyle/>
          <a:p>
            <a:pPr algn="ctr"/>
            <a:r>
              <a:rPr lang="en-US" sz="5400"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Acknowledgements                 </a:t>
            </a:r>
          </a:p>
        </p:txBody>
      </p:sp>
      <p:sp>
        <p:nvSpPr>
          <p:cNvPr id="16" name="Rectangle 15"/>
          <p:cNvSpPr/>
          <p:nvPr/>
        </p:nvSpPr>
        <p:spPr>
          <a:xfrm>
            <a:off x="29607121" y="26242828"/>
            <a:ext cx="12801600" cy="914400"/>
          </a:xfrm>
          <a:prstGeom prst="rect">
            <a:avLst/>
          </a:prstGeom>
          <a:solidFill>
            <a:srgbClr val="024CA6"/>
          </a:solidFill>
          <a:ln>
            <a:solidFill>
              <a:schemeClr val="tx1"/>
            </a:solidFill>
          </a:ln>
        </p:spPr>
        <p:txBody>
          <a:bodyPr wrap="square" lIns="91440" tIns="45720" rIns="91440" bIns="45720">
            <a:spAutoFit/>
          </a:bodyPr>
          <a:lstStyle/>
          <a:p>
            <a:pPr algn="ctr"/>
            <a:r>
              <a:rPr lang="en-US" sz="5400"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References      </a:t>
            </a:r>
          </a:p>
        </p:txBody>
      </p:sp>
      <p:sp>
        <p:nvSpPr>
          <p:cNvPr id="17" name="Rectangle 16"/>
          <p:cNvSpPr/>
          <p:nvPr/>
        </p:nvSpPr>
        <p:spPr>
          <a:xfrm>
            <a:off x="15544800" y="6787009"/>
            <a:ext cx="12801600" cy="914400"/>
          </a:xfrm>
          <a:prstGeom prst="rect">
            <a:avLst/>
          </a:prstGeom>
          <a:solidFill>
            <a:srgbClr val="024CA6"/>
          </a:solidFill>
          <a:ln>
            <a:solidFill>
              <a:schemeClr val="tx1"/>
            </a:solidFill>
          </a:ln>
        </p:spPr>
        <p:txBody>
          <a:bodyPr wrap="square" lIns="91440" tIns="45720" rIns="91440" bIns="45720">
            <a:spAutoFit/>
          </a:bodyPr>
          <a:lstStyle/>
          <a:p>
            <a:pPr algn="ctr"/>
            <a:r>
              <a:rPr lang="en-US" sz="5400"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Initial Experimentation</a:t>
            </a:r>
          </a:p>
        </p:txBody>
      </p:sp>
      <p:sp>
        <p:nvSpPr>
          <p:cNvPr id="20" name="Rectangle 19"/>
          <p:cNvSpPr/>
          <p:nvPr/>
        </p:nvSpPr>
        <p:spPr>
          <a:xfrm>
            <a:off x="1482475" y="6787009"/>
            <a:ext cx="12801600" cy="914400"/>
          </a:xfrm>
          <a:prstGeom prst="rect">
            <a:avLst/>
          </a:prstGeom>
          <a:solidFill>
            <a:srgbClr val="024CA6"/>
          </a:solidFill>
          <a:ln>
            <a:solidFill>
              <a:schemeClr val="tx1"/>
            </a:solidFill>
          </a:ln>
        </p:spPr>
        <p:txBody>
          <a:bodyPr wrap="square" lIns="91440" tIns="45720" rIns="91440" bIns="45720">
            <a:spAutoFit/>
          </a:bodyPr>
          <a:lstStyle/>
          <a:p>
            <a:pPr algn="ctr"/>
            <a:r>
              <a:rPr lang="en-US" sz="5400"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Introduction &amp; History</a:t>
            </a:r>
          </a:p>
        </p:txBody>
      </p:sp>
      <p:sp>
        <p:nvSpPr>
          <p:cNvPr id="21" name="Rectangle 20"/>
          <p:cNvSpPr/>
          <p:nvPr/>
        </p:nvSpPr>
        <p:spPr>
          <a:xfrm>
            <a:off x="1482475" y="18592800"/>
            <a:ext cx="12801600" cy="914400"/>
          </a:xfrm>
          <a:prstGeom prst="rect">
            <a:avLst/>
          </a:prstGeom>
          <a:solidFill>
            <a:srgbClr val="024CA6"/>
          </a:solidFill>
          <a:ln>
            <a:solidFill>
              <a:schemeClr val="tx1"/>
            </a:solidFill>
          </a:ln>
        </p:spPr>
        <p:txBody>
          <a:bodyPr wrap="square" lIns="91440" tIns="45720" rIns="91440" bIns="45720">
            <a:spAutoFit/>
          </a:bodyPr>
          <a:lstStyle/>
          <a:p>
            <a:pPr algn="ctr"/>
            <a:r>
              <a:rPr lang="en-US" sz="5400"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Calculations</a:t>
            </a:r>
          </a:p>
        </p:txBody>
      </p:sp>
      <p:sp>
        <p:nvSpPr>
          <p:cNvPr id="23" name="Rectangle 358"/>
          <p:cNvSpPr>
            <a:spLocks noChangeArrowheads="1"/>
          </p:cNvSpPr>
          <p:nvPr/>
        </p:nvSpPr>
        <p:spPr bwMode="auto">
          <a:xfrm>
            <a:off x="0" y="0"/>
            <a:ext cx="438912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4" name="Rectangle 373"/>
          <p:cNvSpPr>
            <a:spLocks noChangeArrowheads="1"/>
          </p:cNvSpPr>
          <p:nvPr/>
        </p:nvSpPr>
        <p:spPr bwMode="auto">
          <a:xfrm>
            <a:off x="0" y="0"/>
            <a:ext cx="43891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5" name="Rectangle 374"/>
          <p:cNvSpPr>
            <a:spLocks noChangeArrowheads="1"/>
          </p:cNvSpPr>
          <p:nvPr/>
        </p:nvSpPr>
        <p:spPr bwMode="auto">
          <a:xfrm>
            <a:off x="0" y="2238375"/>
            <a:ext cx="438912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6" name="Rectangle 375"/>
          <p:cNvSpPr>
            <a:spLocks noChangeArrowheads="1"/>
          </p:cNvSpPr>
          <p:nvPr/>
        </p:nvSpPr>
        <p:spPr bwMode="auto">
          <a:xfrm>
            <a:off x="0" y="4076700"/>
            <a:ext cx="43891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38" name="Picture 37">
            <a:extLst>
              <a:ext uri="{FF2B5EF4-FFF2-40B4-BE49-F238E27FC236}">
                <a16:creationId xmlns:a16="http://schemas.microsoft.com/office/drawing/2014/main" id="{54AC8260-A4E1-F048-AE38-5119F4AF506F}"/>
              </a:ext>
            </a:extLst>
          </p:cNvPr>
          <p:cNvPicPr>
            <a:picLocks noChangeAspect="1"/>
          </p:cNvPicPr>
          <p:nvPr/>
        </p:nvPicPr>
        <p:blipFill>
          <a:blip r:embed="rId2"/>
          <a:stretch>
            <a:fillRect/>
          </a:stretch>
        </p:blipFill>
        <p:spPr>
          <a:xfrm>
            <a:off x="39055925" y="1040135"/>
            <a:ext cx="3352800" cy="3732788"/>
          </a:xfrm>
          <a:prstGeom prst="rect">
            <a:avLst/>
          </a:prstGeom>
          <a:noFill/>
        </p:spPr>
      </p:pic>
      <p:sp>
        <p:nvSpPr>
          <p:cNvPr id="39" name="TextBox 38">
            <a:extLst>
              <a:ext uri="{FF2B5EF4-FFF2-40B4-BE49-F238E27FC236}">
                <a16:creationId xmlns:a16="http://schemas.microsoft.com/office/drawing/2014/main" id="{95AEDCE3-B1D4-5246-8423-E196445EFF52}"/>
              </a:ext>
            </a:extLst>
          </p:cNvPr>
          <p:cNvSpPr txBox="1"/>
          <p:nvPr/>
        </p:nvSpPr>
        <p:spPr>
          <a:xfrm>
            <a:off x="15544800" y="7698076"/>
            <a:ext cx="12801600" cy="3539430"/>
          </a:xfrm>
          <a:prstGeom prst="rect">
            <a:avLst/>
          </a:prstGeom>
          <a:noFill/>
          <a:ln>
            <a:solidFill>
              <a:schemeClr val="tx1"/>
            </a:solidFill>
          </a:ln>
        </p:spPr>
        <p:txBody>
          <a:bodyPr wrap="square" rtlCol="0">
            <a:spAutoFit/>
          </a:bodyPr>
          <a:lstStyle/>
          <a:p>
            <a:pPr algn="just" defTabSz="914400"/>
            <a:r>
              <a:rPr lang="en-US" sz="3200" dirty="0">
                <a:latin typeface="Times New Roman" panose="02020603050405020304" pitchFamily="18" charset="0"/>
                <a:cs typeface="Times New Roman" panose="02020603050405020304" pitchFamily="18" charset="0"/>
              </a:rPr>
              <a:t>A variety of routes have been proposed for the continuation of this project. Our first was a concerted </a:t>
            </a:r>
            <a:r>
              <a:rPr lang="en-US" sz="3200" dirty="0" err="1">
                <a:latin typeface="Times New Roman" panose="02020603050405020304" pitchFamily="18" charset="0"/>
                <a:cs typeface="Times New Roman" panose="02020603050405020304" pitchFamily="18" charset="0"/>
              </a:rPr>
              <a:t>dicyclization</a:t>
            </a:r>
            <a:r>
              <a:rPr lang="en-US" sz="3200" dirty="0">
                <a:latin typeface="Times New Roman" panose="02020603050405020304" pitchFamily="18" charset="0"/>
                <a:cs typeface="Times New Roman" panose="02020603050405020304" pitchFamily="18" charset="0"/>
              </a:rPr>
              <a:t> of the diol of diphenic acid, synthesized via esterification, then reduction. This attempt was rather naïve, however because it was performed prior to calculations. Post-calculations,  thallium ring contractions were explored using phenanthrene, however these were, again, unsuccessful - likely because breaking any kind of aromaticity is a highly unfavorable process.</a:t>
            </a:r>
          </a:p>
        </p:txBody>
      </p:sp>
      <p:sp>
        <p:nvSpPr>
          <p:cNvPr id="40" name="TextBox 39">
            <a:extLst>
              <a:ext uri="{FF2B5EF4-FFF2-40B4-BE49-F238E27FC236}">
                <a16:creationId xmlns:a16="http://schemas.microsoft.com/office/drawing/2014/main" id="{F0DA580F-6B21-C44F-AB60-A09D04F97D5C}"/>
              </a:ext>
            </a:extLst>
          </p:cNvPr>
          <p:cNvSpPr txBox="1"/>
          <p:nvPr/>
        </p:nvSpPr>
        <p:spPr>
          <a:xfrm>
            <a:off x="29607123" y="18199168"/>
            <a:ext cx="12801600" cy="1569660"/>
          </a:xfrm>
          <a:prstGeom prst="rect">
            <a:avLst/>
          </a:prstGeom>
          <a:noFill/>
          <a:ln>
            <a:solidFill>
              <a:schemeClr val="tx1"/>
            </a:solidFill>
          </a:ln>
        </p:spPr>
        <p:txBody>
          <a:bodyPr wrap="square" rtlCol="0">
            <a:spAutoFit/>
          </a:bodyPr>
          <a:lstStyle/>
          <a:p>
            <a:pPr algn="just" defTabSz="914400"/>
            <a:r>
              <a:rPr lang="en-US" sz="3200" dirty="0">
                <a:latin typeface="Times New Roman" panose="02020603050405020304" pitchFamily="18" charset="0"/>
                <a:cs typeface="Times New Roman" panose="02020603050405020304" pitchFamily="18" charset="0"/>
              </a:rPr>
              <a:t>We are looking to expand the pentalene homolog across larger, more conjugated systems. Specifically, we are interested in applications to </a:t>
            </a:r>
            <a:r>
              <a:rPr lang="en-US" sz="3200" dirty="0" err="1">
                <a:latin typeface="Times New Roman" panose="02020603050405020304" pitchFamily="18" charset="0"/>
                <a:cs typeface="Times New Roman" panose="02020603050405020304" pitchFamily="18" charset="0"/>
              </a:rPr>
              <a:t>dibenzochrysene</a:t>
            </a:r>
            <a:r>
              <a:rPr lang="en-US" sz="3200" dirty="0">
                <a:latin typeface="Times New Roman" panose="02020603050405020304" pitchFamily="18" charset="0"/>
                <a:cs typeface="Times New Roman" panose="02020603050405020304" pitchFamily="18" charset="0"/>
              </a:rPr>
              <a:t> and 6-circulene.</a:t>
            </a:r>
          </a:p>
        </p:txBody>
      </p:sp>
      <p:sp>
        <p:nvSpPr>
          <p:cNvPr id="41" name="TextBox 40">
            <a:extLst>
              <a:ext uri="{FF2B5EF4-FFF2-40B4-BE49-F238E27FC236}">
                <a16:creationId xmlns:a16="http://schemas.microsoft.com/office/drawing/2014/main" id="{203F6683-5B92-B64A-A06C-5F1B42CE1F14}"/>
              </a:ext>
            </a:extLst>
          </p:cNvPr>
          <p:cNvSpPr txBox="1"/>
          <p:nvPr/>
        </p:nvSpPr>
        <p:spPr>
          <a:xfrm>
            <a:off x="29607121" y="23467728"/>
            <a:ext cx="12801600" cy="2062103"/>
          </a:xfrm>
          <a:prstGeom prst="rect">
            <a:avLst/>
          </a:prstGeom>
          <a:noFill/>
          <a:ln>
            <a:solidFill>
              <a:schemeClr val="tx1"/>
            </a:solidFill>
          </a:ln>
        </p:spPr>
        <p:txBody>
          <a:bodyPr wrap="square" rtlCol="0">
            <a:spAutoFit/>
          </a:bodyPr>
          <a:lstStyle/>
          <a:p>
            <a:pPr marL="457200" indent="-457200" algn="just" defTabSz="9144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Dr. Johnson and the Johnson Research Group.</a:t>
            </a:r>
          </a:p>
          <a:p>
            <a:pPr marL="457200" indent="-457200" algn="just" defTabSz="9144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The Chemistry Department at the University of New Hampshire.</a:t>
            </a:r>
          </a:p>
          <a:p>
            <a:pPr marL="457200" indent="-457200" algn="just" defTabSz="9144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My fellow Senior Chemistry Majors.</a:t>
            </a:r>
          </a:p>
          <a:p>
            <a:pPr marL="457200" indent="-457200" algn="just" defTabSz="9144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The National Science Foundation (CHE – 1362419).</a:t>
            </a:r>
          </a:p>
        </p:txBody>
      </p:sp>
      <p:sp>
        <p:nvSpPr>
          <p:cNvPr id="42" name="TextBox 41">
            <a:extLst>
              <a:ext uri="{FF2B5EF4-FFF2-40B4-BE49-F238E27FC236}">
                <a16:creationId xmlns:a16="http://schemas.microsoft.com/office/drawing/2014/main" id="{0B3996CE-1F1A-EE42-A67D-05220098FD5A}"/>
              </a:ext>
            </a:extLst>
          </p:cNvPr>
          <p:cNvSpPr txBox="1"/>
          <p:nvPr/>
        </p:nvSpPr>
        <p:spPr>
          <a:xfrm>
            <a:off x="29607121" y="27157228"/>
            <a:ext cx="12801600" cy="3508653"/>
          </a:xfrm>
          <a:prstGeom prst="rect">
            <a:avLst/>
          </a:prstGeom>
          <a:noFill/>
          <a:ln>
            <a:solidFill>
              <a:schemeClr val="tx1"/>
            </a:solidFill>
          </a:ln>
        </p:spPr>
        <p:txBody>
          <a:bodyPr wrap="square" rtlCol="0">
            <a:spAutoFit/>
          </a:bodyPr>
          <a:lstStyle/>
          <a:p>
            <a:pPr marL="457200" marR="0" lvl="0" indent="-457200">
              <a:buFont typeface="+mj-lt"/>
              <a:buAutoNum type="arabicPeriod"/>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allagher, Nolan M.,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Olankitwanit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Arnon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Rajca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Andrzej. </a:t>
            </a:r>
            <a:r>
              <a:rPr lang="en-US" sz="2200" i="1" dirty="0">
                <a:latin typeface="Times New Roman" panose="02020603050405020304" pitchFamily="18" charset="0"/>
                <a:ea typeface="Times New Roman" panose="02020603050405020304" pitchFamily="18" charset="0"/>
                <a:cs typeface="Times New Roman" panose="02020603050405020304" pitchFamily="18" charset="0"/>
              </a:rPr>
              <a:t>J. Am. Chem. Soc</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a:latin typeface="Times New Roman" panose="02020603050405020304" pitchFamily="18" charset="0"/>
                <a:ea typeface="Times New Roman" panose="02020603050405020304" pitchFamily="18" charset="0"/>
                <a:cs typeface="Times New Roman" panose="02020603050405020304" pitchFamily="18" charset="0"/>
              </a:rPr>
              <a:t>2015</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80,1291-1298.</a:t>
            </a:r>
          </a:p>
          <a:p>
            <a:pPr marL="457200" indent="-457200">
              <a:buFont typeface="+mj-lt"/>
              <a:buAutoNum type="arabicPeriod"/>
            </a:pPr>
            <a:r>
              <a:rPr lang="en-US" sz="2200" dirty="0">
                <a:latin typeface="Times New Roman" panose="02020603050405020304" pitchFamily="18" charset="0"/>
                <a:cs typeface="Times New Roman" panose="02020603050405020304" pitchFamily="18" charset="0"/>
              </a:rPr>
              <a:t>Hirano, </a:t>
            </a:r>
            <a:r>
              <a:rPr lang="en-US" sz="2200" dirty="0" err="1">
                <a:latin typeface="Times New Roman" panose="02020603050405020304" pitchFamily="18" charset="0"/>
                <a:cs typeface="Times New Roman" panose="02020603050405020304" pitchFamily="18" charset="0"/>
              </a:rPr>
              <a:t>Masafumi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Kawazu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Sosuke</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Komine</a:t>
            </a:r>
            <a:r>
              <a:rPr lang="en-US" sz="2200" dirty="0">
                <a:latin typeface="Times New Roman" panose="02020603050405020304" pitchFamily="18" charset="0"/>
                <a:cs typeface="Times New Roman" panose="02020603050405020304" pitchFamily="18" charset="0"/>
              </a:rPr>
              <a:t>, Nobuyuki. </a:t>
            </a:r>
            <a:r>
              <a:rPr lang="en-US" sz="2200" i="1" dirty="0">
                <a:latin typeface="Times New Roman" panose="02020603050405020304" pitchFamily="18" charset="0"/>
                <a:cs typeface="Times New Roman" panose="02020603050405020304" pitchFamily="18" charset="0"/>
              </a:rPr>
              <a:t>Organometallics. </a:t>
            </a:r>
            <a:r>
              <a:rPr lang="en-US" sz="2200" b="1" dirty="0">
                <a:latin typeface="Times New Roman" panose="02020603050405020304" pitchFamily="18" charset="0"/>
                <a:cs typeface="Times New Roman" panose="02020603050405020304" pitchFamily="18" charset="0"/>
              </a:rPr>
              <a:t>2014</a:t>
            </a:r>
            <a:r>
              <a:rPr lang="en-US" sz="2200" dirty="0">
                <a:latin typeface="Times New Roman" panose="02020603050405020304" pitchFamily="18" charset="0"/>
                <a:cs typeface="Times New Roman" panose="02020603050405020304" pitchFamily="18" charset="0"/>
              </a:rPr>
              <a:t>. 33, 1921 – 1924.</a:t>
            </a:r>
          </a:p>
          <a:p>
            <a:pPr marL="457200" indent="-457200">
              <a:buFont typeface="+mj-lt"/>
              <a:buAutoNum type="arabicPeriod"/>
            </a:pPr>
            <a:r>
              <a:rPr lang="en-US" sz="2200" dirty="0" err="1">
                <a:latin typeface="Times New Roman" panose="02020603050405020304" pitchFamily="18" charset="0"/>
                <a:cs typeface="Times New Roman" panose="02020603050405020304" pitchFamily="18" charset="0"/>
              </a:rPr>
              <a:t>Kashulin</a:t>
            </a:r>
            <a:r>
              <a:rPr lang="en-US" sz="2200" dirty="0">
                <a:latin typeface="Times New Roman" panose="02020603050405020304" pitchFamily="18" charset="0"/>
                <a:cs typeface="Times New Roman" panose="02020603050405020304" pitchFamily="18" charset="0"/>
              </a:rPr>
              <a:t>, Igor A.; </a:t>
            </a:r>
            <a:r>
              <a:rPr lang="en-US" sz="2200" dirty="0" err="1">
                <a:latin typeface="Times New Roman" panose="02020603050405020304" pitchFamily="18" charset="0"/>
                <a:cs typeface="Times New Roman" panose="02020603050405020304" pitchFamily="18" charset="0"/>
              </a:rPr>
              <a:t>Nifant’ev</a:t>
            </a:r>
            <a:r>
              <a:rPr lang="en-US" sz="2200" dirty="0">
                <a:latin typeface="Times New Roman" panose="02020603050405020304" pitchFamily="18" charset="0"/>
                <a:cs typeface="Times New Roman" panose="02020603050405020304" pitchFamily="18" charset="0"/>
              </a:rPr>
              <a:t>, Ilya E. </a:t>
            </a:r>
            <a:r>
              <a:rPr lang="en-US" sz="2200" i="1" dirty="0">
                <a:latin typeface="Times New Roman" panose="02020603050405020304" pitchFamily="18" charset="0"/>
                <a:cs typeface="Times New Roman" panose="02020603050405020304" pitchFamily="18" charset="0"/>
              </a:rPr>
              <a:t>J. Org. Chem.</a:t>
            </a:r>
            <a:r>
              <a:rPr lang="en-US" sz="2200" dirty="0">
                <a:latin typeface="Times New Roman" panose="02020603050405020304" pitchFamily="18" charset="0"/>
                <a:cs typeface="Times New Roman" panose="02020603050405020304" pitchFamily="18" charset="0"/>
              </a:rPr>
              <a:t> </a:t>
            </a:r>
            <a:r>
              <a:rPr lang="en-US" sz="2200" b="1" dirty="0">
                <a:latin typeface="Times New Roman" panose="02020603050405020304" pitchFamily="18" charset="0"/>
                <a:cs typeface="Times New Roman" panose="02020603050405020304" pitchFamily="18" charset="0"/>
              </a:rPr>
              <a:t>2004</a:t>
            </a:r>
            <a:r>
              <a:rPr lang="en-US" sz="2200" dirty="0">
                <a:latin typeface="Times New Roman" panose="02020603050405020304" pitchFamily="18" charset="0"/>
                <a:cs typeface="Times New Roman" panose="02020603050405020304" pitchFamily="18" charset="0"/>
              </a:rPr>
              <a:t>, 69 (16), 5476 -5479.</a:t>
            </a:r>
            <a:endParaRPr lang="en-US" sz="2200" dirty="0">
              <a:latin typeface="Times New Roman" panose="02020603050405020304" pitchFamily="18" charset="0"/>
              <a:ea typeface="Times New Roman" panose="02020603050405020304" pitchFamily="18" charset="0"/>
              <a:cs typeface="Times New Roman" panose="02020603050405020304" pitchFamily="18" charset="0"/>
            </a:endParaRPr>
          </a:p>
          <a:p>
            <a:pPr marL="457200" indent="-457200">
              <a:buFont typeface="+mj-lt"/>
              <a:buAutoNum type="arabicPeriod"/>
            </a:pPr>
            <a:r>
              <a:rPr lang="en-US" sz="2200" dirty="0">
                <a:latin typeface="Times New Roman" panose="02020603050405020304" pitchFamily="18" charset="0"/>
                <a:ea typeface="Times New Roman" panose="02020603050405020304" pitchFamily="18" charset="0"/>
                <a:cs typeface="Times New Roman" panose="02020603050405020304" pitchFamily="18" charset="0"/>
              </a:rPr>
              <a:t>Kinson, Philip L.;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Trost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Barry M. </a:t>
            </a:r>
            <a:r>
              <a:rPr lang="en-US" sz="2200" i="1" dirty="0">
                <a:latin typeface="Times New Roman" panose="02020603050405020304" pitchFamily="18" charset="0"/>
                <a:ea typeface="Times New Roman" panose="02020603050405020304" pitchFamily="18" charset="0"/>
                <a:cs typeface="Times New Roman" panose="02020603050405020304" pitchFamily="18" charset="0"/>
              </a:rPr>
              <a:t>J. Am. Chem. Soc</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a:latin typeface="Times New Roman" panose="02020603050405020304" pitchFamily="18" charset="0"/>
                <a:ea typeface="Times New Roman" panose="02020603050405020304" pitchFamily="18" charset="0"/>
                <a:cs typeface="Times New Roman" panose="02020603050405020304" pitchFamily="18" charset="0"/>
              </a:rPr>
              <a:t>1970</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92(8), 2591-2593.</a:t>
            </a:r>
          </a:p>
          <a:p>
            <a:pPr marL="457200" indent="-457200">
              <a:buFont typeface="+mj-lt"/>
              <a:buAutoNum type="arabicPeriod"/>
            </a:pPr>
            <a:r>
              <a:rPr lang="en-US" sz="2200" dirty="0">
                <a:latin typeface="Times New Roman" panose="02020603050405020304" pitchFamily="18" charset="0"/>
                <a:ea typeface="Times New Roman" panose="02020603050405020304" pitchFamily="18" charset="0"/>
                <a:cs typeface="Times New Roman" panose="02020603050405020304" pitchFamily="18" charset="0"/>
              </a:rPr>
              <a:t>Kinson, Philip L.;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Trost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Barry M. </a:t>
            </a:r>
            <a:r>
              <a:rPr lang="en-US" sz="2200" i="1" dirty="0">
                <a:latin typeface="Times New Roman" panose="02020603050405020304" pitchFamily="18" charset="0"/>
                <a:ea typeface="Times New Roman" panose="02020603050405020304" pitchFamily="18" charset="0"/>
                <a:cs typeface="Times New Roman" panose="02020603050405020304" pitchFamily="18" charset="0"/>
              </a:rPr>
              <a:t>J. Am. Chem. Soc.</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a:latin typeface="Times New Roman" panose="02020603050405020304" pitchFamily="18" charset="0"/>
                <a:ea typeface="Times New Roman" panose="02020603050405020304" pitchFamily="18" charset="0"/>
                <a:cs typeface="Times New Roman" panose="02020603050405020304" pitchFamily="18" charset="0"/>
              </a:rPr>
              <a:t>1975</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97(9), 2438-2449.</a:t>
            </a:r>
          </a:p>
          <a:p>
            <a:pPr marL="457200" indent="-457200">
              <a:buFont typeface="+mj-lt"/>
              <a:buAutoNum type="arabicPeriod"/>
            </a:pPr>
            <a:r>
              <a:rPr lang="en-US" sz="2200" dirty="0" err="1">
                <a:latin typeface="Times New Roman" panose="02020603050405020304" pitchFamily="18" charset="0"/>
                <a:cs typeface="Times New Roman" panose="02020603050405020304" pitchFamily="18" charset="0"/>
              </a:rPr>
              <a:t>Pavelyev</a:t>
            </a:r>
            <a:r>
              <a:rPr lang="en-US" sz="2200" dirty="0">
                <a:latin typeface="Times New Roman" panose="02020603050405020304" pitchFamily="18" charset="0"/>
                <a:cs typeface="Times New Roman" panose="02020603050405020304" pitchFamily="18" charset="0"/>
              </a:rPr>
              <a:t>, Vlad G.; </a:t>
            </a:r>
            <a:r>
              <a:rPr lang="en-US" sz="2200" dirty="0" err="1">
                <a:latin typeface="Times New Roman" panose="02020603050405020304" pitchFamily="18" charset="0"/>
                <a:cs typeface="Times New Roman" panose="02020603050405020304" pitchFamily="18" charset="0"/>
              </a:rPr>
              <a:t>Pshenichnikov</a:t>
            </a:r>
            <a:r>
              <a:rPr lang="en-US" sz="2200" dirty="0">
                <a:latin typeface="Times New Roman" panose="02020603050405020304" pitchFamily="18" charset="0"/>
                <a:cs typeface="Times New Roman" panose="02020603050405020304" pitchFamily="18" charset="0"/>
              </a:rPr>
              <a:t>, Maxim S. </a:t>
            </a:r>
            <a:r>
              <a:rPr lang="en-US" sz="2200" i="1" dirty="0">
                <a:latin typeface="Times New Roman" panose="02020603050405020304" pitchFamily="18" charset="0"/>
                <a:cs typeface="Times New Roman" panose="02020603050405020304" pitchFamily="18" charset="0"/>
              </a:rPr>
              <a:t>J. Phys. Chem</a:t>
            </a:r>
            <a:r>
              <a:rPr lang="en-US" sz="2200" dirty="0">
                <a:latin typeface="Times New Roman" panose="02020603050405020304" pitchFamily="18" charset="0"/>
                <a:cs typeface="Times New Roman" panose="02020603050405020304" pitchFamily="18" charset="0"/>
              </a:rPr>
              <a:t>. </a:t>
            </a:r>
            <a:r>
              <a:rPr lang="en-US" sz="2200" b="1" dirty="0">
                <a:latin typeface="Times New Roman" panose="02020603050405020304" pitchFamily="18" charset="0"/>
                <a:cs typeface="Times New Roman" panose="02020603050405020304" pitchFamily="18" charset="0"/>
              </a:rPr>
              <a:t>2014</a:t>
            </a:r>
            <a:r>
              <a:rPr lang="en-US" sz="2200" dirty="0">
                <a:latin typeface="Times New Roman" panose="02020603050405020304" pitchFamily="18" charset="0"/>
                <a:cs typeface="Times New Roman" panose="02020603050405020304" pitchFamily="18" charset="0"/>
              </a:rPr>
              <a:t>, 118 (51), 30291 – 30301.</a:t>
            </a:r>
          </a:p>
          <a:p>
            <a:pPr marL="457200" indent="-457200">
              <a:buFont typeface="+mj-lt"/>
              <a:buAutoNum type="arabicPeriod"/>
            </a:pPr>
            <a:r>
              <a:rPr lang="en-US" sz="2200" dirty="0">
                <a:latin typeface="Times New Roman" panose="02020603050405020304" pitchFamily="18" charset="0"/>
                <a:cs typeface="Times New Roman" panose="02020603050405020304" pitchFamily="18" charset="0"/>
              </a:rPr>
              <a:t>Shi, </a:t>
            </a:r>
            <a:r>
              <a:rPr lang="en-US" sz="2200" dirty="0" err="1">
                <a:latin typeface="Times New Roman" panose="02020603050405020304" pitchFamily="18" charset="0"/>
                <a:cs typeface="Times New Roman" panose="02020603050405020304" pitchFamily="18" charset="0"/>
              </a:rPr>
              <a:t>Zhuangzhi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Glorius</a:t>
            </a:r>
            <a:r>
              <a:rPr lang="en-US" sz="2200" dirty="0">
                <a:latin typeface="Times New Roman" panose="02020603050405020304" pitchFamily="18" charset="0"/>
                <a:cs typeface="Times New Roman" panose="02020603050405020304" pitchFamily="18" charset="0"/>
              </a:rPr>
              <a:t>, Frank. </a:t>
            </a:r>
            <a:r>
              <a:rPr lang="en-US" sz="2200" i="1" dirty="0">
                <a:latin typeface="Times New Roman" panose="02020603050405020304" pitchFamily="18" charset="0"/>
                <a:cs typeface="Times New Roman" panose="02020603050405020304" pitchFamily="18" charset="0"/>
              </a:rPr>
              <a:t>Chem. Sci.</a:t>
            </a:r>
            <a:r>
              <a:rPr lang="en-US" sz="2200" dirty="0">
                <a:latin typeface="Times New Roman" panose="02020603050405020304" pitchFamily="18" charset="0"/>
                <a:cs typeface="Times New Roman" panose="02020603050405020304" pitchFamily="18" charset="0"/>
              </a:rPr>
              <a:t> </a:t>
            </a:r>
            <a:r>
              <a:rPr lang="en-US" sz="2200" b="1" dirty="0">
                <a:latin typeface="Times New Roman" panose="02020603050405020304" pitchFamily="18" charset="0"/>
                <a:cs typeface="Times New Roman" panose="02020603050405020304" pitchFamily="18" charset="0"/>
              </a:rPr>
              <a:t>2013</a:t>
            </a:r>
            <a:r>
              <a:rPr lang="en-US" sz="2200" dirty="0">
                <a:latin typeface="Times New Roman" panose="02020603050405020304" pitchFamily="18" charset="0"/>
                <a:cs typeface="Times New Roman" panose="02020603050405020304" pitchFamily="18" charset="0"/>
              </a:rPr>
              <a:t>, 4, 829 – 833.</a:t>
            </a:r>
          </a:p>
          <a:p>
            <a:pPr marL="457200" indent="-457200">
              <a:buFont typeface="+mj-lt"/>
              <a:buAutoNum type="arabicPeriod"/>
            </a:pPr>
            <a:r>
              <a:rPr lang="en-US" sz="2200" dirty="0">
                <a:latin typeface="Times New Roman" panose="02020603050405020304" pitchFamily="18" charset="0"/>
                <a:cs typeface="Times New Roman" panose="02020603050405020304" pitchFamily="18" charset="0"/>
              </a:rPr>
              <a:t>Silva, Luiz F. </a:t>
            </a:r>
            <a:r>
              <a:rPr lang="en-US" sz="2200" i="1" dirty="0" err="1">
                <a:latin typeface="Times New Roman" panose="02020603050405020304" pitchFamily="18" charset="0"/>
                <a:cs typeface="Times New Roman" panose="02020603050405020304" pitchFamily="18" charset="0"/>
              </a:rPr>
              <a:t>Synlett</a:t>
            </a:r>
            <a:r>
              <a:rPr lang="en-US" sz="2200" dirty="0">
                <a:latin typeface="Times New Roman" panose="02020603050405020304" pitchFamily="18" charset="0"/>
                <a:cs typeface="Times New Roman" panose="02020603050405020304" pitchFamily="18" charset="0"/>
              </a:rPr>
              <a:t>. </a:t>
            </a:r>
            <a:r>
              <a:rPr lang="en-US" sz="2200" b="1" dirty="0">
                <a:latin typeface="Times New Roman" panose="02020603050405020304" pitchFamily="18" charset="0"/>
                <a:cs typeface="Times New Roman" panose="02020603050405020304" pitchFamily="18" charset="0"/>
              </a:rPr>
              <a:t>2014</a:t>
            </a:r>
            <a:r>
              <a:rPr lang="en-US" sz="2200" dirty="0">
                <a:latin typeface="Times New Roman" panose="02020603050405020304" pitchFamily="18" charset="0"/>
                <a:cs typeface="Times New Roman" panose="02020603050405020304" pitchFamily="18" charset="0"/>
              </a:rPr>
              <a:t>, 25, 0466-0476.</a:t>
            </a:r>
          </a:p>
          <a:p>
            <a:pPr marL="457200" indent="-457200">
              <a:buFont typeface="+mj-lt"/>
              <a:buAutoNum type="arabicPeriod"/>
            </a:pPr>
            <a:r>
              <a:rPr lang="en-US" sz="2200" dirty="0">
                <a:latin typeface="Times New Roman" panose="02020603050405020304" pitchFamily="18" charset="0"/>
                <a:cs typeface="Times New Roman" panose="02020603050405020304" pitchFamily="18" charset="0"/>
              </a:rPr>
              <a:t>Taylor, Rupert G. D.; McKeown, Neil B. </a:t>
            </a:r>
            <a:r>
              <a:rPr lang="en-US" sz="2200" i="1" dirty="0">
                <a:latin typeface="Times New Roman" panose="02020603050405020304" pitchFamily="18" charset="0"/>
                <a:cs typeface="Times New Roman" panose="02020603050405020304" pitchFamily="18" charset="0"/>
              </a:rPr>
              <a:t>Chem. Eur. J. </a:t>
            </a:r>
            <a:r>
              <a:rPr lang="en-US" sz="2200" b="1" dirty="0">
                <a:latin typeface="Times New Roman" panose="02020603050405020304" pitchFamily="18" charset="0"/>
                <a:cs typeface="Times New Roman" panose="02020603050405020304" pitchFamily="18" charset="0"/>
              </a:rPr>
              <a:t>2016</a:t>
            </a:r>
            <a:r>
              <a:rPr lang="en-US" sz="2200" dirty="0">
                <a:latin typeface="Times New Roman" panose="02020603050405020304" pitchFamily="18" charset="0"/>
                <a:cs typeface="Times New Roman" panose="02020603050405020304" pitchFamily="18" charset="0"/>
              </a:rPr>
              <a:t>. 22 (7), 2466 – 2472.</a:t>
            </a:r>
          </a:p>
          <a:p>
            <a:pPr marL="457200" indent="-457200">
              <a:buFont typeface="+mj-lt"/>
              <a:buAutoNum type="arabicPeriod"/>
            </a:pPr>
            <a:r>
              <a:rPr lang="en-US" sz="2200" dirty="0">
                <a:latin typeface="Times New Roman" panose="02020603050405020304" pitchFamily="18" charset="0"/>
                <a:cs typeface="Times New Roman" panose="02020603050405020304" pitchFamily="18" charset="0"/>
              </a:rPr>
              <a:t>Ye, Long; Zhou, Huchen. </a:t>
            </a:r>
            <a:r>
              <a:rPr lang="en-US" sz="2200" i="1" dirty="0">
                <a:latin typeface="Times New Roman" panose="02020603050405020304" pitchFamily="18" charset="0"/>
                <a:cs typeface="Times New Roman" panose="02020603050405020304" pitchFamily="18" charset="0"/>
              </a:rPr>
              <a:t>Elsevier</a:t>
            </a:r>
            <a:r>
              <a:rPr lang="en-US" sz="2200" dirty="0">
                <a:latin typeface="Times New Roman" panose="02020603050405020304" pitchFamily="18" charset="0"/>
                <a:cs typeface="Times New Roman" panose="02020603050405020304" pitchFamily="18" charset="0"/>
              </a:rPr>
              <a:t>. </a:t>
            </a:r>
            <a:r>
              <a:rPr lang="en-US" sz="2200" b="1" dirty="0">
                <a:latin typeface="Times New Roman" panose="02020603050405020304" pitchFamily="18" charset="0"/>
                <a:cs typeface="Times New Roman" panose="02020603050405020304" pitchFamily="18" charset="0"/>
              </a:rPr>
              <a:t>2009</a:t>
            </a:r>
            <a:r>
              <a:rPr lang="en-US" sz="2200" dirty="0">
                <a:latin typeface="Times New Roman" panose="02020603050405020304" pitchFamily="18" charset="0"/>
                <a:cs typeface="Times New Roman" panose="02020603050405020304" pitchFamily="18" charset="0"/>
              </a:rPr>
              <a:t>, 42, 8738 – 8744.</a:t>
            </a:r>
          </a:p>
        </p:txBody>
      </p:sp>
      <p:pic>
        <p:nvPicPr>
          <p:cNvPr id="25" name="Picture 24">
            <a:extLst>
              <a:ext uri="{FF2B5EF4-FFF2-40B4-BE49-F238E27FC236}">
                <a16:creationId xmlns:a16="http://schemas.microsoft.com/office/drawing/2014/main" id="{49A630AE-9204-3B4E-98FD-F4908C892CF2}"/>
              </a:ext>
            </a:extLst>
          </p:cNvPr>
          <p:cNvPicPr>
            <a:picLocks noChangeAspect="1"/>
          </p:cNvPicPr>
          <p:nvPr/>
        </p:nvPicPr>
        <p:blipFill>
          <a:blip r:embed="rId3"/>
          <a:stretch>
            <a:fillRect/>
          </a:stretch>
        </p:blipFill>
        <p:spPr>
          <a:xfrm>
            <a:off x="13316875" y="24122421"/>
            <a:ext cx="838200" cy="1412523"/>
          </a:xfrm>
          <a:prstGeom prst="rect">
            <a:avLst/>
          </a:prstGeom>
        </p:spPr>
      </p:pic>
      <p:pic>
        <p:nvPicPr>
          <p:cNvPr id="26" name="Picture 25">
            <a:extLst>
              <a:ext uri="{FF2B5EF4-FFF2-40B4-BE49-F238E27FC236}">
                <a16:creationId xmlns:a16="http://schemas.microsoft.com/office/drawing/2014/main" id="{1391F0BF-C65D-3E40-AAC8-324DEFDFAA9E}"/>
              </a:ext>
            </a:extLst>
          </p:cNvPr>
          <p:cNvPicPr>
            <a:picLocks noChangeAspect="1"/>
          </p:cNvPicPr>
          <p:nvPr/>
        </p:nvPicPr>
        <p:blipFill>
          <a:blip r:embed="rId4"/>
          <a:stretch>
            <a:fillRect/>
          </a:stretch>
        </p:blipFill>
        <p:spPr>
          <a:xfrm>
            <a:off x="7883274" y="27123747"/>
            <a:ext cx="6400800" cy="2133599"/>
          </a:xfrm>
          <a:prstGeom prst="rect">
            <a:avLst/>
          </a:prstGeom>
          <a:ln>
            <a:solidFill>
              <a:schemeClr val="tx1"/>
            </a:solidFill>
          </a:ln>
        </p:spPr>
      </p:pic>
      <p:pic>
        <p:nvPicPr>
          <p:cNvPr id="27" name="Picture 26">
            <a:extLst>
              <a:ext uri="{FF2B5EF4-FFF2-40B4-BE49-F238E27FC236}">
                <a16:creationId xmlns:a16="http://schemas.microsoft.com/office/drawing/2014/main" id="{2255223D-F9E5-1441-847D-634CBE8C34E0}"/>
              </a:ext>
            </a:extLst>
          </p:cNvPr>
          <p:cNvPicPr>
            <a:picLocks noChangeAspect="1"/>
          </p:cNvPicPr>
          <p:nvPr/>
        </p:nvPicPr>
        <p:blipFill>
          <a:blip r:embed="rId5"/>
          <a:stretch>
            <a:fillRect/>
          </a:stretch>
        </p:blipFill>
        <p:spPr>
          <a:xfrm>
            <a:off x="1482474" y="25979021"/>
            <a:ext cx="5486400" cy="3153600"/>
          </a:xfrm>
          <a:prstGeom prst="rect">
            <a:avLst/>
          </a:prstGeom>
          <a:ln>
            <a:solidFill>
              <a:schemeClr val="tx1"/>
            </a:solidFill>
          </a:ln>
        </p:spPr>
      </p:pic>
      <p:pic>
        <p:nvPicPr>
          <p:cNvPr id="28" name="Picture 27">
            <a:extLst>
              <a:ext uri="{FF2B5EF4-FFF2-40B4-BE49-F238E27FC236}">
                <a16:creationId xmlns:a16="http://schemas.microsoft.com/office/drawing/2014/main" id="{107E18C8-B652-8645-A808-8F6125A22B55}"/>
              </a:ext>
            </a:extLst>
          </p:cNvPr>
          <p:cNvPicPr>
            <a:picLocks noChangeAspect="1"/>
          </p:cNvPicPr>
          <p:nvPr/>
        </p:nvPicPr>
        <p:blipFill>
          <a:blip r:embed="rId6"/>
          <a:stretch>
            <a:fillRect/>
          </a:stretch>
        </p:blipFill>
        <p:spPr>
          <a:xfrm>
            <a:off x="1482474" y="29380569"/>
            <a:ext cx="5486400" cy="1280871"/>
          </a:xfrm>
          <a:prstGeom prst="rect">
            <a:avLst/>
          </a:prstGeom>
          <a:ln>
            <a:solidFill>
              <a:schemeClr val="tx1"/>
            </a:solidFill>
          </a:ln>
        </p:spPr>
      </p:pic>
      <p:pic>
        <p:nvPicPr>
          <p:cNvPr id="29" name="Picture 28">
            <a:extLst>
              <a:ext uri="{FF2B5EF4-FFF2-40B4-BE49-F238E27FC236}">
                <a16:creationId xmlns:a16="http://schemas.microsoft.com/office/drawing/2014/main" id="{6B4C28AC-9E95-E146-B923-BFD6C34B0874}"/>
              </a:ext>
            </a:extLst>
          </p:cNvPr>
          <p:cNvPicPr>
            <a:picLocks noChangeAspect="1"/>
          </p:cNvPicPr>
          <p:nvPr/>
        </p:nvPicPr>
        <p:blipFill>
          <a:blip r:embed="rId7"/>
          <a:stretch>
            <a:fillRect/>
          </a:stretch>
        </p:blipFill>
        <p:spPr>
          <a:xfrm>
            <a:off x="15568178" y="11722045"/>
            <a:ext cx="12801600" cy="1844291"/>
          </a:xfrm>
          <a:prstGeom prst="rect">
            <a:avLst/>
          </a:prstGeom>
          <a:ln>
            <a:solidFill>
              <a:schemeClr val="tx1"/>
            </a:solidFill>
          </a:ln>
        </p:spPr>
      </p:pic>
      <p:pic>
        <p:nvPicPr>
          <p:cNvPr id="33" name="Picture 32">
            <a:extLst>
              <a:ext uri="{FF2B5EF4-FFF2-40B4-BE49-F238E27FC236}">
                <a16:creationId xmlns:a16="http://schemas.microsoft.com/office/drawing/2014/main" id="{98E29FC4-00CA-9241-B671-29957918EB60}"/>
              </a:ext>
            </a:extLst>
          </p:cNvPr>
          <p:cNvPicPr>
            <a:picLocks noChangeAspect="1"/>
          </p:cNvPicPr>
          <p:nvPr/>
        </p:nvPicPr>
        <p:blipFill>
          <a:blip r:embed="rId8"/>
          <a:stretch>
            <a:fillRect/>
          </a:stretch>
        </p:blipFill>
        <p:spPr>
          <a:xfrm>
            <a:off x="15593577" y="20461082"/>
            <a:ext cx="12801600" cy="1364643"/>
          </a:xfrm>
          <a:prstGeom prst="rect">
            <a:avLst/>
          </a:prstGeom>
          <a:ln>
            <a:solidFill>
              <a:schemeClr val="tx1"/>
            </a:solidFill>
          </a:ln>
        </p:spPr>
      </p:pic>
      <p:pic>
        <p:nvPicPr>
          <p:cNvPr id="35" name="Picture 34">
            <a:extLst>
              <a:ext uri="{FF2B5EF4-FFF2-40B4-BE49-F238E27FC236}">
                <a16:creationId xmlns:a16="http://schemas.microsoft.com/office/drawing/2014/main" id="{08FAAF43-29EC-2D45-84BA-BB85A4BC4040}"/>
              </a:ext>
            </a:extLst>
          </p:cNvPr>
          <p:cNvPicPr>
            <a:picLocks noChangeAspect="1"/>
          </p:cNvPicPr>
          <p:nvPr/>
        </p:nvPicPr>
        <p:blipFill>
          <a:blip r:embed="rId9"/>
          <a:stretch>
            <a:fillRect/>
          </a:stretch>
        </p:blipFill>
        <p:spPr>
          <a:xfrm>
            <a:off x="29605102" y="12712381"/>
            <a:ext cx="4881623" cy="3109926"/>
          </a:xfrm>
          <a:prstGeom prst="rect">
            <a:avLst/>
          </a:prstGeom>
          <a:ln>
            <a:solidFill>
              <a:schemeClr val="tx1"/>
            </a:solidFill>
          </a:ln>
        </p:spPr>
      </p:pic>
      <p:pic>
        <p:nvPicPr>
          <p:cNvPr id="2" name="Picture 1">
            <a:extLst>
              <a:ext uri="{FF2B5EF4-FFF2-40B4-BE49-F238E27FC236}">
                <a16:creationId xmlns:a16="http://schemas.microsoft.com/office/drawing/2014/main" id="{23556203-295B-EF4A-8741-5F6B83AFB159}"/>
              </a:ext>
            </a:extLst>
          </p:cNvPr>
          <p:cNvPicPr>
            <a:picLocks noChangeAspect="1"/>
          </p:cNvPicPr>
          <p:nvPr/>
        </p:nvPicPr>
        <p:blipFill>
          <a:blip r:embed="rId10"/>
          <a:stretch>
            <a:fillRect/>
          </a:stretch>
        </p:blipFill>
        <p:spPr>
          <a:xfrm flipV="1">
            <a:off x="37490400" y="20394756"/>
            <a:ext cx="2210356" cy="1711243"/>
          </a:xfrm>
          <a:prstGeom prst="rect">
            <a:avLst/>
          </a:prstGeom>
        </p:spPr>
      </p:pic>
      <p:pic>
        <p:nvPicPr>
          <p:cNvPr id="3" name="Picture 2">
            <a:extLst>
              <a:ext uri="{FF2B5EF4-FFF2-40B4-BE49-F238E27FC236}">
                <a16:creationId xmlns:a16="http://schemas.microsoft.com/office/drawing/2014/main" id="{9EA25982-0515-4E48-BABA-347E0255C4E9}"/>
              </a:ext>
            </a:extLst>
          </p:cNvPr>
          <p:cNvPicPr>
            <a:picLocks noChangeAspect="1"/>
          </p:cNvPicPr>
          <p:nvPr/>
        </p:nvPicPr>
        <p:blipFill>
          <a:blip r:embed="rId11"/>
          <a:stretch>
            <a:fillRect/>
          </a:stretch>
        </p:blipFill>
        <p:spPr>
          <a:xfrm>
            <a:off x="32429697" y="20345964"/>
            <a:ext cx="1679608" cy="1662293"/>
          </a:xfrm>
          <a:prstGeom prst="rect">
            <a:avLst/>
          </a:prstGeom>
        </p:spPr>
      </p:pic>
      <p:pic>
        <p:nvPicPr>
          <p:cNvPr id="4" name="Picture 3">
            <a:extLst>
              <a:ext uri="{FF2B5EF4-FFF2-40B4-BE49-F238E27FC236}">
                <a16:creationId xmlns:a16="http://schemas.microsoft.com/office/drawing/2014/main" id="{B84E35AC-F17E-6D4D-9D5E-F06722AB5CBF}"/>
              </a:ext>
            </a:extLst>
          </p:cNvPr>
          <p:cNvPicPr>
            <a:picLocks noChangeAspect="1"/>
          </p:cNvPicPr>
          <p:nvPr/>
        </p:nvPicPr>
        <p:blipFill>
          <a:blip r:embed="rId12"/>
          <a:stretch>
            <a:fillRect/>
          </a:stretch>
        </p:blipFill>
        <p:spPr>
          <a:xfrm>
            <a:off x="1482474" y="13926050"/>
            <a:ext cx="12801600" cy="4437088"/>
          </a:xfrm>
          <a:prstGeom prst="rect">
            <a:avLst/>
          </a:prstGeom>
          <a:ln>
            <a:solidFill>
              <a:schemeClr val="tx1"/>
            </a:solidFill>
          </a:ln>
        </p:spPr>
      </p:pic>
      <p:sp>
        <p:nvSpPr>
          <p:cNvPr id="37" name="Rectangle 36">
            <a:extLst>
              <a:ext uri="{FF2B5EF4-FFF2-40B4-BE49-F238E27FC236}">
                <a16:creationId xmlns:a16="http://schemas.microsoft.com/office/drawing/2014/main" id="{61FB738D-947D-7142-8CC5-23A4C4BD5743}"/>
              </a:ext>
            </a:extLst>
          </p:cNvPr>
          <p:cNvSpPr/>
          <p:nvPr/>
        </p:nvSpPr>
        <p:spPr>
          <a:xfrm>
            <a:off x="15568178" y="14267344"/>
            <a:ext cx="12801600" cy="914400"/>
          </a:xfrm>
          <a:prstGeom prst="rect">
            <a:avLst/>
          </a:prstGeom>
          <a:solidFill>
            <a:srgbClr val="024CA6"/>
          </a:solidFill>
          <a:ln>
            <a:solidFill>
              <a:schemeClr val="tx1"/>
            </a:solidFill>
          </a:ln>
        </p:spPr>
        <p:txBody>
          <a:bodyPr wrap="square" lIns="91440" tIns="45720" rIns="91440" bIns="45720">
            <a:spAutoFit/>
          </a:bodyPr>
          <a:lstStyle/>
          <a:p>
            <a:pPr algn="ctr"/>
            <a:r>
              <a:rPr lang="en-US" sz="5400"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Current Chemistry</a:t>
            </a:r>
          </a:p>
        </p:txBody>
      </p:sp>
      <p:sp>
        <p:nvSpPr>
          <p:cNvPr id="43" name="TextBox 42">
            <a:extLst>
              <a:ext uri="{FF2B5EF4-FFF2-40B4-BE49-F238E27FC236}">
                <a16:creationId xmlns:a16="http://schemas.microsoft.com/office/drawing/2014/main" id="{F040EBF6-03B4-B94E-95CB-23CB46C51C6C}"/>
              </a:ext>
            </a:extLst>
          </p:cNvPr>
          <p:cNvSpPr txBox="1"/>
          <p:nvPr/>
        </p:nvSpPr>
        <p:spPr>
          <a:xfrm>
            <a:off x="15544799" y="15151193"/>
            <a:ext cx="12801600" cy="5016758"/>
          </a:xfrm>
          <a:prstGeom prst="rect">
            <a:avLst/>
          </a:prstGeom>
          <a:noFill/>
          <a:ln>
            <a:solidFill>
              <a:schemeClr val="tx1"/>
            </a:solidFill>
          </a:ln>
        </p:spPr>
        <p:txBody>
          <a:bodyPr wrap="square" rtlCol="0">
            <a:spAutoFit/>
          </a:bodyPr>
          <a:lstStyle/>
          <a:p>
            <a:pPr algn="just" defTabSz="914400"/>
            <a:r>
              <a:rPr lang="en-US" sz="3200" dirty="0">
                <a:solidFill>
                  <a:prstClr val="black"/>
                </a:solidFill>
                <a:latin typeface="Times New Roman" panose="02020603050405020304" pitchFamily="18" charset="0"/>
                <a:cs typeface="Times New Roman" panose="02020603050405020304" pitchFamily="18" charset="0"/>
              </a:rPr>
              <a:t>One of the most plausible routes to the </a:t>
            </a:r>
            <a:r>
              <a:rPr lang="en-US" sz="3200" dirty="0" err="1">
                <a:solidFill>
                  <a:prstClr val="black"/>
                </a:solidFill>
                <a:latin typeface="Times New Roman" panose="02020603050405020304" pitchFamily="18" charset="0"/>
                <a:cs typeface="Times New Roman" panose="02020603050405020304" pitchFamily="18" charset="0"/>
              </a:rPr>
              <a:t>dicyclized</a:t>
            </a:r>
            <a:r>
              <a:rPr lang="en-US" sz="3200" dirty="0">
                <a:solidFill>
                  <a:prstClr val="black"/>
                </a:solidFill>
                <a:latin typeface="Times New Roman" panose="02020603050405020304" pitchFamily="18" charset="0"/>
                <a:cs typeface="Times New Roman" panose="02020603050405020304" pitchFamily="18" charset="0"/>
              </a:rPr>
              <a:t> final product involves the synthesis of a carbene. This method requires the production of 2-fluorenylmethanol, which has been successfully completed.  This was made possible through the single cyclization of diphenic acid into the ketone with sulfuric acid, reduction of that ketone with sodium hydroxide and hydrazine, esterification of the carboxylic acid using thionyl chloride then methanol and triethylamine, and finally reducing the carboxylic acid with lithium borohydride. The following steps of this synthesis involve the oxidation of the alcohol to an aldehyde, then the aforementioned carbene synthesis and the final ring closure.</a:t>
            </a:r>
          </a:p>
        </p:txBody>
      </p:sp>
      <p:pic>
        <p:nvPicPr>
          <p:cNvPr id="47" name="Picture 46">
            <a:extLst>
              <a:ext uri="{FF2B5EF4-FFF2-40B4-BE49-F238E27FC236}">
                <a16:creationId xmlns:a16="http://schemas.microsoft.com/office/drawing/2014/main" id="{69480D08-BB76-1141-9AA2-3323D3FD086E}"/>
              </a:ext>
            </a:extLst>
          </p:cNvPr>
          <p:cNvPicPr>
            <a:picLocks noChangeAspect="1"/>
          </p:cNvPicPr>
          <p:nvPr/>
        </p:nvPicPr>
        <p:blipFill>
          <a:blip r:embed="rId13"/>
          <a:stretch>
            <a:fillRect/>
          </a:stretch>
        </p:blipFill>
        <p:spPr>
          <a:xfrm>
            <a:off x="34726019" y="12705684"/>
            <a:ext cx="7682704" cy="3116623"/>
          </a:xfrm>
          <a:prstGeom prst="rect">
            <a:avLst/>
          </a:prstGeom>
          <a:ln>
            <a:solidFill>
              <a:schemeClr val="tx1"/>
            </a:solidFill>
          </a:ln>
        </p:spPr>
      </p:pic>
      <p:sp>
        <p:nvSpPr>
          <p:cNvPr id="48" name="TextBox 47">
            <a:extLst>
              <a:ext uri="{FF2B5EF4-FFF2-40B4-BE49-F238E27FC236}">
                <a16:creationId xmlns:a16="http://schemas.microsoft.com/office/drawing/2014/main" id="{FE5F1DBE-EB86-6749-AB34-C539D6F68D7C}"/>
              </a:ext>
            </a:extLst>
          </p:cNvPr>
          <p:cNvSpPr txBox="1"/>
          <p:nvPr/>
        </p:nvSpPr>
        <p:spPr>
          <a:xfrm>
            <a:off x="1482475" y="19512392"/>
            <a:ext cx="12801600" cy="4031873"/>
          </a:xfrm>
          <a:prstGeom prst="rect">
            <a:avLst/>
          </a:prstGeom>
          <a:noFill/>
          <a:ln>
            <a:solidFill>
              <a:schemeClr val="tx1"/>
            </a:solidFill>
          </a:ln>
        </p:spPr>
        <p:txBody>
          <a:bodyPr wrap="square" rtlCol="0">
            <a:spAutoFit/>
          </a:bodyPr>
          <a:lstStyle/>
          <a:p>
            <a:r>
              <a:rPr lang="en-US" sz="3200" dirty="0">
                <a:latin typeface="Times New Roman" panose="02020603050405020304" pitchFamily="18" charset="0"/>
                <a:cs typeface="Times New Roman" panose="02020603050405020304" pitchFamily="18" charset="0"/>
              </a:rPr>
              <a:t>We used quantum mechanical calculations to analyze the energies and plausibility of key molecules and reactions we wish to perform. We calculated the energy of the electronic states of our desired products, both as closed and open shelled configurations. Further, we carried out </a:t>
            </a:r>
            <a:r>
              <a:rPr lang="en-US" sz="3200" dirty="0" err="1">
                <a:latin typeface="Times New Roman" panose="02020603050405020304" pitchFamily="18" charset="0"/>
                <a:cs typeface="Times New Roman" panose="02020603050405020304" pitchFamily="18" charset="0"/>
              </a:rPr>
              <a:t>isodesmic</a:t>
            </a:r>
            <a:r>
              <a:rPr lang="en-US" sz="3200" dirty="0">
                <a:latin typeface="Times New Roman" panose="02020603050405020304" pitchFamily="18" charset="0"/>
                <a:cs typeface="Times New Roman" panose="02020603050405020304" pitchFamily="18" charset="0"/>
              </a:rPr>
              <a:t> strain estimates of the second cyclization step. Finally, we compared the energy barriers in the formation of fluorene and </a:t>
            </a:r>
            <a:r>
              <a:rPr lang="en-US" sz="3200" dirty="0" err="1">
                <a:latin typeface="Times New Roman" panose="02020603050405020304" pitchFamily="18" charset="0"/>
                <a:cs typeface="Times New Roman" panose="02020603050405020304" pitchFamily="18" charset="0"/>
              </a:rPr>
              <a:t>dihydrodibenzopentalene</a:t>
            </a:r>
            <a:r>
              <a:rPr lang="en-US" sz="3200" dirty="0">
                <a:latin typeface="Times New Roman" panose="02020603050405020304" pitchFamily="18" charset="0"/>
                <a:cs typeface="Times New Roman" panose="02020603050405020304" pitchFamily="18" charset="0"/>
              </a:rPr>
              <a:t>. These computations predict substantial strain. One likely synthetic route passes through the cyclization of a carbene</a:t>
            </a:r>
          </a:p>
        </p:txBody>
      </p:sp>
      <p:pic>
        <p:nvPicPr>
          <p:cNvPr id="7" name="Picture 6">
            <a:extLst>
              <a:ext uri="{FF2B5EF4-FFF2-40B4-BE49-F238E27FC236}">
                <a16:creationId xmlns:a16="http://schemas.microsoft.com/office/drawing/2014/main" id="{8843AAA1-751C-834F-9A24-AF0DBFCB03C8}"/>
              </a:ext>
            </a:extLst>
          </p:cNvPr>
          <p:cNvPicPr>
            <a:picLocks noChangeAspect="1"/>
          </p:cNvPicPr>
          <p:nvPr/>
        </p:nvPicPr>
        <p:blipFill>
          <a:blip r:embed="rId14"/>
          <a:stretch>
            <a:fillRect/>
          </a:stretch>
        </p:blipFill>
        <p:spPr>
          <a:xfrm>
            <a:off x="40964964" y="24104928"/>
            <a:ext cx="1326036" cy="1326036"/>
          </a:xfrm>
          <a:prstGeom prst="rect">
            <a:avLst/>
          </a:prstGeom>
        </p:spPr>
      </p:pic>
      <p:pic>
        <p:nvPicPr>
          <p:cNvPr id="9" name="Picture 8">
            <a:extLst>
              <a:ext uri="{FF2B5EF4-FFF2-40B4-BE49-F238E27FC236}">
                <a16:creationId xmlns:a16="http://schemas.microsoft.com/office/drawing/2014/main" id="{0BD1C190-C992-C54E-AF70-6B5346F1D3A7}"/>
              </a:ext>
            </a:extLst>
          </p:cNvPr>
          <p:cNvPicPr>
            <a:picLocks noChangeAspect="1"/>
          </p:cNvPicPr>
          <p:nvPr/>
        </p:nvPicPr>
        <p:blipFill>
          <a:blip r:embed="rId15"/>
          <a:stretch>
            <a:fillRect/>
          </a:stretch>
        </p:blipFill>
        <p:spPr>
          <a:xfrm>
            <a:off x="15542778" y="25516267"/>
            <a:ext cx="12752821" cy="5145173"/>
          </a:xfrm>
          <a:prstGeom prst="rect">
            <a:avLst/>
          </a:prstGeom>
          <a:ln>
            <a:solidFill>
              <a:schemeClr val="tx1"/>
            </a:solidFill>
          </a:ln>
        </p:spPr>
      </p:pic>
      <p:pic>
        <p:nvPicPr>
          <p:cNvPr id="10" name="Picture 9">
            <a:extLst>
              <a:ext uri="{FF2B5EF4-FFF2-40B4-BE49-F238E27FC236}">
                <a16:creationId xmlns:a16="http://schemas.microsoft.com/office/drawing/2014/main" id="{4A367CBC-CDA0-C740-9FA3-5C087466723F}"/>
              </a:ext>
            </a:extLst>
          </p:cNvPr>
          <p:cNvPicPr>
            <a:picLocks noChangeAspect="1"/>
          </p:cNvPicPr>
          <p:nvPr/>
        </p:nvPicPr>
        <p:blipFill>
          <a:blip r:embed="rId16"/>
          <a:stretch>
            <a:fillRect/>
          </a:stretch>
        </p:blipFill>
        <p:spPr>
          <a:xfrm>
            <a:off x="22428660" y="22181526"/>
            <a:ext cx="4319818" cy="3017520"/>
          </a:xfrm>
          <a:prstGeom prst="rect">
            <a:avLst/>
          </a:prstGeom>
          <a:ln>
            <a:solidFill>
              <a:schemeClr val="tx1"/>
            </a:solidFill>
          </a:ln>
        </p:spPr>
      </p:pic>
      <p:pic>
        <p:nvPicPr>
          <p:cNvPr id="49" name="Picture 48">
            <a:extLst>
              <a:ext uri="{FF2B5EF4-FFF2-40B4-BE49-F238E27FC236}">
                <a16:creationId xmlns:a16="http://schemas.microsoft.com/office/drawing/2014/main" id="{E9979E2C-F8A7-7747-93DA-23A8EBEC1DDF}"/>
              </a:ext>
            </a:extLst>
          </p:cNvPr>
          <p:cNvPicPr>
            <a:picLocks noChangeAspect="1"/>
          </p:cNvPicPr>
          <p:nvPr/>
        </p:nvPicPr>
        <p:blipFill>
          <a:blip r:embed="rId17"/>
          <a:stretch>
            <a:fillRect/>
          </a:stretch>
        </p:blipFill>
        <p:spPr>
          <a:xfrm>
            <a:off x="17142719" y="22147716"/>
            <a:ext cx="4319818" cy="3017520"/>
          </a:xfrm>
          <a:prstGeom prst="rect">
            <a:avLst/>
          </a:prstGeom>
          <a:ln>
            <a:solidFill>
              <a:schemeClr val="tx1"/>
            </a:solidFill>
          </a:ln>
        </p:spPr>
      </p:pic>
      <p:pic>
        <p:nvPicPr>
          <p:cNvPr id="19" name="Picture 18">
            <a:extLst>
              <a:ext uri="{FF2B5EF4-FFF2-40B4-BE49-F238E27FC236}">
                <a16:creationId xmlns:a16="http://schemas.microsoft.com/office/drawing/2014/main" id="{D9C8900F-D796-6641-85FF-7FCB5744A8C8}"/>
              </a:ext>
            </a:extLst>
          </p:cNvPr>
          <p:cNvPicPr>
            <a:picLocks noChangeAspect="1"/>
          </p:cNvPicPr>
          <p:nvPr/>
        </p:nvPicPr>
        <p:blipFill>
          <a:blip r:embed="rId18"/>
          <a:stretch>
            <a:fillRect/>
          </a:stretch>
        </p:blipFill>
        <p:spPr>
          <a:xfrm>
            <a:off x="20610896" y="22288628"/>
            <a:ext cx="776883" cy="685800"/>
          </a:xfrm>
          <a:prstGeom prst="rect">
            <a:avLst/>
          </a:prstGeom>
        </p:spPr>
      </p:pic>
    </p:spTree>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ＭＳ ゴシック"/>
        <a:font script="Hang" typeface="HY그래픽B"/>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ＭＳ ゴシック"/>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Breeze.thmx</Template>
  <TotalTime>10114</TotalTime>
  <Words>867</Words>
  <Application>Microsoft Macintosh PowerPoint</Application>
  <PresentationFormat>Custom</PresentationFormat>
  <Paragraphs>37</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Georgia</vt:lpstr>
      <vt:lpstr>Times New Roman</vt:lpstr>
      <vt:lpstr>Trebuchet MS</vt:lpstr>
      <vt:lpstr>Slipstream</vt:lpstr>
      <vt:lpstr>PowerPoint Presentation</vt:lpstr>
    </vt:vector>
  </TitlesOfParts>
  <Company>University of New Hampshire</Company>
  <LinksUpToDate>false</LinksUpToDate>
  <SharedDoc>false</SharedDoc>
  <HyperlinksChanged>false</HyperlinksChanged>
  <AppVersion>16.0012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Owner</dc:creator>
  <cp:lastModifiedBy>Williams, Thomas J</cp:lastModifiedBy>
  <cp:revision>356</cp:revision>
  <dcterms:created xsi:type="dcterms:W3CDTF">2012-04-23T20:12:21Z</dcterms:created>
  <dcterms:modified xsi:type="dcterms:W3CDTF">2018-04-16T15:15:35Z</dcterms:modified>
</cp:coreProperties>
</file>