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93776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pencer Bardwell" initials="SB" lastIdx="8" clrIdx="0">
    <p:extLst/>
  </p:cmAuthor>
  <p:cmAuthor id="2" name="Kelley, Donovan C" initials="KDC" lastIdx="13" clrIdx="1">
    <p:extLst>
      <p:ext uri="{19B8F6BF-5375-455C-9EA6-DF929625EA0E}">
        <p15:presenceInfo xmlns:p15="http://schemas.microsoft.com/office/powerpoint/2012/main" userId="S-1-5-21-1343024091-287218729-682003330-168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49" d="100"/>
          <a:sy n="49" d="100"/>
        </p:scale>
        <p:origin x="-1304" y="-1944"/>
      </p:cViewPr>
      <p:guideLst>
        <p:guide orient="horz" pos="10368"/>
        <p:guide pos="1555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handoutMaster" Target="handoutMasters/handout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2AC3F959-55CB-4977-BBE9-A09845368B9C}"/>
    <pc:docChg chg="modSld">
      <pc:chgData name="" userId="" providerId="" clId="Web-{2AC3F959-55CB-4977-BBE9-A09845368B9C}" dt="2018-04-14T20:37:47.759" v="306"/>
      <pc:docMkLst>
        <pc:docMk/>
      </pc:docMkLst>
      <pc:sldChg chg="modSp">
        <pc:chgData name="" userId="" providerId="" clId="Web-{2AC3F959-55CB-4977-BBE9-A09845368B9C}" dt="2018-04-14T20:37:47.759" v="305"/>
        <pc:sldMkLst>
          <pc:docMk/>
          <pc:sldMk cId="0" sldId="259"/>
        </pc:sldMkLst>
        <pc:spChg chg="mod">
          <ac:chgData name="" userId="" providerId="" clId="Web-{2AC3F959-55CB-4977-BBE9-A09845368B9C}" dt="2018-04-14T20:37:47.759" v="305"/>
          <ac:spMkLst>
            <pc:docMk/>
            <pc:sldMk cId="0" sldId="259"/>
            <ac:spMk id="2149"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4036" y="10226675"/>
            <a:ext cx="41969531" cy="7054850"/>
          </a:xfrm>
        </p:spPr>
        <p:txBody>
          <a:bodyPr/>
          <a:lstStyle/>
          <a:p>
            <a:r>
              <a:rPr lang="en-US"/>
              <a:t>Click to edit Master title style</a:t>
            </a:r>
          </a:p>
        </p:txBody>
      </p:sp>
      <p:sp>
        <p:nvSpPr>
          <p:cNvPr id="3" name="Subtitle 2"/>
          <p:cNvSpPr>
            <a:spLocks noGrp="1"/>
          </p:cNvSpPr>
          <p:nvPr>
            <p:ph type="subTitle" idx="1"/>
          </p:nvPr>
        </p:nvSpPr>
        <p:spPr>
          <a:xfrm>
            <a:off x="7406284" y="18653125"/>
            <a:ext cx="3456503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00487" y="21153441"/>
            <a:ext cx="4197131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900487" y="13952538"/>
            <a:ext cx="4197131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68168"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4774527"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468165" y="7369178"/>
            <a:ext cx="2181701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468165" y="10439400"/>
            <a:ext cx="2181701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5083493" y="7369178"/>
            <a:ext cx="2182594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5083493" y="10439400"/>
            <a:ext cx="2182594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8165" y="1311275"/>
            <a:ext cx="16244888"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9305984" y="1311275"/>
            <a:ext cx="276034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468165" y="6888163"/>
            <a:ext cx="16244888"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77997" y="23042566"/>
            <a:ext cx="2962691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9677997" y="2941638"/>
            <a:ext cx="2962691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9677997" y="25763541"/>
            <a:ext cx="2962691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9119" y="1317625"/>
            <a:ext cx="1111031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468166" y="1317625"/>
            <a:ext cx="33159502"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468167" y="1317625"/>
            <a:ext cx="44441269" cy="5486400"/>
          </a:xfrm>
        </p:spPr>
        <p:txBody>
          <a:bodyPr/>
          <a:lstStyle/>
          <a:p>
            <a:r>
              <a:rPr lang="en-US"/>
              <a:t>Click to edit Master title style</a:t>
            </a:r>
          </a:p>
        </p:txBody>
      </p:sp>
      <p:sp>
        <p:nvSpPr>
          <p:cNvPr id="3" name="Content Placeholder 2"/>
          <p:cNvSpPr>
            <a:spLocks noGrp="1"/>
          </p:cNvSpPr>
          <p:nvPr>
            <p:ph sz="quarter" idx="1"/>
          </p:nvPr>
        </p:nvSpPr>
        <p:spPr>
          <a:xfrm>
            <a:off x="2468168"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4774527"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468168"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4774527"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68563" y="1317625"/>
            <a:ext cx="44440475" cy="548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468563" y="7680325"/>
            <a:ext cx="44440475" cy="21726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468563" y="29978350"/>
            <a:ext cx="11522075"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6870363" y="29978350"/>
            <a:ext cx="15636875"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5386963" y="29978350"/>
            <a:ext cx="11522075"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0"/>
            <a:ext cx="49377600" cy="6541878"/>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lstStyle/>
          <a:p>
            <a:pPr indent="-457200" algn="l" eaLnBrk="1" hangingPunct="1"/>
            <a:r>
              <a:rPr lang="en-US" sz="8000" i="1" dirty="0">
                <a:solidFill>
                  <a:schemeClr val="bg1"/>
                </a:solidFill>
              </a:rPr>
              <a:t>Are Your Parents Pushing You Toward a Cushier Future? </a:t>
            </a:r>
            <a:br>
              <a:rPr lang="en-US" sz="8000" i="1" dirty="0">
                <a:solidFill>
                  <a:schemeClr val="bg1"/>
                </a:solidFill>
              </a:rPr>
            </a:br>
            <a:r>
              <a:rPr lang="en-US" sz="8000" i="1" dirty="0">
                <a:solidFill>
                  <a:schemeClr val="bg1"/>
                </a:solidFill>
              </a:rPr>
              <a:t>RVB as a Mediator between Parental Legitimacy </a:t>
            </a:r>
            <a:br>
              <a:rPr lang="en-US" sz="8000" i="1" dirty="0">
                <a:solidFill>
                  <a:schemeClr val="bg1"/>
                </a:solidFill>
              </a:rPr>
            </a:br>
            <a:r>
              <a:rPr lang="en-US" sz="8000" i="1" dirty="0">
                <a:solidFill>
                  <a:schemeClr val="bg1"/>
                </a:solidFill>
              </a:rPr>
              <a:t>and Future Aspirations in Adolescence</a:t>
            </a:r>
            <a:br>
              <a:rPr lang="en-US" sz="8000" i="1" dirty="0">
                <a:solidFill>
                  <a:schemeClr val="bg1"/>
                </a:solidFill>
              </a:rPr>
            </a:br>
            <a:r>
              <a:rPr lang="en-US" sz="1000" i="1" dirty="0">
                <a:solidFill>
                  <a:schemeClr val="bg1"/>
                </a:solidFill>
              </a:rPr>
              <a:t> </a:t>
            </a:r>
            <a:br>
              <a:rPr lang="en-US" sz="9600" dirty="0"/>
            </a:br>
            <a:r>
              <a:rPr lang="en-US" sz="4800" b="1" i="1" dirty="0">
                <a:solidFill>
                  <a:schemeClr val="bg1"/>
                </a:solidFill>
                <a:latin typeface="Times New Roman" panose="02020603050405020304" pitchFamily="18" charset="0"/>
                <a:cs typeface="Times New Roman" panose="02020603050405020304" pitchFamily="18" charset="0"/>
              </a:rPr>
              <a:t>Spencer Bardwell, Jenna </a:t>
            </a:r>
            <a:r>
              <a:rPr lang="en-US" sz="4800" b="1" i="1" dirty="0" err="1">
                <a:solidFill>
                  <a:schemeClr val="bg1"/>
                </a:solidFill>
                <a:latin typeface="Times New Roman" panose="02020603050405020304" pitchFamily="18" charset="0"/>
                <a:cs typeface="Times New Roman" panose="02020603050405020304" pitchFamily="18" charset="0"/>
              </a:rPr>
              <a:t>Hannafin</a:t>
            </a:r>
            <a:r>
              <a:rPr lang="en-US" sz="4800" b="1" i="1" dirty="0">
                <a:solidFill>
                  <a:schemeClr val="bg1"/>
                </a:solidFill>
                <a:latin typeface="Times New Roman" panose="02020603050405020304" pitchFamily="18" charset="0"/>
                <a:cs typeface="Times New Roman" panose="02020603050405020304" pitchFamily="18" charset="0"/>
              </a:rPr>
              <a:t>, Benjamin Desrochers</a:t>
            </a:r>
            <a:br>
              <a:rPr lang="en-US" sz="4000" b="1" dirty="0">
                <a:solidFill>
                  <a:schemeClr val="bg1"/>
                </a:solidFill>
              </a:rPr>
            </a:br>
            <a:r>
              <a:rPr lang="en-US" sz="4000" b="1" i="1" dirty="0">
                <a:solidFill>
                  <a:schemeClr val="bg1"/>
                </a:solidFill>
                <a:latin typeface="Times New Roman" panose="02020603050405020304" pitchFamily="18" charset="0"/>
                <a:cs typeface="Times New Roman" panose="02020603050405020304" pitchFamily="18" charset="0"/>
              </a:rPr>
              <a:t>Advisors: Donovan Kelley, Alexander G. Blandina, Ellen S. Cohn, Ph.D.</a:t>
            </a:r>
            <a:endParaRPr lang="en-US" sz="4000" i="1" dirty="0">
              <a:solidFill>
                <a:schemeClr val="bg1"/>
              </a:solidFill>
            </a:endParaRPr>
          </a:p>
        </p:txBody>
      </p:sp>
      <p:sp>
        <p:nvSpPr>
          <p:cNvPr id="2149" name="Text Box 154"/>
          <p:cNvSpPr txBox="1">
            <a:spLocks noChangeArrowheads="1"/>
          </p:cNvSpPr>
          <p:nvPr/>
        </p:nvSpPr>
        <p:spPr bwMode="auto">
          <a:xfrm>
            <a:off x="37259359" y="8214062"/>
            <a:ext cx="11299765" cy="16604546"/>
          </a:xfrm>
          <a:prstGeom prst="rect">
            <a:avLst/>
          </a:prstGeom>
          <a:noFill/>
          <a:ln w="127000" cmpd="dbl">
            <a:noFill/>
            <a:miter lim="800000"/>
            <a:headEnd/>
            <a:tailEnd/>
          </a:ln>
          <a:effectLst/>
          <a:extLst>
            <a:ext uri="{909E8E84-426E-40dd-AFC4-6F175D3DCCD1}">
              <a14:hiddenFill xmlns:a14="http://schemas.microsoft.com/office/drawing/2010/main" xmlns="">
                <a:solidFill>
                  <a:srgbClr val="990000"/>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137160" tIns="68580" rIns="137160" bIns="68580" anchor="t">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3000" dirty="0">
                <a:solidFill>
                  <a:srgbClr val="000000"/>
                </a:solidFill>
                <a:latin typeface="Times New Roman"/>
                <a:cs typeface="Times New Roman"/>
              </a:rPr>
              <a:t>Implications</a:t>
            </a:r>
          </a:p>
          <a:p>
            <a:pPr algn="l" eaLnBrk="1" hangingPunct="1"/>
            <a:endParaRPr lang="en-US" sz="1000" b="0" dirty="0">
              <a:solidFill>
                <a:srgbClr val="000000"/>
              </a:solidFill>
              <a:latin typeface="Times New Roman"/>
              <a:cs typeface="Times New Roman"/>
            </a:endParaRPr>
          </a:p>
          <a:p>
            <a:pPr marL="571500" indent="-571500" algn="l" eaLnBrk="1" hangingPunct="1">
              <a:spcAft>
                <a:spcPts val="3000"/>
              </a:spcAft>
              <a:buFont typeface="Arial"/>
              <a:buChar char="•"/>
            </a:pPr>
            <a:r>
              <a:rPr lang="en-US" sz="3000" b="0" dirty="0">
                <a:solidFill>
                  <a:srgbClr val="000000"/>
                </a:solidFill>
                <a:latin typeface="Times New Roman"/>
                <a:cs typeface="Times New Roman"/>
              </a:rPr>
              <a:t>Results did not support the hypothesis.</a:t>
            </a:r>
          </a:p>
          <a:p>
            <a:pPr marL="571500" indent="-571500" algn="l" eaLnBrk="1" hangingPunct="1">
              <a:spcAft>
                <a:spcPts val="3000"/>
              </a:spcAft>
              <a:buFont typeface="Arial"/>
              <a:buChar char="•"/>
            </a:pPr>
            <a:r>
              <a:rPr lang="en-US" sz="3000" b="0" dirty="0">
                <a:solidFill>
                  <a:srgbClr val="000000"/>
                </a:solidFill>
                <a:latin typeface="Times New Roman"/>
                <a:cs typeface="Times New Roman"/>
              </a:rPr>
              <a:t>Relationship between PL and FA were not found to be significant across all three models, contrary to previous research which has shown positive correlations between PL and teenager FA based on multiple factors including PL based on social class </a:t>
            </a:r>
            <a:r>
              <a:rPr lang="en-US" sz="3000" b="0" baseline="30000" dirty="0">
                <a:solidFill>
                  <a:srgbClr val="000000"/>
                </a:solidFill>
                <a:latin typeface="Times New Roman"/>
                <a:cs typeface="Times New Roman"/>
              </a:rPr>
              <a:t>5.</a:t>
            </a:r>
            <a:endParaRPr lang="en-US" sz="3000" b="0" dirty="0">
              <a:solidFill>
                <a:srgbClr val="000000"/>
              </a:solidFill>
              <a:latin typeface="Times New Roman"/>
              <a:cs typeface="Times New Roman"/>
            </a:endParaRPr>
          </a:p>
          <a:p>
            <a:pPr marL="571500" indent="-571500" algn="l" eaLnBrk="1" hangingPunct="1">
              <a:spcAft>
                <a:spcPts val="3000"/>
              </a:spcAft>
              <a:buFont typeface="Arial"/>
              <a:buChar char="•"/>
            </a:pPr>
            <a:r>
              <a:rPr lang="en-US" sz="3000" b="0" dirty="0">
                <a:solidFill>
                  <a:schemeClr val="tx1"/>
                </a:solidFill>
                <a:latin typeface="Times New Roman"/>
                <a:ea typeface="ＭＳ 明朝"/>
                <a:cs typeface="Times New Roman"/>
              </a:rPr>
              <a:t>Relationships between PL and the three different RVB groups were found to be significant and showed inverse relationships, similar to previous research. </a:t>
            </a:r>
          </a:p>
          <a:p>
            <a:pPr marL="571500" indent="-571500" algn="l" eaLnBrk="1" hangingPunct="1">
              <a:spcAft>
                <a:spcPts val="3000"/>
              </a:spcAft>
              <a:buFont typeface="Arial"/>
              <a:buChar char="•"/>
            </a:pPr>
            <a:r>
              <a:rPr lang="en-US" sz="3000" b="0" dirty="0">
                <a:solidFill>
                  <a:schemeClr val="tx1"/>
                </a:solidFill>
                <a:latin typeface="Times New Roman"/>
                <a:ea typeface="ＭＳ 明朝"/>
                <a:cs typeface="Times New Roman"/>
              </a:rPr>
              <a:t>Previous research found this type of inverse relationship between PL and indicators of substance use and other RVB </a:t>
            </a:r>
            <a:r>
              <a:rPr lang="en-US" sz="3000" b="0" baseline="30000" dirty="0">
                <a:solidFill>
                  <a:schemeClr val="tx1"/>
                </a:solidFill>
                <a:latin typeface="Times New Roman"/>
                <a:ea typeface="ＭＳ 明朝"/>
                <a:cs typeface="Times New Roman"/>
              </a:rPr>
              <a:t>3</a:t>
            </a:r>
            <a:r>
              <a:rPr lang="en-US" sz="3000" b="0" dirty="0">
                <a:solidFill>
                  <a:schemeClr val="tx1"/>
                </a:solidFill>
                <a:latin typeface="Times New Roman"/>
                <a:ea typeface="ＭＳ 明朝"/>
                <a:cs typeface="Times New Roman"/>
              </a:rPr>
              <a:t>. </a:t>
            </a:r>
            <a:endParaRPr lang="en-US" sz="3000" b="0" dirty="0">
              <a:solidFill>
                <a:srgbClr val="000000"/>
              </a:solidFill>
              <a:latin typeface="Times New Roman"/>
              <a:cs typeface="Times New Roman"/>
            </a:endParaRPr>
          </a:p>
          <a:p>
            <a:pPr algn="l" eaLnBrk="1" hangingPunct="1">
              <a:spcAft>
                <a:spcPts val="3000"/>
              </a:spcAft>
            </a:pPr>
            <a:r>
              <a:rPr lang="en-US" sz="3000" dirty="0">
                <a:solidFill>
                  <a:schemeClr val="tx1"/>
                </a:solidFill>
                <a:latin typeface="Times New Roman" panose="02020603050405020304" pitchFamily="18" charset="0"/>
                <a:cs typeface="Times New Roman" panose="02020603050405020304" pitchFamily="18" charset="0"/>
              </a:rPr>
              <a:t>Limitations</a:t>
            </a:r>
            <a:endParaRPr lang="en-US" sz="3000" dirty="0">
              <a:solidFill>
                <a:srgbClr val="000000"/>
              </a:solidFill>
              <a:latin typeface="Times New Roman" panose="02020603050405020304" pitchFamily="18" charset="0"/>
              <a:cs typeface="Times New Roman" panose="02020603050405020304" pitchFamily="18" charset="0"/>
            </a:endParaRPr>
          </a:p>
          <a:p>
            <a:pPr marL="571500" indent="-571500" algn="l" eaLnBrk="1" hangingPunct="1">
              <a:spcAft>
                <a:spcPts val="3000"/>
              </a:spcAft>
              <a:buFont typeface="Arial"/>
              <a:buChar char="•"/>
            </a:pPr>
            <a:r>
              <a:rPr lang="en-US" sz="3000" b="0" dirty="0">
                <a:solidFill>
                  <a:srgbClr val="000000"/>
                </a:solidFill>
                <a:latin typeface="Times New Roman" panose="02020603050405020304" pitchFamily="18" charset="0"/>
                <a:cs typeface="Times New Roman" panose="02020603050405020304" pitchFamily="18" charset="0"/>
              </a:rPr>
              <a:t>FA scale  - May not accurately measure future aspirations.</a:t>
            </a:r>
            <a:endParaRPr lang="en-US" sz="3000" dirty="0">
              <a:solidFill>
                <a:srgbClr val="000000"/>
              </a:solidFill>
              <a:latin typeface="Times New Roman" panose="02020603050405020304" pitchFamily="18" charset="0"/>
              <a:cs typeface="Times New Roman" panose="02020603050405020304" pitchFamily="18" charset="0"/>
            </a:endParaRPr>
          </a:p>
          <a:p>
            <a:pPr marL="1314450" lvl="1" indent="-571500" algn="l" eaLnBrk="1" hangingPunct="1">
              <a:spcAft>
                <a:spcPts val="3000"/>
              </a:spcAft>
              <a:buFont typeface="Arial"/>
              <a:buChar char="•"/>
            </a:pPr>
            <a:r>
              <a:rPr lang="en-US" sz="3000" b="0" dirty="0">
                <a:solidFill>
                  <a:srgbClr val="000000"/>
                </a:solidFill>
                <a:latin typeface="Times New Roman" panose="02020603050405020304" pitchFamily="18" charset="0"/>
                <a:cs typeface="Times New Roman" panose="02020603050405020304" pitchFamily="18" charset="0"/>
              </a:rPr>
              <a:t>Significance between RVB and FA , but not PL and FA; this could be a result of RVB relating to all questions on FA scale, but PL only relating to the occupational/educational questions. </a:t>
            </a:r>
          </a:p>
          <a:p>
            <a:pPr marL="571500" indent="-571500" algn="l" eaLnBrk="1" hangingPunct="1">
              <a:spcAft>
                <a:spcPts val="3000"/>
              </a:spcAft>
              <a:buFont typeface="Arial"/>
              <a:buChar char="•"/>
            </a:pPr>
            <a:r>
              <a:rPr lang="en-US" sz="3000" b="0" dirty="0">
                <a:solidFill>
                  <a:srgbClr val="000000"/>
                </a:solidFill>
                <a:latin typeface="Times New Roman" panose="02020603050405020304" pitchFamily="18" charset="0"/>
                <a:cs typeface="Times New Roman" panose="02020603050405020304" pitchFamily="18" charset="0"/>
              </a:rPr>
              <a:t>Participants’ views of their parents and the behaviors their parents promote may not be universally standard; allowing for variation in what is considered to be ‘normal’ behavior.</a:t>
            </a:r>
          </a:p>
          <a:p>
            <a:pPr marL="571500" indent="-571500" algn="l" eaLnBrk="1" hangingPunct="1">
              <a:buFont typeface="Arial" charset="0"/>
              <a:buChar char="•"/>
            </a:pPr>
            <a:r>
              <a:rPr lang="en-US" sz="3000" b="0" dirty="0">
                <a:solidFill>
                  <a:srgbClr val="000000"/>
                </a:solidFill>
                <a:latin typeface="Times New Roman" panose="02020603050405020304" pitchFamily="18" charset="0"/>
                <a:cs typeface="Times New Roman" panose="02020603050405020304" pitchFamily="18" charset="0"/>
              </a:rPr>
              <a:t>Participants may answer the NHYS questionnaire in such a way, to fulfill social desirability.</a:t>
            </a:r>
          </a:p>
          <a:p>
            <a:pPr algn="l" eaLnBrk="1" hangingPunct="1"/>
            <a:endParaRPr lang="en-US" sz="3000" b="0" dirty="0">
              <a:solidFill>
                <a:schemeClr val="tx1"/>
              </a:solidFill>
              <a:latin typeface="Times New Roman" panose="02020603050405020304" pitchFamily="18" charset="0"/>
              <a:cs typeface="Times New Roman" panose="02020603050405020304" pitchFamily="18" charset="0"/>
            </a:endParaRPr>
          </a:p>
          <a:p>
            <a:pPr algn="l" eaLnBrk="1" hangingPunct="1"/>
            <a:r>
              <a:rPr lang="en-US" sz="3000" dirty="0">
                <a:solidFill>
                  <a:schemeClr val="tx1"/>
                </a:solidFill>
                <a:latin typeface="Times New Roman" panose="02020603050405020304" pitchFamily="18" charset="0"/>
                <a:cs typeface="Times New Roman" panose="02020603050405020304" pitchFamily="18" charset="0"/>
              </a:rPr>
              <a:t>Future Directions:</a:t>
            </a:r>
          </a:p>
          <a:p>
            <a:pPr algn="l" eaLnBrk="1" hangingPunct="1"/>
            <a:endParaRPr lang="en-US" sz="2000" dirty="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Utilize an improved Future Aspirations scale.</a:t>
            </a:r>
          </a:p>
          <a:p>
            <a:pPr marL="571500" indent="-5715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Conduct a study focusing on the relationship between PL and substance use specifically as this relationship was found to be most significant in our study. </a:t>
            </a:r>
            <a:endParaRPr lang="en-US" sz="3000" b="0" dirty="0">
              <a:solidFill>
                <a:srgbClr val="FF0000"/>
              </a:solidFill>
              <a:latin typeface="Times New Roman" pitchFamily="18" charset="0"/>
              <a:cs typeface="Times New Roman" pitchFamily="18" charset="0"/>
            </a:endParaRPr>
          </a:p>
        </p:txBody>
      </p:sp>
      <p:sp>
        <p:nvSpPr>
          <p:cNvPr id="2150" name="Text Box 161"/>
          <p:cNvSpPr txBox="1">
            <a:spLocks noChangeArrowheads="1"/>
          </p:cNvSpPr>
          <p:nvPr/>
        </p:nvSpPr>
        <p:spPr bwMode="auto">
          <a:xfrm>
            <a:off x="44834175" y="10275888"/>
            <a:ext cx="3429000" cy="54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1" name="Rectangle 163"/>
          <p:cNvSpPr>
            <a:spLocks noChangeArrowheads="1"/>
          </p:cNvSpPr>
          <p:nvPr/>
        </p:nvSpPr>
        <p:spPr bwMode="auto">
          <a:xfrm>
            <a:off x="457200" y="17983200"/>
            <a:ext cx="1342240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Hypotheses</a:t>
            </a:r>
            <a:endParaRPr lang="en-US" dirty="0">
              <a:solidFill>
                <a:schemeClr val="bg1">
                  <a:lumMod val="85000"/>
                </a:schemeClr>
              </a:solidFill>
            </a:endParaRPr>
          </a:p>
        </p:txBody>
      </p:sp>
      <p:sp>
        <p:nvSpPr>
          <p:cNvPr id="2152" name="Rectangle 164"/>
          <p:cNvSpPr>
            <a:spLocks noChangeArrowheads="1"/>
          </p:cNvSpPr>
          <p:nvPr/>
        </p:nvSpPr>
        <p:spPr bwMode="auto">
          <a:xfrm>
            <a:off x="15316200" y="6781800"/>
            <a:ext cx="20968668"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Results</a:t>
            </a:r>
            <a:endParaRPr lang="en-US"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3" name="Rectangle 165"/>
          <p:cNvSpPr>
            <a:spLocks noChangeArrowheads="1"/>
          </p:cNvSpPr>
          <p:nvPr/>
        </p:nvSpPr>
        <p:spPr bwMode="auto">
          <a:xfrm>
            <a:off x="37261800" y="6781800"/>
            <a:ext cx="1129732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Discussion</a:t>
            </a:r>
            <a:endParaRPr lang="en-US" dirty="0">
              <a:solidFill>
                <a:schemeClr val="accent1"/>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381000" y="20574000"/>
            <a:ext cx="1350757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Method</a:t>
            </a:r>
          </a:p>
        </p:txBody>
      </p:sp>
      <p:sp>
        <p:nvSpPr>
          <p:cNvPr id="2155" name="Rectangle 167"/>
          <p:cNvSpPr>
            <a:spLocks noChangeArrowheads="1"/>
          </p:cNvSpPr>
          <p:nvPr/>
        </p:nvSpPr>
        <p:spPr bwMode="auto">
          <a:xfrm>
            <a:off x="609600" y="6781800"/>
            <a:ext cx="133802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2157" name="Text Box 170"/>
          <p:cNvSpPr txBox="1">
            <a:spLocks noChangeArrowheads="1"/>
          </p:cNvSpPr>
          <p:nvPr/>
        </p:nvSpPr>
        <p:spPr bwMode="auto">
          <a:xfrm>
            <a:off x="457200" y="21945600"/>
            <a:ext cx="13422407" cy="10756791"/>
          </a:xfrm>
          <a:prstGeom prst="rect">
            <a:avLst/>
          </a:prstGeom>
          <a:noFill/>
          <a:ln>
            <a:noFill/>
          </a:ln>
          <a:effectLst/>
          <a:extLst>
            <a:ext uri="{909E8E84-426E-40dd-AFC4-6F175D3DCCD1}">
              <a14:hiddenFill xmlns:a14="http://schemas.microsoft.com/office/drawing/2010/main" xmlns="">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137160" tIns="68580" rIns="137160" bIns="68580" anchor="t">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3000" b="0" dirty="0">
                <a:solidFill>
                  <a:schemeClr val="tx1"/>
                </a:solidFill>
                <a:latin typeface="Times New Roman" pitchFamily="18" charset="0"/>
                <a:cs typeface="Times New Roman" pitchFamily="18" charset="0"/>
              </a:rPr>
              <a:t>Our data comes from the New Hampshire Youth Study (NHYS), a longitudinal study focusing on the reasons for adolescents rule violating behavior. The NHYS study included 10 waves; this study presented data from one wave of this multi-wave study.</a:t>
            </a:r>
          </a:p>
          <a:p>
            <a:pPr algn="l" eaLnBrk="1" hangingPunct="1"/>
            <a:endParaRPr lang="en-US" sz="3000" b="0" dirty="0">
              <a:solidFill>
                <a:schemeClr val="tx1"/>
              </a:solidFill>
              <a:latin typeface="Times New Roman" pitchFamily="18" charset="0"/>
              <a:cs typeface="Times New Roman" pitchFamily="18" charset="0"/>
            </a:endParaRPr>
          </a:p>
          <a:p>
            <a:pPr algn="l" eaLnBrk="1" hangingPunct="1"/>
            <a:r>
              <a:rPr lang="en-US" sz="3000" b="0" dirty="0">
                <a:solidFill>
                  <a:schemeClr val="tx1"/>
                </a:solidFill>
                <a:latin typeface="Times New Roman" pitchFamily="18" charset="0"/>
                <a:cs typeface="Times New Roman" pitchFamily="18" charset="0"/>
              </a:rPr>
              <a:t>Participants</a:t>
            </a:r>
          </a:p>
          <a:p>
            <a:pPr algn="l" eaLnBrk="1" hangingPunct="1"/>
            <a:r>
              <a:rPr lang="en-US" sz="3000" b="0" dirty="0">
                <a:solidFill>
                  <a:schemeClr val="tx1"/>
                </a:solidFill>
                <a:latin typeface="Times New Roman" pitchFamily="18" charset="0"/>
                <a:cs typeface="Times New Roman" pitchFamily="18" charset="0"/>
              </a:rPr>
              <a:t>This study focused on the younger group from one wave of the NHYS study (N = 315).</a:t>
            </a:r>
          </a:p>
          <a:p>
            <a:pPr algn="l" eaLnBrk="1" hangingPunct="1"/>
            <a:r>
              <a:rPr lang="en-US" sz="3000" b="0" dirty="0">
                <a:solidFill>
                  <a:schemeClr val="tx1"/>
                </a:solidFill>
                <a:latin typeface="Times New Roman" pitchFamily="18" charset="0"/>
                <a:cs typeface="Times New Roman" pitchFamily="18" charset="0"/>
              </a:rPr>
              <a:t>Measures</a:t>
            </a:r>
          </a:p>
          <a:p>
            <a:pPr marL="457200"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Parental Legitimacy</a:t>
            </a: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Asked participants to rate how much they agree with a statement on a scale of 1 (strongly disagree) to 4 (strongly agree).</a:t>
            </a:r>
          </a:p>
          <a:p>
            <a:pPr lvl="1" indent="0" algn="l" eaLnBrk="1" hangingPunct="1"/>
            <a:r>
              <a:rPr lang="en-US" sz="3000" b="0" i="1" dirty="0">
                <a:solidFill>
                  <a:schemeClr val="tx1"/>
                </a:solidFill>
                <a:latin typeface="Times New Roman" pitchFamily="18" charset="0"/>
                <a:cs typeface="Times New Roman" pitchFamily="18" charset="0"/>
              </a:rPr>
              <a:t>e.g. My parents are generally honest.</a:t>
            </a: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Mean = 2.88 (SD = .59) </a:t>
            </a:r>
          </a:p>
          <a:p>
            <a:pPr marL="457200"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Rule Violating Behavior</a:t>
            </a: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Asked participants to indicate how many times they had engaged in a variety of RVBs from 0-180 times in the last six months.</a:t>
            </a:r>
          </a:p>
          <a:p>
            <a:pPr lvl="1" indent="0" algn="l" eaLnBrk="1" hangingPunct="1"/>
            <a:r>
              <a:rPr lang="en-US" sz="3000" b="0" i="1" dirty="0">
                <a:solidFill>
                  <a:schemeClr val="tx1"/>
                </a:solidFill>
                <a:latin typeface="Times New Roman" pitchFamily="18" charset="0"/>
                <a:cs typeface="Times New Roman" pitchFamily="18" charset="0"/>
              </a:rPr>
              <a:t>e.g. Taking something from a store without paying for it.</a:t>
            </a: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Mean = .12 (SD = .13) </a:t>
            </a:r>
          </a:p>
          <a:p>
            <a:pPr marL="457200"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Future Aspirations</a:t>
            </a: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Asked participants how likely they thought they were to do various things in their future on a scale from 0 (very unlikely) to 6 (very likely).</a:t>
            </a:r>
          </a:p>
          <a:p>
            <a:pPr lvl="1" indent="0" algn="l" eaLnBrk="1" hangingPunct="1"/>
            <a:r>
              <a:rPr lang="en-US" sz="3000" b="0" i="1" dirty="0">
                <a:solidFill>
                  <a:schemeClr val="tx1"/>
                </a:solidFill>
                <a:latin typeface="Times New Roman" pitchFamily="18" charset="0"/>
                <a:cs typeface="Times New Roman" pitchFamily="18" charset="0"/>
              </a:rPr>
              <a:t>e.g. Graduate from college.</a:t>
            </a:r>
            <a:endParaRPr lang="en-US" sz="3000" b="0" dirty="0">
              <a:solidFill>
                <a:schemeClr val="tx1"/>
              </a:solidFill>
              <a:latin typeface="Times New Roman" pitchFamily="18" charset="0"/>
              <a:cs typeface="Times New Roman" pitchFamily="18" charset="0"/>
            </a:endParaRPr>
          </a:p>
          <a:p>
            <a:pPr marL="1200150" lvl="1" indent="-457200" algn="l" eaLnBrk="1" hangingPunct="1">
              <a:buFont typeface="Arial" panose="020B0604020202020204" pitchFamily="34" charset="0"/>
              <a:buChar char="•"/>
            </a:pPr>
            <a:r>
              <a:rPr lang="en-US" sz="3000" b="0" dirty="0">
                <a:solidFill>
                  <a:schemeClr val="tx1"/>
                </a:solidFill>
                <a:latin typeface="Times New Roman" pitchFamily="18" charset="0"/>
                <a:cs typeface="Times New Roman" pitchFamily="18" charset="0"/>
              </a:rPr>
              <a:t>Mean = 4.24 (SD = .78)</a:t>
            </a:r>
            <a:endParaRPr lang="en-US" sz="3000" b="0" dirty="0">
              <a:solidFill>
                <a:srgbClr val="FF0000"/>
              </a:solidFill>
              <a:latin typeface="Times New Roman" pitchFamily="18" charset="0"/>
              <a:cs typeface="Times New Roman" pitchFamily="18" charset="0"/>
            </a:endParaRPr>
          </a:p>
        </p:txBody>
      </p:sp>
      <p:sp>
        <p:nvSpPr>
          <p:cNvPr id="2158" name="Text Box 171"/>
          <p:cNvSpPr txBox="1">
            <a:spLocks noChangeArrowheads="1"/>
          </p:cNvSpPr>
          <p:nvPr/>
        </p:nvSpPr>
        <p:spPr bwMode="auto">
          <a:xfrm>
            <a:off x="457200" y="19354800"/>
            <a:ext cx="13939969" cy="1061829"/>
          </a:xfrm>
          <a:prstGeom prst="rect">
            <a:avLst/>
          </a:prstGeom>
          <a:noFill/>
          <a:ln>
            <a:noFill/>
          </a:ln>
          <a:effectLst/>
          <a:extLst>
            <a:ext uri="{909E8E84-426E-40dd-AFC4-6F175D3DCCD1}">
              <a14:hiddenFill xmlns:a14="http://schemas.microsoft.com/office/drawing/2010/main" xmlns="">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indent="-457200" algn="l">
              <a:spcAft>
                <a:spcPts val="3000"/>
              </a:spcAft>
            </a:pPr>
            <a:r>
              <a:rPr lang="en-US" sz="3000" dirty="0">
                <a:solidFill>
                  <a:schemeClr val="tx1"/>
                </a:solidFill>
                <a:latin typeface="Times New Roman" panose="02020603050405020304" pitchFamily="18" charset="0"/>
                <a:cs typeface="Times New Roman" panose="02020603050405020304" pitchFamily="18" charset="0"/>
              </a:rPr>
              <a:t>Hypothesis 1</a:t>
            </a:r>
            <a:r>
              <a:rPr lang="en-US" sz="3000">
                <a:solidFill>
                  <a:schemeClr val="tx1"/>
                </a:solidFill>
                <a:latin typeface="Times New Roman" panose="02020603050405020304" pitchFamily="18" charset="0"/>
                <a:cs typeface="Times New Roman" panose="02020603050405020304" pitchFamily="18" charset="0"/>
              </a:rPr>
              <a:t>: </a:t>
            </a:r>
            <a:r>
              <a:rPr lang="en-US" sz="3000" b="0">
                <a:solidFill>
                  <a:schemeClr val="tx1"/>
                </a:solidFill>
                <a:latin typeface="Times New Roman" panose="02020603050405020304" pitchFamily="18" charset="0"/>
                <a:cs typeface="Times New Roman" panose="02020603050405020304" pitchFamily="18" charset="0"/>
              </a:rPr>
              <a:t>Adolescent’s </a:t>
            </a:r>
            <a:r>
              <a:rPr lang="en-US" sz="3000" b="0" dirty="0">
                <a:solidFill>
                  <a:schemeClr val="tx1"/>
                </a:solidFill>
                <a:latin typeface="Times New Roman" panose="02020603050405020304" pitchFamily="18" charset="0"/>
                <a:cs typeface="Times New Roman" panose="02020603050405020304" pitchFamily="18" charset="0"/>
              </a:rPr>
              <a:t>who view their parents as more legitimate will be less likely to engage in RVB, and in turn have higher future aspirations. </a:t>
            </a:r>
          </a:p>
        </p:txBody>
      </p:sp>
      <p:sp>
        <p:nvSpPr>
          <p:cNvPr id="5" name="Rectangle 4"/>
          <p:cNvSpPr/>
          <p:nvPr/>
        </p:nvSpPr>
        <p:spPr bwMode="auto">
          <a:xfrm>
            <a:off x="47015400" y="1295400"/>
            <a:ext cx="878948" cy="457200"/>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chemeClr val="bg1"/>
              </a:solidFill>
              <a:effectLst/>
              <a:latin typeface="Arial" pitchFamily="34" charset="0"/>
            </a:endParaRPr>
          </a:p>
        </p:txBody>
      </p:sp>
      <p:pic>
        <p:nvPicPr>
          <p:cNvPr id="18" name="Picture 96"/>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16178" y="385304"/>
            <a:ext cx="2277391" cy="22773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9" name="Rectangle 165"/>
          <p:cNvSpPr>
            <a:spLocks noChangeArrowheads="1"/>
          </p:cNvSpPr>
          <p:nvPr/>
        </p:nvSpPr>
        <p:spPr bwMode="auto">
          <a:xfrm>
            <a:off x="37590744" y="24657527"/>
            <a:ext cx="11115675"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References</a:t>
            </a:r>
            <a:endParaRPr lang="en-US" dirty="0">
              <a:solidFill>
                <a:schemeClr val="accent1"/>
              </a:solidFill>
            </a:endParaRPr>
          </a:p>
        </p:txBody>
      </p:sp>
      <p:sp>
        <p:nvSpPr>
          <p:cNvPr id="7" name="TextBox 6"/>
          <p:cNvSpPr txBox="1"/>
          <p:nvPr/>
        </p:nvSpPr>
        <p:spPr>
          <a:xfrm>
            <a:off x="37703595" y="26269049"/>
            <a:ext cx="10889974" cy="6370975"/>
          </a:xfrm>
          <a:prstGeom prst="rect">
            <a:avLst/>
          </a:prstGeom>
          <a:noFill/>
        </p:spPr>
        <p:txBody>
          <a:bodyPr wrap="square" rtlCol="0" anchor="t">
            <a:spAutoFit/>
          </a:bodyPr>
          <a:lstStyle/>
          <a:p>
            <a:pPr marL="457200" indent="-457200" algn="l"/>
            <a:r>
              <a:rPr lang="en-US" sz="2400" b="0" baseline="30000" dirty="0">
                <a:solidFill>
                  <a:schemeClr val="tx1"/>
                </a:solidFill>
                <a:latin typeface="Times New Roman" panose="02020603050405020304" pitchFamily="18" charset="0"/>
                <a:cs typeface="Times New Roman" panose="02020603050405020304" pitchFamily="18" charset="0"/>
              </a:rPr>
              <a:t>1 </a:t>
            </a:r>
            <a:r>
              <a:rPr lang="en-US" sz="2400" b="0" dirty="0">
                <a:solidFill>
                  <a:schemeClr val="tx1"/>
                </a:solidFill>
                <a:latin typeface="Times New Roman" panose="02020603050405020304" pitchFamily="18" charset="0"/>
                <a:cs typeface="Times New Roman" panose="02020603050405020304" pitchFamily="18" charset="0"/>
              </a:rPr>
              <a:t>Cohn, E. S., </a:t>
            </a:r>
            <a:r>
              <a:rPr lang="en-US" sz="2400" b="0" dirty="0" err="1">
                <a:solidFill>
                  <a:schemeClr val="tx1"/>
                </a:solidFill>
                <a:latin typeface="Times New Roman" panose="02020603050405020304" pitchFamily="18" charset="0"/>
                <a:cs typeface="Times New Roman" panose="02020603050405020304" pitchFamily="18" charset="0"/>
              </a:rPr>
              <a:t>Bucolo</a:t>
            </a:r>
            <a:r>
              <a:rPr lang="en-US" sz="2400" b="0" dirty="0">
                <a:solidFill>
                  <a:schemeClr val="tx1"/>
                </a:solidFill>
                <a:latin typeface="Times New Roman" panose="02020603050405020304" pitchFamily="18" charset="0"/>
                <a:cs typeface="Times New Roman" panose="02020603050405020304" pitchFamily="18" charset="0"/>
              </a:rPr>
              <a:t>, D., </a:t>
            </a:r>
            <a:r>
              <a:rPr lang="en-US" sz="2400" b="0" dirty="0" err="1">
                <a:solidFill>
                  <a:schemeClr val="tx1"/>
                </a:solidFill>
                <a:latin typeface="Times New Roman" panose="02020603050405020304" pitchFamily="18" charset="0"/>
                <a:cs typeface="Times New Roman" panose="02020603050405020304" pitchFamily="18" charset="0"/>
              </a:rPr>
              <a:t>Rebellon</a:t>
            </a:r>
            <a:r>
              <a:rPr lang="en-US" sz="2400" b="0" dirty="0">
                <a:solidFill>
                  <a:schemeClr val="tx1"/>
                </a:solidFill>
                <a:latin typeface="Times New Roman" panose="02020603050405020304" pitchFamily="18" charset="0"/>
                <a:cs typeface="Times New Roman" panose="02020603050405020304" pitchFamily="18" charset="0"/>
              </a:rPr>
              <a:t>, C. J., &amp; Van Gundy, K. (2010). An integrated model of legal and moral reasoning and rule-violating behavior: The role of legal attitudes. </a:t>
            </a:r>
            <a:r>
              <a:rPr lang="en-US" sz="2400" b="0" i="1" dirty="0">
                <a:solidFill>
                  <a:schemeClr val="tx1"/>
                </a:solidFill>
                <a:latin typeface="Times New Roman" panose="02020603050405020304" pitchFamily="18" charset="0"/>
                <a:cs typeface="Times New Roman" panose="02020603050405020304" pitchFamily="18" charset="0"/>
              </a:rPr>
              <a:t>Law And Human Behavior</a:t>
            </a:r>
            <a:r>
              <a:rPr lang="en-US" sz="2400" b="0" dirty="0">
                <a:solidFill>
                  <a:schemeClr val="tx1"/>
                </a:solidFill>
                <a:latin typeface="Times New Roman" panose="02020603050405020304" pitchFamily="18" charset="0"/>
                <a:cs typeface="Times New Roman" panose="02020603050405020304" pitchFamily="18" charset="0"/>
              </a:rPr>
              <a:t>, 34(4), 295-309. doi:10.1007/s10979-009-9185-9.</a:t>
            </a:r>
          </a:p>
          <a:p>
            <a:pPr marL="457200" indent="-457200" algn="l"/>
            <a:r>
              <a:rPr lang="en-US" sz="2400" b="0" baseline="30000" dirty="0">
                <a:solidFill>
                  <a:schemeClr val="tx1"/>
                </a:solidFill>
                <a:latin typeface="Times New Roman" panose="02020603050405020304" pitchFamily="18" charset="0"/>
                <a:cs typeface="Times New Roman" panose="02020603050405020304" pitchFamily="18" charset="0"/>
              </a:rPr>
              <a:t>2  </a:t>
            </a:r>
            <a:r>
              <a:rPr lang="en-US" sz="2400" b="0" dirty="0">
                <a:solidFill>
                  <a:schemeClr val="tx1"/>
                </a:solidFill>
                <a:latin typeface="Times New Roman" panose="02020603050405020304" pitchFamily="18" charset="0"/>
                <a:cs typeface="Times New Roman" panose="02020603050405020304" pitchFamily="18" charset="0"/>
              </a:rPr>
              <a:t>Cohn, E. S., </a:t>
            </a:r>
            <a:r>
              <a:rPr lang="en-US" sz="2400" b="0" dirty="0" err="1">
                <a:solidFill>
                  <a:schemeClr val="tx1"/>
                </a:solidFill>
                <a:latin typeface="Times New Roman" panose="02020603050405020304" pitchFamily="18" charset="0"/>
                <a:cs typeface="Times New Roman" panose="02020603050405020304" pitchFamily="18" charset="0"/>
              </a:rPr>
              <a:t>Trinkner</a:t>
            </a:r>
            <a:r>
              <a:rPr lang="en-US" sz="2400" b="0" dirty="0">
                <a:solidFill>
                  <a:schemeClr val="tx1"/>
                </a:solidFill>
                <a:latin typeface="Times New Roman" panose="02020603050405020304" pitchFamily="18" charset="0"/>
                <a:cs typeface="Times New Roman" panose="02020603050405020304" pitchFamily="18" charset="0"/>
              </a:rPr>
              <a:t>, R. J., </a:t>
            </a:r>
            <a:r>
              <a:rPr lang="en-US" sz="2400" b="0" dirty="0" err="1">
                <a:solidFill>
                  <a:schemeClr val="tx1"/>
                </a:solidFill>
                <a:latin typeface="Times New Roman" panose="02020603050405020304" pitchFamily="18" charset="0"/>
                <a:cs typeface="Times New Roman" panose="02020603050405020304" pitchFamily="18" charset="0"/>
              </a:rPr>
              <a:t>Rebellon</a:t>
            </a:r>
            <a:r>
              <a:rPr lang="en-US" sz="2400" b="0" dirty="0">
                <a:solidFill>
                  <a:schemeClr val="tx1"/>
                </a:solidFill>
                <a:latin typeface="Times New Roman" panose="02020603050405020304" pitchFamily="18" charset="0"/>
                <a:cs typeface="Times New Roman" panose="02020603050405020304" pitchFamily="18" charset="0"/>
              </a:rPr>
              <a:t>, C. J., Van Gundy, K. T., &amp; Cole, L. M. (2012). Legal attitudes and legitimacy: Extending the integrated legal socialization model. </a:t>
            </a:r>
            <a:r>
              <a:rPr lang="en-US" sz="2400" b="0" i="1" dirty="0">
                <a:solidFill>
                  <a:schemeClr val="tx1"/>
                </a:solidFill>
                <a:latin typeface="Times New Roman" panose="02020603050405020304" pitchFamily="18" charset="0"/>
                <a:cs typeface="Times New Roman" panose="02020603050405020304" pitchFamily="18" charset="0"/>
              </a:rPr>
              <a:t>Victims &amp; Offenders</a:t>
            </a:r>
            <a:r>
              <a:rPr lang="en-US" sz="2400" b="0" dirty="0">
                <a:solidFill>
                  <a:schemeClr val="tx1"/>
                </a:solidFill>
                <a:latin typeface="Times New Roman" panose="02020603050405020304" pitchFamily="18" charset="0"/>
                <a:cs typeface="Times New Roman" panose="02020603050405020304" pitchFamily="18" charset="0"/>
              </a:rPr>
              <a:t>, 7(4), 385-406. doi:10.1080/15564886.2012.713902.</a:t>
            </a:r>
          </a:p>
          <a:p>
            <a:pPr marL="457200" indent="-457200" algn="l"/>
            <a:r>
              <a:rPr lang="en-US" sz="2400" b="0" baseline="30000" dirty="0">
                <a:solidFill>
                  <a:schemeClr val="tx1"/>
                </a:solidFill>
                <a:latin typeface="Times New Roman" panose="02020603050405020304" pitchFamily="18" charset="0"/>
                <a:cs typeface="Times New Roman" panose="02020603050405020304" pitchFamily="18" charset="0"/>
              </a:rPr>
              <a:t>3 </a:t>
            </a:r>
            <a:r>
              <a:rPr lang="en-US" sz="2400" b="0" dirty="0">
                <a:solidFill>
                  <a:schemeClr val="tx1"/>
                </a:solidFill>
                <a:latin typeface="Times New Roman" panose="02020603050405020304" pitchFamily="18" charset="0"/>
                <a:cs typeface="Times New Roman" panose="02020603050405020304" pitchFamily="18" charset="0"/>
              </a:rPr>
              <a:t>Jackson, C. (2002). Perceived legitimacy of parental authority and tobacco and alcohol use during early adolescence. </a:t>
            </a:r>
            <a:r>
              <a:rPr lang="en-US" sz="2400" b="0" i="1" dirty="0">
                <a:solidFill>
                  <a:schemeClr val="tx1"/>
                </a:solidFill>
                <a:latin typeface="Times New Roman" panose="02020603050405020304" pitchFamily="18" charset="0"/>
                <a:cs typeface="Times New Roman" panose="02020603050405020304" pitchFamily="18" charset="0"/>
              </a:rPr>
              <a:t>Journal Of Adolescent Health</a:t>
            </a:r>
            <a:r>
              <a:rPr lang="en-US" sz="2400" b="0" dirty="0">
                <a:solidFill>
                  <a:schemeClr val="tx1"/>
                </a:solidFill>
                <a:latin typeface="Times New Roman" panose="02020603050405020304" pitchFamily="18" charset="0"/>
                <a:cs typeface="Times New Roman" panose="02020603050405020304" pitchFamily="18" charset="0"/>
              </a:rPr>
              <a:t>, 31(5), 425-432.</a:t>
            </a:r>
          </a:p>
          <a:p>
            <a:pPr marL="464820" indent="-464820" algn="l"/>
            <a:r>
              <a:rPr lang="en-US" sz="2400" b="0" baseline="30000" dirty="0">
                <a:solidFill>
                  <a:schemeClr val="tx1"/>
                </a:solidFill>
                <a:latin typeface="Times New Roman" charset="0"/>
                <a:ea typeface="Times New Roman" charset="0"/>
                <a:cs typeface="Times New Roman" charset="0"/>
              </a:rPr>
              <a:t>4 </a:t>
            </a:r>
            <a:r>
              <a:rPr lang="en-US" sz="2400" b="0" dirty="0" err="1">
                <a:solidFill>
                  <a:schemeClr val="tx1"/>
                </a:solidFill>
                <a:latin typeface="Times New Roman" charset="0"/>
                <a:ea typeface="Times New Roman" charset="0"/>
                <a:cs typeface="Times New Roman" charset="0"/>
              </a:rPr>
              <a:t>Rebellon</a:t>
            </a:r>
            <a:r>
              <a:rPr lang="en-US" sz="2400" b="0" dirty="0">
                <a:solidFill>
                  <a:schemeClr val="tx1"/>
                </a:solidFill>
                <a:latin typeface="Times New Roman" charset="0"/>
                <a:ea typeface="Times New Roman" charset="0"/>
                <a:cs typeface="Times New Roman" charset="0"/>
              </a:rPr>
              <a:t>, C. J., </a:t>
            </a:r>
            <a:r>
              <a:rPr lang="en-US" sz="2400" b="0" dirty="0" err="1">
                <a:solidFill>
                  <a:schemeClr val="tx1"/>
                </a:solidFill>
                <a:latin typeface="Times New Roman" charset="0"/>
                <a:ea typeface="Times New Roman" charset="0"/>
                <a:cs typeface="Times New Roman" charset="0"/>
              </a:rPr>
              <a:t>Manasse</a:t>
            </a:r>
            <a:r>
              <a:rPr lang="en-US" sz="2400" b="0" dirty="0">
                <a:solidFill>
                  <a:schemeClr val="tx1"/>
                </a:solidFill>
                <a:latin typeface="Times New Roman" charset="0"/>
                <a:ea typeface="Times New Roman" charset="0"/>
                <a:cs typeface="Times New Roman" charset="0"/>
              </a:rPr>
              <a:t>, M. E., Van Gundy, K. T., &amp; Cohn, E. S. (2014). Rationalizing Delinquency: A Longitudinal Test of the Reciprocal Relationship Between Delinquent Attitudes and Behavior. </a:t>
            </a:r>
            <a:r>
              <a:rPr lang="en-US" sz="2400" b="0" i="1" dirty="0">
                <a:solidFill>
                  <a:schemeClr val="tx1"/>
                </a:solidFill>
                <a:latin typeface="Times New Roman" charset="0"/>
                <a:ea typeface="Times New Roman" charset="0"/>
                <a:cs typeface="Times New Roman" charset="0"/>
              </a:rPr>
              <a:t>American Sociological Association</a:t>
            </a:r>
            <a:r>
              <a:rPr lang="en-US" sz="2400" b="0" dirty="0">
                <a:solidFill>
                  <a:schemeClr val="tx1"/>
                </a:solidFill>
                <a:latin typeface="Times New Roman" charset="0"/>
                <a:ea typeface="Times New Roman" charset="0"/>
                <a:cs typeface="Times New Roman" charset="0"/>
              </a:rPr>
              <a:t>, 77(4), 361-386.</a:t>
            </a:r>
            <a:endParaRPr lang="en-US" sz="2400" dirty="0">
              <a:solidFill>
                <a:schemeClr val="tx1"/>
              </a:solidFill>
              <a:latin typeface="Times New Roman" charset="0"/>
              <a:ea typeface="Times New Roman" charset="0"/>
              <a:cs typeface="Times New Roman" charset="0"/>
            </a:endParaRPr>
          </a:p>
          <a:p>
            <a:pPr marL="464820" indent="-464820" algn="l"/>
            <a:r>
              <a:rPr lang="en-US" sz="2400" b="0" baseline="30000" dirty="0">
                <a:solidFill>
                  <a:schemeClr val="tx1"/>
                </a:solidFill>
                <a:latin typeface="Times New Roman" panose="02020603050405020304" pitchFamily="18" charset="0"/>
                <a:cs typeface="Times New Roman" panose="02020603050405020304" pitchFamily="18" charset="0"/>
              </a:rPr>
              <a:t>5 </a:t>
            </a:r>
            <a:r>
              <a:rPr lang="en-US" sz="2400" b="0" dirty="0" err="1">
                <a:solidFill>
                  <a:schemeClr val="tx1"/>
                </a:solidFill>
                <a:latin typeface="Times New Roman" panose="02020603050405020304" pitchFamily="18" charset="0"/>
                <a:cs typeface="Times New Roman" panose="02020603050405020304" pitchFamily="18" charset="0"/>
              </a:rPr>
              <a:t>Schoon</a:t>
            </a:r>
            <a:r>
              <a:rPr lang="en-US" sz="2400" b="0" dirty="0">
                <a:solidFill>
                  <a:schemeClr val="tx1"/>
                </a:solidFill>
                <a:latin typeface="Times New Roman" panose="02020603050405020304" pitchFamily="18" charset="0"/>
                <a:cs typeface="Times New Roman" panose="02020603050405020304" pitchFamily="18" charset="0"/>
              </a:rPr>
              <a:t>, I., &amp; Parsons, S. (2002). Teenage aspirations for future careers and occupational outcomes. </a:t>
            </a:r>
            <a:r>
              <a:rPr lang="en-US" sz="2400" b="0" i="1" dirty="0">
                <a:solidFill>
                  <a:schemeClr val="tx1"/>
                </a:solidFill>
                <a:latin typeface="Times New Roman" panose="02020603050405020304" pitchFamily="18" charset="0"/>
                <a:cs typeface="Times New Roman" panose="02020603050405020304" pitchFamily="18" charset="0"/>
              </a:rPr>
              <a:t>Journal Of Vocational Behavior</a:t>
            </a:r>
            <a:r>
              <a:rPr lang="en-US" sz="2400" b="0" dirty="0">
                <a:solidFill>
                  <a:schemeClr val="tx1"/>
                </a:solidFill>
                <a:latin typeface="Times New Roman" panose="02020603050405020304" pitchFamily="18" charset="0"/>
                <a:cs typeface="Times New Roman" panose="02020603050405020304" pitchFamily="18" charset="0"/>
              </a:rPr>
              <a:t>, 60(2), 262-288. doi:10.1006/jvbe.2001.1867.</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75565" y="1162789"/>
            <a:ext cx="17979309" cy="4782772"/>
          </a:xfrm>
          <a:prstGeom prst="rect">
            <a:avLst/>
          </a:prstGeom>
        </p:spPr>
      </p:pic>
      <p:sp>
        <p:nvSpPr>
          <p:cNvPr id="6" name="Rectangle 5">
            <a:extLst>
              <a:ext uri="{FF2B5EF4-FFF2-40B4-BE49-F238E27FC236}">
                <a16:creationId xmlns:a16="http://schemas.microsoft.com/office/drawing/2014/main" id="{FBF3A851-9112-514D-9869-BBF8EE250EA0}"/>
              </a:ext>
            </a:extLst>
          </p:cNvPr>
          <p:cNvSpPr/>
          <p:nvPr/>
        </p:nvSpPr>
        <p:spPr bwMode="auto">
          <a:xfrm>
            <a:off x="18213357" y="14016885"/>
            <a:ext cx="1447800" cy="1524000"/>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PL</a:t>
            </a:r>
          </a:p>
        </p:txBody>
      </p:sp>
      <p:sp>
        <p:nvSpPr>
          <p:cNvPr id="8" name="Rectangle 7">
            <a:extLst>
              <a:ext uri="{FF2B5EF4-FFF2-40B4-BE49-F238E27FC236}">
                <a16:creationId xmlns:a16="http://schemas.microsoft.com/office/drawing/2014/main" id="{2E7A6E6E-8863-7145-AB75-5CB47500CF3C}"/>
              </a:ext>
            </a:extLst>
          </p:cNvPr>
          <p:cNvSpPr/>
          <p:nvPr/>
        </p:nvSpPr>
        <p:spPr bwMode="auto">
          <a:xfrm>
            <a:off x="23545800" y="9296400"/>
            <a:ext cx="3810000" cy="1316296"/>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lang="en-US" dirty="0">
                <a:solidFill>
                  <a:schemeClr val="tx1"/>
                </a:solidFill>
                <a:latin typeface="Times New Roman" panose="02020603050405020304" pitchFamily="18" charset="0"/>
                <a:cs typeface="Times New Roman" panose="02020603050405020304" pitchFamily="18" charset="0"/>
              </a:rPr>
              <a:t>RVB Assault</a:t>
            </a:r>
            <a:endPar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DFF1652C-C223-324D-AB31-7AC9BD6D4F76}"/>
              </a:ext>
            </a:extLst>
          </p:cNvPr>
          <p:cNvSpPr/>
          <p:nvPr/>
        </p:nvSpPr>
        <p:spPr bwMode="auto">
          <a:xfrm>
            <a:off x="32279470" y="14053383"/>
            <a:ext cx="1447800" cy="1524000"/>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a:t>
            </a:r>
          </a:p>
        </p:txBody>
      </p:sp>
      <p:cxnSp>
        <p:nvCxnSpPr>
          <p:cNvPr id="11" name="Straight Connector 10">
            <a:extLst>
              <a:ext uri="{FF2B5EF4-FFF2-40B4-BE49-F238E27FC236}">
                <a16:creationId xmlns:a16="http://schemas.microsoft.com/office/drawing/2014/main" id="{94D4E466-B292-5244-8A73-4CA38AE6EF1F}"/>
              </a:ext>
            </a:extLst>
          </p:cNvPr>
          <p:cNvCxnSpPr>
            <a:cxnSpLocks/>
          </p:cNvCxnSpPr>
          <p:nvPr/>
        </p:nvCxnSpPr>
        <p:spPr bwMode="auto">
          <a:xfrm flipV="1">
            <a:off x="19962540" y="14812960"/>
            <a:ext cx="12113321" cy="77673"/>
          </a:xfrm>
          <a:prstGeom prst="line">
            <a:avLst/>
          </a:prstGeom>
          <a:ln w="101600" cap="flat" cmpd="sng" algn="ctr">
            <a:solidFill>
              <a:schemeClr val="tx1"/>
            </a:solidFill>
            <a:prstDash val="sysDash"/>
            <a:round/>
            <a:headEnd type="none" w="med" len="med"/>
            <a:tailEnd type="triangl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inor">
            <a:schemeClr val="tx1"/>
          </a:fontRef>
        </p:style>
      </p:cxnSp>
      <p:cxnSp>
        <p:nvCxnSpPr>
          <p:cNvPr id="16" name="Straight Arrow Connector 15">
            <a:extLst>
              <a:ext uri="{FF2B5EF4-FFF2-40B4-BE49-F238E27FC236}">
                <a16:creationId xmlns:a16="http://schemas.microsoft.com/office/drawing/2014/main" id="{5C6C127C-8807-B64D-B2D3-F94B2D6F8CFA}"/>
              </a:ext>
            </a:extLst>
          </p:cNvPr>
          <p:cNvCxnSpPr>
            <a:cxnSpLocks/>
          </p:cNvCxnSpPr>
          <p:nvPr/>
        </p:nvCxnSpPr>
        <p:spPr bwMode="auto">
          <a:xfrm flipV="1">
            <a:off x="19761116" y="10668000"/>
            <a:ext cx="3632284" cy="3301586"/>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1" name="Straight Arrow Connector 20">
            <a:extLst>
              <a:ext uri="{FF2B5EF4-FFF2-40B4-BE49-F238E27FC236}">
                <a16:creationId xmlns:a16="http://schemas.microsoft.com/office/drawing/2014/main" id="{EA134884-69C4-A54F-80E5-F9912AAD5279}"/>
              </a:ext>
            </a:extLst>
          </p:cNvPr>
          <p:cNvCxnSpPr>
            <a:cxnSpLocks/>
          </p:cNvCxnSpPr>
          <p:nvPr/>
        </p:nvCxnSpPr>
        <p:spPr bwMode="auto">
          <a:xfrm>
            <a:off x="27584400" y="10668000"/>
            <a:ext cx="4491461" cy="3301584"/>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7" name="Rectangle 26">
            <a:extLst>
              <a:ext uri="{FF2B5EF4-FFF2-40B4-BE49-F238E27FC236}">
                <a16:creationId xmlns:a16="http://schemas.microsoft.com/office/drawing/2014/main" id="{74E72FB6-FD66-364B-9FF8-B89F5DB80BEB}"/>
              </a:ext>
            </a:extLst>
          </p:cNvPr>
          <p:cNvSpPr/>
          <p:nvPr/>
        </p:nvSpPr>
        <p:spPr bwMode="auto">
          <a:xfrm>
            <a:off x="23698200" y="17449800"/>
            <a:ext cx="4343400" cy="1338067"/>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RVB Substance</a:t>
            </a:r>
          </a:p>
        </p:txBody>
      </p:sp>
      <p:sp>
        <p:nvSpPr>
          <p:cNvPr id="30" name="Rectangle 29">
            <a:extLst>
              <a:ext uri="{FF2B5EF4-FFF2-40B4-BE49-F238E27FC236}">
                <a16:creationId xmlns:a16="http://schemas.microsoft.com/office/drawing/2014/main" id="{8F1FFC38-B544-3A43-9874-C12FFD09924E}"/>
              </a:ext>
            </a:extLst>
          </p:cNvPr>
          <p:cNvSpPr/>
          <p:nvPr/>
        </p:nvSpPr>
        <p:spPr bwMode="auto">
          <a:xfrm>
            <a:off x="18064161" y="21631515"/>
            <a:ext cx="1512877" cy="1545771"/>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PL</a:t>
            </a:r>
          </a:p>
        </p:txBody>
      </p:sp>
      <p:sp>
        <p:nvSpPr>
          <p:cNvPr id="31" name="Rectangle 30">
            <a:extLst>
              <a:ext uri="{FF2B5EF4-FFF2-40B4-BE49-F238E27FC236}">
                <a16:creationId xmlns:a16="http://schemas.microsoft.com/office/drawing/2014/main" id="{0CEAC381-2745-C04B-BC69-75F122B672EC}"/>
              </a:ext>
            </a:extLst>
          </p:cNvPr>
          <p:cNvSpPr/>
          <p:nvPr/>
        </p:nvSpPr>
        <p:spPr bwMode="auto">
          <a:xfrm>
            <a:off x="31787901" y="21636079"/>
            <a:ext cx="1494235" cy="1545771"/>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a:t>
            </a:r>
          </a:p>
        </p:txBody>
      </p:sp>
      <p:cxnSp>
        <p:nvCxnSpPr>
          <p:cNvPr id="87" name="Straight Arrow Connector 86">
            <a:extLst>
              <a:ext uri="{FF2B5EF4-FFF2-40B4-BE49-F238E27FC236}">
                <a16:creationId xmlns:a16="http://schemas.microsoft.com/office/drawing/2014/main" id="{C598EF7B-AC2F-284C-8A25-AB259C2C7AAB}"/>
              </a:ext>
            </a:extLst>
          </p:cNvPr>
          <p:cNvCxnSpPr>
            <a:cxnSpLocks/>
          </p:cNvCxnSpPr>
          <p:nvPr/>
        </p:nvCxnSpPr>
        <p:spPr bwMode="auto">
          <a:xfrm flipV="1">
            <a:off x="19629548" y="18804277"/>
            <a:ext cx="3974533" cy="2795029"/>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88" name="Straight Connector 87">
            <a:extLst>
              <a:ext uri="{FF2B5EF4-FFF2-40B4-BE49-F238E27FC236}">
                <a16:creationId xmlns:a16="http://schemas.microsoft.com/office/drawing/2014/main" id="{BC2B5D6F-0DF3-FB4D-8139-006868501571}"/>
              </a:ext>
            </a:extLst>
          </p:cNvPr>
          <p:cNvCxnSpPr>
            <a:cxnSpLocks/>
          </p:cNvCxnSpPr>
          <p:nvPr/>
        </p:nvCxnSpPr>
        <p:spPr bwMode="auto">
          <a:xfrm>
            <a:off x="19937072" y="22355131"/>
            <a:ext cx="11652883" cy="0"/>
          </a:xfrm>
          <a:prstGeom prst="line">
            <a:avLst/>
          </a:prstGeom>
          <a:ln w="101600" cap="flat" cmpd="sng" algn="ctr">
            <a:solidFill>
              <a:schemeClr val="tx1"/>
            </a:solidFill>
            <a:prstDash val="sysDash"/>
            <a:round/>
            <a:headEnd type="none" w="med" len="med"/>
            <a:tailEnd type="triangl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inor">
            <a:schemeClr val="tx1"/>
          </a:fontRef>
        </p:style>
      </p:cxnSp>
      <p:cxnSp>
        <p:nvCxnSpPr>
          <p:cNvPr id="89" name="Straight Arrow Connector 88">
            <a:extLst>
              <a:ext uri="{FF2B5EF4-FFF2-40B4-BE49-F238E27FC236}">
                <a16:creationId xmlns:a16="http://schemas.microsoft.com/office/drawing/2014/main" id="{BD65EE82-06CE-BE4E-BC24-4B064DA75AA6}"/>
              </a:ext>
            </a:extLst>
          </p:cNvPr>
          <p:cNvCxnSpPr>
            <a:cxnSpLocks/>
          </p:cNvCxnSpPr>
          <p:nvPr/>
        </p:nvCxnSpPr>
        <p:spPr bwMode="auto">
          <a:xfrm>
            <a:off x="28270200" y="18973800"/>
            <a:ext cx="3393531" cy="2784855"/>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90" name="Rectangle 89">
            <a:extLst>
              <a:ext uri="{FF2B5EF4-FFF2-40B4-BE49-F238E27FC236}">
                <a16:creationId xmlns:a16="http://schemas.microsoft.com/office/drawing/2014/main" id="{15F5F6BC-825B-EE40-9F55-2E2632B00971}"/>
              </a:ext>
            </a:extLst>
          </p:cNvPr>
          <p:cNvSpPr/>
          <p:nvPr/>
        </p:nvSpPr>
        <p:spPr bwMode="auto">
          <a:xfrm>
            <a:off x="18213357" y="28952715"/>
            <a:ext cx="1512877" cy="1545771"/>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PL</a:t>
            </a:r>
          </a:p>
        </p:txBody>
      </p:sp>
      <p:sp>
        <p:nvSpPr>
          <p:cNvPr id="91" name="Rectangle 90">
            <a:extLst>
              <a:ext uri="{FF2B5EF4-FFF2-40B4-BE49-F238E27FC236}">
                <a16:creationId xmlns:a16="http://schemas.microsoft.com/office/drawing/2014/main" id="{5F6A2A7B-A0E1-304C-9045-3EA78701221E}"/>
              </a:ext>
            </a:extLst>
          </p:cNvPr>
          <p:cNvSpPr/>
          <p:nvPr/>
        </p:nvSpPr>
        <p:spPr bwMode="auto">
          <a:xfrm>
            <a:off x="31787901" y="28952715"/>
            <a:ext cx="1494235" cy="1545771"/>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a:t>
            </a:r>
          </a:p>
        </p:txBody>
      </p:sp>
      <p:sp>
        <p:nvSpPr>
          <p:cNvPr id="92" name="Rectangle 91">
            <a:extLst>
              <a:ext uri="{FF2B5EF4-FFF2-40B4-BE49-F238E27FC236}">
                <a16:creationId xmlns:a16="http://schemas.microsoft.com/office/drawing/2014/main" id="{BFDD7ECE-2848-BD41-88F0-27F502DFC8EB}"/>
              </a:ext>
            </a:extLst>
          </p:cNvPr>
          <p:cNvSpPr/>
          <p:nvPr/>
        </p:nvSpPr>
        <p:spPr bwMode="auto">
          <a:xfrm>
            <a:off x="24155400" y="24993600"/>
            <a:ext cx="3581400" cy="1338067"/>
          </a:xfrm>
          <a:prstGeom prst="rect">
            <a:avLst/>
          </a:prstGeom>
          <a:solidFill>
            <a:schemeClr val="bg2"/>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r>
              <a:rPr kumimoji="0" lang="en-US" sz="430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RVB Steal</a:t>
            </a:r>
          </a:p>
        </p:txBody>
      </p:sp>
      <p:cxnSp>
        <p:nvCxnSpPr>
          <p:cNvPr id="93" name="Straight Connector 92">
            <a:extLst>
              <a:ext uri="{FF2B5EF4-FFF2-40B4-BE49-F238E27FC236}">
                <a16:creationId xmlns:a16="http://schemas.microsoft.com/office/drawing/2014/main" id="{47566E9E-C76F-4D4B-A3C8-FC8A18603299}"/>
              </a:ext>
            </a:extLst>
          </p:cNvPr>
          <p:cNvCxnSpPr>
            <a:cxnSpLocks/>
          </p:cNvCxnSpPr>
          <p:nvPr/>
        </p:nvCxnSpPr>
        <p:spPr bwMode="auto">
          <a:xfrm>
            <a:off x="19874117" y="29725600"/>
            <a:ext cx="11652883" cy="0"/>
          </a:xfrm>
          <a:prstGeom prst="line">
            <a:avLst/>
          </a:prstGeom>
          <a:ln w="101600" cap="flat" cmpd="sng" algn="ctr">
            <a:solidFill>
              <a:schemeClr val="tx1"/>
            </a:solidFill>
            <a:prstDash val="sysDash"/>
            <a:round/>
            <a:headEnd type="none" w="med" len="med"/>
            <a:tailEnd type="triangl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inor">
            <a:schemeClr val="tx1"/>
          </a:fontRef>
        </p:style>
      </p:cxnSp>
      <p:cxnSp>
        <p:nvCxnSpPr>
          <p:cNvPr id="94" name="Straight Arrow Connector 93">
            <a:extLst>
              <a:ext uri="{FF2B5EF4-FFF2-40B4-BE49-F238E27FC236}">
                <a16:creationId xmlns:a16="http://schemas.microsoft.com/office/drawing/2014/main" id="{430057FD-7914-0043-8E5E-4860F935D49A}"/>
              </a:ext>
            </a:extLst>
          </p:cNvPr>
          <p:cNvCxnSpPr>
            <a:cxnSpLocks/>
          </p:cNvCxnSpPr>
          <p:nvPr/>
        </p:nvCxnSpPr>
        <p:spPr bwMode="auto">
          <a:xfrm flipV="1">
            <a:off x="19761116" y="26441400"/>
            <a:ext cx="4165684" cy="2468050"/>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5" name="Straight Arrow Connector 94">
            <a:extLst>
              <a:ext uri="{FF2B5EF4-FFF2-40B4-BE49-F238E27FC236}">
                <a16:creationId xmlns:a16="http://schemas.microsoft.com/office/drawing/2014/main" id="{CCE82007-9979-144C-9F75-44432B1C37E8}"/>
              </a:ext>
            </a:extLst>
          </p:cNvPr>
          <p:cNvCxnSpPr>
            <a:cxnSpLocks/>
          </p:cNvCxnSpPr>
          <p:nvPr/>
        </p:nvCxnSpPr>
        <p:spPr bwMode="auto">
          <a:xfrm>
            <a:off x="27889200" y="26441400"/>
            <a:ext cx="3735642" cy="2506472"/>
          </a:xfrm>
          <a:prstGeom prst="straightConnector1">
            <a:avLst/>
          </a:prstGeom>
          <a:gradFill rotWithShape="1">
            <a:gsLst>
              <a:gs pos="0">
                <a:srgbClr val="800000"/>
              </a:gs>
              <a:gs pos="50000">
                <a:srgbClr val="800000">
                  <a:gamma/>
                  <a:tint val="73725"/>
                  <a:invGamma/>
                </a:srgbClr>
              </a:gs>
              <a:gs pos="100000">
                <a:srgbClr val="800000"/>
              </a:gs>
            </a:gsLst>
            <a:lin ang="5400000" scaled="1"/>
          </a:gradFill>
          <a:ln w="101600" cap="flat" cmpd="sng" algn="ctr">
            <a:solidFill>
              <a:schemeClr val="tx1"/>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 name="TextBox 1">
            <a:extLst>
              <a:ext uri="{FF2B5EF4-FFF2-40B4-BE49-F238E27FC236}">
                <a16:creationId xmlns:a16="http://schemas.microsoft.com/office/drawing/2014/main" id="{CF498F47-10C6-7A44-A95D-839A27696EFB}"/>
              </a:ext>
            </a:extLst>
          </p:cNvPr>
          <p:cNvSpPr txBox="1"/>
          <p:nvPr/>
        </p:nvSpPr>
        <p:spPr>
          <a:xfrm>
            <a:off x="19937072" y="11405640"/>
            <a:ext cx="1896602"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-.18**</a:t>
            </a:r>
          </a:p>
        </p:txBody>
      </p:sp>
      <p:sp>
        <p:nvSpPr>
          <p:cNvPr id="4" name="TextBox 3">
            <a:extLst>
              <a:ext uri="{FF2B5EF4-FFF2-40B4-BE49-F238E27FC236}">
                <a16:creationId xmlns:a16="http://schemas.microsoft.com/office/drawing/2014/main" id="{BFE502E9-55CB-B54B-8E03-337D60D3436E}"/>
              </a:ext>
            </a:extLst>
          </p:cNvPr>
          <p:cNvSpPr txBox="1"/>
          <p:nvPr/>
        </p:nvSpPr>
        <p:spPr>
          <a:xfrm>
            <a:off x="29498554" y="11405640"/>
            <a:ext cx="2133600"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-.13*</a:t>
            </a:r>
          </a:p>
        </p:txBody>
      </p:sp>
      <p:sp>
        <p:nvSpPr>
          <p:cNvPr id="10" name="TextBox 9">
            <a:extLst>
              <a:ext uri="{FF2B5EF4-FFF2-40B4-BE49-F238E27FC236}">
                <a16:creationId xmlns:a16="http://schemas.microsoft.com/office/drawing/2014/main" id="{09A27333-A653-3C42-86DA-B96EF815A08B}"/>
              </a:ext>
            </a:extLst>
          </p:cNvPr>
          <p:cNvSpPr txBox="1"/>
          <p:nvPr/>
        </p:nvSpPr>
        <p:spPr>
          <a:xfrm>
            <a:off x="19962540" y="19267230"/>
            <a:ext cx="2420791"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-.30***</a:t>
            </a:r>
          </a:p>
        </p:txBody>
      </p:sp>
      <p:sp>
        <p:nvSpPr>
          <p:cNvPr id="12" name="TextBox 11">
            <a:extLst>
              <a:ext uri="{FF2B5EF4-FFF2-40B4-BE49-F238E27FC236}">
                <a16:creationId xmlns:a16="http://schemas.microsoft.com/office/drawing/2014/main" id="{63701D3D-9D41-A84E-B52D-418B82398632}"/>
              </a:ext>
            </a:extLst>
          </p:cNvPr>
          <p:cNvSpPr txBox="1"/>
          <p:nvPr/>
        </p:nvSpPr>
        <p:spPr>
          <a:xfrm>
            <a:off x="29346663" y="19267230"/>
            <a:ext cx="2350922"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-.21***</a:t>
            </a:r>
          </a:p>
        </p:txBody>
      </p:sp>
      <p:sp>
        <p:nvSpPr>
          <p:cNvPr id="13" name="TextBox 12">
            <a:extLst>
              <a:ext uri="{FF2B5EF4-FFF2-40B4-BE49-F238E27FC236}">
                <a16:creationId xmlns:a16="http://schemas.microsoft.com/office/drawing/2014/main" id="{ACBB57C3-0292-9E4E-9526-8E04D9BD4A8B}"/>
              </a:ext>
            </a:extLst>
          </p:cNvPr>
          <p:cNvSpPr txBox="1"/>
          <p:nvPr/>
        </p:nvSpPr>
        <p:spPr>
          <a:xfrm>
            <a:off x="20269200" y="26670000"/>
            <a:ext cx="2438031"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-.29***</a:t>
            </a:r>
          </a:p>
        </p:txBody>
      </p:sp>
      <p:sp>
        <p:nvSpPr>
          <p:cNvPr id="14" name="TextBox 13">
            <a:extLst>
              <a:ext uri="{FF2B5EF4-FFF2-40B4-BE49-F238E27FC236}">
                <a16:creationId xmlns:a16="http://schemas.microsoft.com/office/drawing/2014/main" id="{DAD1EF24-B5F0-714D-9907-D2BA098220A3}"/>
              </a:ext>
            </a:extLst>
          </p:cNvPr>
          <p:cNvSpPr txBox="1"/>
          <p:nvPr/>
        </p:nvSpPr>
        <p:spPr>
          <a:xfrm>
            <a:off x="29253001" y="26828575"/>
            <a:ext cx="2133600" cy="754053"/>
          </a:xfrm>
          <a:prstGeom prst="rect">
            <a:avLst/>
          </a:prstGeom>
          <a:noFill/>
        </p:spPr>
        <p:txBody>
          <a:bodyPr wrap="square" rtlCol="0" anchor="t">
            <a:spAutoFit/>
          </a:bodyPr>
          <a:lstStyle/>
          <a:p>
            <a:r>
              <a:rPr lang="en-US" dirty="0">
                <a:solidFill>
                  <a:schemeClr val="tx1"/>
                </a:solidFill>
                <a:latin typeface="Times New Roman" panose="02020603050405020304" pitchFamily="18" charset="0"/>
                <a:cs typeface="Times New Roman" panose="02020603050405020304" pitchFamily="18" charset="0"/>
              </a:rPr>
              <a:t>-.19**</a:t>
            </a:r>
          </a:p>
        </p:txBody>
      </p:sp>
      <p:sp>
        <p:nvSpPr>
          <p:cNvPr id="15" name="TextBox 14">
            <a:extLst>
              <a:ext uri="{FF2B5EF4-FFF2-40B4-BE49-F238E27FC236}">
                <a16:creationId xmlns:a16="http://schemas.microsoft.com/office/drawing/2014/main" id="{F68178AD-7A92-1642-A93F-16E0B72CB238}"/>
              </a:ext>
            </a:extLst>
          </p:cNvPr>
          <p:cNvSpPr txBox="1"/>
          <p:nvPr/>
        </p:nvSpPr>
        <p:spPr>
          <a:xfrm>
            <a:off x="24609945" y="15157927"/>
            <a:ext cx="2381178" cy="765915"/>
          </a:xfrm>
          <a:prstGeom prst="rect">
            <a:avLst/>
          </a:prstGeom>
          <a:noFill/>
        </p:spPr>
        <p:txBody>
          <a:bodyPr wrap="square" rtlCol="0">
            <a:spAutoFit/>
          </a:bodyPr>
          <a:lstStyle/>
          <a:p>
            <a:r>
              <a:rPr lang="en-US" dirty="0">
                <a:solidFill>
                  <a:schemeClr val="tx1"/>
                </a:solidFill>
              </a:rPr>
              <a:t>.</a:t>
            </a:r>
            <a:r>
              <a:rPr lang="en-US" b="0" dirty="0">
                <a:solidFill>
                  <a:schemeClr val="tx1"/>
                </a:solidFill>
                <a:latin typeface="Times New Roman" panose="02020603050405020304" pitchFamily="18" charset="0"/>
                <a:cs typeface="Times New Roman" panose="02020603050405020304" pitchFamily="18" charset="0"/>
              </a:rPr>
              <a:t>06</a:t>
            </a:r>
          </a:p>
        </p:txBody>
      </p:sp>
      <p:sp>
        <p:nvSpPr>
          <p:cNvPr id="17" name="TextBox 16">
            <a:extLst>
              <a:ext uri="{FF2B5EF4-FFF2-40B4-BE49-F238E27FC236}">
                <a16:creationId xmlns:a16="http://schemas.microsoft.com/office/drawing/2014/main" id="{60D618B9-BFB4-7949-BBF6-79A58C383C4C}"/>
              </a:ext>
            </a:extLst>
          </p:cNvPr>
          <p:cNvSpPr txBox="1"/>
          <p:nvPr/>
        </p:nvSpPr>
        <p:spPr>
          <a:xfrm>
            <a:off x="24996669" y="22572984"/>
            <a:ext cx="1371600" cy="754053"/>
          </a:xfrm>
          <a:prstGeom prst="rect">
            <a:avLst/>
          </a:prstGeom>
          <a:noFill/>
        </p:spPr>
        <p:txBody>
          <a:bodyPr wrap="square" rtlCol="0">
            <a:spAutoFit/>
          </a:bodyPr>
          <a:lstStyle/>
          <a:p>
            <a:r>
              <a:rPr lang="en-US" b="0" dirty="0">
                <a:solidFill>
                  <a:schemeClr val="tx1"/>
                </a:solidFill>
                <a:latin typeface="Times New Roman" panose="02020603050405020304" pitchFamily="18" charset="0"/>
                <a:cs typeface="Times New Roman" panose="02020603050405020304" pitchFamily="18" charset="0"/>
              </a:rPr>
              <a:t>.06</a:t>
            </a:r>
          </a:p>
        </p:txBody>
      </p:sp>
      <p:sp>
        <p:nvSpPr>
          <p:cNvPr id="20" name="TextBox 19">
            <a:extLst>
              <a:ext uri="{FF2B5EF4-FFF2-40B4-BE49-F238E27FC236}">
                <a16:creationId xmlns:a16="http://schemas.microsoft.com/office/drawing/2014/main" id="{33E0FF39-FA6C-DC43-B706-83648797C87B}"/>
              </a:ext>
            </a:extLst>
          </p:cNvPr>
          <p:cNvSpPr txBox="1"/>
          <p:nvPr/>
        </p:nvSpPr>
        <p:spPr>
          <a:xfrm>
            <a:off x="24824259" y="29836459"/>
            <a:ext cx="1752600" cy="754053"/>
          </a:xfrm>
          <a:prstGeom prst="rect">
            <a:avLst/>
          </a:prstGeom>
          <a:noFill/>
        </p:spPr>
        <p:txBody>
          <a:bodyPr wrap="square" rtlCol="0">
            <a:spAutoFit/>
          </a:bodyPr>
          <a:lstStyle/>
          <a:p>
            <a:r>
              <a:rPr lang="en-US"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06</a:t>
            </a:r>
          </a:p>
        </p:txBody>
      </p:sp>
      <p:sp>
        <p:nvSpPr>
          <p:cNvPr id="22" name="TextBox 21">
            <a:extLst>
              <a:ext uri="{FF2B5EF4-FFF2-40B4-BE49-F238E27FC236}">
                <a16:creationId xmlns:a16="http://schemas.microsoft.com/office/drawing/2014/main" id="{DE5AC909-8D7F-E540-A40F-E648F903F52F}"/>
              </a:ext>
            </a:extLst>
          </p:cNvPr>
          <p:cNvSpPr txBox="1"/>
          <p:nvPr/>
        </p:nvSpPr>
        <p:spPr>
          <a:xfrm>
            <a:off x="16931708" y="31436591"/>
            <a:ext cx="17830800" cy="2077492"/>
          </a:xfrm>
          <a:prstGeom prst="rect">
            <a:avLst/>
          </a:prstGeom>
          <a:noFill/>
        </p:spPr>
        <p:txBody>
          <a:bodyPr wrap="square" rtlCol="0">
            <a:spAutoFit/>
          </a:bodyPr>
          <a:lstStyle/>
          <a:p>
            <a:r>
              <a:rPr lang="en-US" dirty="0">
                <a:solidFill>
                  <a:schemeClr val="tx1"/>
                </a:solidFill>
                <a:latin typeface="Times New Roman" pitchFamily="18" charset="0"/>
                <a:cs typeface="Times New Roman" pitchFamily="18" charset="0"/>
              </a:rPr>
              <a:t>For more information: scb2004@wildcats.unh.edu, jbh1014@wildcats.unh.edu, bcd2001@wildcats.unh.edu</a:t>
            </a:r>
          </a:p>
          <a:p>
            <a:endParaRPr lang="en-US" dirty="0"/>
          </a:p>
        </p:txBody>
      </p:sp>
      <p:sp>
        <p:nvSpPr>
          <p:cNvPr id="23" name="TextBox 22">
            <a:extLst>
              <a:ext uri="{FF2B5EF4-FFF2-40B4-BE49-F238E27FC236}">
                <a16:creationId xmlns:a16="http://schemas.microsoft.com/office/drawing/2014/main" id="{A954CE26-63E9-C34D-ABAE-1CFC5ECEE271}"/>
              </a:ext>
            </a:extLst>
          </p:cNvPr>
          <p:cNvSpPr txBox="1"/>
          <p:nvPr/>
        </p:nvSpPr>
        <p:spPr>
          <a:xfrm>
            <a:off x="16459200" y="9829800"/>
            <a:ext cx="3251944"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.03</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10.69</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 .001</a:t>
            </a:r>
          </a:p>
        </p:txBody>
      </p:sp>
      <p:sp>
        <p:nvSpPr>
          <p:cNvPr id="24" name="TextBox 23">
            <a:extLst>
              <a:ext uri="{FF2B5EF4-FFF2-40B4-BE49-F238E27FC236}">
                <a16:creationId xmlns:a16="http://schemas.microsoft.com/office/drawing/2014/main" id="{2B7F4991-701C-D047-9040-4C821D89DD59}"/>
              </a:ext>
            </a:extLst>
          </p:cNvPr>
          <p:cNvSpPr txBox="1"/>
          <p:nvPr/>
        </p:nvSpPr>
        <p:spPr>
          <a:xfrm>
            <a:off x="32080200" y="9829800"/>
            <a:ext cx="2973855"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.02</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5.77</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 .017</a:t>
            </a:r>
          </a:p>
        </p:txBody>
      </p:sp>
      <p:sp>
        <p:nvSpPr>
          <p:cNvPr id="25" name="TextBox 24">
            <a:extLst>
              <a:ext uri="{FF2B5EF4-FFF2-40B4-BE49-F238E27FC236}">
                <a16:creationId xmlns:a16="http://schemas.microsoft.com/office/drawing/2014/main" id="{6CDB1125-5422-E942-BA50-64FC1B72DC4C}"/>
              </a:ext>
            </a:extLst>
          </p:cNvPr>
          <p:cNvSpPr txBox="1"/>
          <p:nvPr/>
        </p:nvSpPr>
        <p:spPr>
          <a:xfrm>
            <a:off x="16459200" y="18288000"/>
            <a:ext cx="2627036"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.10</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33.08</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 .000</a:t>
            </a:r>
          </a:p>
        </p:txBody>
      </p:sp>
      <p:sp>
        <p:nvSpPr>
          <p:cNvPr id="26" name="TextBox 25">
            <a:extLst>
              <a:ext uri="{FF2B5EF4-FFF2-40B4-BE49-F238E27FC236}">
                <a16:creationId xmlns:a16="http://schemas.microsoft.com/office/drawing/2014/main" id="{AB1D6157-3768-814D-BD3F-07073B5F5ECF}"/>
              </a:ext>
            </a:extLst>
          </p:cNvPr>
          <p:cNvSpPr txBox="1"/>
          <p:nvPr/>
        </p:nvSpPr>
        <p:spPr>
          <a:xfrm>
            <a:off x="32080200" y="18288000"/>
            <a:ext cx="2788809"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.05</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15.11</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&lt; .000</a:t>
            </a:r>
          </a:p>
        </p:txBody>
      </p:sp>
      <p:sp>
        <p:nvSpPr>
          <p:cNvPr id="28" name="TextBox 27">
            <a:extLst>
              <a:ext uri="{FF2B5EF4-FFF2-40B4-BE49-F238E27FC236}">
                <a16:creationId xmlns:a16="http://schemas.microsoft.com/office/drawing/2014/main" id="{7C6BB81B-D08F-A94C-BE1F-5980A2D60A60}"/>
              </a:ext>
            </a:extLst>
          </p:cNvPr>
          <p:cNvSpPr txBox="1"/>
          <p:nvPr/>
        </p:nvSpPr>
        <p:spPr>
          <a:xfrm>
            <a:off x="16459200" y="25450800"/>
            <a:ext cx="2627036"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.09</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29.34</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 .000</a:t>
            </a:r>
          </a:p>
        </p:txBody>
      </p:sp>
      <p:sp>
        <p:nvSpPr>
          <p:cNvPr id="29" name="TextBox 28">
            <a:extLst>
              <a:ext uri="{FF2B5EF4-FFF2-40B4-BE49-F238E27FC236}">
                <a16:creationId xmlns:a16="http://schemas.microsoft.com/office/drawing/2014/main" id="{CAACC43C-B633-F741-A008-56389B0A46CE}"/>
              </a:ext>
            </a:extLst>
          </p:cNvPr>
          <p:cNvSpPr txBox="1"/>
          <p:nvPr/>
        </p:nvSpPr>
        <p:spPr>
          <a:xfrm>
            <a:off x="32080200" y="25298400"/>
            <a:ext cx="2724950" cy="2077492"/>
          </a:xfrm>
          <a:prstGeom prst="rect">
            <a:avLst/>
          </a:prstGeom>
          <a:noFill/>
        </p:spPr>
        <p:txBody>
          <a:bodyPr wrap="square" rtlCol="0">
            <a:spAutoFit/>
          </a:bodyPr>
          <a:lstStyle/>
          <a:p>
            <a:pPr algn="l"/>
            <a:r>
              <a:rPr lang="en-US" b="0" i="1" dirty="0">
                <a:solidFill>
                  <a:schemeClr val="tx1"/>
                </a:solidFill>
                <a:latin typeface="Times New Roman" panose="02020603050405020304" pitchFamily="18" charset="0"/>
                <a:cs typeface="Times New Roman" panose="02020603050405020304" pitchFamily="18" charset="0"/>
              </a:rPr>
              <a:t>R</a:t>
            </a:r>
            <a:r>
              <a:rPr lang="en-US" b="0" i="1" baseline="30000" dirty="0">
                <a:solidFill>
                  <a:schemeClr val="tx1"/>
                </a:solidFill>
                <a:latin typeface="Times New Roman" panose="02020603050405020304" pitchFamily="18" charset="0"/>
                <a:cs typeface="Times New Roman" panose="02020603050405020304" pitchFamily="18" charset="0"/>
              </a:rPr>
              <a:t>2</a:t>
            </a:r>
            <a:r>
              <a:rPr lang="en-US" b="0" baseline="30000"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 .04</a:t>
            </a:r>
          </a:p>
          <a:p>
            <a:pPr algn="l"/>
            <a:r>
              <a:rPr lang="en-US" b="0" i="1" dirty="0">
                <a:solidFill>
                  <a:schemeClr val="tx1"/>
                </a:solidFill>
                <a:latin typeface="Times New Roman" panose="02020603050405020304" pitchFamily="18" charset="0"/>
                <a:cs typeface="Times New Roman" panose="02020603050405020304" pitchFamily="18" charset="0"/>
              </a:rPr>
              <a:t>F</a:t>
            </a:r>
            <a:r>
              <a:rPr lang="en-US" b="0" dirty="0">
                <a:solidFill>
                  <a:schemeClr val="tx1"/>
                </a:solidFill>
                <a:latin typeface="Times New Roman" panose="02020603050405020304" pitchFamily="18" charset="0"/>
                <a:cs typeface="Times New Roman" panose="02020603050405020304" pitchFamily="18" charset="0"/>
              </a:rPr>
              <a:t> = 11.62</a:t>
            </a:r>
          </a:p>
          <a:p>
            <a:pPr algn="l"/>
            <a:r>
              <a:rPr lang="en-US" b="0" i="1" dirty="0">
                <a:solidFill>
                  <a:schemeClr val="tx1"/>
                </a:solidFill>
                <a:latin typeface="Times New Roman" panose="02020603050405020304" pitchFamily="18" charset="0"/>
                <a:cs typeface="Times New Roman" panose="02020603050405020304" pitchFamily="18" charset="0"/>
              </a:rPr>
              <a:t>p</a:t>
            </a:r>
            <a:r>
              <a:rPr lang="en-US" b="0" dirty="0">
                <a:solidFill>
                  <a:schemeClr val="tx1"/>
                </a:solidFill>
                <a:latin typeface="Times New Roman" panose="02020603050405020304" pitchFamily="18" charset="0"/>
                <a:cs typeface="Times New Roman" panose="02020603050405020304" pitchFamily="18" charset="0"/>
              </a:rPr>
              <a:t> = .001</a:t>
            </a:r>
          </a:p>
        </p:txBody>
      </p:sp>
      <p:sp>
        <p:nvSpPr>
          <p:cNvPr id="32" name="TextBox 31">
            <a:extLst>
              <a:ext uri="{FF2B5EF4-FFF2-40B4-BE49-F238E27FC236}">
                <a16:creationId xmlns:a16="http://schemas.microsoft.com/office/drawing/2014/main" id="{9A8355F7-1788-EF41-B9F1-48872FB6022C}"/>
              </a:ext>
            </a:extLst>
          </p:cNvPr>
          <p:cNvSpPr txBox="1"/>
          <p:nvPr/>
        </p:nvSpPr>
        <p:spPr>
          <a:xfrm>
            <a:off x="18516600" y="8534400"/>
            <a:ext cx="4423327" cy="707886"/>
          </a:xfrm>
          <a:prstGeom prst="rect">
            <a:avLst/>
          </a:prstGeom>
          <a:noFill/>
        </p:spPr>
        <p:txBody>
          <a:bodyPr wrap="square" rtlCol="0">
            <a:spAutoFit/>
          </a:bodyPr>
          <a:lstStyle/>
          <a:p>
            <a:r>
              <a:rPr lang="en-US" sz="4000" b="0" dirty="0">
                <a:solidFill>
                  <a:schemeClr val="tx1"/>
                </a:solidFill>
                <a:latin typeface="Times New Roman" panose="02020603050405020304" pitchFamily="18" charset="0"/>
                <a:cs typeface="Times New Roman" panose="02020603050405020304" pitchFamily="18" charset="0"/>
              </a:rPr>
              <a:t>Figure 1.</a:t>
            </a:r>
          </a:p>
        </p:txBody>
      </p:sp>
      <p:sp>
        <p:nvSpPr>
          <p:cNvPr id="33" name="TextBox 32">
            <a:extLst>
              <a:ext uri="{FF2B5EF4-FFF2-40B4-BE49-F238E27FC236}">
                <a16:creationId xmlns:a16="http://schemas.microsoft.com/office/drawing/2014/main" id="{BA9ACDF4-0B90-4045-A852-71C7FBEC571A}"/>
              </a:ext>
            </a:extLst>
          </p:cNvPr>
          <p:cNvSpPr txBox="1"/>
          <p:nvPr/>
        </p:nvSpPr>
        <p:spPr>
          <a:xfrm>
            <a:off x="18211800" y="16611600"/>
            <a:ext cx="5029200" cy="707886"/>
          </a:xfrm>
          <a:prstGeom prst="rect">
            <a:avLst/>
          </a:prstGeom>
          <a:noFill/>
        </p:spPr>
        <p:txBody>
          <a:bodyPr wrap="square" rtlCol="0">
            <a:spAutoFit/>
          </a:bodyPr>
          <a:lstStyle/>
          <a:p>
            <a:r>
              <a:rPr lang="en-US" sz="4000" b="0" dirty="0">
                <a:solidFill>
                  <a:schemeClr val="tx1"/>
                </a:solidFill>
                <a:latin typeface="Times New Roman" panose="02020603050405020304" pitchFamily="18" charset="0"/>
                <a:cs typeface="Times New Roman" panose="02020603050405020304" pitchFamily="18" charset="0"/>
              </a:rPr>
              <a:t>Figure 2.</a:t>
            </a:r>
          </a:p>
        </p:txBody>
      </p:sp>
      <p:sp>
        <p:nvSpPr>
          <p:cNvPr id="34" name="TextBox 33">
            <a:extLst>
              <a:ext uri="{FF2B5EF4-FFF2-40B4-BE49-F238E27FC236}">
                <a16:creationId xmlns:a16="http://schemas.microsoft.com/office/drawing/2014/main" id="{8576DC09-EF5D-E34E-8DE5-0635FE88590A}"/>
              </a:ext>
            </a:extLst>
          </p:cNvPr>
          <p:cNvSpPr txBox="1"/>
          <p:nvPr/>
        </p:nvSpPr>
        <p:spPr>
          <a:xfrm>
            <a:off x="18288000" y="24003000"/>
            <a:ext cx="5217965" cy="707886"/>
          </a:xfrm>
          <a:prstGeom prst="rect">
            <a:avLst/>
          </a:prstGeom>
          <a:noFill/>
        </p:spPr>
        <p:txBody>
          <a:bodyPr wrap="square" rtlCol="0">
            <a:spAutoFit/>
          </a:bodyPr>
          <a:lstStyle/>
          <a:p>
            <a:r>
              <a:rPr lang="en-US" sz="4000" b="0" dirty="0">
                <a:solidFill>
                  <a:schemeClr val="tx1"/>
                </a:solidFill>
                <a:latin typeface="Times New Roman" panose="02020603050405020304" pitchFamily="18" charset="0"/>
                <a:cs typeface="Times New Roman" panose="02020603050405020304" pitchFamily="18" charset="0"/>
              </a:rPr>
              <a:t>Figure 3.</a:t>
            </a:r>
          </a:p>
        </p:txBody>
      </p:sp>
      <p:sp>
        <p:nvSpPr>
          <p:cNvPr id="2049" name="Rectangle 2048"/>
          <p:cNvSpPr/>
          <p:nvPr/>
        </p:nvSpPr>
        <p:spPr>
          <a:xfrm>
            <a:off x="609600" y="8153400"/>
            <a:ext cx="13335000" cy="9787295"/>
          </a:xfrm>
          <a:prstGeom prst="rect">
            <a:avLst/>
          </a:prstGeom>
        </p:spPr>
        <p:txBody>
          <a:bodyPr wrap="square">
            <a:spAutoFit/>
          </a:bodyPr>
          <a:lstStyle/>
          <a:p>
            <a:pPr algn="l"/>
            <a:r>
              <a:rPr lang="en-US" sz="3000" u="sng" dirty="0">
                <a:solidFill>
                  <a:srgbClr val="000000"/>
                </a:solidFill>
                <a:latin typeface="Times New Roman"/>
                <a:cs typeface="Times New Roman"/>
              </a:rPr>
              <a:t>Parental Legitimacy (PL)</a:t>
            </a:r>
            <a:endParaRPr lang="en-US" sz="3000" dirty="0">
              <a:solidFill>
                <a:srgbClr val="000000"/>
              </a:solidFill>
              <a:latin typeface="Times New Roman"/>
              <a:cs typeface="Times New Roman"/>
            </a:endParaRPr>
          </a:p>
          <a:p>
            <a:pPr marL="914400" lvl="1" indent="-457200" algn="l">
              <a:buFont typeface="Arial"/>
              <a:buChar char="•"/>
            </a:pPr>
            <a:r>
              <a:rPr lang="en-US" sz="3000" b="0" dirty="0">
                <a:solidFill>
                  <a:srgbClr val="000000"/>
                </a:solidFill>
                <a:latin typeface="Times New Roman"/>
                <a:cs typeface="Times New Roman"/>
              </a:rPr>
              <a:t>Adolescents’ perception of morals, rules and behaviors, set by parents, as being legitimate, valuable, and worth listening to.</a:t>
            </a:r>
          </a:p>
          <a:p>
            <a:pPr marL="914400" lvl="1" indent="-457200" algn="l">
              <a:buFont typeface="Arial"/>
              <a:buChar char="•"/>
            </a:pPr>
            <a:r>
              <a:rPr lang="en-US" sz="3000" b="0" dirty="0">
                <a:solidFill>
                  <a:srgbClr val="000000"/>
                </a:solidFill>
                <a:latin typeface="Times New Roman"/>
                <a:cs typeface="Times New Roman"/>
              </a:rPr>
              <a:t>Adolescent’s who perceive their parents as legitimate figures of authority are more likely to adhere to rules in regards to rule violating behavior, education and future aspirations </a:t>
            </a:r>
            <a:r>
              <a:rPr lang="en-US" sz="3000" b="0" baseline="30000" dirty="0">
                <a:solidFill>
                  <a:srgbClr val="000000"/>
                </a:solidFill>
                <a:latin typeface="Times New Roman"/>
                <a:cs typeface="Times New Roman"/>
              </a:rPr>
              <a:t>2, 3</a:t>
            </a:r>
            <a:r>
              <a:rPr lang="en-US" sz="3000" b="0" dirty="0">
                <a:solidFill>
                  <a:srgbClr val="000000"/>
                </a:solidFill>
                <a:latin typeface="Times New Roman"/>
                <a:cs typeface="Times New Roman"/>
              </a:rPr>
              <a:t>.</a:t>
            </a:r>
          </a:p>
          <a:p>
            <a:pPr marL="914400" lvl="1" indent="-457200" algn="l">
              <a:buFont typeface="Arial"/>
              <a:buChar char="•"/>
            </a:pPr>
            <a:endParaRPr lang="en-US" sz="3000" b="0" dirty="0">
              <a:solidFill>
                <a:srgbClr val="000000"/>
              </a:solidFill>
              <a:latin typeface="Times New Roman"/>
              <a:cs typeface="Times New Roman"/>
            </a:endParaRPr>
          </a:p>
          <a:p>
            <a:pPr algn="l"/>
            <a:r>
              <a:rPr lang="en-US" sz="3000" u="sng" dirty="0">
                <a:solidFill>
                  <a:srgbClr val="000000"/>
                </a:solidFill>
                <a:latin typeface="Times New Roman"/>
                <a:cs typeface="Times New Roman"/>
              </a:rPr>
              <a:t>Rule Violating behavior (RVB)</a:t>
            </a:r>
            <a:endParaRPr lang="en-US" sz="3000" dirty="0">
              <a:solidFill>
                <a:srgbClr val="000000"/>
              </a:solidFill>
              <a:latin typeface="Times New Roman"/>
              <a:cs typeface="Times New Roman"/>
            </a:endParaRPr>
          </a:p>
          <a:p>
            <a:pPr marL="914400" lvl="1" indent="-457200" algn="l">
              <a:buFont typeface="Arial"/>
              <a:buChar char="•"/>
            </a:pPr>
            <a:r>
              <a:rPr lang="en-US" sz="3000" b="0" dirty="0">
                <a:solidFill>
                  <a:srgbClr val="000000"/>
                </a:solidFill>
                <a:latin typeface="Times New Roman"/>
                <a:cs typeface="Times New Roman"/>
              </a:rPr>
              <a:t>Any antisocial and or delinquent behaviors that violates laws, rules or social structure </a:t>
            </a:r>
            <a:r>
              <a:rPr lang="en-US" sz="3000" b="0" baseline="30000" dirty="0">
                <a:solidFill>
                  <a:srgbClr val="000000"/>
                </a:solidFill>
                <a:latin typeface="Times New Roman"/>
                <a:cs typeface="Times New Roman"/>
              </a:rPr>
              <a:t>1</a:t>
            </a:r>
            <a:r>
              <a:rPr lang="en-US" sz="3000" b="0" dirty="0">
                <a:solidFill>
                  <a:srgbClr val="000000"/>
                </a:solidFill>
                <a:latin typeface="Times New Roman"/>
                <a:cs typeface="Times New Roman"/>
              </a:rPr>
              <a:t>.</a:t>
            </a:r>
          </a:p>
          <a:p>
            <a:pPr marL="914400" lvl="1" indent="-457200" algn="l">
              <a:buFont typeface="Arial"/>
              <a:buChar char="•"/>
            </a:pPr>
            <a:r>
              <a:rPr lang="en-US" sz="3000" b="0" dirty="0">
                <a:solidFill>
                  <a:srgbClr val="000000"/>
                </a:solidFill>
                <a:latin typeface="Times New Roman"/>
                <a:cs typeface="Times New Roman"/>
              </a:rPr>
              <a:t>Behaviors exhibited by adolescents can effect views and attitudes related to parental legitimacy </a:t>
            </a:r>
            <a:r>
              <a:rPr lang="en-US" sz="3000" b="0" baseline="30000" dirty="0">
                <a:solidFill>
                  <a:srgbClr val="000000"/>
                </a:solidFill>
                <a:latin typeface="Times New Roman"/>
                <a:cs typeface="Times New Roman"/>
              </a:rPr>
              <a:t>2, 3</a:t>
            </a:r>
            <a:r>
              <a:rPr lang="en-US" sz="3000" b="0" dirty="0">
                <a:solidFill>
                  <a:srgbClr val="000000"/>
                </a:solidFill>
                <a:latin typeface="Times New Roman"/>
                <a:cs typeface="Times New Roman"/>
              </a:rPr>
              <a:t>.</a:t>
            </a:r>
          </a:p>
          <a:p>
            <a:pPr algn="l"/>
            <a:endParaRPr lang="en-US" sz="3000" b="0" dirty="0">
              <a:solidFill>
                <a:srgbClr val="000000"/>
              </a:solidFill>
              <a:latin typeface="Times New Roman"/>
              <a:cs typeface="Times New Roman"/>
            </a:endParaRPr>
          </a:p>
          <a:p>
            <a:pPr algn="l"/>
            <a:r>
              <a:rPr lang="en-US" sz="3000" u="sng" dirty="0">
                <a:solidFill>
                  <a:srgbClr val="000000"/>
                </a:solidFill>
                <a:latin typeface="Times New Roman"/>
                <a:cs typeface="Times New Roman"/>
              </a:rPr>
              <a:t>Future Aspirations (FA)</a:t>
            </a:r>
            <a:endParaRPr lang="en-US" sz="3000" dirty="0">
              <a:solidFill>
                <a:srgbClr val="000000"/>
              </a:solidFill>
              <a:latin typeface="Times New Roman"/>
              <a:cs typeface="Times New Roman"/>
            </a:endParaRPr>
          </a:p>
          <a:p>
            <a:pPr marL="914400" lvl="1" indent="-457200" algn="l">
              <a:buFont typeface="Arial"/>
              <a:buChar char="•"/>
            </a:pPr>
            <a:r>
              <a:rPr lang="en-US" sz="3000" b="0" dirty="0">
                <a:solidFill>
                  <a:srgbClr val="000000"/>
                </a:solidFill>
                <a:latin typeface="Times New Roman"/>
                <a:cs typeface="Times New Roman"/>
              </a:rPr>
              <a:t>Desired accomplishments and goals envisioned by adolescents’, relative to their future success.</a:t>
            </a:r>
          </a:p>
          <a:p>
            <a:pPr marL="914400" lvl="1" indent="-457200" algn="l">
              <a:buFont typeface="Arial"/>
              <a:buChar char="•"/>
            </a:pPr>
            <a:r>
              <a:rPr lang="en-US" sz="3000" b="0" dirty="0">
                <a:solidFill>
                  <a:srgbClr val="000000"/>
                </a:solidFill>
                <a:latin typeface="Times New Roman"/>
                <a:cs typeface="Times New Roman"/>
              </a:rPr>
              <a:t>Social Goals - Maintaining a healthy relationship</a:t>
            </a:r>
          </a:p>
          <a:p>
            <a:pPr marL="914400" lvl="1" indent="-457200" algn="l">
              <a:buFont typeface="Arial"/>
              <a:buChar char="•"/>
            </a:pPr>
            <a:r>
              <a:rPr lang="en-US" sz="3000" b="0" dirty="0">
                <a:solidFill>
                  <a:srgbClr val="000000"/>
                </a:solidFill>
                <a:latin typeface="Times New Roman"/>
                <a:cs typeface="Times New Roman"/>
              </a:rPr>
              <a:t>Occupational Goals - Obtaining a dream job</a:t>
            </a:r>
          </a:p>
          <a:p>
            <a:pPr marL="914400" lvl="1" indent="-457200" algn="l">
              <a:buFont typeface="Arial"/>
              <a:buChar char="•"/>
            </a:pPr>
            <a:r>
              <a:rPr lang="en-US" sz="3000" b="0" dirty="0">
                <a:solidFill>
                  <a:srgbClr val="000000"/>
                </a:solidFill>
                <a:latin typeface="Times New Roman"/>
                <a:cs typeface="Times New Roman"/>
              </a:rPr>
              <a:t>Educational Goals – Pursuing a graduate degree</a:t>
            </a:r>
          </a:p>
          <a:p>
            <a:pPr marL="914400" lvl="1" indent="-457200" algn="l">
              <a:buFont typeface="Arial"/>
              <a:buChar char="•"/>
            </a:pPr>
            <a:r>
              <a:rPr lang="en-US" sz="3000" b="0" dirty="0">
                <a:solidFill>
                  <a:srgbClr val="000000"/>
                </a:solidFill>
                <a:latin typeface="Times New Roman"/>
                <a:cs typeface="Times New Roman"/>
              </a:rPr>
              <a:t>Previous studies have shown a link between adolescents’ views of parental legitimacy and future aspirations </a:t>
            </a:r>
            <a:r>
              <a:rPr lang="en-US" sz="3000" b="0" baseline="30000" dirty="0">
                <a:solidFill>
                  <a:srgbClr val="000000"/>
                </a:solidFill>
                <a:latin typeface="Times New Roman"/>
                <a:cs typeface="Times New Roman"/>
              </a:rPr>
              <a:t>4, 5</a:t>
            </a:r>
            <a:r>
              <a:rPr lang="en-US" sz="3000" b="0" dirty="0">
                <a:solidFill>
                  <a:srgbClr val="000000"/>
                </a:solidFill>
                <a:latin typeface="Times New Roman"/>
                <a:cs typeface="Times New Roman"/>
              </a:rPr>
              <a:t>.</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6837</TotalTime>
  <Words>693</Words>
  <Application>Microsoft Macintosh PowerPoint</Application>
  <PresentationFormat>Custom</PresentationFormat>
  <Paragraphs>100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ＭＳ 明朝</vt:lpstr>
      <vt:lpstr>Arial</vt:lpstr>
      <vt:lpstr>Times New Roman</vt:lpstr>
      <vt:lpstr>Default Design</vt:lpstr>
      <vt:lpstr>Are Your Parents Pushing You Toward a Cushier Future?  RVB as a Mediator between Parental Legitimacy  and Future Aspirations in Adolescence   Spencer Bardwell, Jenna Hannafin, Benjamin Desrochers Advisors: Donovan Kelley, Alexander G. Blandina, Ellen S. Cohn, Ph.D.</vt:lpstr>
    </vt:vector>
  </TitlesOfParts>
  <Company>Graphicsland</Company>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Spencer Bardwell</cp:lastModifiedBy>
  <cp:revision>450</cp:revision>
  <cp:lastPrinted>2014-02-24T14:53:09Z</cp:lastPrinted>
  <dcterms:created xsi:type="dcterms:W3CDTF">2004-07-26T21:45:23Z</dcterms:created>
  <dcterms:modified xsi:type="dcterms:W3CDTF">2018-04-14T22:29:24Z</dcterms:modified>
  <cp:category>science research poster</cp:category>
</cp:coreProperties>
</file>