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imlab" initials="k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FB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921"/>
    <p:restoredTop sz="94635"/>
  </p:normalViewPr>
  <p:slideViewPr>
    <p:cSldViewPr snapToGrid="0" snapToObjects="1">
      <p:cViewPr>
        <p:scale>
          <a:sx n="120" d="100"/>
          <a:sy n="120" d="100"/>
        </p:scale>
        <p:origin x="-14802" y="-174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2E4863-AB5A-4F5E-B83B-C2ACF9D481F5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55F693-3AE5-42C7-87AA-1BD4CE796D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105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10801-7DE9-BF42-9901-824CB68F723D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10801-7DE9-BF42-9901-824CB68F723D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54E92-F611-BF4C-A4B5-EABE6405F5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71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png"/><Relationship Id="rId18" Type="http://schemas.openxmlformats.org/officeDocument/2006/relationships/image" Target="../media/image17.emf"/><Relationship Id="rId26" Type="http://schemas.openxmlformats.org/officeDocument/2006/relationships/image" Target="../media/image25.png"/><Relationship Id="rId39" Type="http://schemas.openxmlformats.org/officeDocument/2006/relationships/image" Target="../media/image38.jpg"/><Relationship Id="rId3" Type="http://schemas.openxmlformats.org/officeDocument/2006/relationships/image" Target="../media/image2.jpg"/><Relationship Id="rId21" Type="http://schemas.openxmlformats.org/officeDocument/2006/relationships/image" Target="../media/image20.png"/><Relationship Id="rId34" Type="http://schemas.openxmlformats.org/officeDocument/2006/relationships/image" Target="../media/image33.jpg"/><Relationship Id="rId42" Type="http://schemas.openxmlformats.org/officeDocument/2006/relationships/image" Target="../media/image41.tiff"/><Relationship Id="rId47" Type="http://schemas.microsoft.com/office/2007/relationships/hdphoto" Target="../media/hdphoto1.wdp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tiff"/><Relationship Id="rId33" Type="http://schemas.openxmlformats.org/officeDocument/2006/relationships/image" Target="../media/image32.jpg"/><Relationship Id="rId38" Type="http://schemas.openxmlformats.org/officeDocument/2006/relationships/image" Target="../media/image37.tiff"/><Relationship Id="rId46" Type="http://schemas.openxmlformats.org/officeDocument/2006/relationships/image" Target="../media/image45.png"/><Relationship Id="rId2" Type="http://schemas.openxmlformats.org/officeDocument/2006/relationships/image" Target="../media/image1.jpg"/><Relationship Id="rId16" Type="http://schemas.openxmlformats.org/officeDocument/2006/relationships/image" Target="../media/image15.tiff"/><Relationship Id="rId20" Type="http://schemas.openxmlformats.org/officeDocument/2006/relationships/image" Target="../media/image19.tiff"/><Relationship Id="rId29" Type="http://schemas.openxmlformats.org/officeDocument/2006/relationships/image" Target="../media/image28.jpg"/><Relationship Id="rId41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0.tiff"/><Relationship Id="rId24" Type="http://schemas.openxmlformats.org/officeDocument/2006/relationships/image" Target="../media/image23.jpg"/><Relationship Id="rId32" Type="http://schemas.openxmlformats.org/officeDocument/2006/relationships/image" Target="../media/image31.tiff"/><Relationship Id="rId37" Type="http://schemas.openxmlformats.org/officeDocument/2006/relationships/image" Target="../media/image36.tiff"/><Relationship Id="rId40" Type="http://schemas.openxmlformats.org/officeDocument/2006/relationships/image" Target="../media/image39.jpg"/><Relationship Id="rId45" Type="http://schemas.openxmlformats.org/officeDocument/2006/relationships/image" Target="../media/image44.jpg"/><Relationship Id="rId5" Type="http://schemas.openxmlformats.org/officeDocument/2006/relationships/image" Target="../media/image4.jpg"/><Relationship Id="rId15" Type="http://schemas.openxmlformats.org/officeDocument/2006/relationships/image" Target="../media/image14.png"/><Relationship Id="rId23" Type="http://schemas.openxmlformats.org/officeDocument/2006/relationships/image" Target="../media/image22.tiff"/><Relationship Id="rId28" Type="http://schemas.openxmlformats.org/officeDocument/2006/relationships/image" Target="../media/image27.jpg"/><Relationship Id="rId36" Type="http://schemas.openxmlformats.org/officeDocument/2006/relationships/image" Target="../media/image35.tiff"/><Relationship Id="rId10" Type="http://schemas.openxmlformats.org/officeDocument/2006/relationships/image" Target="../media/image9.tiff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4" Type="http://schemas.openxmlformats.org/officeDocument/2006/relationships/image" Target="../media/image43.jpg"/><Relationship Id="rId4" Type="http://schemas.openxmlformats.org/officeDocument/2006/relationships/image" Target="../media/image3.jpg"/><Relationship Id="rId9" Type="http://schemas.openxmlformats.org/officeDocument/2006/relationships/image" Target="../media/image8.tiff"/><Relationship Id="rId14" Type="http://schemas.openxmlformats.org/officeDocument/2006/relationships/image" Target="../media/image13.jpg"/><Relationship Id="rId22" Type="http://schemas.openxmlformats.org/officeDocument/2006/relationships/image" Target="../media/image21.jpg"/><Relationship Id="rId27" Type="http://schemas.openxmlformats.org/officeDocument/2006/relationships/image" Target="../media/image26.png"/><Relationship Id="rId30" Type="http://schemas.openxmlformats.org/officeDocument/2006/relationships/image" Target="../media/image29.jpg"/><Relationship Id="rId35" Type="http://schemas.openxmlformats.org/officeDocument/2006/relationships/image" Target="../media/image34.jpg"/><Relationship Id="rId43" Type="http://schemas.openxmlformats.org/officeDocument/2006/relationships/image" Target="../media/image4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4086" y="8567436"/>
            <a:ext cx="12967660" cy="468756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2595" y="26660658"/>
            <a:ext cx="7991571" cy="5138285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2087" y="29013362"/>
            <a:ext cx="3959260" cy="3163742"/>
          </a:xfrm>
          <a:prstGeom prst="rect">
            <a:avLst/>
          </a:prstGeom>
        </p:spPr>
      </p:pic>
      <p:pic>
        <p:nvPicPr>
          <p:cNvPr id="1036" name="Picture 10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63" y="280750"/>
            <a:ext cx="43891200" cy="3658890"/>
          </a:xfrm>
          <a:prstGeom prst="rect">
            <a:avLst/>
          </a:prstGeom>
        </p:spPr>
      </p:pic>
      <p:grpSp>
        <p:nvGrpSpPr>
          <p:cNvPr id="51" name="Group 50"/>
          <p:cNvGrpSpPr/>
          <p:nvPr/>
        </p:nvGrpSpPr>
        <p:grpSpPr>
          <a:xfrm>
            <a:off x="23155299" y="16806757"/>
            <a:ext cx="5513510" cy="5312389"/>
            <a:chOff x="23174395" y="16077473"/>
            <a:chExt cx="5513510" cy="5312389"/>
          </a:xfrm>
        </p:grpSpPr>
        <p:pic>
          <p:nvPicPr>
            <p:cNvPr id="119" name="Picture 118" descr="melanin_structure.jpg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9720"/>
            <a:stretch/>
          </p:blipFill>
          <p:spPr>
            <a:xfrm>
              <a:off x="23273884" y="18386827"/>
              <a:ext cx="5414021" cy="2562715"/>
            </a:xfrm>
            <a:prstGeom prst="rect">
              <a:avLst/>
            </a:prstGeom>
          </p:spPr>
        </p:pic>
        <p:pic>
          <p:nvPicPr>
            <p:cNvPr id="132" name="Picture 131" descr="melanin_structure.jpg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665"/>
            <a:stretch/>
          </p:blipFill>
          <p:spPr>
            <a:xfrm>
              <a:off x="23174395" y="16077473"/>
              <a:ext cx="5419938" cy="2562715"/>
            </a:xfrm>
            <a:prstGeom prst="rect">
              <a:avLst/>
            </a:prstGeom>
          </p:spPr>
        </p:pic>
        <p:sp>
          <p:nvSpPr>
            <p:cNvPr id="122" name="TextBox 121"/>
            <p:cNvSpPr txBox="1"/>
            <p:nvPr/>
          </p:nvSpPr>
          <p:spPr>
            <a:xfrm>
              <a:off x="24822414" y="20989752"/>
              <a:ext cx="343613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Chen et al. </a:t>
              </a:r>
              <a:r>
                <a:rPr lang="en-US" sz="2000" i="1" dirty="0" smtClean="0"/>
                <a:t>Nat. </a:t>
              </a:r>
              <a:r>
                <a:rPr lang="en-US" sz="2000" i="1" dirty="0" err="1" smtClean="0"/>
                <a:t>Commun</a:t>
              </a:r>
              <a:r>
                <a:rPr lang="en-US" sz="2000" i="1" dirty="0" smtClean="0"/>
                <a:t>. </a:t>
              </a:r>
              <a:r>
                <a:rPr lang="en-US" sz="2000" b="1" dirty="0" smtClean="0"/>
                <a:t>2014</a:t>
              </a:r>
              <a:endParaRPr lang="en-US" sz="2000" b="1" dirty="0"/>
            </a:p>
          </p:txBody>
        </p:sp>
      </p:grpSp>
      <p:sp>
        <p:nvSpPr>
          <p:cNvPr id="7" name="Rectangle 490"/>
          <p:cNvSpPr>
            <a:spLocks noChangeArrowheads="1"/>
          </p:cNvSpPr>
          <p:nvPr/>
        </p:nvSpPr>
        <p:spPr bwMode="auto">
          <a:xfrm>
            <a:off x="693048" y="6013313"/>
            <a:ext cx="42654892" cy="26399119"/>
          </a:xfrm>
          <a:prstGeom prst="rect">
            <a:avLst/>
          </a:prstGeom>
          <a:noFill/>
          <a:ln w="1524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en-US" baseline="0"/>
              <a:t> </a:t>
            </a:r>
          </a:p>
        </p:txBody>
      </p:sp>
      <p:sp>
        <p:nvSpPr>
          <p:cNvPr id="13" name="Rectangle 234"/>
          <p:cNvSpPr>
            <a:spLocks noChangeArrowheads="1"/>
          </p:cNvSpPr>
          <p:nvPr/>
        </p:nvSpPr>
        <p:spPr bwMode="auto">
          <a:xfrm>
            <a:off x="29411875" y="7494132"/>
            <a:ext cx="13527667" cy="24667805"/>
          </a:xfrm>
          <a:prstGeom prst="rect">
            <a:avLst/>
          </a:prstGeom>
          <a:noFill/>
          <a:ln w="1016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Rectangle 234"/>
          <p:cNvSpPr>
            <a:spLocks noChangeArrowheads="1"/>
          </p:cNvSpPr>
          <p:nvPr/>
        </p:nvSpPr>
        <p:spPr bwMode="auto">
          <a:xfrm>
            <a:off x="15208880" y="7494132"/>
            <a:ext cx="13527667" cy="24667805"/>
          </a:xfrm>
          <a:prstGeom prst="rect">
            <a:avLst/>
          </a:prstGeom>
          <a:noFill/>
          <a:ln w="1016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" name="Rectangle 234"/>
          <p:cNvSpPr>
            <a:spLocks noChangeArrowheads="1"/>
          </p:cNvSpPr>
          <p:nvPr/>
        </p:nvSpPr>
        <p:spPr bwMode="auto">
          <a:xfrm>
            <a:off x="1023488" y="7494132"/>
            <a:ext cx="13527667" cy="24667805"/>
          </a:xfrm>
          <a:prstGeom prst="rect">
            <a:avLst/>
          </a:prstGeom>
          <a:noFill/>
          <a:ln w="1016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5256405" y="6166188"/>
            <a:ext cx="4658198" cy="1209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19230230" y="6175097"/>
            <a:ext cx="5177699" cy="1209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Experimental</a:t>
            </a:r>
            <a:endParaRPr lang="en-US" dirty="0"/>
          </a:p>
        </p:txBody>
      </p:sp>
      <p:sp>
        <p:nvSpPr>
          <p:cNvPr id="1049" name="TextBox 1048"/>
          <p:cNvSpPr txBox="1"/>
          <p:nvPr/>
        </p:nvSpPr>
        <p:spPr>
          <a:xfrm>
            <a:off x="1657371" y="12435370"/>
            <a:ext cx="8751665" cy="70788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FFC000"/>
                </a:solidFill>
                <a:latin typeface="Calibri" charset="0"/>
                <a:ea typeface="Calibri" charset="0"/>
                <a:cs typeface="Calibri" charset="0"/>
              </a:rPr>
              <a:t>Challenges on LIB </a:t>
            </a:r>
            <a:r>
              <a:rPr lang="en-US" sz="4000" dirty="0" smtClean="0">
                <a:solidFill>
                  <a:srgbClr val="FFC000"/>
                </a:solidFill>
                <a:latin typeface="Calibri" charset="0"/>
                <a:ea typeface="Calibri" charset="0"/>
                <a:cs typeface="Calibri" charset="0"/>
              </a:rPr>
              <a:t>(Lithium Ion Batteries)</a:t>
            </a:r>
            <a:endParaRPr lang="en-US" sz="4000" dirty="0">
              <a:solidFill>
                <a:srgbClr val="FFC00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61" name="Picture 60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9650" y="15129228"/>
            <a:ext cx="2839193" cy="24769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3" name="TextBox 32"/>
          <p:cNvSpPr txBox="1"/>
          <p:nvPr/>
        </p:nvSpPr>
        <p:spPr>
          <a:xfrm>
            <a:off x="15535598" y="24084846"/>
            <a:ext cx="12827540" cy="1938992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3000" b="1" u="sng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Natural melanin (</a:t>
            </a:r>
            <a:r>
              <a:rPr lang="en-US" sz="3000" b="1" u="sng" dirty="0" err="1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NatMel</a:t>
            </a:r>
            <a:r>
              <a:rPr lang="en-US" sz="3000" b="1" u="sng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)</a:t>
            </a:r>
            <a:r>
              <a:rPr lang="en-US" sz="3000" b="1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3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charset="0"/>
                <a:ea typeface="Arial" charset="0"/>
                <a:cs typeface="Arial" charset="0"/>
              </a:rPr>
              <a:t>vs </a:t>
            </a:r>
            <a:r>
              <a:rPr lang="en-US" sz="3000" b="1" u="sng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Synthetic melanin (</a:t>
            </a:r>
            <a:r>
              <a:rPr lang="en-US" sz="3000" b="1" u="sng" dirty="0" err="1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SynMel</a:t>
            </a:r>
            <a:r>
              <a:rPr lang="en-US" sz="3000" b="1" u="sng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)</a:t>
            </a:r>
          </a:p>
          <a:p>
            <a:r>
              <a:rPr lang="en-US" sz="30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charset="0"/>
                <a:ea typeface="Arial" charset="0"/>
                <a:cs typeface="Arial" charset="0"/>
              </a:rPr>
              <a:t>Electrochemical incorporation of Group I metal ions (Li, Na, K, </a:t>
            </a:r>
            <a:r>
              <a:rPr lang="en-US" sz="3000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charset="0"/>
                <a:ea typeface="Arial" charset="0"/>
                <a:cs typeface="Arial" charset="0"/>
              </a:rPr>
              <a:t>Rb</a:t>
            </a:r>
            <a:r>
              <a:rPr lang="en-US" sz="30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charset="0"/>
                <a:ea typeface="Arial" charset="0"/>
                <a:cs typeface="Arial" charset="0"/>
              </a:rPr>
              <a:t>, and Cs) on </a:t>
            </a:r>
            <a:r>
              <a:rPr lang="en-US" sz="3000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charset="0"/>
                <a:ea typeface="Arial" charset="0"/>
                <a:cs typeface="Arial" charset="0"/>
              </a:rPr>
              <a:t>NatMel</a:t>
            </a:r>
            <a:r>
              <a:rPr lang="en-US" sz="30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charset="0"/>
                <a:ea typeface="Arial" charset="0"/>
                <a:cs typeface="Arial" charset="0"/>
              </a:rPr>
              <a:t> and </a:t>
            </a:r>
            <a:r>
              <a:rPr lang="en-US" sz="3000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charset="0"/>
                <a:ea typeface="Arial" charset="0"/>
                <a:cs typeface="Arial" charset="0"/>
              </a:rPr>
              <a:t>SynMel</a:t>
            </a:r>
            <a:r>
              <a:rPr lang="en-US" sz="30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charset="0"/>
                <a:ea typeface="Arial" charset="0"/>
                <a:cs typeface="Arial" charset="0"/>
              </a:rPr>
              <a:t> would provide more experimental insights about the macromolecular structure of </a:t>
            </a:r>
            <a:r>
              <a:rPr lang="en-US" sz="3000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charset="0"/>
                <a:ea typeface="Arial" charset="0"/>
                <a:cs typeface="Arial" charset="0"/>
              </a:rPr>
              <a:t>NatMel</a:t>
            </a:r>
            <a:r>
              <a:rPr lang="en-US" sz="30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charset="0"/>
                <a:ea typeface="Arial" charset="0"/>
                <a:cs typeface="Arial" charset="0"/>
              </a:rPr>
              <a:t> in </a:t>
            </a:r>
            <a:r>
              <a:rPr lang="en-US" sz="3000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charset="0"/>
                <a:ea typeface="Arial" charset="0"/>
                <a:cs typeface="Arial" charset="0"/>
              </a:rPr>
              <a:t>meso</a:t>
            </a:r>
            <a:r>
              <a:rPr lang="en-US" sz="30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" charset="0"/>
                <a:ea typeface="Arial" charset="0"/>
                <a:cs typeface="Arial" charset="0"/>
              </a:rPr>
              <a:t>-scale. </a:t>
            </a:r>
            <a:endParaRPr lang="en-US" sz="3000" dirty="0">
              <a:solidFill>
                <a:schemeClr val="accent4">
                  <a:lumMod val="20000"/>
                  <a:lumOff val="80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7447225" y="8782318"/>
            <a:ext cx="9176975" cy="1569660"/>
          </a:xfrm>
          <a:prstGeom prst="rect">
            <a:avLst/>
          </a:prstGeom>
          <a:noFill/>
          <a:ln w="508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§"/>
            </a:pPr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Biopolymers found in many living organisms. </a:t>
            </a:r>
          </a:p>
          <a:p>
            <a:pPr marL="457200" indent="-457200">
              <a:buFont typeface="Wingdings" charset="2"/>
              <a:buChar char="§"/>
            </a:pPr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Homogeneous nanoparticle structure</a:t>
            </a:r>
          </a:p>
          <a:p>
            <a:pPr marL="457200" indent="-457200">
              <a:buFont typeface="Wingdings" charset="2"/>
              <a:buChar char="§"/>
            </a:pPr>
            <a:r>
              <a:rPr lang="en-US" sz="3200" dirty="0" smtClean="0">
                <a:latin typeface="Arial" charset="0"/>
                <a:ea typeface="Arial" charset="0"/>
                <a:cs typeface="Arial" charset="0"/>
              </a:rPr>
              <a:t>Stable in aqueous media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2598" y="3807738"/>
            <a:ext cx="3942385" cy="1867939"/>
          </a:xfrm>
          <a:prstGeom prst="rect">
            <a:avLst/>
          </a:prstGeom>
        </p:spPr>
      </p:pic>
      <p:sp>
        <p:nvSpPr>
          <p:cNvPr id="23" name="Rectangle 283"/>
          <p:cNvSpPr>
            <a:spLocks noChangeArrowheads="1"/>
          </p:cNvSpPr>
          <p:nvPr/>
        </p:nvSpPr>
        <p:spPr bwMode="auto">
          <a:xfrm>
            <a:off x="11867624" y="3712651"/>
            <a:ext cx="18548454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4400" i="1" baseline="0" dirty="0" smtClean="0">
                <a:solidFill>
                  <a:schemeClr val="bg1">
                    <a:lumMod val="50000"/>
                  </a:schemeClr>
                </a:solidFill>
              </a:rPr>
              <a:t>University of New Hampshire, College of Engineering</a:t>
            </a:r>
            <a:r>
              <a:rPr lang="en-US" sz="4400" i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4400" i="1" dirty="0" smtClean="0">
                <a:solidFill>
                  <a:schemeClr val="bg1">
                    <a:lumMod val="50000"/>
                  </a:schemeClr>
                </a:solidFill>
              </a:rPr>
              <a:t>and Physical Science (</a:t>
            </a:r>
            <a:r>
              <a:rPr lang="en-US" sz="4400" i="1" baseline="0" dirty="0" smtClean="0">
                <a:solidFill>
                  <a:schemeClr val="bg1">
                    <a:lumMod val="50000"/>
                  </a:schemeClr>
                </a:solidFill>
              </a:rPr>
              <a:t>CEPS) Department of Chemical Engineering</a:t>
            </a:r>
            <a:r>
              <a:rPr lang="en-US" sz="4400" i="1" dirty="0" smtClean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sz="4400" i="1" baseline="0" dirty="0" smtClean="0">
                <a:solidFill>
                  <a:schemeClr val="bg1">
                    <a:lumMod val="50000"/>
                  </a:schemeClr>
                </a:solidFill>
              </a:rPr>
              <a:t>Kingsbury Hall, Durham,</a:t>
            </a:r>
            <a:r>
              <a:rPr lang="en-US" sz="4400" i="1" dirty="0" smtClean="0">
                <a:solidFill>
                  <a:schemeClr val="bg1">
                    <a:lumMod val="50000"/>
                  </a:schemeClr>
                </a:solidFill>
              </a:rPr>
              <a:t> NH</a:t>
            </a:r>
            <a:r>
              <a:rPr lang="en-US" sz="4400" i="1" baseline="0" dirty="0" smtClean="0">
                <a:solidFill>
                  <a:schemeClr val="bg1">
                    <a:lumMod val="50000"/>
                  </a:schemeClr>
                </a:solidFill>
              </a:rPr>
              <a:t>  USA</a:t>
            </a:r>
          </a:p>
          <a:p>
            <a:pPr algn="ctr">
              <a:defRPr/>
            </a:pPr>
            <a:r>
              <a:rPr lang="en-US" sz="4400" i="1" dirty="0" smtClean="0">
                <a:solidFill>
                  <a:schemeClr val="bg1">
                    <a:lumMod val="50000"/>
                  </a:schemeClr>
                </a:solidFill>
              </a:rPr>
              <a:t>* [</a:t>
            </a:r>
            <a:r>
              <a:rPr lang="en-US" sz="4400" i="1" dirty="0" err="1" smtClean="0">
                <a:solidFill>
                  <a:schemeClr val="bg1">
                    <a:lumMod val="50000"/>
                  </a:schemeClr>
                </a:solidFill>
              </a:rPr>
              <a:t>youngjo.kim@unh.edu</a:t>
            </a:r>
            <a:r>
              <a:rPr lang="en-US" sz="4400" i="1" dirty="0">
                <a:solidFill>
                  <a:schemeClr val="bg1">
                    <a:lumMod val="50000"/>
                  </a:schemeClr>
                </a:solidFill>
              </a:rPr>
              <a:t>]</a:t>
            </a:r>
            <a:endParaRPr lang="en-US" sz="4400" i="1" baseline="0" dirty="0"/>
          </a:p>
        </p:txBody>
      </p:sp>
      <p:sp>
        <p:nvSpPr>
          <p:cNvPr id="59" name="Rectangle 58"/>
          <p:cNvSpPr/>
          <p:nvPr/>
        </p:nvSpPr>
        <p:spPr>
          <a:xfrm>
            <a:off x="1155495" y="18617037"/>
            <a:ext cx="13215708" cy="97163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latin typeface="Arial" charset="0"/>
                <a:ea typeface="Arial" charset="0"/>
                <a:cs typeface="Arial" charset="0"/>
              </a:rPr>
              <a:t>Aqueous energy storage devices</a:t>
            </a:r>
            <a:endParaRPr lang="en-US" sz="5000" dirty="0"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6005286" y="8735217"/>
            <a:ext cx="8382717" cy="3278029"/>
            <a:chOff x="1464944" y="14326425"/>
            <a:chExt cx="12215877" cy="4776972"/>
          </a:xfrm>
        </p:grpSpPr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464944" y="14326425"/>
              <a:ext cx="12196525" cy="4776972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1531755" y="14546797"/>
              <a:ext cx="2149066" cy="2149066"/>
            </a:xfrm>
            <a:prstGeom prst="rect">
              <a:avLst/>
            </a:prstGeom>
          </p:spPr>
        </p:pic>
      </p:grpSp>
      <p:sp>
        <p:nvSpPr>
          <p:cNvPr id="64" name="Rectangle 63"/>
          <p:cNvSpPr/>
          <p:nvPr/>
        </p:nvSpPr>
        <p:spPr>
          <a:xfrm>
            <a:off x="1155495" y="7594157"/>
            <a:ext cx="13232508" cy="97163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latin typeface="Arial" charset="0"/>
                <a:ea typeface="Arial" charset="0"/>
                <a:cs typeface="Arial" charset="0"/>
              </a:rPr>
              <a:t>Energy storage devices these days</a:t>
            </a:r>
            <a:r>
              <a:rPr lang="is-IS" sz="5000" dirty="0" smtClean="0">
                <a:latin typeface="Arial" charset="0"/>
                <a:ea typeface="Arial" charset="0"/>
                <a:cs typeface="Arial" charset="0"/>
              </a:rPr>
              <a:t>…</a:t>
            </a:r>
            <a:endParaRPr lang="en-US" sz="5000" dirty="0"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179467" y="8756988"/>
            <a:ext cx="4569950" cy="3255221"/>
            <a:chOff x="1179467" y="9211933"/>
            <a:chExt cx="4569950" cy="3255221"/>
          </a:xfrm>
        </p:grpSpPr>
        <p:grpSp>
          <p:nvGrpSpPr>
            <p:cNvPr id="67" name="Group 66"/>
            <p:cNvGrpSpPr/>
            <p:nvPr/>
          </p:nvGrpSpPr>
          <p:grpSpPr>
            <a:xfrm>
              <a:off x="1179467" y="9211933"/>
              <a:ext cx="4569950" cy="3255221"/>
              <a:chOff x="1294108" y="1403346"/>
              <a:chExt cx="5982346" cy="4261285"/>
            </a:xfrm>
          </p:grpSpPr>
          <p:sp>
            <p:nvSpPr>
              <p:cNvPr id="68" name="Rectangle 67"/>
              <p:cNvSpPr/>
              <p:nvPr/>
            </p:nvSpPr>
            <p:spPr>
              <a:xfrm>
                <a:off x="1294108" y="1403346"/>
                <a:ext cx="5982346" cy="4261285"/>
              </a:xfrm>
              <a:prstGeom prst="rect">
                <a:avLst/>
              </a:prstGeom>
              <a:solidFill>
                <a:schemeClr val="bg1"/>
              </a:solidFill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69" name="Picture 68"/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499699" y="2326888"/>
                <a:ext cx="5707013" cy="3259194"/>
              </a:xfrm>
              <a:prstGeom prst="rect">
                <a:avLst/>
              </a:prstGeom>
            </p:spPr>
          </p:pic>
          <p:sp>
            <p:nvSpPr>
              <p:cNvPr id="70" name="TextBox 69"/>
              <p:cNvSpPr txBox="1"/>
              <p:nvPr/>
            </p:nvSpPr>
            <p:spPr>
              <a:xfrm>
                <a:off x="1338981" y="1428353"/>
                <a:ext cx="5867732" cy="926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i="1" dirty="0">
                    <a:latin typeface="Calibri" charset="0"/>
                    <a:ea typeface="Calibri" charset="0"/>
                    <a:cs typeface="Calibri" charset="0"/>
                  </a:rPr>
                  <a:t>Annual global electric vehicle sales are forecast to hit 24.4 million by </a:t>
                </a:r>
                <a:r>
                  <a:rPr lang="en-US" sz="2000" i="1" dirty="0" smtClean="0">
                    <a:latin typeface="Calibri" charset="0"/>
                    <a:ea typeface="Calibri" charset="0"/>
                    <a:cs typeface="Calibri" charset="0"/>
                  </a:rPr>
                  <a:t>2030.</a:t>
                </a:r>
                <a:endParaRPr lang="en-US" sz="2000" i="1" dirty="0">
                  <a:latin typeface="Calibri" charset="0"/>
                  <a:ea typeface="Calibri" charset="0"/>
                  <a:cs typeface="Calibri" charset="0"/>
                </a:endParaRPr>
              </a:p>
            </p:txBody>
          </p:sp>
        </p:grpSp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12"/>
            <a:srcRect t="38043" b="36595"/>
            <a:stretch/>
          </p:blipFill>
          <p:spPr>
            <a:xfrm>
              <a:off x="1266677" y="10097361"/>
              <a:ext cx="2587377" cy="357153"/>
            </a:xfrm>
            <a:prstGeom prst="rect">
              <a:avLst/>
            </a:prstGeom>
          </p:spPr>
        </p:pic>
        <p:sp>
          <p:nvSpPr>
            <p:cNvPr id="73" name="TextBox 72"/>
            <p:cNvSpPr txBox="1"/>
            <p:nvPr/>
          </p:nvSpPr>
          <p:spPr>
            <a:xfrm>
              <a:off x="1216041" y="10402618"/>
              <a:ext cx="139403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smtClean="0"/>
                <a:t>September 2017</a:t>
              </a:r>
              <a:endParaRPr lang="en-US" sz="1400"/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272882" y="15154540"/>
            <a:ext cx="3441511" cy="2825345"/>
            <a:chOff x="3396877" y="2102224"/>
            <a:chExt cx="4178300" cy="3430220"/>
          </a:xfrm>
        </p:grpSpPr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396877" y="2102224"/>
              <a:ext cx="4178300" cy="3430220"/>
            </a:xfrm>
            <a:prstGeom prst="rect">
              <a:avLst/>
            </a:prstGeom>
          </p:spPr>
        </p:pic>
        <p:sp>
          <p:nvSpPr>
            <p:cNvPr id="76" name="TextBox 75"/>
            <p:cNvSpPr txBox="1"/>
            <p:nvPr/>
          </p:nvSpPr>
          <p:spPr>
            <a:xfrm>
              <a:off x="4586941" y="5175517"/>
              <a:ext cx="142826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smtClean="0">
                  <a:latin typeface="Arial"/>
                  <a:cs typeface="Arial"/>
                </a:rPr>
                <a:t>Jan 16</a:t>
              </a:r>
              <a:r>
                <a:rPr lang="en-US" sz="1600" baseline="30000" dirty="0" smtClean="0">
                  <a:latin typeface="Arial"/>
                  <a:cs typeface="Arial"/>
                </a:rPr>
                <a:t>th</a:t>
              </a:r>
              <a:r>
                <a:rPr lang="en-US" sz="1600" dirty="0" smtClean="0">
                  <a:latin typeface="Arial"/>
                  <a:cs typeface="Arial"/>
                </a:rPr>
                <a:t> 2016</a:t>
              </a:r>
              <a:endParaRPr lang="en-US" sz="1600" dirty="0">
                <a:latin typeface="Arial"/>
                <a:cs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762626" y="13096846"/>
            <a:ext cx="825931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Rapidly increasing price</a:t>
            </a:r>
          </a:p>
          <a:p>
            <a:r>
              <a:rPr lang="en-US" sz="4000" dirty="0"/>
              <a:t>Costly to the environment</a:t>
            </a:r>
          </a:p>
          <a:p>
            <a:r>
              <a:rPr lang="en-US" sz="4000" dirty="0" smtClean="0"/>
              <a:t>Potentially toxic &amp; hazardous materials</a:t>
            </a:r>
            <a:endParaRPr lang="en-US" sz="4000" dirty="0"/>
          </a:p>
        </p:txBody>
      </p:sp>
      <p:grpSp>
        <p:nvGrpSpPr>
          <p:cNvPr id="77" name="Group 76"/>
          <p:cNvGrpSpPr/>
          <p:nvPr/>
        </p:nvGrpSpPr>
        <p:grpSpPr>
          <a:xfrm>
            <a:off x="5373384" y="15154540"/>
            <a:ext cx="5050733" cy="2816254"/>
            <a:chOff x="93664" y="2086964"/>
            <a:chExt cx="4208462" cy="2326288"/>
          </a:xfrm>
        </p:grpSpPr>
        <p:pic>
          <p:nvPicPr>
            <p:cNvPr id="78" name="Picture 77" descr="SLIDE-25.jpg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664" y="2126654"/>
              <a:ext cx="4208462" cy="2286598"/>
            </a:xfrm>
            <a:prstGeom prst="rect">
              <a:avLst/>
            </a:prstGeom>
          </p:spPr>
        </p:pic>
        <p:sp>
          <p:nvSpPr>
            <p:cNvPr id="79" name="TextBox 78"/>
            <p:cNvSpPr txBox="1"/>
            <p:nvPr/>
          </p:nvSpPr>
          <p:spPr>
            <a:xfrm>
              <a:off x="944563" y="2086964"/>
              <a:ext cx="178766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i="1" dirty="0" err="1" smtClean="0">
                  <a:solidFill>
                    <a:schemeClr val="bg1">
                      <a:lumMod val="65000"/>
                    </a:schemeClr>
                  </a:solidFill>
                </a:rPr>
                <a:t>SignumBox</a:t>
              </a:r>
              <a:r>
                <a:rPr lang="en-US" sz="1400" i="1" dirty="0" smtClean="0">
                  <a:solidFill>
                    <a:schemeClr val="bg1">
                      <a:lumMod val="65000"/>
                    </a:schemeClr>
                  </a:solidFill>
                </a:rPr>
                <a:t> Estimates</a:t>
              </a:r>
              <a:endParaRPr lang="en-US" sz="1400" i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8114078" y="19688405"/>
            <a:ext cx="6301989" cy="3433730"/>
            <a:chOff x="959555" y="1318881"/>
            <a:chExt cx="5969001" cy="3252296"/>
          </a:xfrm>
        </p:grpSpPr>
        <p:pic>
          <p:nvPicPr>
            <p:cNvPr id="81" name="Picture 80" descr="FIG-08.png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9555" y="1318881"/>
              <a:ext cx="5969001" cy="3252296"/>
            </a:xfrm>
            <a:prstGeom prst="rect">
              <a:avLst/>
            </a:prstGeom>
          </p:spPr>
        </p:pic>
        <p:sp>
          <p:nvSpPr>
            <p:cNvPr id="82" name="TextBox 81"/>
            <p:cNvSpPr txBox="1"/>
            <p:nvPr/>
          </p:nvSpPr>
          <p:spPr>
            <a:xfrm>
              <a:off x="3065981" y="3972269"/>
              <a:ext cx="1509496" cy="5538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chemeClr val="tx2"/>
                  </a:solidFill>
                </a:rPr>
                <a:t>Aqueous Na</a:t>
              </a:r>
              <a:r>
                <a:rPr lang="en-US" sz="1600" b="1" baseline="-25000" dirty="0" smtClean="0">
                  <a:solidFill>
                    <a:schemeClr val="tx2"/>
                  </a:solidFill>
                </a:rPr>
                <a:t>2</a:t>
              </a:r>
              <a:r>
                <a:rPr lang="en-US" sz="1600" b="1" dirty="0" smtClean="0">
                  <a:solidFill>
                    <a:schemeClr val="tx2"/>
                  </a:solidFill>
                </a:rPr>
                <a:t>SO</a:t>
              </a:r>
              <a:r>
                <a:rPr lang="en-US" sz="1600" b="1" baseline="-25000" dirty="0" smtClean="0">
                  <a:solidFill>
                    <a:schemeClr val="tx2"/>
                  </a:solidFill>
                </a:rPr>
                <a:t>4</a:t>
              </a:r>
            </a:p>
            <a:p>
              <a:pPr algn="ctr"/>
              <a:r>
                <a:rPr lang="en-US" sz="1600" b="1" dirty="0" smtClean="0">
                  <a:solidFill>
                    <a:schemeClr val="tx2"/>
                  </a:solidFill>
                </a:rPr>
                <a:t>electrolyte</a:t>
              </a:r>
              <a:endParaRPr lang="en-US" sz="1600" b="1" dirty="0">
                <a:solidFill>
                  <a:schemeClr val="tx2"/>
                </a:solidFill>
              </a:endParaRPr>
            </a:p>
          </p:txBody>
        </p:sp>
      </p:grpSp>
      <p:sp>
        <p:nvSpPr>
          <p:cNvPr id="83" name="TextBox 82"/>
          <p:cNvSpPr txBox="1"/>
          <p:nvPr/>
        </p:nvSpPr>
        <p:spPr>
          <a:xfrm>
            <a:off x="1179467" y="20608986"/>
            <a:ext cx="6825756" cy="2160591"/>
          </a:xfrm>
          <a:prstGeom prst="rect">
            <a:avLst/>
          </a:prstGeom>
          <a:gradFill flip="none" rotWithShape="1">
            <a:gsLst>
              <a:gs pos="100000">
                <a:srgbClr val="132E50"/>
              </a:gs>
              <a:gs pos="0">
                <a:srgbClr val="255A9C"/>
              </a:gs>
            </a:gsLst>
            <a:path path="rect">
              <a:fillToRect l="50000" t="50000" r="50000" b="50000"/>
            </a:path>
            <a:tileRect/>
          </a:gradFill>
          <a:ln>
            <a:solidFill>
              <a:schemeClr val="bg1">
                <a:lumMod val="85000"/>
              </a:schemeClr>
            </a:solidFill>
          </a:ln>
          <a:effectLst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sz="2400" dirty="0" smtClean="0">
                <a:solidFill>
                  <a:srgbClr val="6CFE22"/>
                </a:solidFill>
                <a:latin typeface="Arial"/>
                <a:cs typeface="Arial"/>
              </a:rPr>
              <a:t>+</a:t>
            </a:r>
            <a:r>
              <a:rPr lang="en-US" sz="2400" dirty="0" smtClean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2400" dirty="0" smtClean="0">
                <a:solidFill>
                  <a:schemeClr val="bg1"/>
                </a:solidFill>
                <a:latin typeface="Arial"/>
                <a:cs typeface="Arial"/>
              </a:rPr>
              <a:t>Function in aqueous electrolyte</a:t>
            </a:r>
          </a:p>
          <a:p>
            <a:pPr>
              <a:lnSpc>
                <a:spcPct val="140000"/>
              </a:lnSpc>
            </a:pPr>
            <a:r>
              <a:rPr lang="en-US" sz="2400" dirty="0">
                <a:solidFill>
                  <a:srgbClr val="6CFE22"/>
                </a:solidFill>
                <a:latin typeface="Arial"/>
                <a:cs typeface="Arial"/>
              </a:rPr>
              <a:t>+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smtClean="0">
                <a:solidFill>
                  <a:srgbClr val="FFFFFF"/>
                </a:solidFill>
                <a:latin typeface="Arial"/>
                <a:cs typeface="Arial"/>
              </a:rPr>
              <a:t>Metallic cation </a:t>
            </a:r>
            <a:r>
              <a:rPr lang="en-US" sz="2400" dirty="0">
                <a:solidFill>
                  <a:srgbClr val="FFFFFF"/>
                </a:solidFill>
                <a:latin typeface="Arial"/>
                <a:cs typeface="Arial"/>
              </a:rPr>
              <a:t>as the primary charge </a:t>
            </a:r>
            <a:r>
              <a:rPr lang="en-US" sz="2400" dirty="0" smtClean="0">
                <a:solidFill>
                  <a:srgbClr val="FFFFFF"/>
                </a:solidFill>
                <a:latin typeface="Arial"/>
                <a:cs typeface="Arial"/>
              </a:rPr>
              <a:t>carrier</a:t>
            </a:r>
          </a:p>
          <a:p>
            <a:pPr>
              <a:lnSpc>
                <a:spcPct val="140000"/>
              </a:lnSpc>
            </a:pPr>
            <a:r>
              <a:rPr lang="en-US" sz="2400" dirty="0">
                <a:solidFill>
                  <a:srgbClr val="6CFE22"/>
                </a:solidFill>
                <a:latin typeface="Arial"/>
                <a:cs typeface="Arial"/>
              </a:rPr>
              <a:t>+</a:t>
            </a:r>
            <a:r>
              <a:rPr lang="en-US" sz="2400" dirty="0" smtClean="0">
                <a:solidFill>
                  <a:schemeClr val="tx2"/>
                </a:solidFill>
                <a:latin typeface="Arial"/>
                <a:cs typeface="Arial"/>
              </a:rPr>
              <a:t> </a:t>
            </a:r>
            <a:r>
              <a:rPr lang="en-US" sz="2400" dirty="0" smtClean="0">
                <a:solidFill>
                  <a:srgbClr val="FFFFFF"/>
                </a:solidFill>
                <a:latin typeface="Arial"/>
                <a:cs typeface="Arial"/>
              </a:rPr>
              <a:t>Renewable &amp; Sustainable</a:t>
            </a:r>
            <a:endParaRPr lang="en-US" sz="2400" dirty="0">
              <a:solidFill>
                <a:srgbClr val="FFFFFF"/>
              </a:solidFill>
              <a:latin typeface="Arial"/>
              <a:cs typeface="Arial"/>
            </a:endParaRPr>
          </a:p>
          <a:p>
            <a:pPr>
              <a:lnSpc>
                <a:spcPct val="140000"/>
              </a:lnSpc>
            </a:pPr>
            <a:r>
              <a:rPr lang="en-US" sz="2400" dirty="0">
                <a:solidFill>
                  <a:srgbClr val="6CFE22"/>
                </a:solidFill>
                <a:latin typeface="Arial"/>
                <a:cs typeface="Arial"/>
              </a:rPr>
              <a:t>+</a:t>
            </a:r>
            <a:r>
              <a:rPr lang="en-US" sz="2400" dirty="0" smtClean="0">
                <a:solidFill>
                  <a:srgbClr val="FFFFFF"/>
                </a:solidFill>
                <a:latin typeface="Arial"/>
                <a:cs typeface="Arial"/>
              </a:rPr>
              <a:t> Cost-effective &amp; Safe </a:t>
            </a:r>
          </a:p>
        </p:txBody>
      </p:sp>
      <p:grpSp>
        <p:nvGrpSpPr>
          <p:cNvPr id="39" name="Group 38"/>
          <p:cNvGrpSpPr/>
          <p:nvPr/>
        </p:nvGrpSpPr>
        <p:grpSpPr>
          <a:xfrm>
            <a:off x="1266677" y="28844079"/>
            <a:ext cx="3587033" cy="2679872"/>
            <a:chOff x="16220647" y="17900342"/>
            <a:chExt cx="5473700" cy="4089400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16220647" y="17900342"/>
              <a:ext cx="5473700" cy="4089400"/>
            </a:xfrm>
            <a:prstGeom prst="rect">
              <a:avLst/>
            </a:prstGeom>
          </p:spPr>
        </p:pic>
        <p:sp>
          <p:nvSpPr>
            <p:cNvPr id="38" name="Rectangle 37"/>
            <p:cNvSpPr/>
            <p:nvPr/>
          </p:nvSpPr>
          <p:spPr>
            <a:xfrm>
              <a:off x="16245245" y="18010637"/>
              <a:ext cx="417782" cy="4774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1518207" y="24650522"/>
            <a:ext cx="3048116" cy="2286089"/>
            <a:chOff x="491346" y="4608026"/>
            <a:chExt cx="2260195" cy="1695148"/>
          </a:xfrm>
        </p:grpSpPr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491346" y="4608026"/>
              <a:ext cx="2260195" cy="1695148"/>
            </a:xfrm>
            <a:prstGeom prst="rect">
              <a:avLst/>
            </a:prstGeom>
          </p:spPr>
        </p:pic>
        <p:sp>
          <p:nvSpPr>
            <p:cNvPr id="88" name="Rectangle 87"/>
            <p:cNvSpPr/>
            <p:nvPr/>
          </p:nvSpPr>
          <p:spPr>
            <a:xfrm>
              <a:off x="498496" y="4611590"/>
              <a:ext cx="857244" cy="319505"/>
            </a:xfrm>
            <a:prstGeom prst="rect">
              <a:avLst/>
            </a:prstGeom>
            <a:solidFill>
              <a:schemeClr val="tx1">
                <a:alpha val="55000"/>
              </a:schemeClr>
            </a:solidFill>
          </p:spPr>
          <p:txBody>
            <a:bodyPr wrap="none">
              <a:spAutoFit/>
            </a:bodyPr>
            <a:lstStyle/>
            <a:p>
              <a:r>
                <a:rPr lang="en-US" sz="2200" i="1" dirty="0" smtClean="0">
                  <a:solidFill>
                    <a:schemeClr val="bg1"/>
                  </a:solidFill>
                </a:rPr>
                <a:t>Rhubarb</a:t>
              </a:r>
              <a:endParaRPr lang="en-US" sz="2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1709929" y="27094672"/>
            <a:ext cx="2582227" cy="1379258"/>
            <a:chOff x="1927828" y="5236064"/>
            <a:chExt cx="2582227" cy="1379258"/>
          </a:xfrm>
        </p:grpSpPr>
        <p:sp>
          <p:nvSpPr>
            <p:cNvPr id="90" name="Rectangle 89"/>
            <p:cNvSpPr/>
            <p:nvPr/>
          </p:nvSpPr>
          <p:spPr>
            <a:xfrm>
              <a:off x="1967892" y="5305778"/>
              <a:ext cx="2542163" cy="1309544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0</a:t>
              </a:r>
              <a:endParaRPr lang="en-US" dirty="0"/>
            </a:p>
          </p:txBody>
        </p:sp>
        <p:pic>
          <p:nvPicPr>
            <p:cNvPr id="91" name="Picture 90" descr="AQDS.eps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7892" y="5404979"/>
              <a:ext cx="2542163" cy="1203290"/>
            </a:xfrm>
            <a:prstGeom prst="rect">
              <a:avLst/>
            </a:prstGeom>
            <a:ln>
              <a:noFill/>
            </a:ln>
          </p:spPr>
        </p:pic>
        <p:sp>
          <p:nvSpPr>
            <p:cNvPr id="92" name="TextBox 91"/>
            <p:cNvSpPr txBox="1"/>
            <p:nvPr/>
          </p:nvSpPr>
          <p:spPr>
            <a:xfrm>
              <a:off x="1927828" y="5236064"/>
              <a:ext cx="81512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i="1" dirty="0" smtClean="0">
                  <a:latin typeface="Arial"/>
                  <a:cs typeface="Arial"/>
                </a:rPr>
                <a:t>AQDS</a:t>
              </a:r>
              <a:endParaRPr lang="en-US" sz="1600" i="1" dirty="0">
                <a:latin typeface="Arial"/>
                <a:cs typeface="Arial"/>
              </a:endParaRPr>
            </a:p>
          </p:txBody>
        </p:sp>
      </p:grpSp>
      <p:pic>
        <p:nvPicPr>
          <p:cNvPr id="93" name="Picture 92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963501" y="24159690"/>
            <a:ext cx="3604162" cy="2571720"/>
          </a:xfrm>
          <a:prstGeom prst="rect">
            <a:avLst/>
          </a:prstGeom>
        </p:spPr>
      </p:pic>
      <p:grpSp>
        <p:nvGrpSpPr>
          <p:cNvPr id="42" name="Group 41"/>
          <p:cNvGrpSpPr/>
          <p:nvPr/>
        </p:nvGrpSpPr>
        <p:grpSpPr>
          <a:xfrm>
            <a:off x="4744341" y="26763814"/>
            <a:ext cx="5406380" cy="2448633"/>
            <a:chOff x="5450902" y="27193413"/>
            <a:chExt cx="4968839" cy="2250464"/>
          </a:xfrm>
        </p:grpSpPr>
        <p:grpSp>
          <p:nvGrpSpPr>
            <p:cNvPr id="94" name="Group 93"/>
            <p:cNvGrpSpPr/>
            <p:nvPr/>
          </p:nvGrpSpPr>
          <p:grpSpPr>
            <a:xfrm>
              <a:off x="5450902" y="27193413"/>
              <a:ext cx="4968839" cy="2250464"/>
              <a:chOff x="1927828" y="5236064"/>
              <a:chExt cx="4968839" cy="2250464"/>
            </a:xfrm>
          </p:grpSpPr>
          <p:sp>
            <p:nvSpPr>
              <p:cNvPr id="95" name="Rectangle 94"/>
              <p:cNvSpPr/>
              <p:nvPr/>
            </p:nvSpPr>
            <p:spPr>
              <a:xfrm>
                <a:off x="1967892" y="5305777"/>
                <a:ext cx="4928775" cy="2180751"/>
              </a:xfrm>
              <a:prstGeom prst="rect">
                <a:avLst/>
              </a:prstGeom>
              <a:noFill/>
              <a:ln w="25400">
                <a:solidFill>
                  <a:srgbClr val="00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/>
                  <a:t>0</a:t>
                </a:r>
                <a:endParaRPr lang="en-US" dirty="0"/>
              </a:p>
            </p:txBody>
          </p:sp>
          <p:sp>
            <p:nvSpPr>
              <p:cNvPr id="97" name="TextBox 96"/>
              <p:cNvSpPr txBox="1"/>
              <p:nvPr/>
            </p:nvSpPr>
            <p:spPr>
              <a:xfrm>
                <a:off x="1927828" y="5236064"/>
                <a:ext cx="729687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i="1" dirty="0" smtClean="0">
                    <a:latin typeface="Arial"/>
                    <a:cs typeface="Arial"/>
                  </a:rPr>
                  <a:t>Lignin</a:t>
                </a:r>
                <a:endParaRPr lang="en-US" sz="1600" i="1" dirty="0">
                  <a:latin typeface="Arial"/>
                  <a:cs typeface="Arial"/>
                </a:endParaRPr>
              </a:p>
            </p:txBody>
          </p:sp>
        </p:grpSp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5630994" y="27528805"/>
              <a:ext cx="4620819" cy="1759993"/>
            </a:xfrm>
            <a:prstGeom prst="rect">
              <a:avLst/>
            </a:prstGeom>
          </p:spPr>
        </p:pic>
      </p:grpSp>
      <p:sp>
        <p:nvSpPr>
          <p:cNvPr id="99" name="TextBox 98"/>
          <p:cNvSpPr txBox="1"/>
          <p:nvPr/>
        </p:nvSpPr>
        <p:spPr>
          <a:xfrm>
            <a:off x="1213746" y="19718244"/>
            <a:ext cx="2415795" cy="70788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FFFF00"/>
                </a:solidFill>
                <a:latin typeface="Calibri" charset="0"/>
                <a:ea typeface="Calibri" charset="0"/>
                <a:cs typeface="Calibri" charset="0"/>
              </a:rPr>
              <a:t>Strategy</a:t>
            </a:r>
            <a:endParaRPr lang="en-US" sz="4000" dirty="0">
              <a:solidFill>
                <a:srgbClr val="FFFF0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1213746" y="23721037"/>
            <a:ext cx="2415795" cy="70788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FFFF00"/>
                </a:solidFill>
                <a:latin typeface="Calibri" charset="0"/>
                <a:ea typeface="Calibri" charset="0"/>
                <a:cs typeface="Calibri" charset="0"/>
              </a:rPr>
              <a:t>Materials</a:t>
            </a:r>
            <a:endParaRPr lang="en-US" sz="4000" dirty="0">
              <a:solidFill>
                <a:srgbClr val="FFFF0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101" name="Picture 100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426065" y="24081666"/>
            <a:ext cx="3773518" cy="2515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02" name="Group 101"/>
          <p:cNvGrpSpPr/>
          <p:nvPr/>
        </p:nvGrpSpPr>
        <p:grpSpPr>
          <a:xfrm>
            <a:off x="10705055" y="27236060"/>
            <a:ext cx="3320951" cy="1338475"/>
            <a:chOff x="178884" y="1262177"/>
            <a:chExt cx="2933022" cy="1182125"/>
          </a:xfrm>
        </p:grpSpPr>
        <p:pic>
          <p:nvPicPr>
            <p:cNvPr id="103" name="Picture 102" descr="DHICA-OH=O-03.jpg"/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884" y="1286980"/>
              <a:ext cx="2933022" cy="1157322"/>
            </a:xfrm>
            <a:prstGeom prst="rect">
              <a:avLst/>
            </a:prstGeom>
          </p:spPr>
        </p:pic>
        <p:sp>
          <p:nvSpPr>
            <p:cNvPr id="104" name="TextBox 103"/>
            <p:cNvSpPr txBox="1"/>
            <p:nvPr/>
          </p:nvSpPr>
          <p:spPr>
            <a:xfrm>
              <a:off x="2647085" y="1851951"/>
              <a:ext cx="251122" cy="2383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solidFill>
                    <a:schemeClr val="bg1"/>
                  </a:solidFill>
                  <a:latin typeface="Arial"/>
                  <a:cs typeface="Arial"/>
                </a:rPr>
                <a:t>O</a:t>
              </a:r>
              <a:endParaRPr lang="en-US" sz="14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2668701" y="1474892"/>
              <a:ext cx="251122" cy="2383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solidFill>
                    <a:schemeClr val="bg1"/>
                  </a:solidFill>
                  <a:latin typeface="Arial"/>
                  <a:cs typeface="Arial"/>
                </a:rPr>
                <a:t>O</a:t>
              </a:r>
              <a:endParaRPr lang="en-US" sz="14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428232" y="2021435"/>
              <a:ext cx="251122" cy="2383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solidFill>
                    <a:schemeClr val="bg1"/>
                  </a:solidFill>
                  <a:latin typeface="Arial"/>
                  <a:cs typeface="Arial"/>
                </a:rPr>
                <a:t>O</a:t>
              </a:r>
              <a:endParaRPr lang="en-US" sz="14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429286" y="1262177"/>
              <a:ext cx="251122" cy="2383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solidFill>
                    <a:schemeClr val="bg1"/>
                  </a:solidFill>
                  <a:latin typeface="Arial"/>
                  <a:cs typeface="Arial"/>
                </a:rPr>
                <a:t>O</a:t>
              </a:r>
              <a:endParaRPr lang="en-US" sz="14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1841731" y="1976986"/>
              <a:ext cx="251122" cy="2383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>
                  <a:solidFill>
                    <a:schemeClr val="bg1"/>
                  </a:solidFill>
                  <a:latin typeface="Arial"/>
                  <a:cs typeface="Arial"/>
                </a:rPr>
                <a:t>N</a:t>
              </a:r>
              <a:endParaRPr lang="en-US" sz="1400" dirty="0">
                <a:solidFill>
                  <a:schemeClr val="bg1"/>
                </a:solidFill>
                <a:latin typeface="Arial"/>
                <a:cs typeface="Arial"/>
              </a:endParaRPr>
            </a:p>
          </p:txBody>
        </p:sp>
      </p:grpSp>
      <p:sp>
        <p:nvSpPr>
          <p:cNvPr id="109" name="TextBox 108"/>
          <p:cNvSpPr txBox="1"/>
          <p:nvPr/>
        </p:nvSpPr>
        <p:spPr>
          <a:xfrm>
            <a:off x="10430623" y="28520737"/>
            <a:ext cx="39264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/>
              <a:t>5,6-dihydroxyindole carboxylic acid</a:t>
            </a:r>
          </a:p>
          <a:p>
            <a:pPr algn="ctr"/>
            <a:r>
              <a:rPr lang="en-US" sz="2000" dirty="0" smtClean="0"/>
              <a:t>(DHICA)</a:t>
            </a:r>
            <a:endParaRPr lang="en-US" sz="2000" dirty="0"/>
          </a:p>
        </p:txBody>
      </p:sp>
      <p:sp>
        <p:nvSpPr>
          <p:cNvPr id="110" name="TextBox 109"/>
          <p:cNvSpPr txBox="1"/>
          <p:nvPr/>
        </p:nvSpPr>
        <p:spPr>
          <a:xfrm>
            <a:off x="1534439" y="31616959"/>
            <a:ext cx="3197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err="1" smtClean="0"/>
              <a:t>Huskinson</a:t>
            </a:r>
            <a:r>
              <a:rPr lang="en-US" sz="2000" dirty="0" smtClean="0"/>
              <a:t> et al. </a:t>
            </a:r>
            <a:r>
              <a:rPr lang="en-US" sz="2000" i="1" dirty="0" smtClean="0"/>
              <a:t>Nature</a:t>
            </a:r>
            <a:r>
              <a:rPr lang="en-US" sz="2000" dirty="0" smtClean="0"/>
              <a:t> </a:t>
            </a:r>
            <a:r>
              <a:rPr lang="en-US" sz="2000" b="1" dirty="0" smtClean="0"/>
              <a:t>2014</a:t>
            </a:r>
            <a:endParaRPr lang="en-US" sz="2000" b="1" dirty="0"/>
          </a:p>
        </p:txBody>
      </p:sp>
      <p:sp>
        <p:nvSpPr>
          <p:cNvPr id="111" name="TextBox 110"/>
          <p:cNvSpPr txBox="1"/>
          <p:nvPr/>
        </p:nvSpPr>
        <p:spPr>
          <a:xfrm>
            <a:off x="5913889" y="31616959"/>
            <a:ext cx="32217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err="1" smtClean="0"/>
              <a:t>Milczarek</a:t>
            </a:r>
            <a:r>
              <a:rPr lang="en-US" sz="2000" dirty="0"/>
              <a:t> </a:t>
            </a:r>
            <a:r>
              <a:rPr lang="en-US" sz="2000" dirty="0" smtClean="0"/>
              <a:t>et al. </a:t>
            </a:r>
            <a:r>
              <a:rPr lang="en-US" sz="2000" i="1" dirty="0" smtClean="0"/>
              <a:t>Science</a:t>
            </a:r>
            <a:r>
              <a:rPr lang="en-US" sz="2000" dirty="0" smtClean="0"/>
              <a:t> </a:t>
            </a:r>
            <a:r>
              <a:rPr lang="en-US" sz="2000" b="1" dirty="0" smtClean="0"/>
              <a:t>2012</a:t>
            </a:r>
            <a:endParaRPr lang="en-US" sz="2000" b="1" dirty="0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493554" y="29307919"/>
            <a:ext cx="4062386" cy="2220771"/>
          </a:xfrm>
          <a:prstGeom prst="rect">
            <a:avLst/>
          </a:prstGeom>
        </p:spPr>
      </p:pic>
      <p:sp>
        <p:nvSpPr>
          <p:cNvPr id="113" name="TextBox 112"/>
          <p:cNvSpPr txBox="1"/>
          <p:nvPr/>
        </p:nvSpPr>
        <p:spPr>
          <a:xfrm>
            <a:off x="10303797" y="26793268"/>
            <a:ext cx="33329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 smtClean="0">
                <a:latin typeface="Arial"/>
                <a:cs typeface="Arial"/>
              </a:rPr>
              <a:t>Eumelanin pigment from cuttlefish </a:t>
            </a:r>
            <a:endParaRPr lang="en-US" sz="1600" i="1" dirty="0">
              <a:latin typeface="Arial"/>
              <a:cs typeface="Arial"/>
            </a:endParaRPr>
          </a:p>
        </p:txBody>
      </p:sp>
      <p:sp>
        <p:nvSpPr>
          <p:cNvPr id="114" name="Rectangle 113"/>
          <p:cNvSpPr/>
          <p:nvPr/>
        </p:nvSpPr>
        <p:spPr>
          <a:xfrm>
            <a:off x="10348142" y="26833507"/>
            <a:ext cx="4093476" cy="2372781"/>
          </a:xfrm>
          <a:prstGeom prst="rect">
            <a:avLst/>
          </a:prstGeom>
          <a:noFill/>
          <a:ln w="25400"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361" y="29400475"/>
            <a:ext cx="2871960" cy="2153970"/>
          </a:xfrm>
          <a:prstGeom prst="rect">
            <a:avLst/>
          </a:prstGeom>
        </p:spPr>
      </p:pic>
      <p:sp>
        <p:nvSpPr>
          <p:cNvPr id="117" name="TextBox 116"/>
          <p:cNvSpPr txBox="1"/>
          <p:nvPr/>
        </p:nvSpPr>
        <p:spPr>
          <a:xfrm>
            <a:off x="10290463" y="31616959"/>
            <a:ext cx="23554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/>
              <a:t>Kim et al. </a:t>
            </a:r>
            <a:r>
              <a:rPr lang="en-US" sz="2000" i="1" dirty="0" smtClean="0"/>
              <a:t>PNAS</a:t>
            </a:r>
            <a:r>
              <a:rPr lang="en-US" sz="2000" dirty="0" smtClean="0"/>
              <a:t> </a:t>
            </a:r>
            <a:r>
              <a:rPr lang="en-US" sz="2000" b="1" dirty="0" smtClean="0"/>
              <a:t>2013</a:t>
            </a:r>
            <a:endParaRPr lang="en-US" sz="2000" b="1" dirty="0"/>
          </a:p>
        </p:txBody>
      </p:sp>
      <p:sp>
        <p:nvSpPr>
          <p:cNvPr id="118" name="Rectangle 117"/>
          <p:cNvSpPr/>
          <p:nvPr/>
        </p:nvSpPr>
        <p:spPr>
          <a:xfrm>
            <a:off x="15364859" y="7579898"/>
            <a:ext cx="13215708" cy="97163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latin typeface="Arial" charset="0"/>
                <a:ea typeface="Arial" charset="0"/>
                <a:cs typeface="Arial" charset="0"/>
              </a:rPr>
              <a:t>Eumelanin pigments</a:t>
            </a:r>
            <a:endParaRPr lang="en-US" sz="50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15493603" y="16293893"/>
            <a:ext cx="9550052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/>
                <a:cs typeface="Arial"/>
              </a:rPr>
              <a:t>Molecular model of natural melanin </a:t>
            </a:r>
            <a:r>
              <a:rPr lang="en-US" sz="3200" dirty="0" err="1" smtClean="0">
                <a:latin typeface="Arial"/>
                <a:cs typeface="Arial"/>
              </a:rPr>
              <a:t>protomolecule</a:t>
            </a:r>
            <a:endParaRPr lang="en-US" sz="3200" dirty="0">
              <a:latin typeface="Arial"/>
              <a:cs typeface="Arial"/>
            </a:endParaRPr>
          </a:p>
        </p:txBody>
      </p:sp>
      <p:sp>
        <p:nvSpPr>
          <p:cNvPr id="121" name="Rectangle 120"/>
          <p:cNvSpPr/>
          <p:nvPr/>
        </p:nvSpPr>
        <p:spPr>
          <a:xfrm>
            <a:off x="10615006" y="24233789"/>
            <a:ext cx="3308855" cy="430887"/>
          </a:xfrm>
          <a:prstGeom prst="rect">
            <a:avLst/>
          </a:prstGeom>
          <a:solidFill>
            <a:schemeClr val="tx1">
              <a:alpha val="55000"/>
            </a:schemeClr>
          </a:solidFill>
        </p:spPr>
        <p:txBody>
          <a:bodyPr wrap="none">
            <a:spAutoFit/>
          </a:bodyPr>
          <a:lstStyle/>
          <a:p>
            <a:r>
              <a:rPr lang="en-US" sz="2200" i="1" dirty="0" smtClean="0">
                <a:solidFill>
                  <a:schemeClr val="bg1"/>
                </a:solidFill>
              </a:rPr>
              <a:t>Sepia Officinalis (Cuttlefish)</a:t>
            </a:r>
            <a:endParaRPr lang="en-US" sz="2200" dirty="0">
              <a:solidFill>
                <a:schemeClr val="bg1"/>
              </a:solidFill>
            </a:endParaRPr>
          </a:p>
        </p:txBody>
      </p:sp>
      <p:grpSp>
        <p:nvGrpSpPr>
          <p:cNvPr id="123" name="Group 122"/>
          <p:cNvGrpSpPr/>
          <p:nvPr/>
        </p:nvGrpSpPr>
        <p:grpSpPr>
          <a:xfrm>
            <a:off x="15568115" y="16877724"/>
            <a:ext cx="7584240" cy="5077169"/>
            <a:chOff x="1247525" y="23084522"/>
            <a:chExt cx="8139794" cy="5449077"/>
          </a:xfrm>
        </p:grpSpPr>
        <p:pic>
          <p:nvPicPr>
            <p:cNvPr id="124" name="Picture 123"/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1272019" y="23084522"/>
              <a:ext cx="8115300" cy="5410200"/>
            </a:xfrm>
            <a:prstGeom prst="rect">
              <a:avLst/>
            </a:prstGeom>
          </p:spPr>
        </p:pic>
        <p:sp>
          <p:nvSpPr>
            <p:cNvPr id="125" name="TextBox 124"/>
            <p:cNvSpPr txBox="1"/>
            <p:nvPr/>
          </p:nvSpPr>
          <p:spPr>
            <a:xfrm>
              <a:off x="1247525" y="26881991"/>
              <a:ext cx="7250907" cy="1651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solidFill>
                    <a:schemeClr val="bg1"/>
                  </a:solidFill>
                </a:rPr>
                <a:t>A snapshot from a molecular dynamics simulation shows the geometric order and disorder characteristics of eumelanin aggregate structures. The different variations of the eumelanin molecules are shown in different colors for clarity</a:t>
              </a:r>
              <a:r>
                <a:rPr lang="en-US" sz="2000" dirty="0" smtClean="0">
                  <a:solidFill>
                    <a:schemeClr val="bg1"/>
                  </a:solidFill>
                </a:rPr>
                <a:t>.</a:t>
              </a:r>
            </a:p>
            <a:p>
              <a:r>
                <a:rPr lang="en-US" sz="1400" dirty="0">
                  <a:solidFill>
                    <a:schemeClr val="bg2"/>
                  </a:solidFill>
                </a:rPr>
                <a:t>http://</a:t>
              </a:r>
              <a:r>
                <a:rPr lang="en-US" sz="1400" dirty="0" err="1" smtClean="0">
                  <a:solidFill>
                    <a:schemeClr val="bg2"/>
                  </a:solidFill>
                </a:rPr>
                <a:t>news.mit.edu</a:t>
              </a:r>
              <a:r>
                <a:rPr lang="en-US" sz="1400" dirty="0" smtClean="0">
                  <a:solidFill>
                    <a:schemeClr val="bg2"/>
                  </a:solidFill>
                </a:rPr>
                <a:t>/2014/why-eumelanin-such-good-absorber-light-0522</a:t>
              </a:r>
              <a:endParaRPr lang="en-US" sz="1400" dirty="0">
                <a:solidFill>
                  <a:schemeClr val="bg2"/>
                </a:solidFill>
              </a:endParaRPr>
            </a:p>
          </p:txBody>
        </p:sp>
      </p:grpSp>
      <p:sp>
        <p:nvSpPr>
          <p:cNvPr id="131" name="TextBox 130"/>
          <p:cNvSpPr txBox="1"/>
          <p:nvPr/>
        </p:nvSpPr>
        <p:spPr>
          <a:xfrm>
            <a:off x="15364859" y="10446888"/>
            <a:ext cx="8058819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>
                <a:latin typeface="Arial"/>
                <a:cs typeface="Arial"/>
              </a:rPr>
              <a:t>How eumelanin pigments can be formed</a:t>
            </a:r>
            <a:r>
              <a:rPr lang="is-IS" sz="3200" i="1" dirty="0" smtClean="0">
                <a:latin typeface="Arial"/>
                <a:cs typeface="Arial"/>
              </a:rPr>
              <a:t>…</a:t>
            </a:r>
            <a:endParaRPr lang="en-US" sz="3200" i="1" dirty="0">
              <a:latin typeface="Arial"/>
              <a:cs typeface="Arial"/>
            </a:endParaRPr>
          </a:p>
        </p:txBody>
      </p:sp>
      <p:grpSp>
        <p:nvGrpSpPr>
          <p:cNvPr id="134" name="Group 133"/>
          <p:cNvGrpSpPr/>
          <p:nvPr/>
        </p:nvGrpSpPr>
        <p:grpSpPr>
          <a:xfrm>
            <a:off x="22326880" y="11060213"/>
            <a:ext cx="6372957" cy="1728263"/>
            <a:chOff x="105833" y="1498802"/>
            <a:chExt cx="9038167" cy="2451034"/>
          </a:xfrm>
        </p:grpSpPr>
        <p:sp>
          <p:nvSpPr>
            <p:cNvPr id="135" name="Rectangle 134"/>
            <p:cNvSpPr/>
            <p:nvPr/>
          </p:nvSpPr>
          <p:spPr>
            <a:xfrm>
              <a:off x="105833" y="1498802"/>
              <a:ext cx="8953501" cy="2451034"/>
            </a:xfrm>
            <a:prstGeom prst="rect">
              <a:avLst/>
            </a:prstGeom>
            <a:solidFill>
              <a:schemeClr val="bg1"/>
            </a:solidFill>
            <a:ln w="38100" cmpd="sng"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6" name="Picture 135"/>
            <p:cNvPicPr>
              <a:picLocks noChangeAspect="1"/>
            </p:cNvPicPr>
            <p:nvPr/>
          </p:nvPicPr>
          <p:blipFill rotWithShape="1">
            <a:blip r:embed="rId2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b="54479"/>
            <a:stretch/>
          </p:blipFill>
          <p:spPr>
            <a:xfrm>
              <a:off x="5327931" y="1703061"/>
              <a:ext cx="3816069" cy="1778846"/>
            </a:xfrm>
            <a:prstGeom prst="rect">
              <a:avLst/>
            </a:prstGeom>
          </p:spPr>
        </p:pic>
        <p:grpSp>
          <p:nvGrpSpPr>
            <p:cNvPr id="137" name="Group 136"/>
            <p:cNvGrpSpPr/>
            <p:nvPr/>
          </p:nvGrpSpPr>
          <p:grpSpPr>
            <a:xfrm>
              <a:off x="2838958" y="1727724"/>
              <a:ext cx="1996811" cy="1734690"/>
              <a:chOff x="2936500" y="1068629"/>
              <a:chExt cx="2368296" cy="2057410"/>
            </a:xfrm>
          </p:grpSpPr>
          <p:pic>
            <p:nvPicPr>
              <p:cNvPr id="151" name="Picture 150"/>
              <p:cNvPicPr>
                <a:picLocks noChangeAspect="1"/>
              </p:cNvPicPr>
              <p:nvPr/>
            </p:nvPicPr>
            <p:blipFill rotWithShape="1">
              <a:blip r:embed="rId27"/>
              <a:srcRect t="46408"/>
              <a:stretch/>
            </p:blipFill>
            <p:spPr>
              <a:xfrm>
                <a:off x="2936500" y="1068629"/>
                <a:ext cx="2368296" cy="2057410"/>
              </a:xfrm>
              <a:prstGeom prst="rect">
                <a:avLst/>
              </a:prstGeom>
            </p:spPr>
          </p:pic>
          <p:sp>
            <p:nvSpPr>
              <p:cNvPr id="152" name="Rectangle 151"/>
              <p:cNvSpPr/>
              <p:nvPr/>
            </p:nvSpPr>
            <p:spPr>
              <a:xfrm>
                <a:off x="4011511" y="3012293"/>
                <a:ext cx="340746" cy="11374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8" name="Group 137"/>
            <p:cNvGrpSpPr/>
            <p:nvPr/>
          </p:nvGrpSpPr>
          <p:grpSpPr>
            <a:xfrm>
              <a:off x="220762" y="1806579"/>
              <a:ext cx="2068000" cy="1576980"/>
              <a:chOff x="205273" y="839049"/>
              <a:chExt cx="2368296" cy="1805974"/>
            </a:xfrm>
          </p:grpSpPr>
          <p:pic>
            <p:nvPicPr>
              <p:cNvPr id="146" name="Picture 145"/>
              <p:cNvPicPr>
                <a:picLocks noChangeAspect="1"/>
              </p:cNvPicPr>
              <p:nvPr/>
            </p:nvPicPr>
            <p:blipFill rotWithShape="1">
              <a:blip r:embed="rId27"/>
              <a:srcRect b="53290"/>
              <a:stretch/>
            </p:blipFill>
            <p:spPr>
              <a:xfrm>
                <a:off x="205273" y="851805"/>
                <a:ext cx="2368296" cy="1793218"/>
              </a:xfrm>
              <a:prstGeom prst="rect">
                <a:avLst/>
              </a:prstGeom>
            </p:spPr>
          </p:pic>
          <p:sp>
            <p:nvSpPr>
              <p:cNvPr id="147" name="Rectangle 146"/>
              <p:cNvSpPr/>
              <p:nvPr/>
            </p:nvSpPr>
            <p:spPr>
              <a:xfrm>
                <a:off x="1902595" y="1801804"/>
                <a:ext cx="250301" cy="11374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8" name="Rectangle 147"/>
              <p:cNvSpPr/>
              <p:nvPr/>
            </p:nvSpPr>
            <p:spPr>
              <a:xfrm>
                <a:off x="746220" y="1773560"/>
                <a:ext cx="250301" cy="11374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9" name="Rectangle 148"/>
              <p:cNvSpPr/>
              <p:nvPr/>
            </p:nvSpPr>
            <p:spPr>
              <a:xfrm>
                <a:off x="1902595" y="867293"/>
                <a:ext cx="250301" cy="11374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0" name="Rectangle 149"/>
              <p:cNvSpPr/>
              <p:nvPr/>
            </p:nvSpPr>
            <p:spPr>
              <a:xfrm>
                <a:off x="753964" y="839049"/>
                <a:ext cx="250301" cy="11374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9" name="Right Arrow 138"/>
            <p:cNvSpPr/>
            <p:nvPr/>
          </p:nvSpPr>
          <p:spPr>
            <a:xfrm>
              <a:off x="2288762" y="2369567"/>
              <a:ext cx="607580" cy="464621"/>
            </a:xfrm>
            <a:prstGeom prst="rightArrow">
              <a:avLst/>
            </a:prstGeom>
            <a:gradFill flip="none" rotWithShape="1">
              <a:gsLst>
                <a:gs pos="100000">
                  <a:schemeClr val="tx2"/>
                </a:gs>
                <a:gs pos="0">
                  <a:srgbClr val="FFFFFF"/>
                </a:gs>
              </a:gsLst>
              <a:lin ang="0" scaled="1"/>
              <a:tileRect/>
            </a:gradFill>
            <a:ln>
              <a:noFill/>
            </a:ln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0" name="Right Arrow 139"/>
            <p:cNvSpPr/>
            <p:nvPr/>
          </p:nvSpPr>
          <p:spPr>
            <a:xfrm>
              <a:off x="4702475" y="2369567"/>
              <a:ext cx="607580" cy="464621"/>
            </a:xfrm>
            <a:prstGeom prst="rightArrow">
              <a:avLst/>
            </a:prstGeom>
            <a:gradFill flip="none" rotWithShape="1">
              <a:gsLst>
                <a:gs pos="100000">
                  <a:schemeClr val="tx2"/>
                </a:gs>
                <a:gs pos="0">
                  <a:srgbClr val="FFFFFF"/>
                </a:gs>
              </a:gsLst>
              <a:lin ang="0" scaled="1"/>
              <a:tileRect/>
            </a:gradFill>
            <a:ln>
              <a:noFill/>
            </a:ln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774422" y="3462414"/>
              <a:ext cx="76174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 smtClean="0">
                  <a:solidFill>
                    <a:schemeClr val="accent1"/>
                  </a:solidFill>
                </a:rPr>
                <a:t>Subunit</a:t>
              </a:r>
              <a:endParaRPr 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3364471" y="3460925"/>
              <a:ext cx="87887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 smtClean="0">
                  <a:solidFill>
                    <a:schemeClr val="accent1"/>
                  </a:solidFill>
                </a:rPr>
                <a:t>Tetramer</a:t>
              </a:r>
              <a:endParaRPr 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6386706" y="3462414"/>
              <a:ext cx="95410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 smtClean="0">
                  <a:solidFill>
                    <a:schemeClr val="accent1"/>
                  </a:solidFill>
                </a:rPr>
                <a:t>π-stacking</a:t>
              </a:r>
              <a:endParaRPr lang="en-US" sz="1400" b="1" dirty="0">
                <a:solidFill>
                  <a:schemeClr val="accent1"/>
                </a:solidFill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6001887" y="1498802"/>
              <a:ext cx="51498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(Top)</a:t>
              </a:r>
              <a:endParaRPr lang="en-US" sz="1200" dirty="0"/>
            </a:p>
          </p:txBody>
        </p:sp>
        <p:sp>
          <p:nvSpPr>
            <p:cNvPr id="145" name="TextBox 144"/>
            <p:cNvSpPr txBox="1"/>
            <p:nvPr/>
          </p:nvSpPr>
          <p:spPr>
            <a:xfrm>
              <a:off x="7819296" y="1498802"/>
              <a:ext cx="54143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(Side)</a:t>
              </a:r>
              <a:endParaRPr lang="en-US" sz="1200" dirty="0"/>
            </a:p>
          </p:txBody>
        </p:sp>
      </p:grpSp>
      <p:pic>
        <p:nvPicPr>
          <p:cNvPr id="158" name="Picture 157" descr="Oral-Na-40.jpg"/>
          <p:cNvPicPr>
            <a:picLocks noChangeAspect="1"/>
          </p:cNvPicPr>
          <p:nvPr/>
        </p:nvPicPr>
        <p:blipFill>
          <a:blip r:embed="rId2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7917" y="11020875"/>
            <a:ext cx="6917043" cy="4736527"/>
          </a:xfrm>
          <a:prstGeom prst="rect">
            <a:avLst/>
          </a:prstGeom>
        </p:spPr>
      </p:pic>
      <p:pic>
        <p:nvPicPr>
          <p:cNvPr id="1025" name="Picture 1024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4749" y="19245914"/>
            <a:ext cx="12801600" cy="3947160"/>
          </a:xfrm>
          <a:prstGeom prst="rect">
            <a:avLst/>
          </a:prstGeom>
        </p:spPr>
      </p:pic>
      <p:sp>
        <p:nvSpPr>
          <p:cNvPr id="172" name="Rectangle 171"/>
          <p:cNvSpPr/>
          <p:nvPr/>
        </p:nvSpPr>
        <p:spPr>
          <a:xfrm>
            <a:off x="29527695" y="7579898"/>
            <a:ext cx="13215708" cy="97163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latin typeface="Arial" charset="0"/>
                <a:ea typeface="Arial" charset="0"/>
                <a:cs typeface="Arial" charset="0"/>
              </a:rPr>
              <a:t>Structure &amp; electrochemical analysis</a:t>
            </a:r>
            <a:endParaRPr lang="en-US" sz="50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3" name="Rectangle 172"/>
          <p:cNvSpPr/>
          <p:nvPr/>
        </p:nvSpPr>
        <p:spPr>
          <a:xfrm>
            <a:off x="29527695" y="18214787"/>
            <a:ext cx="13215708" cy="97163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000" dirty="0" smtClean="0">
                <a:latin typeface="Arial" charset="0"/>
                <a:ea typeface="Arial" charset="0"/>
                <a:cs typeface="Arial" charset="0"/>
              </a:rPr>
              <a:t>Raman spectroscopic analysis</a:t>
            </a:r>
            <a:endParaRPr lang="en-US" sz="50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76" name="Picture 175" descr="cover.jpg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315" y="29368417"/>
            <a:ext cx="1737668" cy="2270178"/>
          </a:xfrm>
          <a:prstGeom prst="rect">
            <a:avLst/>
          </a:prstGeom>
        </p:spPr>
      </p:pic>
      <p:grpSp>
        <p:nvGrpSpPr>
          <p:cNvPr id="1040" name="Group 1039"/>
          <p:cNvGrpSpPr/>
          <p:nvPr/>
        </p:nvGrpSpPr>
        <p:grpSpPr>
          <a:xfrm>
            <a:off x="25153688" y="26052107"/>
            <a:ext cx="3600186" cy="3031805"/>
            <a:chOff x="24546436" y="24975103"/>
            <a:chExt cx="3877974" cy="3265737"/>
          </a:xfrm>
        </p:grpSpPr>
        <p:grpSp>
          <p:nvGrpSpPr>
            <p:cNvPr id="116" name="Group 115"/>
            <p:cNvGrpSpPr/>
            <p:nvPr/>
          </p:nvGrpSpPr>
          <p:grpSpPr>
            <a:xfrm>
              <a:off x="24546436" y="24975103"/>
              <a:ext cx="3877974" cy="3111123"/>
              <a:chOff x="19794119" y="24870771"/>
              <a:chExt cx="3877974" cy="3111123"/>
            </a:xfrm>
          </p:grpSpPr>
          <p:grpSp>
            <p:nvGrpSpPr>
              <p:cNvPr id="98" name="Group 97"/>
              <p:cNvGrpSpPr/>
              <p:nvPr/>
            </p:nvGrpSpPr>
            <p:grpSpPr>
              <a:xfrm>
                <a:off x="19794119" y="24870771"/>
                <a:ext cx="3877974" cy="3111123"/>
                <a:chOff x="25077488" y="26926332"/>
                <a:chExt cx="3587994" cy="2878485"/>
              </a:xfrm>
            </p:grpSpPr>
            <p:pic>
              <p:nvPicPr>
                <p:cNvPr id="153" name="Picture 152" descr="FIG-10.png"/>
                <p:cNvPicPr>
                  <a:picLocks noChangeAspect="1"/>
                </p:cNvPicPr>
                <p:nvPr/>
              </p:nvPicPr>
              <p:blipFill>
                <a:blip r:embed="rId3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5077488" y="26926332"/>
                  <a:ext cx="3045419" cy="2878485"/>
                </a:xfrm>
                <a:prstGeom prst="rect">
                  <a:avLst/>
                </a:prstGeom>
              </p:spPr>
            </p:pic>
            <p:cxnSp>
              <p:nvCxnSpPr>
                <p:cNvPr id="155" name="Straight Arrow Connector 154"/>
                <p:cNvCxnSpPr/>
                <p:nvPr/>
              </p:nvCxnSpPr>
              <p:spPr>
                <a:xfrm>
                  <a:off x="26391217" y="28648021"/>
                  <a:ext cx="1031602" cy="2"/>
                </a:xfrm>
                <a:prstGeom prst="straightConnector1">
                  <a:avLst/>
                </a:prstGeom>
                <a:ln w="31750">
                  <a:solidFill>
                    <a:srgbClr val="FF0000"/>
                  </a:solidFill>
                  <a:headEnd type="none"/>
                  <a:tailEnd type="triangle" w="lg" len="med"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3" name="Oval 52"/>
                <p:cNvSpPr/>
                <p:nvPr/>
              </p:nvSpPr>
              <p:spPr>
                <a:xfrm>
                  <a:off x="26017688" y="28501717"/>
                  <a:ext cx="292608" cy="292608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C0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6" name="TextBox 155"/>
                <p:cNvSpPr txBox="1"/>
                <p:nvPr/>
              </p:nvSpPr>
              <p:spPr>
                <a:xfrm>
                  <a:off x="27568752" y="27377250"/>
                  <a:ext cx="1096730" cy="33855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 err="1" smtClean="0">
                      <a:solidFill>
                        <a:srgbClr val="226EAA"/>
                      </a:solidFill>
                    </a:rPr>
                    <a:t>Melanins</a:t>
                  </a:r>
                  <a:endParaRPr lang="en-US" sz="1600" dirty="0">
                    <a:solidFill>
                      <a:srgbClr val="226EAA"/>
                    </a:solidFill>
                  </a:endParaRPr>
                </a:p>
              </p:txBody>
            </p:sp>
          </p:grpSp>
          <p:sp>
            <p:nvSpPr>
              <p:cNvPr id="112" name="Oval 111"/>
              <p:cNvSpPr/>
              <p:nvPr/>
            </p:nvSpPr>
            <p:spPr>
              <a:xfrm>
                <a:off x="21189638" y="25086215"/>
                <a:ext cx="663289" cy="66328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600" dirty="0">
                    <a:solidFill>
                      <a:srgbClr val="7030A0"/>
                    </a:solidFill>
                    <a:latin typeface="Arial" charset="0"/>
                    <a:ea typeface="Arial" charset="0"/>
                    <a:cs typeface="Arial" charset="0"/>
                  </a:rPr>
                  <a:t>A</a:t>
                </a:r>
              </a:p>
            </p:txBody>
          </p:sp>
        </p:grpSp>
        <p:sp>
          <p:nvSpPr>
            <p:cNvPr id="177" name="Oval 176"/>
            <p:cNvSpPr/>
            <p:nvPr/>
          </p:nvSpPr>
          <p:spPr>
            <a:xfrm>
              <a:off x="25584760" y="27864073"/>
              <a:ext cx="316256" cy="316256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8" name="TextBox 177"/>
            <p:cNvSpPr txBox="1"/>
            <p:nvPr/>
          </p:nvSpPr>
          <p:spPr>
            <a:xfrm>
              <a:off x="25976042" y="27902286"/>
              <a:ext cx="206835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smtClean="0">
                  <a:solidFill>
                    <a:srgbClr val="FF0000"/>
                  </a:solidFill>
                </a:rPr>
                <a:t>Group I metallic ion</a:t>
              </a:r>
              <a:endParaRPr lang="en-US" sz="16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80" name="TextBox 179"/>
          <p:cNvSpPr txBox="1"/>
          <p:nvPr/>
        </p:nvSpPr>
        <p:spPr>
          <a:xfrm>
            <a:off x="15780304" y="22272139"/>
            <a:ext cx="12311666" cy="13234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4000" i="1" dirty="0" smtClean="0">
                <a:latin typeface="Arial" charset="0"/>
                <a:ea typeface="Arial" charset="0"/>
                <a:cs typeface="Arial" charset="0"/>
              </a:rPr>
              <a:t>Natural </a:t>
            </a:r>
            <a:r>
              <a:rPr lang="en-US" sz="4000" i="1" dirty="0" err="1" smtClean="0">
                <a:latin typeface="Arial" charset="0"/>
                <a:ea typeface="Arial" charset="0"/>
                <a:cs typeface="Arial" charset="0"/>
              </a:rPr>
              <a:t>melanins</a:t>
            </a:r>
            <a:r>
              <a:rPr lang="en-US" sz="4000" i="1" dirty="0" smtClean="0">
                <a:latin typeface="Arial" charset="0"/>
                <a:ea typeface="Arial" charset="0"/>
                <a:cs typeface="Arial" charset="0"/>
              </a:rPr>
              <a:t> exhibit the ordered supramolecular structure as compared to the synthetic analogues.</a:t>
            </a:r>
            <a:endParaRPr lang="en-US" sz="4000" i="1" dirty="0"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1039" name="Group 1038"/>
          <p:cNvGrpSpPr/>
          <p:nvPr/>
        </p:nvGrpSpPr>
        <p:grpSpPr>
          <a:xfrm>
            <a:off x="24049108" y="12985790"/>
            <a:ext cx="3379014" cy="3447658"/>
            <a:chOff x="23771571" y="12786323"/>
            <a:chExt cx="3379014" cy="3447658"/>
          </a:xfrm>
        </p:grpSpPr>
        <p:grpSp>
          <p:nvGrpSpPr>
            <p:cNvPr id="1038" name="Group 1037"/>
            <p:cNvGrpSpPr/>
            <p:nvPr/>
          </p:nvGrpSpPr>
          <p:grpSpPr>
            <a:xfrm>
              <a:off x="23771571" y="12786323"/>
              <a:ext cx="3321207" cy="3068086"/>
              <a:chOff x="23330466" y="12885355"/>
              <a:chExt cx="3321207" cy="3068086"/>
            </a:xfrm>
          </p:grpSpPr>
          <p:grpSp>
            <p:nvGrpSpPr>
              <p:cNvPr id="50" name="Group 49"/>
              <p:cNvGrpSpPr/>
              <p:nvPr/>
            </p:nvGrpSpPr>
            <p:grpSpPr>
              <a:xfrm>
                <a:off x="23355839" y="12885355"/>
                <a:ext cx="3295834" cy="3068086"/>
                <a:chOff x="23174508" y="10153134"/>
                <a:chExt cx="3982141" cy="3706968"/>
              </a:xfrm>
            </p:grpSpPr>
            <p:pic>
              <p:nvPicPr>
                <p:cNvPr id="46" name="Picture 45"/>
                <p:cNvPicPr>
                  <a:picLocks noChangeAspect="1"/>
                </p:cNvPicPr>
                <p:nvPr/>
              </p:nvPicPr>
              <p:blipFill rotWithShape="1">
                <a:blip r:embed="rId32"/>
                <a:srcRect t="55437" r="52129"/>
                <a:stretch/>
              </p:blipFill>
              <p:spPr>
                <a:xfrm>
                  <a:off x="23174508" y="10153134"/>
                  <a:ext cx="3982141" cy="3706968"/>
                </a:xfrm>
                <a:prstGeom prst="rect">
                  <a:avLst/>
                </a:prstGeom>
              </p:spPr>
            </p:pic>
            <p:sp>
              <p:nvSpPr>
                <p:cNvPr id="47" name="TextBox 46"/>
                <p:cNvSpPr txBox="1"/>
                <p:nvPr/>
              </p:nvSpPr>
              <p:spPr>
                <a:xfrm>
                  <a:off x="23238364" y="13184435"/>
                  <a:ext cx="755335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400" b="1" dirty="0" smtClean="0">
                      <a:solidFill>
                        <a:schemeClr val="bg1"/>
                      </a:solidFill>
                    </a:rPr>
                    <a:t>5nm</a:t>
                  </a:r>
                  <a:endParaRPr lang="en-US" sz="2400" b="1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1037" name="TextBox 1036"/>
              <p:cNvSpPr txBox="1"/>
              <p:nvPr/>
            </p:nvSpPr>
            <p:spPr>
              <a:xfrm>
                <a:off x="23330466" y="12905361"/>
                <a:ext cx="3113096" cy="553998"/>
              </a:xfrm>
              <a:prstGeom prst="rect">
                <a:avLst/>
              </a:prstGeom>
              <a:solidFill>
                <a:schemeClr val="tx1">
                  <a:alpha val="40000"/>
                </a:schemeClr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3000" dirty="0" smtClean="0">
                    <a:solidFill>
                      <a:schemeClr val="bg1"/>
                    </a:solidFill>
                  </a:rPr>
                  <a:t>HR-TEM of </a:t>
                </a:r>
                <a:r>
                  <a:rPr lang="en-US" sz="3000" dirty="0" err="1" smtClean="0">
                    <a:solidFill>
                      <a:schemeClr val="bg1"/>
                    </a:solidFill>
                  </a:rPr>
                  <a:t>NatMel</a:t>
                </a:r>
                <a:endParaRPr lang="en-US" sz="30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83" name="TextBox 182"/>
            <p:cNvSpPr txBox="1"/>
            <p:nvPr/>
          </p:nvSpPr>
          <p:spPr>
            <a:xfrm>
              <a:off x="24087952" y="15833871"/>
              <a:ext cx="306263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dirty="0" smtClean="0"/>
                <a:t>Watt et al. </a:t>
              </a:r>
              <a:r>
                <a:rPr lang="en-US" sz="2000" i="1" dirty="0" smtClean="0"/>
                <a:t>Soft Mater. </a:t>
              </a:r>
              <a:r>
                <a:rPr lang="en-US" sz="2000" b="1" dirty="0" smtClean="0"/>
                <a:t>2009</a:t>
              </a:r>
              <a:endParaRPr lang="en-US" sz="2000" b="1" dirty="0"/>
            </a:p>
          </p:txBody>
        </p:sp>
      </p:grpSp>
      <p:pic>
        <p:nvPicPr>
          <p:cNvPr id="1041" name="Picture 1040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9908" y="27651144"/>
            <a:ext cx="5486561" cy="4145401"/>
          </a:xfrm>
          <a:prstGeom prst="rect">
            <a:avLst/>
          </a:prstGeom>
        </p:spPr>
      </p:pic>
      <p:grpSp>
        <p:nvGrpSpPr>
          <p:cNvPr id="1044" name="Group 1043"/>
          <p:cNvGrpSpPr/>
          <p:nvPr/>
        </p:nvGrpSpPr>
        <p:grpSpPr>
          <a:xfrm>
            <a:off x="29957906" y="25641990"/>
            <a:ext cx="6903451" cy="2892211"/>
            <a:chOff x="30155949" y="24420010"/>
            <a:chExt cx="5664755" cy="2373258"/>
          </a:xfrm>
        </p:grpSpPr>
        <p:pic>
          <p:nvPicPr>
            <p:cNvPr id="1027" name="Picture 1026"/>
            <p:cNvPicPr>
              <a:picLocks noChangeAspect="1"/>
            </p:cNvPicPr>
            <p:nvPr/>
          </p:nvPicPr>
          <p:blipFill>
            <a:blip r:embed="rId3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45496" y="24420010"/>
              <a:ext cx="5486400" cy="2311400"/>
            </a:xfrm>
            <a:prstGeom prst="rect">
              <a:avLst/>
            </a:prstGeom>
          </p:spPr>
        </p:pic>
        <p:sp>
          <p:nvSpPr>
            <p:cNvPr id="1042" name="Rectangle 1041"/>
            <p:cNvSpPr/>
            <p:nvPr/>
          </p:nvSpPr>
          <p:spPr>
            <a:xfrm>
              <a:off x="30155949" y="24449232"/>
              <a:ext cx="5664755" cy="2344036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43" name="Group 1042"/>
          <p:cNvGrpSpPr/>
          <p:nvPr/>
        </p:nvGrpSpPr>
        <p:grpSpPr>
          <a:xfrm>
            <a:off x="29958908" y="28698260"/>
            <a:ext cx="6902450" cy="2856185"/>
            <a:chOff x="30155948" y="27085311"/>
            <a:chExt cx="5664755" cy="2344036"/>
          </a:xfrm>
        </p:grpSpPr>
        <p:pic>
          <p:nvPicPr>
            <p:cNvPr id="1028" name="Picture 1027"/>
            <p:cNvPicPr>
              <a:picLocks noChangeAspect="1"/>
            </p:cNvPicPr>
            <p:nvPr/>
          </p:nvPicPr>
          <p:blipFill>
            <a:blip r:embed="rId3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45496" y="27094672"/>
              <a:ext cx="5486400" cy="2311400"/>
            </a:xfrm>
            <a:prstGeom prst="rect">
              <a:avLst/>
            </a:prstGeom>
          </p:spPr>
        </p:pic>
        <p:sp>
          <p:nvSpPr>
            <p:cNvPr id="189" name="Rectangle 188"/>
            <p:cNvSpPr/>
            <p:nvPr/>
          </p:nvSpPr>
          <p:spPr>
            <a:xfrm>
              <a:off x="30155948" y="27085311"/>
              <a:ext cx="5664755" cy="2344036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4" name="TextBox 153"/>
          <p:cNvSpPr txBox="1"/>
          <p:nvPr/>
        </p:nvSpPr>
        <p:spPr>
          <a:xfrm>
            <a:off x="29225867" y="3133330"/>
            <a:ext cx="54213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600" i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endParaRPr lang="en-US" sz="5600" i="1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33270791" y="747688"/>
            <a:ext cx="6733409" cy="27279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9487255" y="4303322"/>
            <a:ext cx="3862774" cy="13763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40386490" y="1927724"/>
            <a:ext cx="2990883" cy="19471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4029" y="13459223"/>
            <a:ext cx="7160855" cy="4633338"/>
          </a:xfrm>
          <a:prstGeom prst="rect">
            <a:avLst/>
          </a:prstGeom>
        </p:spPr>
      </p:pic>
      <p:grpSp>
        <p:nvGrpSpPr>
          <p:cNvPr id="26" name="Group 25"/>
          <p:cNvGrpSpPr/>
          <p:nvPr/>
        </p:nvGrpSpPr>
        <p:grpSpPr>
          <a:xfrm>
            <a:off x="37349972" y="13502561"/>
            <a:ext cx="5266588" cy="4536829"/>
            <a:chOff x="37349972" y="13502561"/>
            <a:chExt cx="5266588" cy="4536829"/>
          </a:xfrm>
        </p:grpSpPr>
        <p:pic>
          <p:nvPicPr>
            <p:cNvPr id="1046" name="Picture 1045"/>
            <p:cNvPicPr>
              <a:picLocks noChangeAspect="1"/>
            </p:cNvPicPr>
            <p:nvPr/>
          </p:nvPicPr>
          <p:blipFill>
            <a:blip r:embed="rId4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945731" y="14054681"/>
              <a:ext cx="2668911" cy="2596893"/>
            </a:xfrm>
            <a:prstGeom prst="rect">
              <a:avLst/>
            </a:prstGeom>
          </p:spPr>
        </p:pic>
        <p:sp>
          <p:nvSpPr>
            <p:cNvPr id="161" name="Rectangle 160"/>
            <p:cNvSpPr/>
            <p:nvPr/>
          </p:nvSpPr>
          <p:spPr>
            <a:xfrm>
              <a:off x="37349972" y="13538168"/>
              <a:ext cx="5266587" cy="45234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635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48" name="Picture 1047"/>
            <p:cNvPicPr>
              <a:picLocks noChangeAspect="1"/>
            </p:cNvPicPr>
            <p:nvPr/>
          </p:nvPicPr>
          <p:blipFill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82294" y="16689772"/>
              <a:ext cx="2678514" cy="132225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37572960" y="13506020"/>
              <a:ext cx="4675960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600" dirty="0" smtClean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Macromolecule model of </a:t>
              </a:r>
              <a:r>
                <a:rPr lang="en-US" sz="2600" dirty="0" err="1" smtClean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NatMel</a:t>
              </a:r>
              <a:endParaRPr lang="en-US" sz="2600" dirty="0">
                <a:solidFill>
                  <a:schemeClr val="accent2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37349973" y="13502561"/>
              <a:ext cx="5266587" cy="4536829"/>
            </a:xfrm>
            <a:prstGeom prst="rect">
              <a:avLst/>
            </a:prstGeom>
            <a:noFill/>
            <a:ln w="635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7417408" y="15213589"/>
              <a:ext cx="421115" cy="30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200" i="1" smtClean="0"/>
                <a:t>Top</a:t>
              </a:r>
              <a:endParaRPr lang="en-US" sz="2200" i="1"/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39157000" y="17172232"/>
              <a:ext cx="464826" cy="3053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200" i="1" dirty="0" smtClean="0"/>
                <a:t>Side</a:t>
              </a:r>
              <a:endParaRPr lang="en-US" sz="2200" i="1" dirty="0"/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2"/>
          <a:stretch>
            <a:fillRect/>
          </a:stretch>
        </p:blipFill>
        <p:spPr>
          <a:xfrm>
            <a:off x="775875" y="3757221"/>
            <a:ext cx="9246063" cy="19070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2249" y="27370978"/>
            <a:ext cx="1524414" cy="45347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9" name="TextBox 158"/>
          <p:cNvSpPr txBox="1"/>
          <p:nvPr/>
        </p:nvSpPr>
        <p:spPr>
          <a:xfrm>
            <a:off x="32374647" y="6149102"/>
            <a:ext cx="7521803" cy="12092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Result &amp; Discussion</a:t>
            </a:r>
            <a:endParaRPr lang="en-US" dirty="0"/>
          </a:p>
        </p:txBody>
      </p:sp>
      <p:sp>
        <p:nvSpPr>
          <p:cNvPr id="160" name="TextBox 159"/>
          <p:cNvSpPr txBox="1"/>
          <p:nvPr/>
        </p:nvSpPr>
        <p:spPr>
          <a:xfrm>
            <a:off x="20916462" y="31696362"/>
            <a:ext cx="23554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Kim et al. </a:t>
            </a:r>
            <a:r>
              <a:rPr lang="en-US" sz="2000" i="1" dirty="0" smtClean="0"/>
              <a:t>PNAS </a:t>
            </a:r>
            <a:r>
              <a:rPr lang="en-US" sz="2000" b="1" dirty="0" smtClean="0"/>
              <a:t>2013</a:t>
            </a:r>
            <a:endParaRPr lang="en-US" sz="2000" b="1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1758" y="24014488"/>
            <a:ext cx="3777055" cy="3675365"/>
          </a:xfrm>
          <a:prstGeom prst="rect">
            <a:avLst/>
          </a:prstGeom>
        </p:spPr>
      </p:pic>
      <p:sp>
        <p:nvSpPr>
          <p:cNvPr id="162" name="Rectangle 161"/>
          <p:cNvSpPr/>
          <p:nvPr/>
        </p:nvSpPr>
        <p:spPr>
          <a:xfrm>
            <a:off x="29716173" y="13404893"/>
            <a:ext cx="7310817" cy="452346"/>
          </a:xfrm>
          <a:prstGeom prst="rect">
            <a:avLst/>
          </a:prstGeom>
          <a:solidFill>
            <a:schemeClr val="accent2">
              <a:lumMod val="50000"/>
            </a:schemeClr>
          </a:solidFill>
          <a:ln w="635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3" name="TextBox 162"/>
          <p:cNvSpPr txBox="1"/>
          <p:nvPr/>
        </p:nvSpPr>
        <p:spPr>
          <a:xfrm>
            <a:off x="29970965" y="13372745"/>
            <a:ext cx="689855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 err="1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Galvanostatic</a:t>
            </a:r>
            <a:r>
              <a:rPr lang="en-US" sz="26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charge-discharge profile (</a:t>
            </a:r>
            <a:r>
              <a:rPr lang="en-US" sz="2600" i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I</a:t>
            </a:r>
            <a:r>
              <a:rPr lang="en-US" sz="26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= 0.5Ag</a:t>
            </a:r>
            <a:r>
              <a:rPr lang="en-US" sz="2600" baseline="30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-1</a:t>
            </a:r>
            <a:r>
              <a:rPr lang="en-US" sz="26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)</a:t>
            </a:r>
            <a:endParaRPr lang="en-US" sz="2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64" name="Rectangle 163"/>
          <p:cNvSpPr/>
          <p:nvPr/>
        </p:nvSpPr>
        <p:spPr>
          <a:xfrm>
            <a:off x="29716174" y="13369286"/>
            <a:ext cx="7333594" cy="4739177"/>
          </a:xfrm>
          <a:prstGeom prst="rect">
            <a:avLst/>
          </a:prstGeom>
          <a:noFill/>
          <a:ln w="635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5" name="TextBox 164"/>
          <p:cNvSpPr txBox="1"/>
          <p:nvPr/>
        </p:nvSpPr>
        <p:spPr>
          <a:xfrm>
            <a:off x="35525984" y="23492549"/>
            <a:ext cx="7242367" cy="492443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accent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sz="2600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Macromolecule structure + Spectroscopic of </a:t>
            </a:r>
            <a:r>
              <a:rPr lang="en-US" sz="2600" dirty="0" err="1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NatMel</a:t>
            </a:r>
            <a:endParaRPr lang="en-US" sz="26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1847" y="23410696"/>
            <a:ext cx="3185395" cy="194663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TextBox 18"/>
          <p:cNvSpPr txBox="1"/>
          <p:nvPr/>
        </p:nvSpPr>
        <p:spPr>
          <a:xfrm>
            <a:off x="27720758" y="26763591"/>
            <a:ext cx="380892" cy="42647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27665547" y="26841685"/>
            <a:ext cx="464544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1050" dirty="0"/>
          </a:p>
        </p:txBody>
      </p:sp>
      <p:sp>
        <p:nvSpPr>
          <p:cNvPr id="21" name="TextBox 20"/>
          <p:cNvSpPr txBox="1"/>
          <p:nvPr/>
        </p:nvSpPr>
        <p:spPr>
          <a:xfrm>
            <a:off x="27797809" y="27094672"/>
            <a:ext cx="373183" cy="1538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pic>
        <p:nvPicPr>
          <p:cNvPr id="179" name="Picture 178" descr="Image result for electron symbol"/>
          <p:cNvPicPr/>
          <p:nvPr/>
        </p:nvPicPr>
        <p:blipFill rotWithShape="1">
          <a:blip r:embed="rId4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39752" b="59472" l="41406" r="61406">
                        <a14:foregroundMark x1="48594" y1="50311" x2="48594" y2="503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945" t="39658" r="36054" b="38203"/>
          <a:stretch/>
        </p:blipFill>
        <p:spPr bwMode="auto">
          <a:xfrm>
            <a:off x="25797556" y="26190780"/>
            <a:ext cx="351423" cy="35185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1" name="Picture 180" descr="Image result for electron symbol"/>
          <p:cNvPicPr/>
          <p:nvPr/>
        </p:nvPicPr>
        <p:blipFill rotWithShape="1">
          <a:blip r:embed="rId4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39752" b="59472" l="41406" r="61406">
                        <a14:foregroundMark x1="48594" y1="50311" x2="48594" y2="503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945" t="39658" r="36054" b="38203"/>
          <a:stretch/>
        </p:blipFill>
        <p:spPr bwMode="auto">
          <a:xfrm>
            <a:off x="27385286" y="26190780"/>
            <a:ext cx="351423" cy="35185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032" name="Curved Connector 1031"/>
          <p:cNvCxnSpPr>
            <a:stCxn id="179" idx="0"/>
            <a:endCxn id="181" idx="0"/>
          </p:cNvCxnSpPr>
          <p:nvPr/>
        </p:nvCxnSpPr>
        <p:spPr>
          <a:xfrm rot="5400000" flipH="1" flipV="1">
            <a:off x="26767133" y="25396915"/>
            <a:ext cx="12700" cy="1587730"/>
          </a:xfrm>
          <a:prstGeom prst="curvedConnector3">
            <a:avLst>
              <a:gd name="adj1" fmla="val 923472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860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2839</TotalTime>
  <Words>354</Words>
  <Application>Microsoft Office PowerPoint</Application>
  <PresentationFormat>Custom</PresentationFormat>
  <Paragraphs>73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Yost, Dean R</cp:lastModifiedBy>
  <cp:revision>87</cp:revision>
  <dcterms:created xsi:type="dcterms:W3CDTF">2018-03-21T13:00:23Z</dcterms:created>
  <dcterms:modified xsi:type="dcterms:W3CDTF">2018-04-16T21:45:47Z</dcterms:modified>
</cp:coreProperties>
</file>