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3"/>
  </p:sldMasterIdLst>
  <p:sldIdLst>
    <p:sldId id="256" r:id="rId4"/>
    <p:sldId id="257" r:id="rId5"/>
  </p:sldIdLst>
  <p:sldSz cx="402336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26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906" autoAdjust="0"/>
    <p:restoredTop sz="94434" autoAdjust="0"/>
  </p:normalViewPr>
  <p:slideViewPr>
    <p:cSldViewPr snapToGrid="0">
      <p:cViewPr>
        <p:scale>
          <a:sx n="25" d="100"/>
          <a:sy n="25" d="100"/>
        </p:scale>
        <p:origin x="688" y="-352"/>
      </p:cViewPr>
      <p:guideLst>
        <p:guide orient="horz" pos="10368"/>
        <p:guide pos="1267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Master" Target="slideMasters/slide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smtClean="0"/>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4/13/18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4/13/18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smtClean="0"/>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4/13/18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4/13/18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smtClean="0"/>
              <a:t>Click to 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smtClean="0"/>
              <a:t>Click to 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4/13/18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4/13/18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4/13/18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smtClean="0"/>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4/13/18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4/13/18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4/13/18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4/13/18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08E81BC7-D5A5-445F-BF4D-797F02B50EB4}" type="datetimeFigureOut">
              <a:rPr lang="en-US" smtClean="0"/>
              <a:t>4/13/18</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1593576166"/>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png"/><Relationship Id="rId12" Type="http://schemas.openxmlformats.org/officeDocument/2006/relationships/image" Target="../media/image11.jpg"/><Relationship Id="rId13" Type="http://schemas.openxmlformats.org/officeDocument/2006/relationships/image" Target="../media/image12.jpg"/><Relationship Id="rId14" Type="http://schemas.openxmlformats.org/officeDocument/2006/relationships/image" Target="../media/image13.jpg"/><Relationship Id="rId15" Type="http://schemas.openxmlformats.org/officeDocument/2006/relationships/image" Target="../media/image14.jpg"/><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jpeg"/><Relationship Id="rId4" Type="http://schemas.openxmlformats.org/officeDocument/2006/relationships/image" Target="../media/image3.jpeg"/><Relationship Id="rId5" Type="http://schemas.openxmlformats.org/officeDocument/2006/relationships/image" Target="../media/image4.jpeg"/><Relationship Id="rId6" Type="http://schemas.openxmlformats.org/officeDocument/2006/relationships/image" Target="../media/image5.jpeg"/><Relationship Id="rId7" Type="http://schemas.openxmlformats.org/officeDocument/2006/relationships/image" Target="../media/image6.jpeg"/><Relationship Id="rId8" Type="http://schemas.openxmlformats.org/officeDocument/2006/relationships/image" Target="../media/image7.png"/><Relationship Id="rId9" Type="http://schemas.openxmlformats.org/officeDocument/2006/relationships/image" Target="../media/image8.png"/><Relationship Id="rId10"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hyperlink" Target="http://posters.unh.edu/" TargetMode="External"/><Relationship Id="rId4" Type="http://schemas.openxmlformats.org/officeDocument/2006/relationships/hyperlink" Target="http://goo.gl/1E7TJY" TargetMode="External"/><Relationship Id="rId1" Type="http://schemas.openxmlformats.org/officeDocument/2006/relationships/slideLayout" Target="../slideLayouts/slideLayout2.xml"/><Relationship Id="rId2"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6530" y="580958"/>
            <a:ext cx="39541878" cy="3618896"/>
          </a:xfrm>
          <a:solidFill>
            <a:schemeClr val="accent1">
              <a:lumMod val="75000"/>
            </a:schemeClr>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pPr>
              <a:lnSpc>
                <a:spcPct val="120000"/>
              </a:lnSpc>
            </a:pPr>
            <a:r>
              <a:rPr lang="en-US" sz="6000" b="1" dirty="0">
                <a:solidFill>
                  <a:schemeClr val="bg1"/>
                </a:solidFill>
              </a:rPr>
              <a:t>DESIGN, </a:t>
            </a:r>
            <a:r>
              <a:rPr lang="en-US" sz="6000" b="1" dirty="0" smtClean="0">
                <a:solidFill>
                  <a:schemeClr val="bg1"/>
                </a:solidFill>
              </a:rPr>
              <a:t>SYNTHESIS, </a:t>
            </a:r>
            <a:r>
              <a:rPr lang="en-US" sz="6000" b="1" dirty="0">
                <a:solidFill>
                  <a:schemeClr val="bg1"/>
                </a:solidFill>
              </a:rPr>
              <a:t>AND CHARACTERIZATION OF A NOVEL OCTADENTATE </a:t>
            </a:r>
            <a:r>
              <a:rPr lang="en-US" sz="6000" b="1" dirty="0" smtClean="0">
                <a:solidFill>
                  <a:schemeClr val="bg1"/>
                </a:solidFill>
              </a:rPr>
              <a:t/>
            </a:r>
            <a:br>
              <a:rPr lang="en-US" sz="6000" b="1" dirty="0" smtClean="0">
                <a:solidFill>
                  <a:schemeClr val="bg1"/>
                </a:solidFill>
              </a:rPr>
            </a:br>
            <a:r>
              <a:rPr lang="en-US" sz="6000" b="1" dirty="0" smtClean="0">
                <a:solidFill>
                  <a:schemeClr val="bg1"/>
                </a:solidFill>
              </a:rPr>
              <a:t>AMINOPHOSPHONATE </a:t>
            </a:r>
            <a:r>
              <a:rPr lang="en-US" sz="6000" b="1" dirty="0">
                <a:solidFill>
                  <a:schemeClr val="bg1"/>
                </a:solidFill>
              </a:rPr>
              <a:t>LIGAND FOR </a:t>
            </a:r>
            <a:r>
              <a:rPr lang="en-US" sz="6000" b="1" baseline="30000" dirty="0">
                <a:solidFill>
                  <a:schemeClr val="bg1"/>
                </a:solidFill>
              </a:rPr>
              <a:t>89</a:t>
            </a:r>
            <a:r>
              <a:rPr lang="en-US" sz="6000" b="1" dirty="0">
                <a:solidFill>
                  <a:schemeClr val="bg1"/>
                </a:solidFill>
              </a:rPr>
              <a:t>Zr-IMMUNO-PET IMAGING</a:t>
            </a:r>
            <a:r>
              <a:rPr lang="en-US" sz="6000" dirty="0">
                <a:solidFill>
                  <a:schemeClr val="bg1"/>
                </a:solidFill>
              </a:rPr>
              <a:t> </a:t>
            </a:r>
            <a:r>
              <a:rPr lang="en-US" sz="5400" dirty="0">
                <a:solidFill>
                  <a:schemeClr val="bg1"/>
                </a:solidFill>
                <a:latin typeface="Cambria" panose="02040503050406030204" pitchFamily="18" charset="0"/>
                <a:cs typeface="Arial" panose="020B0604020202020204" pitchFamily="34" charset="0"/>
              </a:rPr>
              <a:t/>
            </a:r>
            <a:br>
              <a:rPr lang="en-US" sz="5400" dirty="0">
                <a:solidFill>
                  <a:schemeClr val="bg1"/>
                </a:solidFill>
                <a:latin typeface="Cambria" panose="02040503050406030204" pitchFamily="18" charset="0"/>
                <a:cs typeface="Arial" panose="020B0604020202020204" pitchFamily="34" charset="0"/>
              </a:rPr>
            </a:br>
            <a:r>
              <a:rPr lang="en-US" sz="2800" u="sng" dirty="0" smtClean="0">
                <a:solidFill>
                  <a:schemeClr val="bg1"/>
                </a:solidFill>
                <a:latin typeface="Cambria" panose="02040503050406030204" pitchFamily="18" charset="0"/>
                <a:cs typeface="Arial" panose="020B0604020202020204" pitchFamily="34" charset="0"/>
              </a:rPr>
              <a:t>Brady Barron</a:t>
            </a:r>
            <a:r>
              <a:rPr lang="en-US" sz="2800" u="sng" dirty="0">
                <a:solidFill>
                  <a:schemeClr val="bg1"/>
                </a:solidFill>
                <a:latin typeface="Cambria" panose="02040503050406030204" pitchFamily="18" charset="0"/>
                <a:cs typeface="Arial" panose="020B0604020202020204" pitchFamily="34" charset="0"/>
              </a:rPr>
              <a:t>, Dr. </a:t>
            </a:r>
            <a:r>
              <a:rPr lang="en-US" sz="2800" u="sng" dirty="0" smtClean="0">
                <a:solidFill>
                  <a:schemeClr val="bg1"/>
                </a:solidFill>
                <a:latin typeface="Cambria" panose="02040503050406030204" pitchFamily="18" charset="0"/>
                <a:cs typeface="Arial" panose="020B0604020202020204" pitchFamily="34" charset="0"/>
              </a:rPr>
              <a:t>Mahmoud Abdalrahman, Dr. Roy Planalp</a:t>
            </a:r>
            <a:r>
              <a:rPr lang="en-US" sz="2800" dirty="0">
                <a:solidFill>
                  <a:schemeClr val="bg1"/>
                </a:solidFill>
                <a:latin typeface="Cambria" panose="02040503050406030204" pitchFamily="18" charset="0"/>
                <a:cs typeface="Arial" panose="020B0604020202020204" pitchFamily="34" charset="0"/>
              </a:rPr>
              <a:t/>
            </a:r>
            <a:br>
              <a:rPr lang="en-US" sz="2800" dirty="0">
                <a:solidFill>
                  <a:schemeClr val="bg1"/>
                </a:solidFill>
                <a:latin typeface="Cambria" panose="02040503050406030204" pitchFamily="18" charset="0"/>
                <a:cs typeface="Arial" panose="020B0604020202020204" pitchFamily="34" charset="0"/>
              </a:rPr>
            </a:br>
            <a:r>
              <a:rPr lang="en-US" sz="2800" i="1" dirty="0">
                <a:solidFill>
                  <a:schemeClr val="bg1"/>
                </a:solidFill>
                <a:latin typeface="Cambria" panose="02040503050406030204" pitchFamily="18" charset="0"/>
                <a:cs typeface="Arial" panose="020B0604020202020204" pitchFamily="34" charset="0"/>
              </a:rPr>
              <a:t>Department </a:t>
            </a:r>
            <a:r>
              <a:rPr lang="en-US" sz="2800" i="1" dirty="0" smtClean="0">
                <a:solidFill>
                  <a:schemeClr val="bg1"/>
                </a:solidFill>
                <a:latin typeface="Cambria" panose="02040503050406030204" pitchFamily="18" charset="0"/>
                <a:cs typeface="Arial" panose="020B0604020202020204" pitchFamily="34" charset="0"/>
              </a:rPr>
              <a:t>of Chemistry, </a:t>
            </a:r>
            <a:r>
              <a:rPr lang="en-US" sz="2800" i="1" dirty="0">
                <a:solidFill>
                  <a:schemeClr val="bg1"/>
                </a:solidFill>
                <a:latin typeface="Cambria" panose="02040503050406030204" pitchFamily="18" charset="0"/>
                <a:cs typeface="Arial" panose="020B0604020202020204" pitchFamily="34" charset="0"/>
              </a:rPr>
              <a:t>University of New Hampshire, Durham, NH 03824</a:t>
            </a:r>
          </a:p>
        </p:txBody>
      </p:sp>
      <p:sp>
        <p:nvSpPr>
          <p:cNvPr id="6" name="Subtitle 2"/>
          <p:cNvSpPr txBox="1">
            <a:spLocks/>
          </p:cNvSpPr>
          <p:nvPr/>
        </p:nvSpPr>
        <p:spPr>
          <a:xfrm>
            <a:off x="434709" y="6034604"/>
            <a:ext cx="10351614" cy="13049701"/>
          </a:xfrm>
          <a:prstGeom prst="rect">
            <a:avLst/>
          </a:prstGeom>
          <a:noFill/>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182880" algn="l">
              <a:lnSpc>
                <a:spcPct val="105000"/>
              </a:lnSpc>
            </a:pPr>
            <a:r>
              <a:rPr lang="en-US" sz="2700" dirty="0" smtClean="0">
                <a:latin typeface="Cambria" panose="02040503050406030204" pitchFamily="18" charset="0"/>
              </a:rPr>
              <a:t>Positron Emission </a:t>
            </a:r>
            <a:r>
              <a:rPr lang="en-US" sz="2700" dirty="0">
                <a:latin typeface="Cambria" panose="02040503050406030204" pitchFamily="18" charset="0"/>
              </a:rPr>
              <a:t>Tomography (PET) has recently emerged as a noninvasive, antibody-based imaging method clinically used to diagnose and assist in the treatment of diseases such as cancer. Of the currently used positron-emitting radionuclides, </a:t>
            </a:r>
            <a:r>
              <a:rPr lang="en-US" sz="2700" baseline="30000" dirty="0" smtClean="0">
                <a:latin typeface="Cambria" panose="02040503050406030204" pitchFamily="18" charset="0"/>
              </a:rPr>
              <a:t>89</a:t>
            </a:r>
            <a:r>
              <a:rPr lang="en-US" sz="2700" dirty="0" smtClean="0">
                <a:latin typeface="Cambria" panose="02040503050406030204" pitchFamily="18" charset="0"/>
              </a:rPr>
              <a:t>Zr </a:t>
            </a:r>
            <a:r>
              <a:rPr lang="en-US" sz="2700" dirty="0">
                <a:latin typeface="Cambria" panose="02040503050406030204" pitchFamily="18" charset="0"/>
              </a:rPr>
              <a:t>is ideal for labeling proteins because its long half-life matches the pharmacokinetics of immunoglobulins. The current chelator used in the clinic, desferrioxamine (DFO), effectively binds to six of the eight coordination sites of Zr(IV) but leaves two sites open for other weakly </a:t>
            </a:r>
            <a:r>
              <a:rPr lang="en-US" sz="2700" dirty="0" smtClean="0">
                <a:latin typeface="Cambria" panose="02040503050406030204" pitchFamily="18" charset="0"/>
              </a:rPr>
              <a:t>chelating biological </a:t>
            </a:r>
            <a:r>
              <a:rPr lang="en-US" sz="2700" dirty="0">
                <a:latin typeface="Cambria" panose="02040503050406030204" pitchFamily="18" charset="0"/>
              </a:rPr>
              <a:t>ligands to fill (ex. </a:t>
            </a:r>
            <a:r>
              <a:rPr lang="en-US" sz="2700" dirty="0" smtClean="0">
                <a:latin typeface="Cambria" panose="02040503050406030204" pitchFamily="18" charset="0"/>
              </a:rPr>
              <a:t>H</a:t>
            </a:r>
            <a:r>
              <a:rPr lang="en-US" sz="2700" baseline="-25000" dirty="0" smtClean="0">
                <a:latin typeface="Cambria" panose="02040503050406030204" pitchFamily="18" charset="0"/>
              </a:rPr>
              <a:t>2</a:t>
            </a:r>
            <a:r>
              <a:rPr lang="en-US" sz="2700" dirty="0" smtClean="0">
                <a:latin typeface="Cambria" panose="02040503050406030204" pitchFamily="18" charset="0"/>
              </a:rPr>
              <a:t>O</a:t>
            </a:r>
            <a:r>
              <a:rPr lang="en-US" sz="2700" dirty="0">
                <a:latin typeface="Cambria" panose="02040503050406030204" pitchFamily="18" charset="0"/>
              </a:rPr>
              <a:t>). In order to limit patients’ exposure to bone-seeking radiation, DFO must be extended with an oxygen-rich bidentate ligand that will strongly bind to the remaining two coordination sites of the oxophilic Zr(IV) cation. The design, synthesis and characterization of a novel octadentate derivative of DFO is explored to maximize the stability of the complexed </a:t>
            </a:r>
            <a:r>
              <a:rPr lang="en-US" sz="2700" baseline="30000" dirty="0" smtClean="0">
                <a:latin typeface="Cambria" panose="02040503050406030204" pitchFamily="18" charset="0"/>
              </a:rPr>
              <a:t>89</a:t>
            </a:r>
            <a:r>
              <a:rPr lang="en-US" sz="2700" dirty="0" smtClean="0">
                <a:latin typeface="Cambria" panose="02040503050406030204" pitchFamily="18" charset="0"/>
              </a:rPr>
              <a:t>Zr </a:t>
            </a:r>
            <a:r>
              <a:rPr lang="en-US" sz="2700" dirty="0">
                <a:latin typeface="Cambria" panose="02040503050406030204" pitchFamily="18" charset="0"/>
              </a:rPr>
              <a:t>radionuclide. If successfully synthesized, the novel octadentate chelators have advantages and the potential to replace the currently employed hexadentate DFO chelator. </a:t>
            </a:r>
          </a:p>
          <a:p>
            <a:endParaRPr lang="en-US" sz="3392" dirty="0">
              <a:latin typeface="Cambria" panose="02040503050406030204" pitchFamily="18" charset="0"/>
            </a:endParaRPr>
          </a:p>
          <a:p>
            <a:endParaRPr lang="en-US" sz="3392" dirty="0">
              <a:latin typeface="Cambria" panose="02040503050406030204" pitchFamily="18" charset="0"/>
            </a:endParaRPr>
          </a:p>
          <a:p>
            <a:endParaRPr lang="en-US" sz="3392" dirty="0">
              <a:latin typeface="Cambria" panose="02040503050406030204" pitchFamily="18" charset="0"/>
            </a:endParaRPr>
          </a:p>
          <a:p>
            <a:endParaRPr lang="en-US" sz="3392" dirty="0">
              <a:latin typeface="Cambria" panose="02040503050406030204" pitchFamily="18" charset="0"/>
            </a:endParaRPr>
          </a:p>
        </p:txBody>
      </p:sp>
      <p:sp>
        <p:nvSpPr>
          <p:cNvPr id="7" name="Subtitle 2"/>
          <p:cNvSpPr txBox="1">
            <a:spLocks/>
          </p:cNvSpPr>
          <p:nvPr/>
        </p:nvSpPr>
        <p:spPr>
          <a:xfrm>
            <a:off x="346530" y="19522356"/>
            <a:ext cx="10439793" cy="850898"/>
          </a:xfrm>
          <a:prstGeom prst="rect">
            <a:avLst/>
          </a:prstGeom>
          <a:solidFill>
            <a:schemeClr val="accent1">
              <a:lumMod val="75000"/>
            </a:schemeClr>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320" dirty="0" smtClean="0">
                <a:solidFill>
                  <a:schemeClr val="bg1"/>
                </a:solidFill>
                <a:latin typeface="Cambria" panose="02040503050406030204" pitchFamily="18" charset="0"/>
              </a:rPr>
              <a:t>Attempted Reactions</a:t>
            </a:r>
            <a:endParaRPr lang="en-US" sz="5320" dirty="0">
              <a:solidFill>
                <a:schemeClr val="bg1"/>
              </a:solidFill>
              <a:latin typeface="Cambria" panose="02040503050406030204" pitchFamily="18" charset="0"/>
            </a:endParaRPr>
          </a:p>
        </p:txBody>
      </p:sp>
      <p:sp>
        <p:nvSpPr>
          <p:cNvPr id="9" name="Subtitle 2"/>
          <p:cNvSpPr txBox="1">
            <a:spLocks/>
          </p:cNvSpPr>
          <p:nvPr/>
        </p:nvSpPr>
        <p:spPr>
          <a:xfrm>
            <a:off x="11724890" y="4698697"/>
            <a:ext cx="16983917" cy="833549"/>
          </a:xfrm>
          <a:prstGeom prst="rect">
            <a:avLst/>
          </a:prstGeom>
          <a:solidFill>
            <a:schemeClr val="accent1">
              <a:lumMod val="75000"/>
            </a:schemeClr>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320" dirty="0" smtClean="0">
                <a:solidFill>
                  <a:schemeClr val="bg1"/>
                </a:solidFill>
                <a:latin typeface="Cambria" panose="02040503050406030204" pitchFamily="18" charset="0"/>
              </a:rPr>
              <a:t>Relevant </a:t>
            </a:r>
            <a:r>
              <a:rPr lang="en-US" sz="5320" dirty="0" smtClean="0">
                <a:solidFill>
                  <a:schemeClr val="bg1"/>
                </a:solidFill>
                <a:latin typeface="Cambria" panose="02040503050406030204" pitchFamily="18" charset="0"/>
              </a:rPr>
              <a:t>Data/NMR Spectra</a:t>
            </a:r>
            <a:endParaRPr lang="en-US" sz="5320" dirty="0">
              <a:solidFill>
                <a:schemeClr val="bg1"/>
              </a:solidFill>
              <a:latin typeface="Cambria" panose="02040503050406030204" pitchFamily="18" charset="0"/>
            </a:endParaRPr>
          </a:p>
        </p:txBody>
      </p:sp>
      <p:sp>
        <p:nvSpPr>
          <p:cNvPr id="12" name="Subtitle 2"/>
          <p:cNvSpPr txBox="1">
            <a:spLocks/>
          </p:cNvSpPr>
          <p:nvPr/>
        </p:nvSpPr>
        <p:spPr>
          <a:xfrm>
            <a:off x="29647375" y="15276325"/>
            <a:ext cx="10267599" cy="6457478"/>
          </a:xfrm>
          <a:prstGeom prst="rect">
            <a:avLst/>
          </a:prstGeom>
          <a:noFill/>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10000"/>
              </a:lnSpc>
            </a:pPr>
            <a:r>
              <a:rPr lang="en-US" sz="2800" dirty="0">
                <a:latin typeface="Cambria" panose="02040503050406030204" pitchFamily="18" charset="0"/>
              </a:rPr>
              <a:t>Future work will involve the addition of a functional hydroxyl </a:t>
            </a:r>
            <a:r>
              <a:rPr lang="en-US" sz="2800" dirty="0" smtClean="0">
                <a:latin typeface="Cambria" panose="02040503050406030204" pitchFamily="18" charset="0"/>
              </a:rPr>
              <a:t>group at the secondary amine closest to the phosphonate moeity </a:t>
            </a:r>
            <a:r>
              <a:rPr lang="en-US" sz="2800" dirty="0">
                <a:latin typeface="Cambria" panose="02040503050406030204" pitchFamily="18" charset="0"/>
              </a:rPr>
              <a:t>so that the novel ligand may eventually bind to all eight of Zr(IV)’s coordination sites. </a:t>
            </a:r>
            <a:r>
              <a:rPr lang="en-US" sz="2800" dirty="0" smtClean="0">
                <a:latin typeface="Cambria" panose="02040503050406030204" pitchFamily="18" charset="0"/>
              </a:rPr>
              <a:t>Once complexed to Zr, stability </a:t>
            </a:r>
            <a:r>
              <a:rPr lang="en-US" sz="2800" dirty="0">
                <a:latin typeface="Cambria" panose="02040503050406030204" pitchFamily="18" charset="0"/>
              </a:rPr>
              <a:t>constants for this complex will be measured to prove that stability increases when the hexadentate ligand is extended to be octadentate</a:t>
            </a:r>
            <a:r>
              <a:rPr lang="en-US" sz="2800" dirty="0" smtClean="0">
                <a:latin typeface="Cambria" panose="02040503050406030204" pitchFamily="18" charset="0"/>
              </a:rPr>
              <a:t>. </a:t>
            </a:r>
          </a:p>
        </p:txBody>
      </p:sp>
      <p:sp>
        <p:nvSpPr>
          <p:cNvPr id="13" name="Subtitle 2"/>
          <p:cNvSpPr txBox="1">
            <a:spLocks/>
          </p:cNvSpPr>
          <p:nvPr/>
        </p:nvSpPr>
        <p:spPr>
          <a:xfrm>
            <a:off x="346530" y="4698698"/>
            <a:ext cx="10439793" cy="833548"/>
          </a:xfrm>
          <a:prstGeom prst="rect">
            <a:avLst/>
          </a:prstGeom>
          <a:solidFill>
            <a:schemeClr val="accent1">
              <a:lumMod val="75000"/>
            </a:schemeClr>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317" dirty="0">
                <a:solidFill>
                  <a:schemeClr val="bg1"/>
                </a:solidFill>
                <a:latin typeface="Cambria" panose="02040503050406030204" pitchFamily="18" charset="0"/>
              </a:rPr>
              <a:t>Introduction</a:t>
            </a:r>
          </a:p>
        </p:txBody>
      </p:sp>
      <p:sp>
        <p:nvSpPr>
          <p:cNvPr id="15" name="Subtitle 2"/>
          <p:cNvSpPr txBox="1">
            <a:spLocks/>
          </p:cNvSpPr>
          <p:nvPr/>
        </p:nvSpPr>
        <p:spPr>
          <a:xfrm>
            <a:off x="29875498" y="4655819"/>
            <a:ext cx="10005181" cy="837062"/>
          </a:xfrm>
          <a:prstGeom prst="rect">
            <a:avLst/>
          </a:prstGeom>
          <a:solidFill>
            <a:schemeClr val="accent1">
              <a:lumMod val="75000"/>
            </a:schemeClr>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317" dirty="0" smtClean="0">
                <a:solidFill>
                  <a:schemeClr val="bg1"/>
                </a:solidFill>
                <a:latin typeface="Cambria" panose="02040503050406030204" pitchFamily="18" charset="0"/>
              </a:rPr>
              <a:t>Results/Conclusions</a:t>
            </a:r>
            <a:endParaRPr lang="en-US" sz="5317" dirty="0">
              <a:solidFill>
                <a:schemeClr val="bg1"/>
              </a:solidFill>
              <a:latin typeface="Cambria" panose="02040503050406030204" pitchFamily="18" charset="0"/>
            </a:endParaRPr>
          </a:p>
        </p:txBody>
      </p:sp>
      <p:sp>
        <p:nvSpPr>
          <p:cNvPr id="16" name="Subtitle 2"/>
          <p:cNvSpPr txBox="1">
            <a:spLocks/>
          </p:cNvSpPr>
          <p:nvPr/>
        </p:nvSpPr>
        <p:spPr>
          <a:xfrm>
            <a:off x="11724891" y="6067506"/>
            <a:ext cx="16983916" cy="7298342"/>
          </a:xfrm>
          <a:prstGeom prst="rect">
            <a:avLst/>
          </a:prstGeom>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392" dirty="0">
              <a:latin typeface="Cambria" panose="02040503050406030204" pitchFamily="18" charset="0"/>
            </a:endParaRPr>
          </a:p>
        </p:txBody>
      </p:sp>
      <p:sp>
        <p:nvSpPr>
          <p:cNvPr id="17" name="Subtitle 2"/>
          <p:cNvSpPr txBox="1">
            <a:spLocks/>
          </p:cNvSpPr>
          <p:nvPr/>
        </p:nvSpPr>
        <p:spPr>
          <a:xfrm>
            <a:off x="29647374" y="13983298"/>
            <a:ext cx="10267600" cy="738365"/>
          </a:xfrm>
          <a:prstGeom prst="rect">
            <a:avLst/>
          </a:prstGeom>
          <a:solidFill>
            <a:schemeClr val="accent1">
              <a:lumMod val="75000"/>
            </a:schemeClr>
          </a:solidFill>
          <a:ln>
            <a:solidFill>
              <a:srgbClr val="002060"/>
            </a:solidFill>
          </a:ln>
        </p:spPr>
        <p:txBody>
          <a:bodyPr vert="horz" lIns="97785" tIns="48892" rIns="97785" bIns="48892"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317" dirty="0" smtClean="0">
                <a:solidFill>
                  <a:schemeClr val="bg1"/>
                </a:solidFill>
                <a:latin typeface="Cambria" panose="02040503050406030204" pitchFamily="18" charset="0"/>
              </a:rPr>
              <a:t>Future Work</a:t>
            </a:r>
            <a:endParaRPr lang="en-US" sz="5317" dirty="0">
              <a:solidFill>
                <a:schemeClr val="bg1"/>
              </a:solidFill>
              <a:latin typeface="Cambria" panose="02040503050406030204" pitchFamily="18" charset="0"/>
            </a:endParaRPr>
          </a:p>
        </p:txBody>
      </p:sp>
      <p:sp>
        <p:nvSpPr>
          <p:cNvPr id="18" name="Subtitle 2"/>
          <p:cNvSpPr txBox="1">
            <a:spLocks/>
          </p:cNvSpPr>
          <p:nvPr/>
        </p:nvSpPr>
        <p:spPr>
          <a:xfrm>
            <a:off x="29647374" y="22232210"/>
            <a:ext cx="10142998" cy="697849"/>
          </a:xfrm>
          <a:prstGeom prst="rect">
            <a:avLst/>
          </a:prstGeom>
          <a:solidFill>
            <a:schemeClr val="accent1">
              <a:lumMod val="75000"/>
            </a:schemeClr>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308" dirty="0">
                <a:solidFill>
                  <a:schemeClr val="bg1"/>
                </a:solidFill>
                <a:latin typeface="Cambria" panose="02040503050406030204" pitchFamily="18" charset="0"/>
              </a:rPr>
              <a:t>Acknowledgements</a:t>
            </a:r>
          </a:p>
        </p:txBody>
      </p:sp>
      <p:sp>
        <p:nvSpPr>
          <p:cNvPr id="19" name="Subtitle 2"/>
          <p:cNvSpPr txBox="1">
            <a:spLocks/>
          </p:cNvSpPr>
          <p:nvPr/>
        </p:nvSpPr>
        <p:spPr>
          <a:xfrm>
            <a:off x="29647375" y="6097168"/>
            <a:ext cx="10155869" cy="7496782"/>
          </a:xfrm>
          <a:prstGeom prst="rect">
            <a:avLst/>
          </a:prstGeom>
          <a:noFill/>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05000"/>
              </a:lnSpc>
              <a:spcBef>
                <a:spcPts val="0"/>
              </a:spcBef>
            </a:pPr>
            <a:r>
              <a:rPr lang="en-US" sz="3000" dirty="0">
                <a:latin typeface="Cambria" panose="02040503050406030204" pitchFamily="18" charset="0"/>
              </a:rPr>
              <a:t>DFO has been extended via a phosphonate </a:t>
            </a:r>
            <a:r>
              <a:rPr lang="en-US" sz="3000" dirty="0" smtClean="0">
                <a:latin typeface="Cambria" panose="02040503050406030204" pitchFamily="18" charset="0"/>
              </a:rPr>
              <a:t>moiety, </a:t>
            </a:r>
            <a:r>
              <a:rPr lang="en-US" sz="3000" dirty="0">
                <a:latin typeface="Cambria" panose="02040503050406030204" pitchFamily="18" charset="0"/>
              </a:rPr>
              <a:t>and </a:t>
            </a:r>
            <a:r>
              <a:rPr lang="en-US" sz="3000" dirty="0" smtClean="0">
                <a:latin typeface="Cambria" panose="02040503050406030204" pitchFamily="18" charset="0"/>
              </a:rPr>
              <a:t>the resulting ligand is </a:t>
            </a:r>
            <a:r>
              <a:rPr lang="en-US" sz="3000" dirty="0">
                <a:latin typeface="Cambria" panose="02040503050406030204" pitchFamily="18" charset="0"/>
              </a:rPr>
              <a:t>currently 7-coordinate</a:t>
            </a:r>
            <a:r>
              <a:rPr lang="en-US" sz="3000" dirty="0" smtClean="0">
                <a:latin typeface="Cambria" panose="02040503050406030204" pitchFamily="18" charset="0"/>
              </a:rPr>
              <a:t>. The </a:t>
            </a:r>
            <a:r>
              <a:rPr lang="en-US" sz="3000" baseline="30000" dirty="0" smtClean="0">
                <a:latin typeface="Cambria" panose="02040503050406030204" pitchFamily="18" charset="0"/>
              </a:rPr>
              <a:t>31</a:t>
            </a:r>
            <a:r>
              <a:rPr lang="en-US" sz="3000" dirty="0" smtClean="0">
                <a:latin typeface="Cambria" panose="02040503050406030204" pitchFamily="18" charset="0"/>
              </a:rPr>
              <a:t>P NMR spectrum of the crude phosphonate ester </a:t>
            </a:r>
            <a:r>
              <a:rPr lang="en-US" sz="3000" dirty="0" smtClean="0">
                <a:latin typeface="Cambria" panose="02040503050406030204" pitchFamily="18" charset="0"/>
              </a:rPr>
              <a:t>product has </a:t>
            </a:r>
            <a:r>
              <a:rPr lang="en-US" sz="3000" dirty="0" smtClean="0">
                <a:latin typeface="Cambria" panose="02040503050406030204" pitchFamily="18" charset="0"/>
              </a:rPr>
              <a:t>a strong peak at </a:t>
            </a:r>
            <a:r>
              <a:rPr lang="en-US" sz="3000" dirty="0" smtClean="0">
                <a:latin typeface="Cambria" panose="02040503050406030204" pitchFamily="18" charset="0"/>
              </a:rPr>
              <a:t>24.45 </a:t>
            </a:r>
            <a:r>
              <a:rPr lang="en-US" sz="3000" dirty="0" smtClean="0">
                <a:latin typeface="Cambria" panose="02040503050406030204" pitchFamily="18" charset="0"/>
              </a:rPr>
              <a:t>ppm which corresponds to a similar, known phosphonate compound found in the </a:t>
            </a:r>
            <a:r>
              <a:rPr lang="en-US" sz="3000" dirty="0" smtClean="0">
                <a:latin typeface="Cambria" panose="02040503050406030204" pitchFamily="18" charset="0"/>
              </a:rPr>
              <a:t>literature.</a:t>
            </a:r>
            <a:r>
              <a:rPr lang="en-US" sz="3000" baseline="30000" dirty="0">
                <a:latin typeface="Cambria" panose="02040503050406030204" pitchFamily="18" charset="0"/>
              </a:rPr>
              <a:t>2</a:t>
            </a:r>
            <a:r>
              <a:rPr lang="en-US" sz="3000" dirty="0" smtClean="0">
                <a:latin typeface="Cambria" panose="02040503050406030204" pitchFamily="18" charset="0"/>
              </a:rPr>
              <a:t> </a:t>
            </a:r>
            <a:r>
              <a:rPr lang="en-US" sz="3000" dirty="0" smtClean="0">
                <a:latin typeface="Cambria" panose="02040503050406030204" pitchFamily="18" charset="0"/>
              </a:rPr>
              <a:t>Similarly, the </a:t>
            </a:r>
            <a:r>
              <a:rPr lang="en-US" sz="3000" baseline="30000" dirty="0" smtClean="0">
                <a:latin typeface="Cambria" panose="02040503050406030204" pitchFamily="18" charset="0"/>
              </a:rPr>
              <a:t>31</a:t>
            </a:r>
            <a:r>
              <a:rPr lang="en-US" sz="3000" dirty="0" smtClean="0">
                <a:latin typeface="Cambria" panose="02040503050406030204" pitchFamily="18" charset="0"/>
              </a:rPr>
              <a:t>P NMR spectrum of the hydrolyzed </a:t>
            </a:r>
            <a:r>
              <a:rPr lang="en-US" sz="3000" dirty="0" smtClean="0">
                <a:latin typeface="Cambria" panose="02040503050406030204" pitchFamily="18" charset="0"/>
              </a:rPr>
              <a:t>phosphonate ester product (</a:t>
            </a:r>
            <a:r>
              <a:rPr lang="en-US" sz="3000" b="1" dirty="0" smtClean="0">
                <a:latin typeface="Cambria" panose="02040503050406030204" pitchFamily="18" charset="0"/>
              </a:rPr>
              <a:t>Figure 5</a:t>
            </a:r>
            <a:r>
              <a:rPr lang="en-US" sz="3000" dirty="0" smtClean="0">
                <a:latin typeface="Cambria" panose="02040503050406030204" pitchFamily="18" charset="0"/>
              </a:rPr>
              <a:t>) </a:t>
            </a:r>
            <a:r>
              <a:rPr lang="en-US" sz="3000" dirty="0">
                <a:latin typeface="Cambria" panose="02040503050406030204" pitchFamily="18" charset="0"/>
              </a:rPr>
              <a:t>shows </a:t>
            </a:r>
            <a:r>
              <a:rPr lang="en-US" sz="3000" dirty="0" smtClean="0">
                <a:latin typeface="Cambria" panose="02040503050406030204" pitchFamily="18" charset="0"/>
              </a:rPr>
              <a:t> a strong  peak at </a:t>
            </a:r>
            <a:r>
              <a:rPr lang="en-US" sz="3000" dirty="0" smtClean="0">
                <a:latin typeface="Cambria" panose="02040503050406030204" pitchFamily="18" charset="0"/>
              </a:rPr>
              <a:t>20.52 ppm </a:t>
            </a:r>
            <a:r>
              <a:rPr lang="en-US" sz="3000" dirty="0" smtClean="0">
                <a:latin typeface="Cambria" panose="02040503050406030204" pitchFamily="18" charset="0"/>
              </a:rPr>
              <a:t>which also </a:t>
            </a:r>
            <a:r>
              <a:rPr lang="en-US" sz="3000" dirty="0">
                <a:latin typeface="Cambria" panose="02040503050406030204" pitchFamily="18" charset="0"/>
              </a:rPr>
              <a:t>corresponds to a similar, known phosphonate compound found in the </a:t>
            </a:r>
            <a:r>
              <a:rPr lang="en-US" sz="3000" dirty="0" smtClean="0">
                <a:latin typeface="Cambria" panose="02040503050406030204" pitchFamily="18" charset="0"/>
              </a:rPr>
              <a:t>literature.</a:t>
            </a:r>
            <a:r>
              <a:rPr lang="en-US" sz="3000" baseline="30000" dirty="0" smtClean="0">
                <a:latin typeface="Cambria" panose="02040503050406030204" pitchFamily="18" charset="0"/>
              </a:rPr>
              <a:t>3 </a:t>
            </a:r>
            <a:r>
              <a:rPr lang="en-US" sz="3000" dirty="0" smtClean="0">
                <a:latin typeface="Cambria" panose="02040503050406030204" pitchFamily="18" charset="0"/>
              </a:rPr>
              <a:t>Because DFO is a large molecule with no symmetry, characterization of the novel derivatives has been challenging. Therefore, </a:t>
            </a:r>
            <a:r>
              <a:rPr lang="en-US" sz="3000" baseline="30000" dirty="0" smtClean="0">
                <a:latin typeface="Cambria" panose="02040503050406030204" pitchFamily="18" charset="0"/>
              </a:rPr>
              <a:t>31</a:t>
            </a:r>
            <a:r>
              <a:rPr lang="en-US" sz="3000" dirty="0" smtClean="0">
                <a:latin typeface="Cambria" panose="02040503050406030204" pitchFamily="18" charset="0"/>
              </a:rPr>
              <a:t>P NMR has been the primary method utilized for characterization. Because </a:t>
            </a:r>
            <a:r>
              <a:rPr lang="en-US" sz="3000" baseline="30000" dirty="0" smtClean="0">
                <a:latin typeface="Cambria" panose="02040503050406030204" pitchFamily="18" charset="0"/>
              </a:rPr>
              <a:t>31</a:t>
            </a:r>
            <a:r>
              <a:rPr lang="en-US" sz="3000" dirty="0" smtClean="0">
                <a:latin typeface="Cambria" panose="02040503050406030204" pitchFamily="18" charset="0"/>
              </a:rPr>
              <a:t>P NMR is not sufficient,  we are currently employing COSY and HSQC NMR to aid the characterization of these complex molecules. </a:t>
            </a:r>
            <a:endParaRPr lang="en-US" sz="3000" dirty="0">
              <a:latin typeface="Cambria" panose="02040503050406030204" pitchFamily="18" charset="0"/>
            </a:endParaRPr>
          </a:p>
        </p:txBody>
      </p:sp>
      <p:sp>
        <p:nvSpPr>
          <p:cNvPr id="30" name="Subtitle 2"/>
          <p:cNvSpPr txBox="1">
            <a:spLocks/>
          </p:cNvSpPr>
          <p:nvPr/>
        </p:nvSpPr>
        <p:spPr>
          <a:xfrm>
            <a:off x="11724890" y="13877622"/>
            <a:ext cx="16983917" cy="844041"/>
          </a:xfrm>
          <a:prstGeom prst="rect">
            <a:avLst/>
          </a:prstGeom>
          <a:solidFill>
            <a:schemeClr val="accent1">
              <a:lumMod val="75000"/>
            </a:schemeClr>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675" dirty="0">
                <a:solidFill>
                  <a:schemeClr val="bg1"/>
                </a:solidFill>
                <a:latin typeface="Cambria" panose="02040503050406030204" pitchFamily="18" charset="0"/>
              </a:rPr>
              <a:t> </a:t>
            </a:r>
          </a:p>
        </p:txBody>
      </p:sp>
      <p:sp>
        <p:nvSpPr>
          <p:cNvPr id="33" name="Subtitle 2"/>
          <p:cNvSpPr txBox="1">
            <a:spLocks/>
          </p:cNvSpPr>
          <p:nvPr/>
        </p:nvSpPr>
        <p:spPr>
          <a:xfrm>
            <a:off x="11724890" y="23642962"/>
            <a:ext cx="16983917" cy="7907165"/>
          </a:xfrm>
          <a:prstGeom prst="rect">
            <a:avLst/>
          </a:prstGeom>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392" dirty="0">
              <a:latin typeface="Cambria" panose="02040503050406030204" pitchFamily="18" charset="0"/>
            </a:endParaRPr>
          </a:p>
        </p:txBody>
      </p:sp>
      <p:cxnSp>
        <p:nvCxnSpPr>
          <p:cNvPr id="50" name="Straight Connector 49"/>
          <p:cNvCxnSpPr/>
          <p:nvPr/>
        </p:nvCxnSpPr>
        <p:spPr>
          <a:xfrm flipH="1">
            <a:off x="20162339" y="6823930"/>
            <a:ext cx="54509" cy="5222206"/>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64" name="TextBox 63"/>
          <p:cNvSpPr txBox="1"/>
          <p:nvPr/>
        </p:nvSpPr>
        <p:spPr>
          <a:xfrm>
            <a:off x="20448577" y="12708606"/>
            <a:ext cx="7711979" cy="375738"/>
          </a:xfrm>
          <a:prstGeom prst="rect">
            <a:avLst/>
          </a:prstGeom>
          <a:noFill/>
        </p:spPr>
        <p:txBody>
          <a:bodyPr wrap="square" lIns="97785" tIns="48892" rIns="97785" bIns="48892" rtlCol="0">
            <a:spAutoFit/>
          </a:bodyPr>
          <a:lstStyle/>
          <a:p>
            <a:r>
              <a:rPr lang="en-US" sz="1800" b="1" dirty="0">
                <a:latin typeface="Cambria" panose="02040503050406030204" pitchFamily="18" charset="0"/>
              </a:rPr>
              <a:t>Figure </a:t>
            </a:r>
            <a:r>
              <a:rPr lang="en-US" sz="1800" b="1" dirty="0" smtClean="0">
                <a:latin typeface="Cambria" panose="02040503050406030204" pitchFamily="18" charset="0"/>
              </a:rPr>
              <a:t>3. </a:t>
            </a:r>
            <a:r>
              <a:rPr lang="en-US" sz="1800" baseline="30000" dirty="0">
                <a:latin typeface="Cambria" panose="02040503050406030204" pitchFamily="18" charset="0"/>
              </a:rPr>
              <a:t>1</a:t>
            </a:r>
            <a:r>
              <a:rPr lang="en-US" sz="1800" dirty="0">
                <a:latin typeface="Cambria" panose="02040503050406030204" pitchFamily="18" charset="0"/>
              </a:rPr>
              <a:t>H NMR of </a:t>
            </a:r>
            <a:r>
              <a:rPr lang="en-US" sz="1800" dirty="0" smtClean="0">
                <a:latin typeface="Cambria" panose="02040503050406030204" pitchFamily="18" charset="0"/>
              </a:rPr>
              <a:t>the crude phosphonate ester.</a:t>
            </a:r>
            <a:endParaRPr lang="en-US" sz="1800" b="1" dirty="0">
              <a:latin typeface="Cambria" panose="02040503050406030204" pitchFamily="18" charset="0"/>
            </a:endParaRPr>
          </a:p>
        </p:txBody>
      </p:sp>
      <p:sp>
        <p:nvSpPr>
          <p:cNvPr id="62" name="TextBox 61"/>
          <p:cNvSpPr txBox="1"/>
          <p:nvPr/>
        </p:nvSpPr>
        <p:spPr>
          <a:xfrm>
            <a:off x="12001379" y="12708606"/>
            <a:ext cx="7783436" cy="375738"/>
          </a:xfrm>
          <a:prstGeom prst="rect">
            <a:avLst/>
          </a:prstGeom>
          <a:noFill/>
        </p:spPr>
        <p:txBody>
          <a:bodyPr wrap="square" lIns="97785" tIns="48892" rIns="97785" bIns="48892" rtlCol="0">
            <a:spAutoFit/>
          </a:bodyPr>
          <a:lstStyle/>
          <a:p>
            <a:r>
              <a:rPr lang="en-US" sz="1800" b="1" dirty="0" smtClean="0">
                <a:latin typeface="Cambria" panose="02040503050406030204" pitchFamily="18" charset="0"/>
              </a:rPr>
              <a:t>Figure 2. </a:t>
            </a:r>
            <a:r>
              <a:rPr lang="en-US" sz="1800" baseline="30000" dirty="0" smtClean="0">
                <a:latin typeface="Cambria" panose="02040503050406030204" pitchFamily="18" charset="0"/>
              </a:rPr>
              <a:t>1</a:t>
            </a:r>
            <a:r>
              <a:rPr lang="en-US" sz="1800" dirty="0" smtClean="0">
                <a:latin typeface="Cambria" panose="02040503050406030204" pitchFamily="18" charset="0"/>
              </a:rPr>
              <a:t>H NMR of the starting material, desferrioxamine mesylate. </a:t>
            </a:r>
            <a:r>
              <a:rPr lang="en-US" sz="1800" b="1" dirty="0" smtClean="0">
                <a:latin typeface="Cambria" panose="02040503050406030204" pitchFamily="18" charset="0"/>
              </a:rPr>
              <a:t> </a:t>
            </a:r>
            <a:endParaRPr lang="en-US" sz="1800" b="1" dirty="0">
              <a:latin typeface="Cambria" panose="02040503050406030204" pitchFamily="18" charset="0"/>
            </a:endParaRPr>
          </a:p>
        </p:txBody>
      </p:sp>
      <p:cxnSp>
        <p:nvCxnSpPr>
          <p:cNvPr id="75" name="Straight Connector 74"/>
          <p:cNvCxnSpPr/>
          <p:nvPr/>
        </p:nvCxnSpPr>
        <p:spPr>
          <a:xfrm>
            <a:off x="20162339" y="23975237"/>
            <a:ext cx="0" cy="6064910"/>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149" name="Subtitle 2"/>
          <p:cNvSpPr txBox="1">
            <a:spLocks/>
          </p:cNvSpPr>
          <p:nvPr/>
        </p:nvSpPr>
        <p:spPr>
          <a:xfrm>
            <a:off x="11688272" y="22241854"/>
            <a:ext cx="17020535" cy="725529"/>
          </a:xfrm>
          <a:prstGeom prst="rect">
            <a:avLst/>
          </a:prstGeom>
          <a:solidFill>
            <a:schemeClr val="accent1">
              <a:lumMod val="75000"/>
            </a:schemeClr>
          </a:solidFill>
          <a:ln>
            <a:solidFill>
              <a:srgbClr val="002060"/>
            </a:solidFill>
          </a:ln>
        </p:spPr>
        <p:txBody>
          <a:bodyPr vert="horz" lIns="97785" tIns="48892" rIns="97785" bIns="48892"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4675" dirty="0">
              <a:solidFill>
                <a:schemeClr val="bg1"/>
              </a:solidFill>
              <a:latin typeface="Cambria" panose="02040503050406030204" pitchFamily="18" charset="0"/>
            </a:endParaRPr>
          </a:p>
        </p:txBody>
      </p:sp>
      <p:sp>
        <p:nvSpPr>
          <p:cNvPr id="31" name="Subtitle 2"/>
          <p:cNvSpPr txBox="1">
            <a:spLocks/>
          </p:cNvSpPr>
          <p:nvPr/>
        </p:nvSpPr>
        <p:spPr>
          <a:xfrm>
            <a:off x="11724892" y="15174508"/>
            <a:ext cx="16983916" cy="6457478"/>
          </a:xfrm>
          <a:prstGeom prst="rect">
            <a:avLst/>
          </a:prstGeom>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392" dirty="0">
              <a:latin typeface="Cambria" panose="02040503050406030204" pitchFamily="18" charset="0"/>
            </a:endParaRPr>
          </a:p>
        </p:txBody>
      </p:sp>
      <p:cxnSp>
        <p:nvCxnSpPr>
          <p:cNvPr id="159" name="Straight Connector 158"/>
          <p:cNvCxnSpPr/>
          <p:nvPr/>
        </p:nvCxnSpPr>
        <p:spPr>
          <a:xfrm>
            <a:off x="20084766" y="16037581"/>
            <a:ext cx="35498" cy="5222015"/>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85" name="Subtitle 2"/>
          <p:cNvSpPr txBox="1">
            <a:spLocks/>
          </p:cNvSpPr>
          <p:nvPr/>
        </p:nvSpPr>
        <p:spPr>
          <a:xfrm>
            <a:off x="29592921" y="27901101"/>
            <a:ext cx="10197451" cy="3649026"/>
          </a:xfrm>
          <a:prstGeom prst="rect">
            <a:avLst/>
          </a:prstGeom>
          <a:noFill/>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l">
              <a:lnSpc>
                <a:spcPct val="100000"/>
              </a:lnSpc>
              <a:spcBef>
                <a:spcPts val="600"/>
              </a:spcBef>
              <a:buAutoNum type="arabicPeriod"/>
            </a:pPr>
            <a:r>
              <a:rPr lang="en-US" sz="2400" dirty="0" smtClean="0">
                <a:latin typeface="Cambria" charset="0"/>
                <a:ea typeface="Cambria" charset="0"/>
                <a:cs typeface="Cambria" charset="0"/>
              </a:rPr>
              <a:t>T</a:t>
            </a:r>
            <a:r>
              <a:rPr lang="en-US" sz="2400" dirty="0">
                <a:latin typeface="Cambria" charset="0"/>
                <a:ea typeface="Cambria" charset="0"/>
                <a:cs typeface="Cambria" charset="0"/>
              </a:rPr>
              <a:t>. J. Wadas, E. H. Wong, G. R. Weisman, C. J. Anderson. Coordinating </a:t>
            </a:r>
            <a:r>
              <a:rPr lang="en-US" sz="2400" dirty="0">
                <a:latin typeface="Cambria" charset="0"/>
                <a:ea typeface="Cambria" charset="0"/>
                <a:cs typeface="Cambria" charset="0"/>
              </a:rPr>
              <a:t>r</a:t>
            </a:r>
            <a:r>
              <a:rPr lang="en-US" sz="2400" dirty="0" smtClean="0">
                <a:latin typeface="Cambria" charset="0"/>
                <a:ea typeface="Cambria" charset="0"/>
                <a:cs typeface="Cambria" charset="0"/>
              </a:rPr>
              <a:t>adiometals </a:t>
            </a:r>
            <a:r>
              <a:rPr lang="en-US" sz="2400" dirty="0">
                <a:latin typeface="Cambria" charset="0"/>
                <a:ea typeface="Cambria" charset="0"/>
                <a:cs typeface="Cambria" charset="0"/>
              </a:rPr>
              <a:t>of </a:t>
            </a:r>
            <a:r>
              <a:rPr lang="en-US" sz="2400" dirty="0" smtClean="0">
                <a:latin typeface="Cambria" charset="0"/>
                <a:ea typeface="Cambria" charset="0"/>
                <a:cs typeface="Cambria" charset="0"/>
              </a:rPr>
              <a:t>copper</a:t>
            </a:r>
            <a:r>
              <a:rPr lang="en-US" sz="2400" dirty="0">
                <a:latin typeface="Cambria" charset="0"/>
                <a:ea typeface="Cambria" charset="0"/>
                <a:cs typeface="Cambria" charset="0"/>
              </a:rPr>
              <a:t>, </a:t>
            </a:r>
            <a:r>
              <a:rPr lang="en-US" sz="2400" dirty="0" smtClean="0">
                <a:latin typeface="Cambria" charset="0"/>
                <a:ea typeface="Cambria" charset="0"/>
                <a:cs typeface="Cambria" charset="0"/>
              </a:rPr>
              <a:t>gallium</a:t>
            </a:r>
            <a:r>
              <a:rPr lang="en-US" sz="2400" dirty="0">
                <a:latin typeface="Cambria" charset="0"/>
                <a:ea typeface="Cambria" charset="0"/>
                <a:cs typeface="Cambria" charset="0"/>
              </a:rPr>
              <a:t>, </a:t>
            </a:r>
            <a:r>
              <a:rPr lang="en-US" sz="2400" dirty="0" smtClean="0">
                <a:latin typeface="Cambria" charset="0"/>
                <a:ea typeface="Cambria" charset="0"/>
                <a:cs typeface="Cambria" charset="0"/>
              </a:rPr>
              <a:t>indium</a:t>
            </a:r>
            <a:r>
              <a:rPr lang="en-US" sz="2400" dirty="0">
                <a:latin typeface="Cambria" charset="0"/>
                <a:ea typeface="Cambria" charset="0"/>
                <a:cs typeface="Cambria" charset="0"/>
              </a:rPr>
              <a:t>, </a:t>
            </a:r>
            <a:r>
              <a:rPr lang="en-US" sz="2400" dirty="0" smtClean="0">
                <a:latin typeface="Cambria" charset="0"/>
                <a:ea typeface="Cambria" charset="0"/>
                <a:cs typeface="Cambria" charset="0"/>
              </a:rPr>
              <a:t>yttrium </a:t>
            </a:r>
            <a:r>
              <a:rPr lang="en-US" sz="2400" dirty="0">
                <a:latin typeface="Cambria" charset="0"/>
                <a:ea typeface="Cambria" charset="0"/>
                <a:cs typeface="Cambria" charset="0"/>
              </a:rPr>
              <a:t>and </a:t>
            </a:r>
            <a:r>
              <a:rPr lang="en-US" sz="2400" dirty="0" smtClean="0">
                <a:latin typeface="Cambria" charset="0"/>
                <a:ea typeface="Cambria" charset="0"/>
                <a:cs typeface="Cambria" charset="0"/>
              </a:rPr>
              <a:t>zirconium </a:t>
            </a:r>
            <a:r>
              <a:rPr lang="en-US" sz="2400" dirty="0">
                <a:latin typeface="Cambria" charset="0"/>
                <a:ea typeface="Cambria" charset="0"/>
                <a:cs typeface="Cambria" charset="0"/>
              </a:rPr>
              <a:t>for PET and SPECT </a:t>
            </a:r>
            <a:r>
              <a:rPr lang="en-US" sz="2400" dirty="0" smtClean="0">
                <a:latin typeface="Cambria" charset="0"/>
                <a:ea typeface="Cambria" charset="0"/>
                <a:cs typeface="Cambria" charset="0"/>
              </a:rPr>
              <a:t>imaging </a:t>
            </a:r>
            <a:r>
              <a:rPr lang="en-US" sz="2400" dirty="0">
                <a:latin typeface="Cambria" charset="0"/>
                <a:ea typeface="Cambria" charset="0"/>
                <a:cs typeface="Cambria" charset="0"/>
              </a:rPr>
              <a:t>of </a:t>
            </a:r>
            <a:r>
              <a:rPr lang="en-US" sz="2400" dirty="0" smtClean="0">
                <a:latin typeface="Cambria" charset="0"/>
                <a:ea typeface="Cambria" charset="0"/>
                <a:cs typeface="Cambria" charset="0"/>
              </a:rPr>
              <a:t>diseases</a:t>
            </a:r>
            <a:r>
              <a:rPr lang="en-US" sz="2400" dirty="0">
                <a:latin typeface="Cambria" charset="0"/>
                <a:ea typeface="Cambria" charset="0"/>
                <a:cs typeface="Cambria" charset="0"/>
              </a:rPr>
              <a:t>. </a:t>
            </a:r>
            <a:r>
              <a:rPr lang="en-US" sz="2400" i="1" dirty="0" smtClean="0">
                <a:latin typeface="Cambria" charset="0"/>
                <a:ea typeface="Cambria" charset="0"/>
                <a:cs typeface="Cambria" charset="0"/>
              </a:rPr>
              <a:t>Chem. Rev.</a:t>
            </a:r>
            <a:r>
              <a:rPr lang="en-US" sz="2400" dirty="0" smtClean="0">
                <a:latin typeface="Cambria" charset="0"/>
                <a:ea typeface="Cambria" charset="0"/>
                <a:cs typeface="Cambria" charset="0"/>
              </a:rPr>
              <a:t> </a:t>
            </a:r>
            <a:r>
              <a:rPr lang="en-US" sz="2400" b="1" dirty="0">
                <a:latin typeface="Cambria" charset="0"/>
                <a:ea typeface="Cambria" charset="0"/>
                <a:cs typeface="Cambria" charset="0"/>
              </a:rPr>
              <a:t>2010</a:t>
            </a:r>
            <a:r>
              <a:rPr lang="en-US" sz="2400" dirty="0">
                <a:latin typeface="Cambria" charset="0"/>
                <a:ea typeface="Cambria" charset="0"/>
                <a:cs typeface="Cambria" charset="0"/>
              </a:rPr>
              <a:t>. 110, (5</a:t>
            </a:r>
            <a:r>
              <a:rPr lang="en-US" sz="2400" dirty="0" smtClean="0">
                <a:latin typeface="Cambria" charset="0"/>
                <a:ea typeface="Cambria" charset="0"/>
                <a:cs typeface="Cambria" charset="0"/>
              </a:rPr>
              <a:t>).</a:t>
            </a:r>
            <a:endParaRPr lang="en-US" sz="2400" dirty="0" smtClean="0">
              <a:latin typeface="Cambria" charset="0"/>
              <a:ea typeface="Cambria" charset="0"/>
              <a:cs typeface="Cambria" charset="0"/>
            </a:endParaRPr>
          </a:p>
          <a:p>
            <a:pPr marL="457200" indent="-457200" algn="l">
              <a:lnSpc>
                <a:spcPct val="100000"/>
              </a:lnSpc>
              <a:spcBef>
                <a:spcPts val="600"/>
              </a:spcBef>
              <a:buAutoNum type="arabicPeriod"/>
            </a:pPr>
            <a:r>
              <a:rPr lang="en-US" sz="2400" dirty="0" smtClean="0">
                <a:latin typeface="Cambria" panose="02040503050406030204" pitchFamily="18" charset="0"/>
              </a:rPr>
              <a:t>G. Courtois, L. Migniac. A facile </a:t>
            </a:r>
            <a:r>
              <a:rPr lang="en-US" sz="2400" dirty="0">
                <a:latin typeface="Cambria" panose="02040503050406030204" pitchFamily="18" charset="0"/>
              </a:rPr>
              <a:t>synthesis </a:t>
            </a:r>
            <a:r>
              <a:rPr lang="en-US" sz="2400" dirty="0" smtClean="0">
                <a:latin typeface="Cambria" panose="02040503050406030204" pitchFamily="18" charset="0"/>
              </a:rPr>
              <a:t>N- </a:t>
            </a:r>
            <a:r>
              <a:rPr lang="en-US" sz="2400" dirty="0">
                <a:latin typeface="Cambria" panose="02040503050406030204" pitchFamily="18" charset="0"/>
              </a:rPr>
              <a:t>a</a:t>
            </a:r>
            <a:r>
              <a:rPr lang="en-US" sz="2400" dirty="0" smtClean="0">
                <a:latin typeface="Cambria" panose="02040503050406030204" pitchFamily="18" charset="0"/>
              </a:rPr>
              <a:t>lkylaminomethylphosphonates. </a:t>
            </a:r>
            <a:r>
              <a:rPr lang="en-US" sz="2400" i="1" dirty="0" smtClean="0">
                <a:latin typeface="Cambria" panose="02040503050406030204" pitchFamily="18" charset="0"/>
              </a:rPr>
              <a:t>Synth. Comm.</a:t>
            </a:r>
            <a:r>
              <a:rPr lang="en-US" sz="2400" dirty="0" smtClean="0">
                <a:latin typeface="Cambria" panose="02040503050406030204" pitchFamily="18" charset="0"/>
              </a:rPr>
              <a:t> </a:t>
            </a:r>
            <a:r>
              <a:rPr lang="en-US" sz="2400" b="1" dirty="0" smtClean="0">
                <a:latin typeface="Cambria" panose="02040503050406030204" pitchFamily="18" charset="0"/>
              </a:rPr>
              <a:t>1991</a:t>
            </a:r>
            <a:r>
              <a:rPr lang="en-US" sz="2400" dirty="0" smtClean="0">
                <a:latin typeface="Cambria" panose="02040503050406030204" pitchFamily="18" charset="0"/>
              </a:rPr>
              <a:t>. </a:t>
            </a:r>
            <a:r>
              <a:rPr lang="en-US" sz="2400" i="1" dirty="0" smtClean="0">
                <a:latin typeface="Cambria" panose="02040503050406030204" pitchFamily="18" charset="0"/>
              </a:rPr>
              <a:t>21</a:t>
            </a:r>
            <a:r>
              <a:rPr lang="en-US" sz="2400" dirty="0" smtClean="0">
                <a:latin typeface="Cambria" panose="02040503050406030204" pitchFamily="18" charset="0"/>
              </a:rPr>
              <a:t>, 2, 201-209.</a:t>
            </a:r>
            <a:endParaRPr lang="en-US" sz="2400" dirty="0">
              <a:latin typeface="Cambria" panose="02040503050406030204" pitchFamily="18" charset="0"/>
            </a:endParaRPr>
          </a:p>
          <a:p>
            <a:pPr marL="457200" indent="-457200" algn="l">
              <a:lnSpc>
                <a:spcPct val="100000"/>
              </a:lnSpc>
              <a:spcBef>
                <a:spcPts val="600"/>
              </a:spcBef>
              <a:buAutoNum type="arabicPeriod"/>
            </a:pPr>
            <a:r>
              <a:rPr lang="en-US" sz="2400" dirty="0" smtClean="0">
                <a:latin typeface="Cambria" panose="02040503050406030204" pitchFamily="18" charset="0"/>
              </a:rPr>
              <a:t>A.A. Prishchenko, M.V. Livantsov, O.P. Novikova, L.I. Livantsova, V.S. Petrosyan</a:t>
            </a:r>
            <a:r>
              <a:rPr lang="en-US" sz="2400" dirty="0">
                <a:latin typeface="Cambria" panose="02040503050406030204" pitchFamily="18" charset="0"/>
              </a:rPr>
              <a:t>. Synthesis of new organophosphorus-substituted mono- and bis(trimethylsilyl)amines with PCH2N fragments and their </a:t>
            </a:r>
            <a:r>
              <a:rPr lang="en-US" sz="2400" dirty="0" smtClean="0">
                <a:latin typeface="Cambria" panose="02040503050406030204" pitchFamily="18" charset="0"/>
              </a:rPr>
              <a:t>derivatives. </a:t>
            </a:r>
            <a:r>
              <a:rPr lang="en-US" sz="2400" i="1" dirty="0" smtClean="0">
                <a:latin typeface="Cambria" panose="02040503050406030204" pitchFamily="18" charset="0"/>
              </a:rPr>
              <a:t>Hetero. Chem. </a:t>
            </a:r>
            <a:r>
              <a:rPr lang="en-US" sz="2400" b="1" dirty="0" smtClean="0">
                <a:latin typeface="Cambria" panose="02040503050406030204" pitchFamily="18" charset="0"/>
              </a:rPr>
              <a:t>2010</a:t>
            </a:r>
            <a:r>
              <a:rPr lang="en-US" sz="2400" dirty="0" smtClean="0">
                <a:latin typeface="Cambria" panose="02040503050406030204" pitchFamily="18" charset="0"/>
              </a:rPr>
              <a:t>. </a:t>
            </a:r>
            <a:r>
              <a:rPr lang="en-US" sz="2400" i="1" dirty="0" smtClean="0">
                <a:latin typeface="Cambria" panose="02040503050406030204" pitchFamily="18" charset="0"/>
              </a:rPr>
              <a:t>21</a:t>
            </a:r>
            <a:r>
              <a:rPr lang="en-US" sz="2400" dirty="0" smtClean="0">
                <a:latin typeface="Cambria" panose="02040503050406030204" pitchFamily="18" charset="0"/>
              </a:rPr>
              <a:t>, 2, 71-77.</a:t>
            </a:r>
            <a:endParaRPr lang="en-US" sz="2400" dirty="0" smtClean="0">
              <a:latin typeface="Cambria" panose="02040503050406030204" pitchFamily="18" charset="0"/>
            </a:endParaRPr>
          </a:p>
          <a:p>
            <a:pPr algn="l"/>
            <a:endParaRPr lang="en-US" sz="2400" dirty="0">
              <a:latin typeface="Cambria" panose="02040503050406030204" pitchFamily="18" charset="0"/>
            </a:endParaRPr>
          </a:p>
        </p:txBody>
      </p:sp>
      <p:sp>
        <p:nvSpPr>
          <p:cNvPr id="93" name="Subtitle 2"/>
          <p:cNvSpPr txBox="1">
            <a:spLocks/>
          </p:cNvSpPr>
          <p:nvPr/>
        </p:nvSpPr>
        <p:spPr>
          <a:xfrm>
            <a:off x="29592921" y="26773388"/>
            <a:ext cx="10287758" cy="606411"/>
          </a:xfrm>
          <a:prstGeom prst="rect">
            <a:avLst/>
          </a:prstGeom>
          <a:solidFill>
            <a:schemeClr val="accent1">
              <a:lumMod val="75000"/>
            </a:schemeClr>
          </a:solidFill>
          <a:ln>
            <a:solidFill>
              <a:srgbClr val="002060"/>
            </a:solidFill>
          </a:ln>
        </p:spPr>
        <p:txBody>
          <a:bodyPr vert="horz" lIns="97785" tIns="48892" rIns="97785" bIns="48892"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308" dirty="0">
                <a:solidFill>
                  <a:schemeClr val="bg1"/>
                </a:solidFill>
                <a:latin typeface="Cambria" panose="02040503050406030204" pitchFamily="18" charset="0"/>
              </a:rPr>
              <a:t>References</a:t>
            </a:r>
          </a:p>
        </p:txBody>
      </p:sp>
      <p:sp>
        <p:nvSpPr>
          <p:cNvPr id="4" name="TextBox 3"/>
          <p:cNvSpPr txBox="1"/>
          <p:nvPr/>
        </p:nvSpPr>
        <p:spPr>
          <a:xfrm>
            <a:off x="30236180" y="12570386"/>
            <a:ext cx="5185951" cy="507762"/>
          </a:xfrm>
          <a:prstGeom prst="rect">
            <a:avLst/>
          </a:prstGeom>
          <a:noFill/>
        </p:spPr>
        <p:txBody>
          <a:bodyPr wrap="square" lIns="97785" tIns="48892" rIns="97785" bIns="48892" rtlCol="0">
            <a:spAutoFit/>
          </a:bodyPr>
          <a:lstStyle/>
          <a:p>
            <a:endParaRPr lang="en-US" sz="2658" dirty="0">
              <a:latin typeface="Cambria" panose="02040503050406030204" pitchFamily="18" charset="0"/>
            </a:endParaRPr>
          </a:p>
        </p:txBody>
      </p:sp>
      <p:sp>
        <p:nvSpPr>
          <p:cNvPr id="99" name="Subtitle 2"/>
          <p:cNvSpPr txBox="1">
            <a:spLocks/>
          </p:cNvSpPr>
          <p:nvPr/>
        </p:nvSpPr>
        <p:spPr>
          <a:xfrm>
            <a:off x="338799" y="20797470"/>
            <a:ext cx="10447524" cy="10752658"/>
          </a:xfrm>
          <a:prstGeom prst="rect">
            <a:avLst/>
          </a:prstGeom>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p:txBody>
      </p:sp>
      <p:sp>
        <p:nvSpPr>
          <p:cNvPr id="101" name="TextBox 100"/>
          <p:cNvSpPr txBox="1"/>
          <p:nvPr/>
        </p:nvSpPr>
        <p:spPr>
          <a:xfrm>
            <a:off x="20414666" y="21090584"/>
            <a:ext cx="7711979" cy="375738"/>
          </a:xfrm>
          <a:prstGeom prst="rect">
            <a:avLst/>
          </a:prstGeom>
          <a:noFill/>
        </p:spPr>
        <p:txBody>
          <a:bodyPr wrap="square" lIns="97785" tIns="48892" rIns="97785" bIns="48892" rtlCol="0">
            <a:spAutoFit/>
          </a:bodyPr>
          <a:lstStyle/>
          <a:p>
            <a:r>
              <a:rPr lang="en-US" sz="1800" b="1" dirty="0">
                <a:latin typeface="Cambria" panose="02040503050406030204" pitchFamily="18" charset="0"/>
              </a:rPr>
              <a:t>Figure </a:t>
            </a:r>
            <a:r>
              <a:rPr lang="en-US" sz="1800" b="1" dirty="0" smtClean="0">
                <a:latin typeface="Cambria" panose="02040503050406030204" pitchFamily="18" charset="0"/>
              </a:rPr>
              <a:t>5.</a:t>
            </a:r>
            <a:r>
              <a:rPr lang="en-US" sz="1800" dirty="0" smtClean="0">
                <a:latin typeface="Cambria" panose="02040503050406030204" pitchFamily="18" charset="0"/>
              </a:rPr>
              <a:t> </a:t>
            </a:r>
            <a:r>
              <a:rPr lang="en-US" sz="1800" baseline="30000" dirty="0" smtClean="0">
                <a:latin typeface="Cambria" panose="02040503050406030204" pitchFamily="18" charset="0"/>
              </a:rPr>
              <a:t>31</a:t>
            </a:r>
            <a:r>
              <a:rPr lang="en-US" sz="1800" dirty="0" smtClean="0">
                <a:latin typeface="Cambria" panose="02040503050406030204" pitchFamily="18" charset="0"/>
              </a:rPr>
              <a:t>P </a:t>
            </a:r>
            <a:r>
              <a:rPr lang="en-US" sz="1800" dirty="0">
                <a:latin typeface="Cambria" panose="02040503050406030204" pitchFamily="18" charset="0"/>
              </a:rPr>
              <a:t>NMR of the hydrolyzed phosphonate </a:t>
            </a:r>
            <a:r>
              <a:rPr lang="en-US" sz="1800" dirty="0" smtClean="0">
                <a:latin typeface="Cambria" panose="02040503050406030204" pitchFamily="18" charset="0"/>
              </a:rPr>
              <a:t>ester.</a:t>
            </a:r>
            <a:r>
              <a:rPr lang="en-US" sz="1800" baseline="30000" dirty="0">
                <a:latin typeface="Cambria" panose="02040503050406030204" pitchFamily="18" charset="0"/>
              </a:rPr>
              <a:t>3</a:t>
            </a:r>
            <a:endParaRPr lang="en-US" sz="1800" b="1" dirty="0">
              <a:latin typeface="Cambria" panose="02040503050406030204" pitchFamily="18" charset="0"/>
            </a:endParaRPr>
          </a:p>
        </p:txBody>
      </p:sp>
      <p:sp>
        <p:nvSpPr>
          <p:cNvPr id="102" name="TextBox 101"/>
          <p:cNvSpPr txBox="1"/>
          <p:nvPr/>
        </p:nvSpPr>
        <p:spPr>
          <a:xfrm>
            <a:off x="11973017" y="21112015"/>
            <a:ext cx="7783436" cy="375738"/>
          </a:xfrm>
          <a:prstGeom prst="rect">
            <a:avLst/>
          </a:prstGeom>
          <a:noFill/>
        </p:spPr>
        <p:txBody>
          <a:bodyPr wrap="square" lIns="97785" tIns="48892" rIns="97785" bIns="48892" rtlCol="0">
            <a:spAutoFit/>
          </a:bodyPr>
          <a:lstStyle/>
          <a:p>
            <a:r>
              <a:rPr lang="en-US" sz="1800" b="1" dirty="0" smtClean="0">
                <a:latin typeface="Cambria" panose="02040503050406030204" pitchFamily="18" charset="0"/>
              </a:rPr>
              <a:t>Figure 4.</a:t>
            </a:r>
            <a:r>
              <a:rPr lang="en-US" sz="1800" dirty="0">
                <a:latin typeface="Cambria" panose="02040503050406030204" pitchFamily="18" charset="0"/>
              </a:rPr>
              <a:t> </a:t>
            </a:r>
            <a:r>
              <a:rPr lang="en-US" sz="1800" baseline="30000" dirty="0" smtClean="0">
                <a:latin typeface="Cambria" panose="02040503050406030204" pitchFamily="18" charset="0"/>
              </a:rPr>
              <a:t>1</a:t>
            </a:r>
            <a:r>
              <a:rPr lang="en-US" sz="1800" dirty="0" smtClean="0">
                <a:latin typeface="Cambria" panose="02040503050406030204" pitchFamily="18" charset="0"/>
              </a:rPr>
              <a:t>H NMR of the hydrolyzed phosphonate ester..</a:t>
            </a:r>
            <a:endParaRPr lang="en-US" sz="1800" b="1" dirty="0">
              <a:latin typeface="Cambria" panose="02040503050406030204" pitchFamily="18" charset="0"/>
            </a:endParaRPr>
          </a:p>
        </p:txBody>
      </p:sp>
      <p:sp>
        <p:nvSpPr>
          <p:cNvPr id="105" name="TextBox 104"/>
          <p:cNvSpPr txBox="1"/>
          <p:nvPr/>
        </p:nvSpPr>
        <p:spPr>
          <a:xfrm>
            <a:off x="20448577" y="30597835"/>
            <a:ext cx="7711979" cy="375738"/>
          </a:xfrm>
          <a:prstGeom prst="rect">
            <a:avLst/>
          </a:prstGeom>
          <a:noFill/>
        </p:spPr>
        <p:txBody>
          <a:bodyPr wrap="square" lIns="97785" tIns="48892" rIns="97785" bIns="48892" rtlCol="0">
            <a:spAutoFit/>
          </a:bodyPr>
          <a:lstStyle/>
          <a:p>
            <a:r>
              <a:rPr lang="en-US" sz="1800" b="1" dirty="0" smtClean="0">
                <a:latin typeface="Cambria" panose="02040503050406030204" pitchFamily="18" charset="0"/>
              </a:rPr>
              <a:t>Figure 7. </a:t>
            </a:r>
            <a:r>
              <a:rPr lang="en-US" sz="1800" baseline="30000" dirty="0" smtClean="0">
                <a:latin typeface="Cambria" panose="02040503050406030204" pitchFamily="18" charset="0"/>
              </a:rPr>
              <a:t>13</a:t>
            </a:r>
            <a:r>
              <a:rPr lang="en-US" sz="1800" dirty="0" smtClean="0">
                <a:latin typeface="Cambria" panose="02040503050406030204" pitchFamily="18" charset="0"/>
              </a:rPr>
              <a:t>C NMR of the hydrolyzed phosphonate ester.</a:t>
            </a:r>
            <a:endParaRPr lang="en-US" sz="1800" b="1" dirty="0">
              <a:latin typeface="Cambria" panose="02040503050406030204" pitchFamily="18" charset="0"/>
            </a:endParaRPr>
          </a:p>
        </p:txBody>
      </p:sp>
      <p:sp>
        <p:nvSpPr>
          <p:cNvPr id="106" name="TextBox 105"/>
          <p:cNvSpPr txBox="1"/>
          <p:nvPr/>
        </p:nvSpPr>
        <p:spPr>
          <a:xfrm>
            <a:off x="12001379" y="30597835"/>
            <a:ext cx="7783436" cy="375738"/>
          </a:xfrm>
          <a:prstGeom prst="rect">
            <a:avLst/>
          </a:prstGeom>
          <a:noFill/>
        </p:spPr>
        <p:txBody>
          <a:bodyPr wrap="square" lIns="97785" tIns="48892" rIns="97785" bIns="48892" rtlCol="0">
            <a:spAutoFit/>
          </a:bodyPr>
          <a:lstStyle/>
          <a:p>
            <a:r>
              <a:rPr lang="en-US" sz="1800" b="1" dirty="0" smtClean="0">
                <a:latin typeface="Cambria" panose="02040503050406030204" pitchFamily="18" charset="0"/>
              </a:rPr>
              <a:t>Figure 6. </a:t>
            </a:r>
            <a:r>
              <a:rPr lang="en-US" sz="1800" baseline="30000" dirty="0" smtClean="0">
                <a:latin typeface="Cambria" panose="02040503050406030204" pitchFamily="18" charset="0"/>
              </a:rPr>
              <a:t>13</a:t>
            </a:r>
            <a:r>
              <a:rPr lang="en-US" sz="1800" dirty="0" smtClean="0">
                <a:latin typeface="Cambria" panose="02040503050406030204" pitchFamily="18" charset="0"/>
              </a:rPr>
              <a:t>C NMR of the starting material, desferrioxamine mesylate.</a:t>
            </a:r>
            <a:endParaRPr lang="en-US" sz="1800" b="1" dirty="0">
              <a:latin typeface="Cambria" panose="02040503050406030204" pitchFamily="18" charset="0"/>
            </a:endParaRPr>
          </a:p>
        </p:txBody>
      </p:sp>
      <p:sp>
        <p:nvSpPr>
          <p:cNvPr id="108" name="Subtitle 2"/>
          <p:cNvSpPr txBox="1">
            <a:spLocks/>
          </p:cNvSpPr>
          <p:nvPr/>
        </p:nvSpPr>
        <p:spPr>
          <a:xfrm>
            <a:off x="29647374" y="23523037"/>
            <a:ext cx="10241034" cy="2616370"/>
          </a:xfrm>
          <a:prstGeom prst="rect">
            <a:avLst/>
          </a:prstGeom>
          <a:noFill/>
          <a:ln>
            <a:solidFill>
              <a:srgbClr val="002060"/>
            </a:solidFill>
          </a:ln>
        </p:spPr>
        <p:txBody>
          <a:bodyPr vert="horz" lIns="97785" tIns="48892" rIns="97785" bIns="48892" rtlCol="0" anchor="t">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20000"/>
              </a:lnSpc>
              <a:spcBef>
                <a:spcPts val="0"/>
              </a:spcBef>
            </a:pPr>
            <a:r>
              <a:rPr lang="en-US" sz="3000" dirty="0" smtClean="0">
                <a:latin typeface="Cambria" panose="02040503050406030204" pitchFamily="18" charset="0"/>
              </a:rPr>
              <a:t>I would like to acknowledge my research advisor, Dr. Roy Planalp, and Dr. Mahmoud Abdalrahman for without them this project would not be possible. I would also like to acknowledge the rest of the Planalp Group including Aaron Chung, Matthew Reuter, Evangelos Rossis, and Luke Fulton. </a:t>
            </a:r>
            <a:endParaRPr lang="en-US" sz="3000" dirty="0">
              <a:latin typeface="Cambria" panose="02040503050406030204" pitchFamily="18" charset="0"/>
            </a:endParaRPr>
          </a:p>
          <a:p>
            <a:pPr algn="l">
              <a:lnSpc>
                <a:spcPct val="140000"/>
              </a:lnSpc>
              <a:spcBef>
                <a:spcPts val="0"/>
              </a:spcBef>
            </a:pPr>
            <a:endParaRPr lang="en-US" sz="3392" dirty="0">
              <a:latin typeface="Cambria" panose="02040503050406030204" pitchFamily="18" charset="0"/>
            </a:endParaRPr>
          </a:p>
          <a:p>
            <a:pPr algn="l"/>
            <a:endParaRPr lang="en-US" sz="3392" dirty="0">
              <a:latin typeface="Cambria" panose="02040503050406030204" pitchFamily="18" charset="0"/>
            </a:endParaRPr>
          </a:p>
        </p:txBody>
      </p:sp>
      <p:pic>
        <p:nvPicPr>
          <p:cNvPr id="22" name="Picture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7388" y="1216429"/>
            <a:ext cx="1774009" cy="2347953"/>
          </a:xfrm>
          <a:prstGeom prst="rect">
            <a:avLst/>
          </a:prstGeom>
        </p:spPr>
      </p:pic>
      <p:pic>
        <p:nvPicPr>
          <p:cNvPr id="48" name="Picture 4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07289" y="13769660"/>
            <a:ext cx="5310544" cy="4248662"/>
          </a:xfrm>
          <a:prstGeom prst="rect">
            <a:avLst/>
          </a:prstGeom>
          <a:noFill/>
          <a:ln>
            <a:noFill/>
          </a:ln>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018" y="21400852"/>
            <a:ext cx="9926614" cy="2217451"/>
          </a:xfrm>
          <a:prstGeom prst="rect">
            <a:avLst/>
          </a:prstGeom>
        </p:spPr>
      </p:pic>
      <p:pic>
        <p:nvPicPr>
          <p:cNvPr id="24" name="Picture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3018" y="24998140"/>
            <a:ext cx="10005181" cy="1946740"/>
          </a:xfrm>
          <a:prstGeom prst="rect">
            <a:avLst/>
          </a:prstGeom>
        </p:spPr>
      </p:pic>
      <p:sp>
        <p:nvSpPr>
          <p:cNvPr id="25" name="TextBox 24"/>
          <p:cNvSpPr txBox="1"/>
          <p:nvPr/>
        </p:nvSpPr>
        <p:spPr>
          <a:xfrm>
            <a:off x="1598955" y="18228148"/>
            <a:ext cx="8452746" cy="646331"/>
          </a:xfrm>
          <a:prstGeom prst="rect">
            <a:avLst/>
          </a:prstGeom>
          <a:noFill/>
        </p:spPr>
        <p:txBody>
          <a:bodyPr wrap="square" rtlCol="0">
            <a:spAutoFit/>
          </a:bodyPr>
          <a:lstStyle/>
          <a:p>
            <a:r>
              <a:rPr lang="en-US" sz="1800" b="1" dirty="0" smtClean="0">
                <a:latin typeface="Cambria" charset="0"/>
                <a:ea typeface="Cambria" charset="0"/>
                <a:cs typeface="Cambria" charset="0"/>
              </a:rPr>
              <a:t>Figure 1. </a:t>
            </a:r>
            <a:r>
              <a:rPr lang="en-US" sz="1800" dirty="0" smtClean="0">
                <a:latin typeface="Cambria" charset="0"/>
                <a:ea typeface="Cambria" charset="0"/>
                <a:cs typeface="Cambria" charset="0"/>
              </a:rPr>
              <a:t> The figure depicts the mechanism of PET and illustrates t</a:t>
            </a:r>
            <a:r>
              <a:rPr lang="en-US" sz="1800" dirty="0" smtClean="0">
                <a:latin typeface="Cambria" charset="0"/>
                <a:ea typeface="Cambria" charset="0"/>
                <a:cs typeface="Cambria" charset="0"/>
              </a:rPr>
              <a:t>he </a:t>
            </a:r>
            <a:r>
              <a:rPr lang="en-US" sz="1800" dirty="0">
                <a:latin typeface="Cambria" charset="0"/>
                <a:ea typeface="Cambria" charset="0"/>
                <a:cs typeface="Cambria" charset="0"/>
              </a:rPr>
              <a:t>annihilation of beta particles upon collision with </a:t>
            </a:r>
            <a:r>
              <a:rPr lang="en-US" sz="1800" dirty="0" smtClean="0">
                <a:latin typeface="Cambria" charset="0"/>
                <a:ea typeface="Cambria" charset="0"/>
                <a:cs typeface="Cambria" charset="0"/>
              </a:rPr>
              <a:t>electrons.</a:t>
            </a:r>
            <a:r>
              <a:rPr lang="en-US" sz="1800" baseline="30000" dirty="0" smtClean="0">
                <a:latin typeface="Cambria" charset="0"/>
                <a:ea typeface="Cambria" charset="0"/>
                <a:cs typeface="Cambria" charset="0"/>
              </a:rPr>
              <a:t>1</a:t>
            </a:r>
            <a:endParaRPr lang="en-US" sz="1800" b="1" dirty="0">
              <a:latin typeface="Cambria" charset="0"/>
              <a:ea typeface="Cambria" charset="0"/>
              <a:cs typeface="Cambria" charset="0"/>
            </a:endParaRPr>
          </a:p>
        </p:txBody>
      </p:sp>
      <p:sp>
        <p:nvSpPr>
          <p:cNvPr id="53" name="TextBox 52"/>
          <p:cNvSpPr txBox="1"/>
          <p:nvPr/>
        </p:nvSpPr>
        <p:spPr>
          <a:xfrm>
            <a:off x="580084" y="23975237"/>
            <a:ext cx="9264062" cy="369332"/>
          </a:xfrm>
          <a:prstGeom prst="rect">
            <a:avLst/>
          </a:prstGeom>
          <a:noFill/>
        </p:spPr>
        <p:txBody>
          <a:bodyPr wrap="square" rtlCol="0">
            <a:spAutoFit/>
          </a:bodyPr>
          <a:lstStyle/>
          <a:p>
            <a:r>
              <a:rPr lang="en-US" sz="1800" b="1" dirty="0" smtClean="0">
                <a:latin typeface="Cambria" charset="0"/>
                <a:ea typeface="Cambria" charset="0"/>
                <a:cs typeface="Cambria" charset="0"/>
              </a:rPr>
              <a:t>Scheme 1. HATU coupling of aminomalonic acid to DFO to form DFO-8. </a:t>
            </a:r>
            <a:endParaRPr lang="en-US" sz="1800" b="1" dirty="0">
              <a:latin typeface="Cambria" charset="0"/>
              <a:ea typeface="Cambria" charset="0"/>
              <a:cs typeface="Cambria" charset="0"/>
            </a:endParaRPr>
          </a:p>
        </p:txBody>
      </p:sp>
      <p:sp>
        <p:nvSpPr>
          <p:cNvPr id="54" name="TextBox 53"/>
          <p:cNvSpPr txBox="1"/>
          <p:nvPr/>
        </p:nvSpPr>
        <p:spPr>
          <a:xfrm>
            <a:off x="580084" y="27301814"/>
            <a:ext cx="9264062" cy="646331"/>
          </a:xfrm>
          <a:prstGeom prst="rect">
            <a:avLst/>
          </a:prstGeom>
          <a:noFill/>
        </p:spPr>
        <p:txBody>
          <a:bodyPr wrap="square" rtlCol="0">
            <a:spAutoFit/>
          </a:bodyPr>
          <a:lstStyle/>
          <a:p>
            <a:r>
              <a:rPr lang="en-US" sz="1800" b="1" dirty="0" smtClean="0">
                <a:latin typeface="Cambria" charset="0"/>
                <a:ea typeface="Cambria" charset="0"/>
                <a:cs typeface="Cambria" charset="0"/>
              </a:rPr>
              <a:t>Scheme 2.  Synthesis of the  </a:t>
            </a:r>
            <a:r>
              <a:rPr lang="el-GR" sz="1800" b="1" dirty="0" smtClean="0">
                <a:latin typeface="Cambria" charset="0"/>
                <a:ea typeface="Cambria" charset="0"/>
                <a:cs typeface="Cambria" charset="0"/>
              </a:rPr>
              <a:t>α</a:t>
            </a:r>
            <a:r>
              <a:rPr lang="en-US" sz="1800" b="1" dirty="0" smtClean="0">
                <a:latin typeface="Cambria" charset="0"/>
                <a:ea typeface="Cambria" charset="0"/>
                <a:cs typeface="Cambria" charset="0"/>
              </a:rPr>
              <a:t>-aminophosphonate ester via a Kabachnic-Fields (phospha-Mannich) reaction.</a:t>
            </a:r>
            <a:endParaRPr lang="en-US" sz="1800" b="1" dirty="0">
              <a:latin typeface="Cambria" charset="0"/>
              <a:ea typeface="Cambria" charset="0"/>
              <a:cs typeface="Cambria" charset="0"/>
            </a:endParaRPr>
          </a:p>
        </p:txBody>
      </p:sp>
      <p:pic>
        <p:nvPicPr>
          <p:cNvPr id="26" name="Picture 2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7031" y="28557993"/>
            <a:ext cx="9782601" cy="1285704"/>
          </a:xfrm>
          <a:prstGeom prst="rect">
            <a:avLst/>
          </a:prstGeom>
        </p:spPr>
      </p:pic>
      <p:sp>
        <p:nvSpPr>
          <p:cNvPr id="57" name="TextBox 56"/>
          <p:cNvSpPr txBox="1"/>
          <p:nvPr/>
        </p:nvSpPr>
        <p:spPr>
          <a:xfrm>
            <a:off x="628083" y="30157854"/>
            <a:ext cx="9264062" cy="369332"/>
          </a:xfrm>
          <a:prstGeom prst="rect">
            <a:avLst/>
          </a:prstGeom>
          <a:noFill/>
        </p:spPr>
        <p:txBody>
          <a:bodyPr wrap="square" rtlCol="0">
            <a:spAutoFit/>
          </a:bodyPr>
          <a:lstStyle/>
          <a:p>
            <a:r>
              <a:rPr lang="en-US" sz="1800" b="1" dirty="0" smtClean="0">
                <a:latin typeface="Cambria" charset="0"/>
                <a:ea typeface="Cambria" charset="0"/>
                <a:cs typeface="Cambria" charset="0"/>
              </a:rPr>
              <a:t>Scheme 3. Hydrolysis of the  </a:t>
            </a:r>
            <a:r>
              <a:rPr lang="el-GR" sz="1800" b="1" dirty="0" smtClean="0">
                <a:latin typeface="Cambria" charset="0"/>
                <a:ea typeface="Cambria" charset="0"/>
                <a:cs typeface="Cambria" charset="0"/>
              </a:rPr>
              <a:t>α</a:t>
            </a:r>
            <a:r>
              <a:rPr lang="en-US" sz="1800" b="1" dirty="0" smtClean="0">
                <a:latin typeface="Cambria" charset="0"/>
                <a:ea typeface="Cambria" charset="0"/>
                <a:cs typeface="Cambria" charset="0"/>
              </a:rPr>
              <a:t>-aminophosphonate ester.</a:t>
            </a:r>
            <a:endParaRPr lang="en-US" sz="1800" b="1" dirty="0">
              <a:latin typeface="Cambria" charset="0"/>
              <a:ea typeface="Cambria" charset="0"/>
              <a:cs typeface="Cambria" charset="0"/>
            </a:endParaRPr>
          </a:p>
        </p:txBody>
      </p:sp>
      <p:pic>
        <p:nvPicPr>
          <p:cNvPr id="29" name="Picture 2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057287" y="18869758"/>
            <a:ext cx="9762383" cy="1281548"/>
          </a:xfrm>
          <a:prstGeom prst="rect">
            <a:avLst/>
          </a:prstGeom>
        </p:spPr>
      </p:pic>
      <p:sp>
        <p:nvSpPr>
          <p:cNvPr id="34" name="TextBox 33"/>
          <p:cNvSpPr txBox="1"/>
          <p:nvPr/>
        </p:nvSpPr>
        <p:spPr>
          <a:xfrm>
            <a:off x="30236180" y="20453491"/>
            <a:ext cx="8999087" cy="646331"/>
          </a:xfrm>
          <a:prstGeom prst="rect">
            <a:avLst/>
          </a:prstGeom>
          <a:noFill/>
        </p:spPr>
        <p:txBody>
          <a:bodyPr wrap="square" rtlCol="0">
            <a:spAutoFit/>
          </a:bodyPr>
          <a:lstStyle/>
          <a:p>
            <a:r>
              <a:rPr lang="en-US" sz="1800" b="1" dirty="0" smtClean="0">
                <a:latin typeface="Cambria" panose="02040503050406030204" pitchFamily="18" charset="0"/>
              </a:rPr>
              <a:t>Scheme 4. </a:t>
            </a:r>
            <a:r>
              <a:rPr lang="en-US" sz="1800" b="1" dirty="0">
                <a:latin typeface="Cambria" panose="02040503050406030204" pitchFamily="18" charset="0"/>
              </a:rPr>
              <a:t>A</a:t>
            </a:r>
            <a:r>
              <a:rPr lang="en-US" sz="1800" b="1" dirty="0" smtClean="0">
                <a:latin typeface="Cambria" panose="02040503050406030204" pitchFamily="18" charset="0"/>
              </a:rPr>
              <a:t>ddition </a:t>
            </a:r>
            <a:r>
              <a:rPr lang="en-US" sz="1800" b="1" dirty="0">
                <a:latin typeface="Cambria" panose="02040503050406030204" pitchFamily="18" charset="0"/>
              </a:rPr>
              <a:t>of a functional hydroxyl group at the secondary amine closest to the phosphonate </a:t>
            </a:r>
            <a:r>
              <a:rPr lang="en-US" sz="1800" b="1" dirty="0" smtClean="0">
                <a:latin typeface="Cambria" panose="02040503050406030204" pitchFamily="18" charset="0"/>
              </a:rPr>
              <a:t>moeity. </a:t>
            </a:r>
            <a:endParaRPr lang="en-US" sz="1800" b="1" dirty="0"/>
          </a:p>
        </p:txBody>
      </p:sp>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89015" y="1657455"/>
            <a:ext cx="2857546" cy="1219219"/>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811946" y="1931768"/>
            <a:ext cx="577068" cy="384712"/>
          </a:xfrm>
          <a:prstGeom prst="rect">
            <a:avLst/>
          </a:prstGeom>
        </p:spPr>
      </p:pic>
      <p:pic>
        <p:nvPicPr>
          <p:cNvPr id="3" name="Picture 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929871" y="6702766"/>
            <a:ext cx="8107829" cy="5786963"/>
          </a:xfrm>
          <a:prstGeom prst="rect">
            <a:avLst/>
          </a:prstGeom>
        </p:spPr>
      </p:pic>
      <p:pic>
        <p:nvPicPr>
          <p:cNvPr id="5" name="Picture 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414666" y="6592453"/>
            <a:ext cx="8202385" cy="5881284"/>
          </a:xfrm>
          <a:prstGeom prst="rect">
            <a:avLst/>
          </a:prstGeom>
        </p:spPr>
      </p:pic>
      <p:pic>
        <p:nvPicPr>
          <p:cNvPr id="8" name="Picture 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2059049" y="15637096"/>
            <a:ext cx="7848026" cy="5367086"/>
          </a:xfrm>
          <a:prstGeom prst="rect">
            <a:avLst/>
          </a:prstGeom>
        </p:spPr>
      </p:pic>
      <p:pic>
        <p:nvPicPr>
          <p:cNvPr id="10" name="Picture 9"/>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0448577" y="15637096"/>
            <a:ext cx="8134562" cy="5376381"/>
          </a:xfrm>
          <a:prstGeom prst="rect">
            <a:avLst/>
          </a:prstGeom>
        </p:spPr>
      </p:pic>
      <p:pic>
        <p:nvPicPr>
          <p:cNvPr id="11" name="Picture 10"/>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1814260" y="24353579"/>
            <a:ext cx="8157673" cy="5804275"/>
          </a:xfrm>
          <a:prstGeom prst="rect">
            <a:avLst/>
          </a:prstGeom>
        </p:spPr>
      </p:pic>
      <p:pic>
        <p:nvPicPr>
          <p:cNvPr id="14" name="Picture 13"/>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0352746" y="24418047"/>
            <a:ext cx="8131889" cy="5670922"/>
          </a:xfrm>
          <a:prstGeom prst="rect">
            <a:avLst/>
          </a:prstGeom>
        </p:spPr>
      </p:pic>
    </p:spTree>
    <p:extLst>
      <p:ext uri="{BB962C8B-B14F-4D97-AF65-F5344CB8AC3E}">
        <p14:creationId xmlns:p14="http://schemas.microsoft.com/office/powerpoint/2010/main" val="376030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2514602" y="3607537"/>
            <a:ext cx="35387756" cy="23826846"/>
            <a:chOff x="3038168" y="2688585"/>
            <a:chExt cx="26871561" cy="17255613"/>
          </a:xfrm>
        </p:grpSpPr>
        <p:sp>
          <p:nvSpPr>
            <p:cNvPr id="11" name="Rectangle 10"/>
            <p:cNvSpPr/>
            <p:nvPr/>
          </p:nvSpPr>
          <p:spPr>
            <a:xfrm>
              <a:off x="3038168" y="2688585"/>
              <a:ext cx="26871561" cy="17255613"/>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792"/>
            </a:p>
          </p:txBody>
        </p:sp>
        <p:sp>
          <p:nvSpPr>
            <p:cNvPr id="12" name="TextBox 11"/>
            <p:cNvSpPr txBox="1"/>
            <p:nvPr/>
          </p:nvSpPr>
          <p:spPr>
            <a:xfrm>
              <a:off x="4395020" y="4131740"/>
              <a:ext cx="23095974" cy="6278288"/>
            </a:xfrm>
            <a:prstGeom prst="rect">
              <a:avLst/>
            </a:prstGeom>
            <a:noFill/>
          </p:spPr>
          <p:txBody>
            <a:bodyPr wrap="square" rtlCol="0">
              <a:spAutoFit/>
            </a:bodyPr>
            <a:lstStyle/>
            <a:p>
              <a:pPr algn="ctr"/>
              <a:r>
                <a:rPr lang="en-US" sz="11000" b="1" dirty="0">
                  <a:solidFill>
                    <a:schemeClr val="accent5">
                      <a:lumMod val="75000"/>
                    </a:schemeClr>
                  </a:solidFill>
                </a:rPr>
                <a:t>This poster template provided courtesy of </a:t>
              </a:r>
            </a:p>
            <a:p>
              <a:pPr algn="ctr"/>
              <a:r>
                <a:rPr lang="en-US" sz="11000" b="1" dirty="0">
                  <a:solidFill>
                    <a:schemeClr val="accent5">
                      <a:lumMod val="75000"/>
                    </a:schemeClr>
                  </a:solidFill>
                </a:rPr>
                <a:t>UNH ESRC Poster Printing Services</a:t>
              </a:r>
            </a:p>
            <a:p>
              <a:pPr algn="ctr"/>
              <a:endParaRPr lang="en-US" sz="8067" dirty="0">
                <a:solidFill>
                  <a:schemeClr val="accent5">
                    <a:lumMod val="75000"/>
                  </a:schemeClr>
                </a:solidFill>
              </a:endParaRPr>
            </a:p>
            <a:p>
              <a:pPr algn="ctr"/>
              <a:endParaRPr lang="en-US" sz="8800" dirty="0">
                <a:solidFill>
                  <a:schemeClr val="accent5">
                    <a:lumMod val="75000"/>
                  </a:schemeClr>
                </a:solidFill>
              </a:endParaRPr>
            </a:p>
            <a:p>
              <a:pPr algn="ctr"/>
              <a:r>
                <a:rPr lang="en-US" sz="8800" dirty="0">
                  <a:solidFill>
                    <a:schemeClr val="accent5">
                      <a:lumMod val="75000"/>
                    </a:schemeClr>
                  </a:solidFill>
                </a:rPr>
                <a:t>Trust us to make your poster look </a:t>
              </a:r>
              <a:r>
                <a:rPr lang="en-US" sz="8800" b="1" dirty="0">
                  <a:solidFill>
                    <a:schemeClr val="accent5">
                      <a:lumMod val="75000"/>
                    </a:schemeClr>
                  </a:solidFill>
                </a:rPr>
                <a:t>GREAT!</a:t>
              </a:r>
            </a:p>
            <a:p>
              <a:pPr algn="ctr"/>
              <a:endParaRPr lang="en-US" sz="8067" dirty="0">
                <a:solidFill>
                  <a:schemeClr val="accent5">
                    <a:lumMod val="75000"/>
                  </a:schemeClr>
                </a:solidFill>
              </a:endParaRP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60718" y="16043312"/>
              <a:ext cx="2478029" cy="2983998"/>
            </a:xfrm>
            <a:prstGeom prst="rect">
              <a:avLst/>
            </a:prstGeom>
          </p:spPr>
        </p:pic>
        <p:sp>
          <p:nvSpPr>
            <p:cNvPr id="14" name="TextBox 13"/>
            <p:cNvSpPr txBox="1"/>
            <p:nvPr/>
          </p:nvSpPr>
          <p:spPr>
            <a:xfrm>
              <a:off x="7374193" y="10986364"/>
              <a:ext cx="18199510" cy="2682443"/>
            </a:xfrm>
            <a:prstGeom prst="rect">
              <a:avLst/>
            </a:prstGeom>
            <a:noFill/>
          </p:spPr>
          <p:txBody>
            <a:bodyPr wrap="square" rtlCol="0">
              <a:spAutoFit/>
            </a:bodyPr>
            <a:lstStyle/>
            <a:p>
              <a:pPr algn="ctr"/>
              <a:r>
                <a:rPr lang="en-US" sz="8067" b="1" dirty="0">
                  <a:solidFill>
                    <a:schemeClr val="accent5">
                      <a:lumMod val="75000"/>
                    </a:schemeClr>
                  </a:solidFill>
                </a:rPr>
                <a:t>Website: </a:t>
              </a:r>
              <a:r>
                <a:rPr lang="en-US" sz="8067" dirty="0">
                  <a:solidFill>
                    <a:schemeClr val="accent5">
                      <a:lumMod val="75000"/>
                    </a:schemeClr>
                  </a:solidFill>
                  <a:hlinkClick r:id="rId3"/>
                </a:rPr>
                <a:t>http://posters.unh.edu</a:t>
              </a:r>
              <a:endParaRPr lang="en-US" sz="8067" dirty="0">
                <a:solidFill>
                  <a:schemeClr val="accent5">
                    <a:lumMod val="75000"/>
                  </a:schemeClr>
                </a:solidFill>
              </a:endParaRPr>
            </a:p>
            <a:p>
              <a:pPr algn="ctr"/>
              <a:r>
                <a:rPr lang="en-US" sz="8067" b="1" dirty="0">
                  <a:solidFill>
                    <a:schemeClr val="accent5">
                      <a:lumMod val="75000"/>
                    </a:schemeClr>
                  </a:solidFill>
                </a:rPr>
                <a:t>Poster Guide: </a:t>
              </a:r>
              <a:r>
                <a:rPr lang="en-US" sz="8067" dirty="0">
                  <a:solidFill>
                    <a:schemeClr val="accent5">
                      <a:lumMod val="75000"/>
                    </a:schemeClr>
                  </a:solidFill>
                  <a:hlinkClick r:id="rId4"/>
                </a:rPr>
                <a:t>http://goo.gl/1E7TJY</a:t>
              </a:r>
              <a:endParaRPr lang="en-US" sz="8067" dirty="0">
                <a:solidFill>
                  <a:schemeClr val="accent5">
                    <a:lumMod val="75000"/>
                  </a:schemeClr>
                </a:solidFill>
              </a:endParaRPr>
            </a:p>
            <a:p>
              <a:endParaRPr lang="en-US" sz="7335" dirty="0"/>
            </a:p>
          </p:txBody>
        </p:sp>
        <p:sp>
          <p:nvSpPr>
            <p:cNvPr id="15" name="TextBox 14"/>
            <p:cNvSpPr txBox="1"/>
            <p:nvPr/>
          </p:nvSpPr>
          <p:spPr>
            <a:xfrm>
              <a:off x="9402548" y="17024490"/>
              <a:ext cx="19953377" cy="1292788"/>
            </a:xfrm>
            <a:prstGeom prst="rect">
              <a:avLst/>
            </a:prstGeom>
            <a:noFill/>
          </p:spPr>
          <p:txBody>
            <a:bodyPr wrap="square" rtlCol="0">
              <a:spAutoFit/>
            </a:bodyPr>
            <a:lstStyle/>
            <a:p>
              <a:r>
                <a:rPr lang="en-US" sz="11000" dirty="0">
                  <a:solidFill>
                    <a:schemeClr val="bg2">
                      <a:lumMod val="50000"/>
                    </a:schemeClr>
                  </a:solidFill>
                </a:rPr>
                <a:t>DELETE THIS SLIDE BEFORE PRINTING</a:t>
              </a:r>
            </a:p>
          </p:txBody>
        </p:sp>
      </p:grpSp>
    </p:spTree>
    <p:extLst>
      <p:ext uri="{BB962C8B-B14F-4D97-AF65-F5344CB8AC3E}">
        <p14:creationId xmlns:p14="http://schemas.microsoft.com/office/powerpoint/2010/main" val="268756911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14513</TotalTime>
  <Words>776</Words>
  <Application>Microsoft Macintosh PowerPoint</Application>
  <PresentationFormat>Custom</PresentationFormat>
  <Paragraphs>51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Calibri</vt:lpstr>
      <vt:lpstr>Calibri Light</vt:lpstr>
      <vt:lpstr>Cambria</vt:lpstr>
      <vt:lpstr>Arial</vt:lpstr>
      <vt:lpstr>Office Theme</vt:lpstr>
      <vt:lpstr>DESIGN, SYNTHESIS, AND CHARACTERIZATION OF A NOVEL OCTADENTATE  AMINOPHOSPHONATE LIGAND FOR 89Zr-IMMUNO-PET IMAGING  Brady Barron, Dr. Mahmoud Abdalrahman, Dr. Roy Planalp Department of Chemistry, University of New Hampshire, Durham, NH 03824</vt:lpstr>
      <vt:lpstr>PowerPoint Presentation</vt:lpstr>
    </vt:vector>
  </TitlesOfParts>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Barron, Brady S</cp:lastModifiedBy>
  <cp:revision>202</cp:revision>
  <dcterms:created xsi:type="dcterms:W3CDTF">2016-03-05T16:55:12Z</dcterms:created>
  <dcterms:modified xsi:type="dcterms:W3CDTF">2018-04-16T14:14:10Z</dcterms:modified>
</cp:coreProperties>
</file>