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4"/>
  </p:notesMasterIdLst>
  <p:handoutMasterIdLst>
    <p:handoutMasterId r:id="rId5"/>
  </p:handoutMasterIdLst>
  <p:sldIdLst>
    <p:sldId id="256" r:id="rId3"/>
  </p:sldIdLst>
  <p:sldSz cx="36576000" cy="29260800"/>
  <p:notesSz cx="6858000" cy="9144000"/>
  <p:defaultTextStyle>
    <a:defPPr>
      <a:defRPr lang="en-US"/>
    </a:defPPr>
    <a:lvl1pPr marL="0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1pPr>
    <a:lvl2pPr marL="1442521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2pPr>
    <a:lvl3pPr marL="2885042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3pPr>
    <a:lvl4pPr marL="4327564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4pPr>
    <a:lvl5pPr marL="5770085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5pPr>
    <a:lvl6pPr marL="7212606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6pPr>
    <a:lvl7pPr marL="8655127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7pPr>
    <a:lvl8pPr marL="10097648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8pPr>
    <a:lvl9pPr marL="11540170" algn="l" defTabSz="2885042" rtl="0" eaLnBrk="1" latinLnBrk="0" hangingPunct="1">
      <a:defRPr sz="5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ibson, Elizabeth C" initials="SEC" lastIdx="3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503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6593" autoAdjust="0"/>
    <p:restoredTop sz="86432" autoAdjust="0"/>
  </p:normalViewPr>
  <p:slideViewPr>
    <p:cSldViewPr snapToGrid="0">
      <p:cViewPr>
        <p:scale>
          <a:sx n="30" d="100"/>
          <a:sy n="30" d="100"/>
        </p:scale>
        <p:origin x="976" y="-1048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101" d="100"/>
          <a:sy n="101" d="100"/>
        </p:scale>
        <p:origin x="-3576" y="-9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1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commentAuthors" Target="commentAuthors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customXml" Target="../customXml/item1.xml"/><Relationship Id="rId2" Type="http://schemas.openxmlformats.org/officeDocument/2006/relationships/slideMaster" Target="slideMasters/slide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4-10T19:08:51.617" idx="1">
    <p:pos x="29615" y="1798"/>
    <p:text>https://www.studentenergy.org/topics/offshore-oil</p:text>
    <p:extLst mod="1">
      <p:ext uri="{C676402C-5697-4E1C-873F-D02D1690AC5C}">
        <p15:threadingInfo xmlns:p15="http://schemas.microsoft.com/office/powerpoint/2012/main" timeZoneBias="240"/>
      </p:ext>
    </p:extLst>
  </p:cm>
  <p:cm authorId="1" dt="2018-04-16T10:33:01.460" idx="2">
    <p:pos x="25893" y="11410"/>
    <p:text>add R companion</p:text>
    <p:extLst>
      <p:ext uri="{C676402C-5697-4E1C-873F-D02D1690AC5C}">
        <p15:threadingInfo xmlns:p15="http://schemas.microsoft.com/office/powerpoint/2012/main" timeZoneBias="240"/>
      </p:ext>
    </p:extLst>
  </p:cm>
  <p:cm authorId="1" dt="2018-04-16T10:34:13.309" idx="3">
    <p:pos x="30391" y="13495"/>
    <p:text>add chi-square and p-valueand figure #</p:text>
    <p:extLst>
      <p:ext uri="{C676402C-5697-4E1C-873F-D02D1690AC5C}">
        <p15:threadingInfo xmlns:p15="http://schemas.microsoft.com/office/powerpoint/2012/main" timeZoneBias="24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C0B079-A316-4C9B-B165-DF9EA8325D2C}" type="datetimeFigureOut">
              <a:rPr lang="en-US" smtClean="0"/>
              <a:t>4/17/18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A0EAE6-B4B6-49B7-9049-B371250BE0F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24663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F28AB8-57D1-494F-9851-055AD867E790}" type="datetimeFigureOut">
              <a:rPr lang="en-US" smtClean="0"/>
              <a:t>4/17/18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C7F044-5458-4B2E-BFA0-52AAA1C529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808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57768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15536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073304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431072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788841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146609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504377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862145" algn="l" defTabSz="71553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C7F044-5458-4B2E-BFA0-52AAA1C529D4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46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0" y="880533"/>
            <a:ext cx="25908000" cy="223514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1" name="Text Placeholder 6"/>
          <p:cNvSpPr>
            <a:spLocks noGrp="1"/>
          </p:cNvSpPr>
          <p:nvPr>
            <p:ph type="body" sz="quarter" idx="36"/>
          </p:nvPr>
        </p:nvSpPr>
        <p:spPr bwMode="auto">
          <a:xfrm>
            <a:off x="5334000" y="3189871"/>
            <a:ext cx="25908000" cy="738664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19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AA57DF-1C19-4726-AB84-014692BAD8F5}" type="datetimeFigureOut">
              <a:rPr lang="en-US" smtClean="0"/>
              <a:t>4/17/18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4C631-C489-4C11-812F-2172FBEAE82B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952500" y="5201920"/>
            <a:ext cx="10668000" cy="1083733"/>
          </a:xfrm>
          <a:prstGeom prst="round1Rect">
            <a:avLst/>
          </a:prstGeom>
          <a:solidFill>
            <a:schemeClr val="accent2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19" name="Content Placeholder 17"/>
          <p:cNvSpPr>
            <a:spLocks noGrp="1"/>
          </p:cNvSpPr>
          <p:nvPr>
            <p:ph sz="quarter" idx="24" hasCustomPrompt="1"/>
          </p:nvPr>
        </p:nvSpPr>
        <p:spPr>
          <a:xfrm>
            <a:off x="952500" y="6285653"/>
            <a:ext cx="10668000" cy="6096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1" name="Text Placeholder 6"/>
          <p:cNvSpPr>
            <a:spLocks noGrp="1"/>
          </p:cNvSpPr>
          <p:nvPr>
            <p:ph type="body" sz="quarter" idx="17" hasCustomPrompt="1"/>
          </p:nvPr>
        </p:nvSpPr>
        <p:spPr>
          <a:xfrm>
            <a:off x="952500" y="13362432"/>
            <a:ext cx="10668000" cy="1083733"/>
          </a:xfrm>
          <a:prstGeom prst="round1Rect">
            <a:avLst/>
          </a:prstGeom>
          <a:solidFill>
            <a:schemeClr val="accent3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0" name="Content Placeholder 17"/>
          <p:cNvSpPr>
            <a:spLocks noGrp="1"/>
          </p:cNvSpPr>
          <p:nvPr>
            <p:ph sz="quarter" idx="25" hasCustomPrompt="1"/>
          </p:nvPr>
        </p:nvSpPr>
        <p:spPr>
          <a:xfrm>
            <a:off x="952500" y="14446168"/>
            <a:ext cx="10668000" cy="8078369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3" name="Text Placeholder 6"/>
          <p:cNvSpPr>
            <a:spLocks noGrp="1"/>
          </p:cNvSpPr>
          <p:nvPr>
            <p:ph type="body" sz="quarter" idx="19" hasCustomPrompt="1"/>
          </p:nvPr>
        </p:nvSpPr>
        <p:spPr>
          <a:xfrm>
            <a:off x="952500" y="22961600"/>
            <a:ext cx="10668000" cy="1083733"/>
          </a:xfrm>
          <a:prstGeom prst="round1Rect">
            <a:avLst/>
          </a:prstGeom>
          <a:solidFill>
            <a:schemeClr val="accent4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1" name="Content Placeholder 17"/>
          <p:cNvSpPr>
            <a:spLocks noGrp="1"/>
          </p:cNvSpPr>
          <p:nvPr>
            <p:ph sz="quarter" idx="26" hasCustomPrompt="1"/>
          </p:nvPr>
        </p:nvSpPr>
        <p:spPr>
          <a:xfrm>
            <a:off x="952500" y="24050752"/>
            <a:ext cx="10668000" cy="4064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21" hasCustomPrompt="1"/>
          </p:nvPr>
        </p:nvSpPr>
        <p:spPr>
          <a:xfrm>
            <a:off x="12954000" y="5201920"/>
            <a:ext cx="10668000" cy="1083733"/>
          </a:xfrm>
          <a:prstGeom prst="round1Rect">
            <a:avLst/>
          </a:prstGeom>
          <a:solidFill>
            <a:schemeClr val="accent5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2" name="Content Placeholder 17"/>
          <p:cNvSpPr>
            <a:spLocks noGrp="1"/>
          </p:cNvSpPr>
          <p:nvPr>
            <p:ph sz="quarter" idx="27" hasCustomPrompt="1"/>
          </p:nvPr>
        </p:nvSpPr>
        <p:spPr>
          <a:xfrm>
            <a:off x="12954000" y="6285653"/>
            <a:ext cx="10668000" cy="4064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23" hasCustomPrompt="1"/>
          </p:nvPr>
        </p:nvSpPr>
        <p:spPr>
          <a:xfrm>
            <a:off x="12954000" y="10620587"/>
            <a:ext cx="10668000" cy="54864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3" name="Content Placeholder 17"/>
          <p:cNvSpPr>
            <a:spLocks noGrp="1"/>
          </p:cNvSpPr>
          <p:nvPr>
            <p:ph sz="quarter" idx="28" hasCustomPrompt="1"/>
          </p:nvPr>
        </p:nvSpPr>
        <p:spPr>
          <a:xfrm>
            <a:off x="12954000" y="20861867"/>
            <a:ext cx="10668000" cy="1557867"/>
          </a:xfrm>
        </p:spPr>
        <p:txBody>
          <a:bodyPr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29" hasCustomPrompt="1"/>
          </p:nvPr>
        </p:nvSpPr>
        <p:spPr>
          <a:xfrm>
            <a:off x="12954000" y="22961600"/>
            <a:ext cx="10668000" cy="1083733"/>
          </a:xfrm>
          <a:prstGeom prst="round1Rect">
            <a:avLst/>
          </a:prstGeom>
          <a:solidFill>
            <a:schemeClr val="accent6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5" name="Content Placeholder 17"/>
          <p:cNvSpPr>
            <a:spLocks noGrp="1"/>
          </p:cNvSpPr>
          <p:nvPr>
            <p:ph sz="quarter" idx="30" hasCustomPrompt="1"/>
          </p:nvPr>
        </p:nvSpPr>
        <p:spPr>
          <a:xfrm>
            <a:off x="12954000" y="24050752"/>
            <a:ext cx="10668000" cy="4064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4917400" y="5201920"/>
            <a:ext cx="10668000" cy="1083733"/>
          </a:xfrm>
          <a:prstGeom prst="round1Rect">
            <a:avLst/>
          </a:prstGeom>
          <a:solidFill>
            <a:schemeClr val="accent6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27" name="Content Placeholder 17"/>
          <p:cNvSpPr>
            <a:spLocks noGrp="1"/>
          </p:cNvSpPr>
          <p:nvPr>
            <p:ph sz="quarter" idx="32" hasCustomPrompt="1"/>
          </p:nvPr>
        </p:nvSpPr>
        <p:spPr>
          <a:xfrm>
            <a:off x="24917400" y="6285653"/>
            <a:ext cx="10668000" cy="65024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8" name="Content Placeholder 17"/>
          <p:cNvSpPr>
            <a:spLocks noGrp="1"/>
          </p:cNvSpPr>
          <p:nvPr>
            <p:ph sz="quarter" idx="33" hasCustomPrompt="1"/>
          </p:nvPr>
        </p:nvSpPr>
        <p:spPr>
          <a:xfrm>
            <a:off x="24917400" y="14077696"/>
            <a:ext cx="10668000" cy="65024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  <p:sp>
        <p:nvSpPr>
          <p:cNvPr id="29" name="Text Placeholder 6"/>
          <p:cNvSpPr>
            <a:spLocks noGrp="1"/>
          </p:cNvSpPr>
          <p:nvPr>
            <p:ph type="body" sz="quarter" idx="34" hasCustomPrompt="1"/>
          </p:nvPr>
        </p:nvSpPr>
        <p:spPr>
          <a:xfrm>
            <a:off x="24917400" y="22961600"/>
            <a:ext cx="10668000" cy="1083733"/>
          </a:xfrm>
          <a:prstGeom prst="round1Rect">
            <a:avLst/>
          </a:prstGeom>
          <a:solidFill>
            <a:schemeClr val="accent1"/>
          </a:solidFill>
        </p:spPr>
        <p:txBody>
          <a:bodyPr lIns="286214" anchor="ctr">
            <a:noAutofit/>
          </a:bodyPr>
          <a:lstStyle>
            <a:lvl1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1pPr>
            <a:lvl2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2pPr>
            <a:lvl3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3pPr>
            <a:lvl4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4pPr>
            <a:lvl5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5pPr>
            <a:lvl6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6pPr>
            <a:lvl7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7pPr>
            <a:lvl8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8pPr>
            <a:lvl9pPr marL="0" indent="0">
              <a:spcBef>
                <a:spcPts val="0"/>
              </a:spcBef>
              <a:buNone/>
              <a:defRPr sz="4700" cap="all" baseline="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US" dirty="0" smtClean="0"/>
              <a:t>Heading</a:t>
            </a:r>
            <a:endParaRPr lang="en-US" dirty="0"/>
          </a:p>
        </p:txBody>
      </p:sp>
      <p:sp>
        <p:nvSpPr>
          <p:cNvPr id="30" name="Content Placeholder 17"/>
          <p:cNvSpPr>
            <a:spLocks noGrp="1"/>
          </p:cNvSpPr>
          <p:nvPr>
            <p:ph sz="quarter" idx="35" hasCustomPrompt="1"/>
          </p:nvPr>
        </p:nvSpPr>
        <p:spPr>
          <a:xfrm>
            <a:off x="24917400" y="24050752"/>
            <a:ext cx="10668000" cy="4064000"/>
          </a:xfrm>
        </p:spPr>
        <p:txBody>
          <a:bodyPr lIns="286214" tIns="143107"/>
          <a:lstStyle>
            <a:lvl1pPr>
              <a:defRPr baseline="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dirty="0" smtClean="0"/>
              <a:t>Use this placeholder to add text or other 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</a:t>
            </a:r>
          </a:p>
          <a:p>
            <a:pPr lvl="6"/>
            <a:r>
              <a:rPr lang="en-US" dirty="0" smtClean="0"/>
              <a:t>Seven</a:t>
            </a:r>
          </a:p>
          <a:p>
            <a:pPr lvl="7"/>
            <a:r>
              <a:rPr lang="en-US" dirty="0" smtClean="0"/>
              <a:t>Eight</a:t>
            </a:r>
          </a:p>
          <a:p>
            <a:pPr lvl="8"/>
            <a:r>
              <a:rPr lang="en-US" dirty="0" smtClean="0"/>
              <a:t>Nine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90772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9168" userDrawn="1">
          <p15:clr>
            <a:srgbClr val="A4A3A4"/>
          </p15:clr>
        </p15:guide>
        <p15:guide id="2" pos="1848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 bwMode="invGray">
          <a:xfrm>
            <a:off x="0" y="0"/>
            <a:ext cx="36576000" cy="447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554" tIns="35777" rIns="71554" bIns="35777"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5334000" y="880533"/>
            <a:ext cx="25908000" cy="2235147"/>
          </a:xfrm>
          <a:prstGeom prst="rect">
            <a:avLst/>
          </a:prstGeom>
        </p:spPr>
        <p:txBody>
          <a:bodyPr vert="horz" lIns="71554" tIns="35777" rIns="71554" bIns="35777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0" y="5350934"/>
            <a:ext cx="25908000" cy="21004108"/>
          </a:xfrm>
          <a:prstGeom prst="rect">
            <a:avLst/>
          </a:prstGeom>
        </p:spPr>
        <p:txBody>
          <a:bodyPr vert="horz" lIns="71554" tIns="35777" rIns="71554" bIns="3577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2500" y="28546399"/>
            <a:ext cx="8229600" cy="406400"/>
          </a:xfrm>
          <a:prstGeom prst="rect">
            <a:avLst/>
          </a:prstGeom>
        </p:spPr>
        <p:txBody>
          <a:bodyPr vert="horz" lIns="71554" tIns="35777" rIns="71554" bIns="35777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AA57DF-1C19-4726-AB84-014692BAD8F5}" type="datetimeFigureOut">
              <a:rPr lang="en-US" smtClean="0"/>
              <a:pPr/>
              <a:t>4/17/18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82100" y="28546399"/>
            <a:ext cx="18211800" cy="406400"/>
          </a:xfrm>
          <a:prstGeom prst="rect">
            <a:avLst/>
          </a:prstGeom>
        </p:spPr>
        <p:txBody>
          <a:bodyPr vert="horz" lIns="71554" tIns="35777" rIns="71554" bIns="35777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7393900" y="28546399"/>
            <a:ext cx="8229600" cy="406400"/>
          </a:xfrm>
          <a:prstGeom prst="rect">
            <a:avLst/>
          </a:prstGeom>
        </p:spPr>
        <p:txBody>
          <a:bodyPr vert="horz" lIns="71554" tIns="35777" rIns="71554" bIns="35777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4C631-C489-4C11-812F-2172FBEAE8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8807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3434574" rtl="0" eaLnBrk="1" latinLnBrk="0" hangingPunct="1">
        <a:lnSpc>
          <a:spcPct val="90000"/>
        </a:lnSpc>
        <a:spcBef>
          <a:spcPct val="0"/>
        </a:spcBef>
        <a:buNone/>
        <a:defRPr sz="68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57768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858643" indent="-357768" algn="l" defTabSz="3434574" rtl="0" eaLnBrk="1" latinLnBrk="0" hangingPunct="1">
        <a:lnSpc>
          <a:spcPct val="100000"/>
        </a:lnSpc>
        <a:spcBef>
          <a:spcPts val="940"/>
        </a:spcBef>
        <a:buClr>
          <a:schemeClr val="accent2"/>
        </a:buClr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1pPr>
      <a:lvl2pPr marL="1717288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2pPr>
      <a:lvl3pPr marL="3434574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3pPr>
      <a:lvl4pPr marL="5151862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4pPr>
      <a:lvl5pPr marL="6869148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5pPr>
      <a:lvl6pPr marL="8586436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6pPr>
      <a:lvl7pPr marL="10303722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7pPr>
      <a:lvl8pPr marL="12021010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8pPr>
      <a:lvl9pPr marL="13738297" algn="l" defTabSz="3434574" rtl="0" eaLnBrk="1" latinLnBrk="0" hangingPunct="1">
        <a:defRPr sz="6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720" userDrawn="1">
          <p15:clr>
            <a:srgbClr val="A4A3A4"/>
          </p15:clr>
        </p15:guide>
        <p15:guide id="3" pos="26928" userDrawn="1">
          <p15:clr>
            <a:srgbClr val="A4A3A4"/>
          </p15:clr>
        </p15:guide>
        <p15:guide id="4" pos="13824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tiff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comments" Target="../comments/comment1.xm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412982" y="0"/>
            <a:ext cx="25908000" cy="2235147"/>
          </a:xfrm>
        </p:spPr>
        <p:txBody>
          <a:bodyPr>
            <a:normAutofit/>
          </a:bodyPr>
          <a:lstStyle/>
          <a:p>
            <a:pPr algn="ctr"/>
            <a:r>
              <a:rPr lang="en-US" sz="9600" dirty="0" smtClean="0">
                <a:latin typeface="Times New Roman" charset="0"/>
                <a:ea typeface="Times New Roman" charset="0"/>
                <a:cs typeface="Times New Roman" charset="0"/>
              </a:rPr>
              <a:t>The Politicization of Offshore Drilling</a:t>
            </a:r>
            <a:endParaRPr lang="en-US" sz="9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78982" y="4582347"/>
            <a:ext cx="10668000" cy="1083733"/>
          </a:xfrm>
        </p:spPr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Introduction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9"/>
          </p:nvPr>
        </p:nvSpPr>
        <p:spPr>
          <a:xfrm>
            <a:off x="78982" y="23909038"/>
            <a:ext cx="10668000" cy="1083733"/>
          </a:xfrm>
        </p:spPr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Hypothesis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26"/>
          </p:nvPr>
        </p:nvSpPr>
        <p:spPr>
          <a:xfrm>
            <a:off x="78982" y="24992771"/>
            <a:ext cx="10925503" cy="4674936"/>
          </a:xfrm>
        </p:spPr>
        <p:txBody>
          <a:bodyPr>
            <a:normAutofit/>
          </a:bodyPr>
          <a:lstStyle/>
          <a:p>
            <a:pPr marL="857250" indent="-857250">
              <a:buClr>
                <a:srgbClr val="635035"/>
              </a:buClr>
              <a:buFont typeface="Wingdings" charset="2"/>
              <a:buChar char="v"/>
            </a:pP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In </a:t>
            </a: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a comparison of individuals, Republicans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are </a:t>
            </a: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more likely to favor U.S. offshore drilling than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Democrats. </a:t>
            </a:r>
          </a:p>
          <a:p>
            <a:pPr marL="857250" indent="-857250">
              <a:buClr>
                <a:srgbClr val="635035"/>
              </a:buClr>
              <a:buFont typeface="Wingdings" charset="2"/>
              <a:buChar char="v"/>
            </a:pP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Variables (from National Election Survey dataset)</a:t>
            </a:r>
            <a:endParaRPr lang="en-US" sz="35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2299771" lvl="1" indent="-857250">
              <a:buClr>
                <a:srgbClr val="635035"/>
              </a:buClr>
              <a:buFont typeface="Wingdings" charset="2"/>
              <a:buChar char="v"/>
            </a:pP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Independent variable: party identification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Dependent </a:t>
            </a: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variable: favor/oppose U.S. offshore drilling </a:t>
            </a:r>
            <a:endParaRPr lang="en-US" sz="40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78982" y="17842022"/>
            <a:ext cx="10668000" cy="1083733"/>
          </a:xfrm>
        </p:spPr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Research questions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14" name="Content Placeholder 13"/>
          <p:cNvSpPr>
            <a:spLocks noGrp="1"/>
          </p:cNvSpPr>
          <p:nvPr>
            <p:ph sz="quarter" idx="27"/>
          </p:nvPr>
        </p:nvSpPr>
        <p:spPr>
          <a:xfrm>
            <a:off x="12982" y="18908024"/>
            <a:ext cx="10668000" cy="5313354"/>
          </a:xfrm>
        </p:spPr>
        <p:txBody>
          <a:bodyPr>
            <a:normAutofit/>
          </a:bodyPr>
          <a:lstStyle/>
          <a:p>
            <a:pPr>
              <a:buClr>
                <a:srgbClr val="635035"/>
              </a:buClr>
              <a:buFont typeface="Wingdings" charset="2"/>
              <a:buChar char="v"/>
            </a:pP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Are Republicans more likely to favor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U.S. </a:t>
            </a: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offshore drilling than Democrats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?</a:t>
            </a:r>
          </a:p>
          <a:p>
            <a:pPr lvl="1">
              <a:buClr>
                <a:srgbClr val="635035"/>
              </a:buClr>
              <a:buFont typeface="Wingdings" charset="2"/>
              <a:buChar char="v"/>
            </a:pP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Are individuals with a strong attachment to the Republican party more in favor than those who have a weaker attachment or are independent?</a:t>
            </a:r>
          </a:p>
          <a:p>
            <a:pPr lvl="1">
              <a:buClr>
                <a:srgbClr val="635035"/>
              </a:buClr>
              <a:buFont typeface="Wingdings" charset="2"/>
              <a:buChar char="v"/>
            </a:pP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Are individuals with a strong attachment to the Democratic party less in favor than those who have a weaker attachment or are independent?</a:t>
            </a:r>
            <a:endParaRPr lang="en-US" sz="3500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30"/>
          </p:nvPr>
        </p:nvSpPr>
        <p:spPr>
          <a:xfrm>
            <a:off x="13213050" y="12598919"/>
            <a:ext cx="10175864" cy="4289261"/>
          </a:xfrm>
        </p:spPr>
        <p:txBody>
          <a:bodyPr>
            <a:normAutofit/>
          </a:bodyPr>
          <a:lstStyle/>
          <a:p>
            <a:pPr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How strong is the relationship between the independent and dependent </a:t>
            </a: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variables?</a:t>
            </a:r>
            <a:endParaRPr lang="en-US" sz="28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lvl="1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Probability (p-value)= &lt;2e-16</a:t>
            </a:r>
          </a:p>
          <a:p>
            <a:pPr lvl="1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Chi-Square test: 808.478</a:t>
            </a:r>
          </a:p>
          <a:p>
            <a:pPr lvl="1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Somers’ D: 0.221327</a:t>
            </a:r>
          </a:p>
          <a:p>
            <a:pPr lvl="1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Relatively strong relationship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4"/>
          </p:nvPr>
        </p:nvSpPr>
        <p:spPr>
          <a:xfrm>
            <a:off x="25244796" y="13864137"/>
            <a:ext cx="10668000" cy="1083733"/>
          </a:xfrm>
        </p:spPr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conclusions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2" name="Content Placeholder 21"/>
          <p:cNvSpPr>
            <a:spLocks noGrp="1"/>
          </p:cNvSpPr>
          <p:nvPr>
            <p:ph sz="quarter" idx="35"/>
          </p:nvPr>
        </p:nvSpPr>
        <p:spPr>
          <a:xfrm>
            <a:off x="25018141" y="15412846"/>
            <a:ext cx="10668000" cy="3346303"/>
          </a:xfrm>
        </p:spPr>
        <p:txBody>
          <a:bodyPr>
            <a:normAutofit/>
          </a:bodyPr>
          <a:lstStyle/>
          <a:p>
            <a:pPr>
              <a:buClr>
                <a:srgbClr val="635035"/>
              </a:buClr>
              <a:buFont typeface="Wingdings" charset="2"/>
              <a:buChar char="v"/>
            </a:pP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Political party identification affects an individual’s view on U.S. offshore drilling.</a:t>
            </a:r>
          </a:p>
          <a:p>
            <a:pPr>
              <a:buClr>
                <a:srgbClr val="635035"/>
              </a:buClr>
              <a:buFont typeface="Wingdings" charset="2"/>
              <a:buChar char="v"/>
            </a:pP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Political ideology (liberal, moderate, or conservative) has a small effect on an individual’s views on U.S. offshore drilling.</a:t>
            </a:r>
          </a:p>
          <a:p>
            <a:pPr marL="0" indent="0">
              <a:buNone/>
            </a:pPr>
            <a:endParaRPr lang="en-US" sz="3700" dirty="0"/>
          </a:p>
        </p:txBody>
      </p:sp>
      <p:sp>
        <p:nvSpPr>
          <p:cNvPr id="30" name="Text Placeholder 1"/>
          <p:cNvSpPr>
            <a:spLocks noGrp="1"/>
          </p:cNvSpPr>
          <p:nvPr>
            <p:ph sz="quarter" idx="25"/>
          </p:nvPr>
        </p:nvSpPr>
        <p:spPr>
          <a:xfrm>
            <a:off x="-49990" y="5749010"/>
            <a:ext cx="10668000" cy="10191750"/>
          </a:xfrm>
        </p:spPr>
        <p:txBody>
          <a:bodyPr>
            <a:normAutofit/>
          </a:bodyPr>
          <a:lstStyle/>
          <a:p>
            <a:pPr>
              <a:buClr>
                <a:srgbClr val="635035"/>
              </a:buClr>
              <a:buFont typeface="Wingdings" charset="2"/>
              <a:buChar char="v"/>
            </a:pPr>
            <a:r>
              <a:rPr lang="en-US" sz="3100" dirty="0">
                <a:latin typeface="Times New Roman" charset="0"/>
                <a:ea typeface="Times New Roman" charset="0"/>
                <a:cs typeface="Times New Roman" charset="0"/>
              </a:rPr>
              <a:t>Many studies have found that there is a discrepancy </a:t>
            </a:r>
            <a:r>
              <a:rPr lang="en-US" sz="3100" dirty="0" smtClean="0">
                <a:latin typeface="Times New Roman" charset="0"/>
                <a:ea typeface="Times New Roman" charset="0"/>
                <a:cs typeface="Times New Roman" charset="0"/>
              </a:rPr>
              <a:t>between those who identify with the Republican party and the Democratic party on environmental issues.</a:t>
            </a:r>
          </a:p>
          <a:p>
            <a:pPr lvl="1">
              <a:buClr>
                <a:srgbClr val="635035"/>
              </a:buClr>
              <a:buFont typeface="Wingdings" charset="2"/>
              <a:buChar char="v"/>
            </a:pPr>
            <a:r>
              <a:rPr lang="en-US" sz="3100" dirty="0" smtClean="0">
                <a:latin typeface="Times New Roman" charset="0"/>
                <a:ea typeface="Times New Roman" charset="0"/>
                <a:cs typeface="Times New Roman" charset="0"/>
              </a:rPr>
              <a:t>They also found that political ideology has more effect on an individual’s environmental views than party identification.</a:t>
            </a:r>
          </a:p>
          <a:p>
            <a:pPr>
              <a:buClr>
                <a:srgbClr val="635035"/>
              </a:buClr>
              <a:buFont typeface="Wingdings" charset="2"/>
              <a:buChar char="v"/>
            </a:pPr>
            <a:r>
              <a:rPr lang="en-US" sz="3100" dirty="0" smtClean="0">
                <a:latin typeface="Times New Roman" charset="0"/>
                <a:ea typeface="Times New Roman" charset="0"/>
                <a:cs typeface="Times New Roman" charset="0"/>
              </a:rPr>
              <a:t> </a:t>
            </a:r>
            <a:r>
              <a:rPr lang="en-US" sz="3100" dirty="0">
                <a:latin typeface="Times New Roman" charset="0"/>
                <a:ea typeface="Times New Roman" charset="0"/>
                <a:cs typeface="Times New Roman" charset="0"/>
              </a:rPr>
              <a:t>The environmental impacts of offshore drilling have come to be a leading aspect of the environmental movement </a:t>
            </a:r>
            <a:r>
              <a:rPr lang="en-US" sz="3100" dirty="0" smtClean="0">
                <a:latin typeface="Times New Roman" charset="0"/>
                <a:ea typeface="Times New Roman" charset="0"/>
                <a:cs typeface="Times New Roman" charset="0"/>
              </a:rPr>
              <a:t>after accidents </a:t>
            </a:r>
            <a:r>
              <a:rPr lang="en-US" sz="3100" dirty="0">
                <a:latin typeface="Times New Roman" charset="0"/>
                <a:ea typeface="Times New Roman" charset="0"/>
                <a:cs typeface="Times New Roman" charset="0"/>
              </a:rPr>
              <a:t>like BP’s “Deepwater Horizon” spill in the Gulf of </a:t>
            </a:r>
            <a:r>
              <a:rPr lang="en-US" sz="3100" dirty="0" smtClean="0">
                <a:latin typeface="Times New Roman" charset="0"/>
                <a:ea typeface="Times New Roman" charset="0"/>
                <a:cs typeface="Times New Roman" charset="0"/>
              </a:rPr>
              <a:t>Mexico in 2010.</a:t>
            </a:r>
            <a:endParaRPr lang="en-US" sz="31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>
              <a:buClr>
                <a:srgbClr val="635035"/>
              </a:buClr>
              <a:buFont typeface="Wingdings" charset="2"/>
              <a:buChar char="v"/>
            </a:pPr>
            <a:r>
              <a:rPr lang="en-US" sz="3100" dirty="0">
                <a:latin typeface="Times New Roman" charset="0"/>
                <a:ea typeface="Times New Roman" charset="0"/>
                <a:cs typeface="Times New Roman" charset="0"/>
              </a:rPr>
              <a:t> With new policy </a:t>
            </a:r>
            <a:r>
              <a:rPr lang="en-US" sz="3100" dirty="0" smtClean="0">
                <a:latin typeface="Times New Roman" charset="0"/>
                <a:ea typeface="Times New Roman" charset="0"/>
                <a:cs typeface="Times New Roman" charset="0"/>
              </a:rPr>
              <a:t>initiatives that would increase </a:t>
            </a:r>
            <a:r>
              <a:rPr lang="en-US" sz="3100" dirty="0">
                <a:latin typeface="Times New Roman" charset="0"/>
                <a:ea typeface="Times New Roman" charset="0"/>
                <a:cs typeface="Times New Roman" charset="0"/>
              </a:rPr>
              <a:t>the amount of offshore drilling for the United </a:t>
            </a:r>
            <a:r>
              <a:rPr lang="en-US" sz="3100" dirty="0" smtClean="0">
                <a:latin typeface="Times New Roman" charset="0"/>
                <a:ea typeface="Times New Roman" charset="0"/>
                <a:cs typeface="Times New Roman" charset="0"/>
              </a:rPr>
              <a:t>States </a:t>
            </a:r>
            <a:r>
              <a:rPr lang="en-US" sz="3100" dirty="0">
                <a:latin typeface="Times New Roman" charset="0"/>
                <a:ea typeface="Times New Roman" charset="0"/>
                <a:cs typeface="Times New Roman" charset="0"/>
              </a:rPr>
              <a:t>it is important </a:t>
            </a:r>
            <a:r>
              <a:rPr lang="en-US" sz="3100" dirty="0" smtClean="0">
                <a:latin typeface="Times New Roman" charset="0"/>
                <a:ea typeface="Times New Roman" charset="0"/>
                <a:cs typeface="Times New Roman" charset="0"/>
              </a:rPr>
              <a:t>to understand where there may be opposition.</a:t>
            </a:r>
            <a:endParaRPr lang="en-US" sz="31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0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9"/>
          </p:nvPr>
        </p:nvSpPr>
        <p:spPr>
          <a:xfrm>
            <a:off x="12919064" y="4578476"/>
            <a:ext cx="10668000" cy="1083733"/>
          </a:xfrm>
        </p:spPr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Results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5244796" y="6071139"/>
            <a:ext cx="11182350" cy="7643556"/>
          </a:xfrm>
          <a:prstGeom prst="rect">
            <a:avLst/>
          </a:prstGeom>
          <a:noFill/>
        </p:spPr>
        <p:txBody>
          <a:bodyPr wrap="square" lIns="71554" tIns="35777" rIns="71554" bIns="35777" rtlCol="0">
            <a:spAutoFit/>
          </a:bodyPr>
          <a:lstStyle/>
          <a:p>
            <a:pPr marL="857250" indent="-857250">
              <a:buClr>
                <a:srgbClr val="635035"/>
              </a:buClr>
              <a:buFont typeface="Wingdings" charset="2"/>
              <a:buChar char="v"/>
            </a:pPr>
            <a:r>
              <a:rPr lang="en-US" sz="3500" b="1" dirty="0" smtClean="0">
                <a:latin typeface="Times New Roman" charset="0"/>
                <a:ea typeface="Times New Roman" charset="0"/>
                <a:cs typeface="Times New Roman" charset="0"/>
              </a:rPr>
              <a:t>Figure 1: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Republicans are more likely to favor U.S. offshore drilling than Democrats.</a:t>
            </a:r>
            <a:endParaRPr lang="en-US" sz="35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2299771" lvl="1" indent="-857250">
              <a:buClr>
                <a:srgbClr val="635035"/>
              </a:buClr>
              <a:buFont typeface="Wingdings" charset="2"/>
              <a:buChar char="v"/>
            </a:pP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Independent Republicans </a:t>
            </a: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are more likely to favor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U.S. offshore </a:t>
            </a: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drilling than weak Republicans (75% versus 68%). </a:t>
            </a:r>
            <a:endParaRPr lang="en-US" sz="35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2299771" lvl="1" indent="-857250">
              <a:buClr>
                <a:srgbClr val="635035"/>
              </a:buClr>
              <a:buFont typeface="Wingdings" charset="2"/>
              <a:buChar char="v"/>
            </a:pP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W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eak </a:t>
            </a: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Democrats are the least likely (out of all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Democrats, including independent Democrats) </a:t>
            </a: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to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favor </a:t>
            </a:r>
            <a:r>
              <a:rPr lang="en-US" sz="3500" smtClean="0">
                <a:latin typeface="Times New Roman" charset="0"/>
                <a:ea typeface="Times New Roman" charset="0"/>
                <a:cs typeface="Times New Roman" charset="0"/>
              </a:rPr>
              <a:t>U.S. offshore </a:t>
            </a:r>
            <a:r>
              <a:rPr lang="en-US" sz="3500" dirty="0">
                <a:latin typeface="Times New Roman" charset="0"/>
                <a:ea typeface="Times New Roman" charset="0"/>
                <a:cs typeface="Times New Roman" charset="0"/>
              </a:rPr>
              <a:t>drilling (35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%).</a:t>
            </a:r>
          </a:p>
          <a:p>
            <a:pPr marL="857250" indent="-857250">
              <a:buClr>
                <a:srgbClr val="635035"/>
              </a:buClr>
              <a:buFont typeface="Wingdings" charset="2"/>
              <a:buChar char="v"/>
            </a:pPr>
            <a:r>
              <a:rPr lang="en-US" sz="3500" b="1" dirty="0" smtClean="0">
                <a:latin typeface="Times New Roman" charset="0"/>
                <a:ea typeface="Times New Roman" charset="0"/>
                <a:cs typeface="Times New Roman" charset="0"/>
              </a:rPr>
              <a:t>Figure 2: </a:t>
            </a: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Political ideology does not drastically affect the relationship between the party identification and favoring U.S. offshore drilling.</a:t>
            </a:r>
          </a:p>
          <a:p>
            <a:pPr marL="2299771" lvl="1" indent="-857250">
              <a:buClr>
                <a:srgbClr val="635035"/>
              </a:buClr>
              <a:buFont typeface="Wingdings" charset="2"/>
              <a:buChar char="v"/>
            </a:pPr>
            <a:r>
              <a:rPr lang="en-US" sz="3500" dirty="0" smtClean="0">
                <a:latin typeface="Times New Roman" charset="0"/>
                <a:ea typeface="Times New Roman" charset="0"/>
                <a:cs typeface="Times New Roman" charset="0"/>
              </a:rPr>
              <a:t>It has the most effect on moderate weak Democrats and liberal weak Republicans.</a:t>
            </a:r>
            <a:endParaRPr lang="en-US" sz="3500" dirty="0">
              <a:latin typeface="Times New Roman" charset="0"/>
              <a:ea typeface="Times New Roman" charset="0"/>
              <a:cs typeface="Times New Roman" charset="0"/>
            </a:endParaRPr>
          </a:p>
          <a:p>
            <a:endParaRPr lang="en-US" sz="3700" dirty="0"/>
          </a:p>
        </p:txBody>
      </p:sp>
      <p:sp>
        <p:nvSpPr>
          <p:cNvPr id="45" name="TextBox 44"/>
          <p:cNvSpPr txBox="1"/>
          <p:nvPr/>
        </p:nvSpPr>
        <p:spPr>
          <a:xfrm>
            <a:off x="5346982" y="2767095"/>
            <a:ext cx="25908000" cy="795528"/>
          </a:xfrm>
          <a:prstGeom prst="rect">
            <a:avLst/>
          </a:prstGeom>
          <a:noFill/>
        </p:spPr>
        <p:txBody>
          <a:bodyPr wrap="square" lIns="71554" tIns="35777" rIns="71554" bIns="35777" rtlCol="0">
            <a:spAutoFit/>
          </a:bodyPr>
          <a:lstStyle/>
          <a:p>
            <a:pPr algn="ctr"/>
            <a:r>
              <a:rPr lang="en-US" sz="4700" dirty="0" smtClean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Elizabeth Sibson, Department of Political Science, </a:t>
            </a:r>
            <a:r>
              <a:rPr lang="en-US" sz="4700" dirty="0">
                <a:solidFill>
                  <a:schemeClr val="bg1"/>
                </a:solidFill>
                <a:latin typeface="Times New Roman" charset="0"/>
                <a:ea typeface="Times New Roman" charset="0"/>
                <a:cs typeface="Times New Roman" charset="0"/>
              </a:rPr>
              <a:t>University of New Hampshire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632" y="578625"/>
            <a:ext cx="2478029" cy="298399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7371" y="731025"/>
            <a:ext cx="2478029" cy="298399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/>
          <a:srcRect r="14082"/>
          <a:stretch/>
        </p:blipFill>
        <p:spPr>
          <a:xfrm>
            <a:off x="1442860" y="12581743"/>
            <a:ext cx="7868864" cy="498488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716796" y="28183796"/>
            <a:ext cx="14369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Photo acknowledgment</a:t>
            </a:r>
            <a:r>
              <a:rPr lang="en-US" sz="2400" dirty="0" smtClean="0">
                <a:latin typeface="Times New Roman" charset="0"/>
                <a:ea typeface="Times New Roman" charset="0"/>
                <a:cs typeface="Times New Roman" charset="0"/>
              </a:rPr>
              <a:t>: https</a:t>
            </a: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://</a:t>
            </a:r>
            <a:r>
              <a:rPr lang="en-US" sz="2400" dirty="0" err="1">
                <a:latin typeface="Times New Roman" charset="0"/>
                <a:ea typeface="Times New Roman" charset="0"/>
                <a:cs typeface="Times New Roman" charset="0"/>
              </a:rPr>
              <a:t>www.studentenergy.org</a:t>
            </a:r>
            <a:r>
              <a:rPr lang="en-US" sz="2400" dirty="0">
                <a:latin typeface="Times New Roman" charset="0"/>
                <a:ea typeface="Times New Roman" charset="0"/>
                <a:cs typeface="Times New Roman" charset="0"/>
              </a:rPr>
              <a:t>/topics/offshore-oil </a:t>
            </a:r>
            <a:endParaRPr lang="en-US" sz="2400" dirty="0" smtClean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bg1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3049" y="5658778"/>
            <a:ext cx="10175864" cy="714095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5018141" y="20711419"/>
            <a:ext cx="11666180" cy="8463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635035"/>
              </a:buClr>
              <a:buFont typeface="Wingdings" charset="2"/>
              <a:buChar char="v"/>
            </a:pP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Buttel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Frederick, and William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Flinn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. "The Politics of Environmental Concern: The Impacts of Party Identification and Political Ideology on Environmental Attitudes."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 Environment and Behavior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vol. 10, no. 1, 1978.</a:t>
            </a:r>
            <a:endParaRPr lang="en-US" sz="32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buClr>
                <a:srgbClr val="635035"/>
              </a:buClr>
              <a:buFont typeface="Wingdings" charset="2"/>
              <a:buChar char="v"/>
            </a:pP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Cruz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Shannon. 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"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T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he 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Relationships of Political Ideology and Party Affiliation with Environmental Concern: A Meta-Analysis "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 Journal of Environmental Psychology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vol. 53, no. 81-91, 2017.</a:t>
            </a:r>
          </a:p>
          <a:p>
            <a:pPr marL="457200" indent="-457200">
              <a:buClr>
                <a:srgbClr val="635035"/>
              </a:buClr>
              <a:buFont typeface="Wingdings" charset="2"/>
              <a:buChar char="v"/>
            </a:pP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Dunlap, Riley, and Kent Van </a:t>
            </a:r>
            <a:r>
              <a:rPr lang="en-US" sz="3200" dirty="0" err="1">
                <a:latin typeface="Times New Roman" charset="0"/>
                <a:ea typeface="Times New Roman" charset="0"/>
                <a:cs typeface="Times New Roman" charset="0"/>
              </a:rPr>
              <a:t>Liere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. "The Social Bases of 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Environmental 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Concern: A Review of Hypotheses, Explanations, and Empirical Evidence."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 The Public Opinion Quarterly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vol. 44, no. 2, 1980.</a:t>
            </a:r>
          </a:p>
          <a:p>
            <a:pPr marL="457200" indent="-457200">
              <a:buClr>
                <a:srgbClr val="635035"/>
              </a:buClr>
              <a:buFont typeface="Wingdings" charset="2"/>
              <a:buChar char="v"/>
            </a:pP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Hamilton, Lawrence, et al. "Flood Realities, Perceptions, and the Depth of Divisions on Climate."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 Sage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, vol. 50, no. 5, </a:t>
            </a:r>
            <a:r>
              <a:rPr lang="en-US" sz="3200" dirty="0" smtClean="0">
                <a:latin typeface="Times New Roman" charset="0"/>
                <a:ea typeface="Times New Roman" charset="0"/>
                <a:cs typeface="Times New Roman" charset="0"/>
              </a:rPr>
              <a:t>2016.</a:t>
            </a:r>
          </a:p>
          <a:p>
            <a:pPr marL="457200" indent="-457200">
              <a:buClr>
                <a:srgbClr val="635035"/>
              </a:buClr>
              <a:buFont typeface="Wingdings" charset="2"/>
              <a:buChar char="v"/>
            </a:pP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Pollock, Philip, and Barry Edwards. </a:t>
            </a:r>
            <a:r>
              <a:rPr lang="en-US" sz="3200" i="1" dirty="0">
                <a:latin typeface="Times New Roman" charset="0"/>
                <a:ea typeface="Times New Roman" charset="0"/>
                <a:cs typeface="Times New Roman" charset="0"/>
              </a:rPr>
              <a:t>An R Companion to Political Analysis. </a:t>
            </a:r>
            <a:r>
              <a:rPr lang="en-US" sz="3200" dirty="0">
                <a:latin typeface="Times New Roman" charset="0"/>
                <a:ea typeface="Times New Roman" charset="0"/>
                <a:cs typeface="Times New Roman" charset="0"/>
              </a:rPr>
              <a:t>CQ Press, California, 2018.</a:t>
            </a:r>
            <a:endParaRPr lang="en-US" sz="3200" dirty="0" smtClean="0">
              <a:latin typeface="Times New Roman" charset="0"/>
              <a:ea typeface="Times New Roman" charset="0"/>
              <a:cs typeface="Times New Roman" charset="0"/>
            </a:endParaRPr>
          </a:p>
          <a:p>
            <a:pPr marL="457200" indent="-457200">
              <a:buClr>
                <a:srgbClr val="635035"/>
              </a:buClr>
              <a:buFont typeface="Wingdings" charset="2"/>
              <a:buChar char="v"/>
            </a:pPr>
            <a:endParaRPr lang="en-US" sz="3200" dirty="0"/>
          </a:p>
          <a:p>
            <a:pPr marL="457200" indent="-457200">
              <a:buClr>
                <a:srgbClr val="635035"/>
              </a:buClr>
              <a:buFont typeface="Wingdings" charset="2"/>
              <a:buChar char="v"/>
            </a:pPr>
            <a:endParaRPr lang="en-US" sz="320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3213050" y="23831837"/>
            <a:ext cx="1017586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How does the control variable affect the relationship between the independent and dependent variables?</a:t>
            </a:r>
          </a:p>
          <a:p>
            <a:pPr marL="2014021" lvl="1" indent="-571500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Control: political ideology (libcon3)</a:t>
            </a:r>
          </a:p>
          <a:p>
            <a:pPr marL="2014021" lvl="1" indent="-571500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Cramer’s V Liberal: 0.17</a:t>
            </a:r>
          </a:p>
          <a:p>
            <a:pPr marL="3456542" lvl="2" indent="-571500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Chi-Square: 55.609</a:t>
            </a:r>
          </a:p>
          <a:p>
            <a:pPr marL="3456542" lvl="2" indent="-571500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P-value: 6.746e-05</a:t>
            </a:r>
          </a:p>
          <a:p>
            <a:pPr marL="2014021" lvl="1" indent="-571500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Cramer’s V Moderate: 0.18</a:t>
            </a:r>
          </a:p>
          <a:p>
            <a:pPr marL="3456542" lvl="2" indent="-571500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Chi-Square: 36.871</a:t>
            </a:r>
          </a:p>
          <a:p>
            <a:pPr marL="3456542" lvl="2" indent="-571500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P-value: 0.002242</a:t>
            </a:r>
          </a:p>
          <a:p>
            <a:pPr marL="2014021" lvl="1" indent="-571500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Cramer’s V Conservative: 0.35</a:t>
            </a:r>
          </a:p>
          <a:p>
            <a:pPr marL="3456542" lvl="2" indent="-571500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Chi-Square: 335.4</a:t>
            </a:r>
          </a:p>
          <a:p>
            <a:pPr marL="3456542" lvl="2" indent="-571500">
              <a:buClr>
                <a:srgbClr val="635035"/>
              </a:buClr>
              <a:buFont typeface="Wingdings" charset="2"/>
              <a:buChar char="v"/>
            </a:pPr>
            <a:r>
              <a:rPr lang="en-US" sz="2800" dirty="0" smtClean="0">
                <a:latin typeface="Times New Roman" charset="0"/>
                <a:ea typeface="Times New Roman" charset="0"/>
                <a:cs typeface="Times New Roman" charset="0"/>
              </a:rPr>
              <a:t>P-value: &lt; 2.2e-16</a:t>
            </a:r>
          </a:p>
          <a:p>
            <a:pPr marL="2014021" lvl="1" indent="-571500">
              <a:buClr>
                <a:srgbClr val="635035"/>
              </a:buClr>
              <a:buFont typeface="Wingdings" charset="2"/>
              <a:buChar char="v"/>
            </a:pPr>
            <a:endParaRPr lang="en-US" sz="2400" dirty="0"/>
          </a:p>
        </p:txBody>
      </p:sp>
      <p:sp>
        <p:nvSpPr>
          <p:cNvPr id="27" name="Text Placeholder 6"/>
          <p:cNvSpPr>
            <a:spLocks noGrp="1"/>
          </p:cNvSpPr>
          <p:nvPr>
            <p:ph type="body" sz="quarter" idx="17"/>
          </p:nvPr>
        </p:nvSpPr>
        <p:spPr>
          <a:xfrm>
            <a:off x="25244796" y="19033785"/>
            <a:ext cx="10668000" cy="1083733"/>
          </a:xfrm>
        </p:spPr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Literature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31" name="Text Placeholder 8"/>
          <p:cNvSpPr>
            <a:spLocks noGrp="1"/>
          </p:cNvSpPr>
          <p:nvPr>
            <p:ph type="body" sz="quarter" idx="21"/>
          </p:nvPr>
        </p:nvSpPr>
        <p:spPr>
          <a:xfrm>
            <a:off x="25244796" y="4673633"/>
            <a:ext cx="10668000" cy="1083733"/>
          </a:xfrm>
        </p:spPr>
        <p:txBody>
          <a:bodyPr/>
          <a:lstStyle/>
          <a:p>
            <a:r>
              <a:rPr lang="en-US" dirty="0" smtClean="0">
                <a:latin typeface="Times New Roman" charset="0"/>
                <a:ea typeface="Times New Roman" charset="0"/>
                <a:cs typeface="Times New Roman" charset="0"/>
              </a:rPr>
              <a:t>analysis</a:t>
            </a:r>
            <a:endParaRPr lang="en-US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bg1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13049" y="15849926"/>
            <a:ext cx="10175865" cy="794757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213049" y="5749010"/>
            <a:ext cx="2810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charset="0"/>
                <a:ea typeface="Times New Roman" charset="0"/>
                <a:cs typeface="Times New Roman" charset="0"/>
              </a:rPr>
              <a:t>Figure 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213049" y="15940760"/>
            <a:ext cx="28107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charset="0"/>
                <a:ea typeface="Times New Roman" charset="0"/>
                <a:cs typeface="Times New Roman" charset="0"/>
              </a:rPr>
              <a:t>Figure 2</a:t>
            </a:r>
          </a:p>
        </p:txBody>
      </p:sp>
    </p:spTree>
    <p:extLst>
      <p:ext uri="{BB962C8B-B14F-4D97-AF65-F5344CB8AC3E}">
        <p14:creationId xmlns:p14="http://schemas.microsoft.com/office/powerpoint/2010/main" val="93119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dical Poster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4"/>
        </a:solidFill>
        <a:ln>
          <a:noFill/>
        </a:ln>
      </a:spPr>
      <a:bodyPr rtlCol="0" anchor="ctr"/>
      <a:lstStyle>
        <a:defPPr algn="ctr">
          <a:defRPr sz="6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8575">
          <a:solidFill>
            <a:schemeClr val="accent4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defRPr sz="6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55A68E73-61CB-4542-8C48-DCBB2482A3D5}" vid="{6A3CA63D-1E3C-4681-8668-89277FEB3FEB}"/>
    </a:ext>
  </a:extLst>
</a:theme>
</file>

<file path=ppt/theme/theme2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4C5A6A"/>
      </a:hlink>
      <a:folHlink>
        <a:srgbClr val="808DA0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1110015-E380-4C53-980C-698226C61CA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Poster (blue and brown design)</Template>
  <TotalTime>0</TotalTime>
  <Words>490</Words>
  <Application>Microsoft Macintosh PowerPoint</Application>
  <PresentationFormat>Custom</PresentationFormat>
  <Paragraphs>63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Cambria</vt:lpstr>
      <vt:lpstr>Times New Roman</vt:lpstr>
      <vt:lpstr>Wingdings</vt:lpstr>
      <vt:lpstr>Medical Poster</vt:lpstr>
      <vt:lpstr>The Politicization of Offshore Drilling</vt:lpstr>
    </vt:vector>
  </TitlesOfParts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2015-04-29T17:08:18Z</dcterms:created>
  <dcterms:modified xsi:type="dcterms:W3CDTF">2018-04-17T15:31:45Z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TC040015519991</vt:lpwstr>
  </property>
</Properties>
</file>