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0233600" cy="32918400"/>
  <p:notesSz cx="9601200" cy="7315200"/>
  <p:defaultTextStyle>
    <a:defPPr>
      <a:defRPr lang="en-US"/>
    </a:defPPr>
    <a:lvl1pPr algn="l" defTabSz="2088476" rtl="0" fontAlgn="base">
      <a:spcBef>
        <a:spcPct val="0"/>
      </a:spcBef>
      <a:spcAft>
        <a:spcPct val="0"/>
      </a:spcAft>
      <a:defRPr sz="8210" kern="1200">
        <a:solidFill>
          <a:schemeClr val="tx1"/>
        </a:solidFill>
        <a:latin typeface="Arial" charset="0"/>
        <a:ea typeface="ＭＳ Ｐゴシック" charset="-128"/>
        <a:cs typeface="ＭＳ Ｐゴシック" charset="-128"/>
      </a:defRPr>
    </a:lvl1pPr>
    <a:lvl2pPr marL="2088476" indent="-1653249" algn="l" defTabSz="2088476" rtl="0" fontAlgn="base">
      <a:spcBef>
        <a:spcPct val="0"/>
      </a:spcBef>
      <a:spcAft>
        <a:spcPct val="0"/>
      </a:spcAft>
      <a:defRPr sz="8210" kern="1200">
        <a:solidFill>
          <a:schemeClr val="tx1"/>
        </a:solidFill>
        <a:latin typeface="Arial" charset="0"/>
        <a:ea typeface="ＭＳ Ｐゴシック" charset="-128"/>
        <a:cs typeface="ＭＳ Ｐゴシック" charset="-128"/>
      </a:defRPr>
    </a:lvl2pPr>
    <a:lvl3pPr marL="4176948" indent="-3306500" algn="l" defTabSz="2088476" rtl="0" fontAlgn="base">
      <a:spcBef>
        <a:spcPct val="0"/>
      </a:spcBef>
      <a:spcAft>
        <a:spcPct val="0"/>
      </a:spcAft>
      <a:defRPr sz="8210" kern="1200">
        <a:solidFill>
          <a:schemeClr val="tx1"/>
        </a:solidFill>
        <a:latin typeface="Arial" charset="0"/>
        <a:ea typeface="ＭＳ Ｐゴシック" charset="-128"/>
        <a:cs typeface="ＭＳ Ｐゴシック" charset="-128"/>
      </a:defRPr>
    </a:lvl3pPr>
    <a:lvl4pPr marL="6266934" indent="-4961263" algn="l" defTabSz="2088476" rtl="0" fontAlgn="base">
      <a:spcBef>
        <a:spcPct val="0"/>
      </a:spcBef>
      <a:spcAft>
        <a:spcPct val="0"/>
      </a:spcAft>
      <a:defRPr sz="8210" kern="1200">
        <a:solidFill>
          <a:schemeClr val="tx1"/>
        </a:solidFill>
        <a:latin typeface="Arial" charset="0"/>
        <a:ea typeface="ＭＳ Ｐゴシック" charset="-128"/>
        <a:cs typeface="ＭＳ Ｐゴシック" charset="-128"/>
      </a:defRPr>
    </a:lvl4pPr>
    <a:lvl5pPr marL="8355406" indent="-6614508" algn="l" defTabSz="2088476" rtl="0" fontAlgn="base">
      <a:spcBef>
        <a:spcPct val="0"/>
      </a:spcBef>
      <a:spcAft>
        <a:spcPct val="0"/>
      </a:spcAft>
      <a:defRPr sz="8210" kern="1200">
        <a:solidFill>
          <a:schemeClr val="tx1"/>
        </a:solidFill>
        <a:latin typeface="Arial" charset="0"/>
        <a:ea typeface="ＭＳ Ｐゴシック" charset="-128"/>
        <a:cs typeface="ＭＳ Ｐゴシック" charset="-128"/>
      </a:defRPr>
    </a:lvl5pPr>
    <a:lvl6pPr marL="2176121" algn="l" defTabSz="435223" rtl="0" eaLnBrk="1" latinLnBrk="0" hangingPunct="1">
      <a:defRPr sz="8210" kern="1200">
        <a:solidFill>
          <a:schemeClr val="tx1"/>
        </a:solidFill>
        <a:latin typeface="Arial" charset="0"/>
        <a:ea typeface="ＭＳ Ｐゴシック" charset="-128"/>
        <a:cs typeface="ＭＳ Ｐゴシック" charset="-128"/>
      </a:defRPr>
    </a:lvl6pPr>
    <a:lvl7pPr marL="2611348" algn="l" defTabSz="435223" rtl="0" eaLnBrk="1" latinLnBrk="0" hangingPunct="1">
      <a:defRPr sz="8210" kern="1200">
        <a:solidFill>
          <a:schemeClr val="tx1"/>
        </a:solidFill>
        <a:latin typeface="Arial" charset="0"/>
        <a:ea typeface="ＭＳ Ｐゴシック" charset="-128"/>
        <a:cs typeface="ＭＳ Ｐゴシック" charset="-128"/>
      </a:defRPr>
    </a:lvl7pPr>
    <a:lvl8pPr marL="3046575" algn="l" defTabSz="435223" rtl="0" eaLnBrk="1" latinLnBrk="0" hangingPunct="1">
      <a:defRPr sz="8210" kern="1200">
        <a:solidFill>
          <a:schemeClr val="tx1"/>
        </a:solidFill>
        <a:latin typeface="Arial" charset="0"/>
        <a:ea typeface="ＭＳ Ｐゴシック" charset="-128"/>
        <a:cs typeface="ＭＳ Ｐゴシック" charset="-128"/>
      </a:defRPr>
    </a:lvl8pPr>
    <a:lvl9pPr marL="3481798" algn="l" defTabSz="435223" rtl="0" eaLnBrk="1" latinLnBrk="0" hangingPunct="1">
      <a:defRPr sz="8210"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 uri="{2D200454-40CA-4A62-9FC3-DE9A4176ACB9}">
      <p15:notesGuideLst xmlns:p15="http://schemas.microsoft.com/office/powerpoint/2012/main">
        <p15:guide id="1" orient="horz" pos="2304">
          <p15:clr>
            <a:srgbClr val="A4A3A4"/>
          </p15:clr>
        </p15:guide>
        <p15:guide id="2" pos="30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4FF"/>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175" autoAdjust="0"/>
    <p:restoredTop sz="93173" autoAdjust="0"/>
  </p:normalViewPr>
  <p:slideViewPr>
    <p:cSldViewPr snapToObjects="1">
      <p:cViewPr>
        <p:scale>
          <a:sx n="30" d="100"/>
          <a:sy n="30" d="100"/>
        </p:scale>
        <p:origin x="6" y="-2982"/>
      </p:cViewPr>
      <p:guideLst>
        <p:guide orient="horz" pos="10368"/>
        <p:guide pos="12672"/>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4/16/2018</a:t>
            </a:fld>
            <a:endParaRPr lang="en-US"/>
          </a:p>
        </p:txBody>
      </p:sp>
      <p:sp>
        <p:nvSpPr>
          <p:cNvPr id="4" name="Slide Image Placeholder 3"/>
          <p:cNvSpPr>
            <a:spLocks noGrp="1" noRot="1" noChangeAspect="1"/>
          </p:cNvSpPr>
          <p:nvPr>
            <p:ph type="sldImg" idx="2"/>
          </p:nvPr>
        </p:nvSpPr>
        <p:spPr>
          <a:xfrm>
            <a:off x="3124200" y="549275"/>
            <a:ext cx="3352800" cy="2743200"/>
          </a:xfrm>
          <a:prstGeom prst="rect">
            <a:avLst/>
          </a:prstGeom>
          <a:noFill/>
          <a:ln w="12700">
            <a:solidFill>
              <a:prstClr val="black"/>
            </a:solidFill>
          </a:ln>
        </p:spPr>
        <p:txBody>
          <a:bodyPr vert="horz" lIns="96621" tIns="48311" rIns="96621" bIns="48311" rtlCol="0" anchor="ctr"/>
          <a:lstStyle/>
          <a:p>
            <a:pPr lvl="0"/>
            <a:endParaRPr lang="en-US" noProof="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2088476" rtl="0" fontAlgn="base">
      <a:spcBef>
        <a:spcPct val="30000"/>
      </a:spcBef>
      <a:spcAft>
        <a:spcPct val="0"/>
      </a:spcAft>
      <a:defRPr sz="5474" kern="1200">
        <a:solidFill>
          <a:schemeClr val="tx1"/>
        </a:solidFill>
        <a:latin typeface="+mn-lt"/>
        <a:ea typeface="ＭＳ Ｐゴシック" charset="-128"/>
        <a:cs typeface="ＭＳ Ｐゴシック" charset="-128"/>
      </a:defRPr>
    </a:lvl1pPr>
    <a:lvl2pPr marL="2088476" algn="l" defTabSz="2088476" rtl="0" fontAlgn="base">
      <a:spcBef>
        <a:spcPct val="30000"/>
      </a:spcBef>
      <a:spcAft>
        <a:spcPct val="0"/>
      </a:spcAft>
      <a:defRPr sz="5474" kern="1200">
        <a:solidFill>
          <a:schemeClr val="tx1"/>
        </a:solidFill>
        <a:latin typeface="+mn-lt"/>
        <a:ea typeface="ＭＳ Ｐゴシック" charset="-128"/>
        <a:cs typeface="+mn-cs"/>
      </a:defRPr>
    </a:lvl2pPr>
    <a:lvl3pPr marL="4176948" algn="l" defTabSz="2088476" rtl="0" fontAlgn="base">
      <a:spcBef>
        <a:spcPct val="30000"/>
      </a:spcBef>
      <a:spcAft>
        <a:spcPct val="0"/>
      </a:spcAft>
      <a:defRPr sz="5474" kern="1200">
        <a:solidFill>
          <a:schemeClr val="tx1"/>
        </a:solidFill>
        <a:latin typeface="+mn-lt"/>
        <a:ea typeface="ＭＳ Ｐゴシック" charset="-128"/>
        <a:cs typeface="+mn-cs"/>
      </a:defRPr>
    </a:lvl3pPr>
    <a:lvl4pPr marL="6266934" algn="l" defTabSz="2088476" rtl="0" fontAlgn="base">
      <a:spcBef>
        <a:spcPct val="30000"/>
      </a:spcBef>
      <a:spcAft>
        <a:spcPct val="0"/>
      </a:spcAft>
      <a:defRPr sz="5474" kern="1200">
        <a:solidFill>
          <a:schemeClr val="tx1"/>
        </a:solidFill>
        <a:latin typeface="+mn-lt"/>
        <a:ea typeface="ＭＳ Ｐゴシック" charset="-128"/>
        <a:cs typeface="+mn-cs"/>
      </a:defRPr>
    </a:lvl4pPr>
    <a:lvl5pPr marL="8355406" algn="l" defTabSz="2088476" rtl="0" fontAlgn="base">
      <a:spcBef>
        <a:spcPct val="30000"/>
      </a:spcBef>
      <a:spcAft>
        <a:spcPct val="0"/>
      </a:spcAft>
      <a:defRPr sz="5474" kern="1200">
        <a:solidFill>
          <a:schemeClr val="tx1"/>
        </a:solidFill>
        <a:latin typeface="+mn-lt"/>
        <a:ea typeface="ＭＳ Ｐゴシック" charset="-128"/>
        <a:cs typeface="+mn-cs"/>
      </a:defRPr>
    </a:lvl5pPr>
    <a:lvl6pPr marL="10445392" algn="l" defTabSz="2089080" rtl="0" eaLnBrk="1" latinLnBrk="0" hangingPunct="1">
      <a:defRPr sz="5474" kern="1200">
        <a:solidFill>
          <a:schemeClr val="tx1"/>
        </a:solidFill>
        <a:latin typeface="+mn-lt"/>
        <a:ea typeface="+mn-ea"/>
        <a:cs typeface="+mn-cs"/>
      </a:defRPr>
    </a:lvl6pPr>
    <a:lvl7pPr marL="12534471" algn="l" defTabSz="2089080" rtl="0" eaLnBrk="1" latinLnBrk="0" hangingPunct="1">
      <a:defRPr sz="5474" kern="1200">
        <a:solidFill>
          <a:schemeClr val="tx1"/>
        </a:solidFill>
        <a:latin typeface="+mn-lt"/>
        <a:ea typeface="+mn-ea"/>
        <a:cs typeface="+mn-cs"/>
      </a:defRPr>
    </a:lvl7pPr>
    <a:lvl8pPr marL="14623552" algn="l" defTabSz="2089080" rtl="0" eaLnBrk="1" latinLnBrk="0" hangingPunct="1">
      <a:defRPr sz="5474" kern="1200">
        <a:solidFill>
          <a:schemeClr val="tx1"/>
        </a:solidFill>
        <a:latin typeface="+mn-lt"/>
        <a:ea typeface="+mn-ea"/>
        <a:cs typeface="+mn-cs"/>
      </a:defRPr>
    </a:lvl8pPr>
    <a:lvl9pPr marL="16712627" algn="l" defTabSz="2089080" rtl="0" eaLnBrk="1" latinLnBrk="0" hangingPunct="1">
      <a:defRPr sz="547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24200" y="549275"/>
            <a:ext cx="3352800" cy="2743200"/>
          </a:xfrm>
        </p:spPr>
      </p:sp>
      <p:sp>
        <p:nvSpPr>
          <p:cNvPr id="3" name="Notes Placeholder 2"/>
          <p:cNvSpPr>
            <a:spLocks noGrp="1"/>
          </p:cNvSpPr>
          <p:nvPr>
            <p:ph type="body" idx="1"/>
          </p:nvPr>
        </p:nvSpPr>
        <p:spPr/>
        <p:txBody>
          <a:bodyPr/>
          <a:lstStyle/>
          <a:p>
            <a:pPr marL="0" indent="0">
              <a:buNone/>
            </a:pPr>
            <a:endParaRPr lang="en-US" baseline="0" dirty="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10226048"/>
            <a:ext cx="34198560" cy="7056120"/>
          </a:xfrm>
        </p:spPr>
        <p:txBody>
          <a:bodyPr/>
          <a:lstStyle/>
          <a:p>
            <a:r>
              <a:rPr lang="en-US"/>
              <a:t>Click to edit Master title style</a:t>
            </a:r>
          </a:p>
        </p:txBody>
      </p:sp>
      <p:sp>
        <p:nvSpPr>
          <p:cNvPr id="3" name="Subtitle 2"/>
          <p:cNvSpPr>
            <a:spLocks noGrp="1"/>
          </p:cNvSpPr>
          <p:nvPr>
            <p:ph type="subTitle" idx="1"/>
          </p:nvPr>
        </p:nvSpPr>
        <p:spPr>
          <a:xfrm>
            <a:off x="6035040" y="18653760"/>
            <a:ext cx="28163520" cy="841248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4/16/2018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4/16/2018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8" y="21153127"/>
            <a:ext cx="34198560" cy="6537960"/>
          </a:xfrm>
        </p:spPr>
        <p:txBody>
          <a:bodyPr anchor="t"/>
          <a:lstStyle>
            <a:lvl1pPr algn="l">
              <a:defRPr sz="17400" b="1" cap="all"/>
            </a:lvl1pPr>
          </a:lstStyle>
          <a:p>
            <a:r>
              <a:rPr lang="en-US"/>
              <a:t>Click to edit Master title style</a:t>
            </a:r>
          </a:p>
        </p:txBody>
      </p:sp>
      <p:sp>
        <p:nvSpPr>
          <p:cNvPr id="3" name="Text Placeholder 2"/>
          <p:cNvSpPr>
            <a:spLocks noGrp="1"/>
          </p:cNvSpPr>
          <p:nvPr>
            <p:ph type="body" idx="1"/>
          </p:nvPr>
        </p:nvSpPr>
        <p:spPr>
          <a:xfrm>
            <a:off x="3178178" y="13952225"/>
            <a:ext cx="34198560" cy="720089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4/16/2018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243452" y="49156623"/>
            <a:ext cx="64841752" cy="139042137"/>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2755767" y="49156623"/>
            <a:ext cx="64841758" cy="139042137"/>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4/16/2018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318263"/>
            <a:ext cx="3621024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4" y="7368543"/>
            <a:ext cx="17776828" cy="3070857"/>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a:t>Click to edit Master text styles</a:t>
            </a:r>
          </a:p>
        </p:txBody>
      </p:sp>
      <p:sp>
        <p:nvSpPr>
          <p:cNvPr id="4" name="Content Placeholder 3"/>
          <p:cNvSpPr>
            <a:spLocks noGrp="1"/>
          </p:cNvSpPr>
          <p:nvPr>
            <p:ph sz="half" idx="2"/>
          </p:nvPr>
        </p:nvSpPr>
        <p:spPr>
          <a:xfrm>
            <a:off x="2011684" y="10439400"/>
            <a:ext cx="17776828" cy="18966183"/>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7" y="7368543"/>
            <a:ext cx="17783810" cy="3070857"/>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a:t>Click to edit Master text styles</a:t>
            </a:r>
          </a:p>
        </p:txBody>
      </p:sp>
      <p:sp>
        <p:nvSpPr>
          <p:cNvPr id="6" name="Content Placeholder 5"/>
          <p:cNvSpPr>
            <a:spLocks noGrp="1"/>
          </p:cNvSpPr>
          <p:nvPr>
            <p:ph sz="quarter" idx="4"/>
          </p:nvPr>
        </p:nvSpPr>
        <p:spPr>
          <a:xfrm>
            <a:off x="20438117" y="10439400"/>
            <a:ext cx="17783810" cy="18966183"/>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4/16/2018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4/16/2018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4/16/2018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7" y="1310640"/>
            <a:ext cx="13236578" cy="5577840"/>
          </a:xfrm>
        </p:spPr>
        <p:txBody>
          <a:bodyPr anchor="b"/>
          <a:lstStyle>
            <a:lvl1pPr algn="l">
              <a:defRPr sz="8700" b="1"/>
            </a:lvl1pPr>
          </a:lstStyle>
          <a:p>
            <a:r>
              <a:rPr lang="en-US"/>
              <a:t>Click to edit Master title style</a:t>
            </a:r>
          </a:p>
        </p:txBody>
      </p:sp>
      <p:sp>
        <p:nvSpPr>
          <p:cNvPr id="3" name="Content Placeholder 2"/>
          <p:cNvSpPr>
            <a:spLocks noGrp="1"/>
          </p:cNvSpPr>
          <p:nvPr>
            <p:ph idx="1"/>
          </p:nvPr>
        </p:nvSpPr>
        <p:spPr>
          <a:xfrm>
            <a:off x="15730220" y="1310643"/>
            <a:ext cx="22491700" cy="2809494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7" y="6888483"/>
            <a:ext cx="13236578" cy="2251710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4/16/2018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68" y="23042880"/>
            <a:ext cx="24140160" cy="2720342"/>
          </a:xfrm>
        </p:spPr>
        <p:txBody>
          <a:bodyPr anchor="b"/>
          <a:lstStyle>
            <a:lvl1pPr algn="l">
              <a:defRPr sz="8700" b="1"/>
            </a:lvl1pPr>
          </a:lstStyle>
          <a:p>
            <a:r>
              <a:rPr lang="en-US"/>
              <a:t>Click to edit Master title style</a:t>
            </a:r>
          </a:p>
        </p:txBody>
      </p:sp>
      <p:sp>
        <p:nvSpPr>
          <p:cNvPr id="3" name="Picture Placeholder 2"/>
          <p:cNvSpPr>
            <a:spLocks noGrp="1"/>
          </p:cNvSpPr>
          <p:nvPr>
            <p:ph type="pic" idx="1"/>
          </p:nvPr>
        </p:nvSpPr>
        <p:spPr>
          <a:xfrm>
            <a:off x="7886068" y="2941320"/>
            <a:ext cx="24140160" cy="1975104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a:p>
        </p:txBody>
      </p:sp>
      <p:sp>
        <p:nvSpPr>
          <p:cNvPr id="4" name="Text Placeholder 3"/>
          <p:cNvSpPr>
            <a:spLocks noGrp="1"/>
          </p:cNvSpPr>
          <p:nvPr>
            <p:ph type="body" sz="half" idx="2"/>
          </p:nvPr>
        </p:nvSpPr>
        <p:spPr>
          <a:xfrm>
            <a:off x="7886068" y="25763222"/>
            <a:ext cx="24140160" cy="386333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4/16/2018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4/16/2018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5012494" y="8435342"/>
            <a:ext cx="32585028" cy="17976341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243455" y="8435342"/>
            <a:ext cx="97098482" cy="1797634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4/16/2018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011102" y="1317624"/>
            <a:ext cx="36211406" cy="54864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2011102" y="7680329"/>
            <a:ext cx="36211406" cy="21724939"/>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011102" y="30510167"/>
            <a:ext cx="9389006" cy="1752600"/>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4/16/2018</a:t>
            </a:fld>
            <a:endParaRPr lang="en-US"/>
          </a:p>
        </p:txBody>
      </p:sp>
      <p:sp>
        <p:nvSpPr>
          <p:cNvPr id="5" name="Footer Placeholder 4"/>
          <p:cNvSpPr>
            <a:spLocks noGrp="1"/>
          </p:cNvSpPr>
          <p:nvPr>
            <p:ph type="ftr" sz="quarter" idx="3"/>
          </p:nvPr>
        </p:nvSpPr>
        <p:spPr>
          <a:xfrm>
            <a:off x="13745902" y="30510167"/>
            <a:ext cx="12741806" cy="1752600"/>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28833502" y="30510167"/>
            <a:ext cx="9389006" cy="1752600"/>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Relationship Id="rId13" Type="http://schemas.openxmlformats.org/officeDocument/2006/relationships/image" Target="../media/image11.png"/><Relationship Id="rId18" Type="http://schemas.openxmlformats.org/officeDocument/2006/relationships/image" Target="../media/image14.tif"/><Relationship Id="rId3" Type="http://schemas.openxmlformats.org/officeDocument/2006/relationships/notesSlide" Target="../notesSlides/notesSlide1.xml"/><Relationship Id="rId21" Type="http://schemas.openxmlformats.org/officeDocument/2006/relationships/image" Target="../media/image17.tif"/><Relationship Id="rId7" Type="http://schemas.openxmlformats.org/officeDocument/2006/relationships/image" Target="../media/image5.jpeg"/><Relationship Id="rId12" Type="http://schemas.openxmlformats.org/officeDocument/2006/relationships/image" Target="../media/image10.tiff"/><Relationship Id="rId17" Type="http://schemas.openxmlformats.org/officeDocument/2006/relationships/image" Target="../media/image13.tif"/><Relationship Id="rId2" Type="http://schemas.openxmlformats.org/officeDocument/2006/relationships/slideLayout" Target="../slideLayouts/slideLayout1.xml"/><Relationship Id="rId16" Type="http://schemas.openxmlformats.org/officeDocument/2006/relationships/image" Target="../media/image1.wmf"/><Relationship Id="rId20" Type="http://schemas.openxmlformats.org/officeDocument/2006/relationships/image" Target="../media/image16.tif"/><Relationship Id="rId1" Type="http://schemas.openxmlformats.org/officeDocument/2006/relationships/vmlDrawing" Target="../drawings/vmlDrawing1.vml"/><Relationship Id="rId6" Type="http://schemas.openxmlformats.org/officeDocument/2006/relationships/image" Target="../media/image4.jpeg"/><Relationship Id="rId11" Type="http://schemas.openxmlformats.org/officeDocument/2006/relationships/image" Target="../media/image9.tif"/><Relationship Id="rId5" Type="http://schemas.openxmlformats.org/officeDocument/2006/relationships/image" Target="../media/image3.tiff"/><Relationship Id="rId15" Type="http://schemas.openxmlformats.org/officeDocument/2006/relationships/oleObject" Target="../embeddings/oleObject1.bin"/><Relationship Id="rId10" Type="http://schemas.openxmlformats.org/officeDocument/2006/relationships/image" Target="../media/image8.tiff"/><Relationship Id="rId19" Type="http://schemas.openxmlformats.org/officeDocument/2006/relationships/image" Target="../media/image15.tiff"/><Relationship Id="rId4" Type="http://schemas.openxmlformats.org/officeDocument/2006/relationships/image" Target="../media/image2.tiff"/><Relationship Id="rId9" Type="http://schemas.openxmlformats.org/officeDocument/2006/relationships/image" Target="../media/image7.tif"/><Relationship Id="rId14" Type="http://schemas.openxmlformats.org/officeDocument/2006/relationships/image" Target="../media/image12.ti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dotGrid">
          <a:fgClr>
            <a:schemeClr val="bg1"/>
          </a:fgClr>
          <a:bgClr>
            <a:prstClr val="white"/>
          </a:bgClr>
        </a:patt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04BCFB4-BB92-4227-B01D-621B6B384EBC}"/>
              </a:ext>
            </a:extLst>
          </p:cNvPr>
          <p:cNvPicPr>
            <a:picLocks noChangeAspect="1"/>
          </p:cNvPicPr>
          <p:nvPr/>
        </p:nvPicPr>
        <p:blipFill>
          <a:blip r:embed="rId4"/>
          <a:stretch>
            <a:fillRect/>
          </a:stretch>
        </p:blipFill>
        <p:spPr>
          <a:xfrm>
            <a:off x="16179993" y="8885873"/>
            <a:ext cx="8381811" cy="5194390"/>
          </a:xfrm>
          <a:prstGeom prst="rect">
            <a:avLst/>
          </a:prstGeom>
        </p:spPr>
      </p:pic>
      <p:pic>
        <p:nvPicPr>
          <p:cNvPr id="5" name="Picture 4">
            <a:extLst>
              <a:ext uri="{FF2B5EF4-FFF2-40B4-BE49-F238E27FC236}">
                <a16:creationId xmlns:a16="http://schemas.microsoft.com/office/drawing/2014/main" id="{2B89459C-2156-40C7-8E14-6C639B4B8C49}"/>
              </a:ext>
            </a:extLst>
          </p:cNvPr>
          <p:cNvPicPr>
            <a:picLocks noChangeAspect="1"/>
          </p:cNvPicPr>
          <p:nvPr/>
        </p:nvPicPr>
        <p:blipFill>
          <a:blip r:embed="rId5"/>
          <a:stretch>
            <a:fillRect/>
          </a:stretch>
        </p:blipFill>
        <p:spPr>
          <a:xfrm>
            <a:off x="11424147" y="23387843"/>
            <a:ext cx="6601610" cy="4600947"/>
          </a:xfrm>
          <a:prstGeom prst="rect">
            <a:avLst/>
          </a:prstGeom>
        </p:spPr>
      </p:pic>
      <p:sp>
        <p:nvSpPr>
          <p:cNvPr id="14338" name="Title 1"/>
          <p:cNvSpPr>
            <a:spLocks noGrp="1"/>
          </p:cNvSpPr>
          <p:nvPr>
            <p:ph type="ctrTitle"/>
          </p:nvPr>
        </p:nvSpPr>
        <p:spPr>
          <a:xfrm>
            <a:off x="5334000" y="2097627"/>
            <a:ext cx="28646806" cy="1967090"/>
          </a:xfrm>
        </p:spPr>
        <p:txBody>
          <a:bodyPr/>
          <a:lstStyle/>
          <a:p>
            <a:r>
              <a:rPr lang="en-US" sz="8000" b="1" dirty="0">
                <a:latin typeface="Times New Roman" panose="02020603050405020304" pitchFamily="18" charset="0"/>
                <a:ea typeface="Calibri" panose="020F0502020204030204" pitchFamily="34" charset="0"/>
              </a:rPr>
              <a:t>Synthesis of DFO Bifunctional Octadentate Ligand for the Chelation with </a:t>
            </a:r>
            <a:r>
              <a:rPr lang="en-US" sz="8000" b="1" baseline="30000" dirty="0">
                <a:latin typeface="Times New Roman" panose="02020603050405020304" pitchFamily="18" charset="0"/>
                <a:ea typeface="Calibri" panose="020F0502020204030204" pitchFamily="34" charset="0"/>
              </a:rPr>
              <a:t>89</a:t>
            </a:r>
            <a:r>
              <a:rPr lang="en-US" sz="8000" b="1" dirty="0">
                <a:latin typeface="Times New Roman" panose="02020603050405020304" pitchFamily="18" charset="0"/>
                <a:ea typeface="Calibri" panose="020F0502020204030204" pitchFamily="34" charset="0"/>
              </a:rPr>
              <a:t>Zr and conjugation with antibodies for </a:t>
            </a:r>
            <a:r>
              <a:rPr lang="en-US" sz="8000" b="1" baseline="30000" dirty="0">
                <a:latin typeface="Times New Roman" panose="02020603050405020304" pitchFamily="18" charset="0"/>
                <a:ea typeface="Calibri" panose="020F0502020204030204" pitchFamily="34" charset="0"/>
              </a:rPr>
              <a:t>89</a:t>
            </a:r>
            <a:r>
              <a:rPr lang="en-US" sz="8000" b="1" dirty="0">
                <a:latin typeface="Times New Roman" panose="02020603050405020304" pitchFamily="18" charset="0"/>
                <a:ea typeface="Calibri" panose="020F0502020204030204" pitchFamily="34" charset="0"/>
              </a:rPr>
              <a:t>Zr-immuno-PET-imaging.</a:t>
            </a:r>
            <a:endParaRPr lang="en-US" sz="7800" baseline="-25000" dirty="0">
              <a:cs typeface="Helvetica"/>
            </a:endParaRPr>
          </a:p>
        </p:txBody>
      </p:sp>
      <p:sp>
        <p:nvSpPr>
          <p:cNvPr id="14361" name="TextBox 301"/>
          <p:cNvSpPr txBox="1">
            <a:spLocks noChangeArrowheads="1"/>
          </p:cNvSpPr>
          <p:nvPr/>
        </p:nvSpPr>
        <p:spPr bwMode="auto">
          <a:xfrm>
            <a:off x="2133600" y="4512941"/>
            <a:ext cx="35871150" cy="1242795"/>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300" baseline="-25000" dirty="0">
                <a:latin typeface="Calibri"/>
                <a:cs typeface="Calibri"/>
              </a:rPr>
              <a:t>Evangelos Rossis, Dr. Roy Planalp</a:t>
            </a:r>
          </a:p>
          <a:p>
            <a:pPr algn="ctr"/>
            <a:r>
              <a:rPr lang="en-US" sz="3500" baseline="-25000" dirty="0">
                <a:latin typeface="Calibri"/>
                <a:cs typeface="Calibri"/>
              </a:rPr>
              <a:t>University of New Hampshire, Department of Chemistry </a:t>
            </a:r>
          </a:p>
          <a:p>
            <a:pPr algn="ctr"/>
            <a:r>
              <a:rPr lang="en-US" sz="3500" baseline="-25000" dirty="0">
                <a:latin typeface="Calibri"/>
                <a:cs typeface="Calibri"/>
              </a:rPr>
              <a:t>er1@wildcats.unh.edu </a:t>
            </a:r>
          </a:p>
        </p:txBody>
      </p:sp>
      <p:pic>
        <p:nvPicPr>
          <p:cNvPr id="71" name="Picture 18" descr="C:\Users\caitlin\Pictures\UNH_Primary_Vert_CMYK.jpg"/>
          <p:cNvPicPr>
            <a:picLocks noChangeAspect="1" noChangeArrowheads="1"/>
          </p:cNvPicPr>
          <p:nvPr/>
        </p:nvPicPr>
        <p:blipFill>
          <a:blip r:embed="rId6" cstate="print"/>
          <a:srcRect l="35292" r="36543" b="31684"/>
          <a:stretch>
            <a:fillRect/>
          </a:stretch>
        </p:blipFill>
        <p:spPr bwMode="auto">
          <a:xfrm>
            <a:off x="35373177" y="1454509"/>
            <a:ext cx="3345439" cy="2557757"/>
          </a:xfrm>
          <a:prstGeom prst="rect">
            <a:avLst/>
          </a:prstGeom>
          <a:noFill/>
        </p:spPr>
      </p:pic>
      <p:pic>
        <p:nvPicPr>
          <p:cNvPr id="76" name="Picture 18" descr="C:\Users\caitlin\Pictures\UNH_Primary_Vert_CMYK.jpg"/>
          <p:cNvPicPr>
            <a:picLocks noChangeAspect="1" noChangeArrowheads="1"/>
          </p:cNvPicPr>
          <p:nvPr/>
        </p:nvPicPr>
        <p:blipFill>
          <a:blip r:embed="rId6" cstate="print"/>
          <a:srcRect l="35292" r="36543" b="31684"/>
          <a:stretch>
            <a:fillRect/>
          </a:stretch>
        </p:blipFill>
        <p:spPr bwMode="auto">
          <a:xfrm>
            <a:off x="1531488" y="1487847"/>
            <a:ext cx="3345439" cy="2557757"/>
          </a:xfrm>
          <a:prstGeom prst="rect">
            <a:avLst/>
          </a:prstGeom>
          <a:noFill/>
        </p:spPr>
      </p:pic>
      <p:sp>
        <p:nvSpPr>
          <p:cNvPr id="3" name="TextBox 2"/>
          <p:cNvSpPr txBox="1"/>
          <p:nvPr/>
        </p:nvSpPr>
        <p:spPr>
          <a:xfrm>
            <a:off x="1531488" y="5943600"/>
            <a:ext cx="9645147" cy="846976"/>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a:solidFill>
                  <a:schemeClr val="bg1"/>
                </a:solidFill>
                <a:latin typeface="+mj-lt"/>
              </a:rPr>
              <a:t>Introduction </a:t>
            </a:r>
          </a:p>
        </p:txBody>
      </p:sp>
      <p:sp>
        <p:nvSpPr>
          <p:cNvPr id="164" name="Rectangle 163"/>
          <p:cNvSpPr/>
          <p:nvPr/>
        </p:nvSpPr>
        <p:spPr>
          <a:xfrm>
            <a:off x="1554159" y="5899203"/>
            <a:ext cx="9622475" cy="20924613"/>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128" name="Rectangle 127"/>
          <p:cNvSpPr/>
          <p:nvPr/>
        </p:nvSpPr>
        <p:spPr>
          <a:xfrm>
            <a:off x="1531487" y="27894640"/>
            <a:ext cx="9626097" cy="3870190"/>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91432" tIns="45717" rIns="91432" bIns="45717" anchor="ctr"/>
          <a:lstStyle/>
          <a:p>
            <a:pPr algn="ctr" defTabSz="1984686" fontAlgn="auto">
              <a:spcBef>
                <a:spcPts val="0"/>
              </a:spcBef>
              <a:spcAft>
                <a:spcPts val="0"/>
              </a:spcAft>
              <a:defRPr/>
            </a:pPr>
            <a:endParaRPr lang="en-US" sz="3500" dirty="0">
              <a:latin typeface="+mj-lt"/>
            </a:endParaRPr>
          </a:p>
        </p:txBody>
      </p:sp>
      <p:sp>
        <p:nvSpPr>
          <p:cNvPr id="129" name="TextBox 128"/>
          <p:cNvSpPr txBox="1"/>
          <p:nvPr/>
        </p:nvSpPr>
        <p:spPr>
          <a:xfrm>
            <a:off x="1550538" y="27071676"/>
            <a:ext cx="9607047" cy="822964"/>
          </a:xfrm>
          <a:prstGeom prst="rect">
            <a:avLst/>
          </a:prstGeom>
          <a:solidFill>
            <a:schemeClr val="accent1">
              <a:lumMod val="75000"/>
            </a:schemeClr>
          </a:solidFill>
        </p:spPr>
        <p:txBody>
          <a:bodyPr wrap="square" lIns="83485" tIns="41742" rIns="83485" bIns="41742" rtlCol="0" anchor="ctr">
            <a:spAutoFit/>
          </a:bodyPr>
          <a:lstStyle/>
          <a:p>
            <a:pPr algn="ctr"/>
            <a:r>
              <a:rPr lang="en-US" sz="4800" b="1" dirty="0">
                <a:solidFill>
                  <a:schemeClr val="bg1"/>
                </a:solidFill>
                <a:latin typeface="+mj-lt"/>
              </a:rPr>
              <a:t>Acknowledgements </a:t>
            </a:r>
          </a:p>
        </p:txBody>
      </p:sp>
      <p:sp>
        <p:nvSpPr>
          <p:cNvPr id="14345" name="TextBox 14344"/>
          <p:cNvSpPr txBox="1"/>
          <p:nvPr/>
        </p:nvSpPr>
        <p:spPr>
          <a:xfrm>
            <a:off x="25222200" y="6798970"/>
            <a:ext cx="13573760" cy="1569636"/>
          </a:xfrm>
          <a:prstGeom prst="rect">
            <a:avLst/>
          </a:prstGeom>
          <a:noFill/>
        </p:spPr>
        <p:txBody>
          <a:bodyPr wrap="square" lIns="91412" tIns="45708" rIns="91412" bIns="45708" rtlCol="0">
            <a:spAutoFit/>
          </a:bodyPr>
          <a:lstStyle/>
          <a:p>
            <a:pPr algn="just"/>
            <a:r>
              <a:rPr lang="en-US" sz="3200" dirty="0">
                <a:latin typeface="Calibri"/>
                <a:cs typeface="Calibri"/>
              </a:rPr>
              <a:t>The first step of the synthesis of DFO derivative, which is to form the activated N-</a:t>
            </a:r>
            <a:r>
              <a:rPr lang="en-US" sz="3200" dirty="0" err="1">
                <a:latin typeface="Calibri"/>
                <a:cs typeface="Calibri"/>
              </a:rPr>
              <a:t>hydroxysuccinimide</a:t>
            </a:r>
            <a:r>
              <a:rPr lang="en-US" sz="3200" dirty="0">
                <a:latin typeface="Calibri"/>
                <a:cs typeface="Calibri"/>
              </a:rPr>
              <a:t> derivative was successful with high-yielding and the product was characterized with </a:t>
            </a:r>
            <a:r>
              <a:rPr lang="en-US" sz="3200" baseline="30000" dirty="0">
                <a:latin typeface="Calibri"/>
                <a:cs typeface="Calibri"/>
              </a:rPr>
              <a:t>1</a:t>
            </a:r>
            <a:r>
              <a:rPr lang="en-US" sz="3200" dirty="0">
                <a:latin typeface="Calibri"/>
                <a:cs typeface="Calibri"/>
              </a:rPr>
              <a:t>H NMR and </a:t>
            </a:r>
            <a:r>
              <a:rPr lang="en-US" sz="3200" baseline="30000" dirty="0">
                <a:latin typeface="Calibri"/>
                <a:cs typeface="Calibri"/>
              </a:rPr>
              <a:t>13</a:t>
            </a:r>
            <a:r>
              <a:rPr lang="en-US" sz="3200" dirty="0">
                <a:latin typeface="Calibri"/>
                <a:cs typeface="Calibri"/>
              </a:rPr>
              <a:t>C NMR. </a:t>
            </a:r>
          </a:p>
        </p:txBody>
      </p:sp>
      <p:sp>
        <p:nvSpPr>
          <p:cNvPr id="4" name="TextBox 3"/>
          <p:cNvSpPr txBox="1"/>
          <p:nvPr/>
        </p:nvSpPr>
        <p:spPr>
          <a:xfrm>
            <a:off x="1600200" y="6781800"/>
            <a:ext cx="9509760" cy="18805124"/>
          </a:xfrm>
          <a:prstGeom prst="rect">
            <a:avLst/>
          </a:prstGeom>
          <a:noFill/>
        </p:spPr>
        <p:txBody>
          <a:bodyPr wrap="square" lIns="91412" tIns="45708" rIns="91412" bIns="45708" rtlCol="0">
            <a:spAutoFit/>
          </a:bodyPr>
          <a:lstStyle/>
          <a:p>
            <a:pPr algn="just"/>
            <a:r>
              <a:rPr lang="en-US" sz="3200" dirty="0">
                <a:latin typeface="+mn-lt"/>
                <a:ea typeface="Calibri" panose="020F0502020204030204" pitchFamily="34" charset="0"/>
              </a:rPr>
              <a:t>Zirconium-89 metal displays near ideal physical and chemical properties for developing a new radioimmunoconjugate for positron emission tomography (PET).</a:t>
            </a:r>
            <a:r>
              <a:rPr lang="en-US" sz="3200" baseline="30000" dirty="0">
                <a:latin typeface="+mn-lt"/>
                <a:ea typeface="Calibri" panose="020F0502020204030204" pitchFamily="34" charset="0"/>
              </a:rPr>
              <a:t>1</a:t>
            </a:r>
            <a:r>
              <a:rPr lang="en-US" sz="3200" dirty="0">
                <a:latin typeface="+mn-lt"/>
                <a:ea typeface="Calibri" panose="020F0502020204030204" pitchFamily="34" charset="0"/>
              </a:rPr>
              <a:t> PET is an important, actively researched method of diagnostic imaging.</a:t>
            </a:r>
            <a:r>
              <a:rPr lang="en-US" sz="3200" baseline="30000" dirty="0">
                <a:latin typeface="+mn-lt"/>
                <a:ea typeface="Calibri" panose="020F0502020204030204" pitchFamily="34" charset="0"/>
              </a:rPr>
              <a:t>2</a:t>
            </a:r>
            <a:r>
              <a:rPr lang="en-US" sz="3200" dirty="0">
                <a:latin typeface="+mn-lt"/>
                <a:ea typeface="Calibri" panose="020F0502020204030204" pitchFamily="34" charset="0"/>
              </a:rPr>
              <a:t> The half-life of zirconium is long enough for the antibody targeting group to attach with the tumor cells, which requires over 24 hours in vivo.</a:t>
            </a:r>
            <a:r>
              <a:rPr lang="en-US" sz="3200" baseline="30000" dirty="0">
                <a:latin typeface="+mn-lt"/>
                <a:ea typeface="Calibri" panose="020F0502020204030204" pitchFamily="34" charset="0"/>
              </a:rPr>
              <a:t>3</a:t>
            </a:r>
            <a:endParaRPr lang="en-US" sz="3200" dirty="0">
              <a:latin typeface="+mn-lt"/>
              <a:cs typeface="Calibri"/>
            </a:endParaRPr>
          </a:p>
          <a:p>
            <a:pPr algn="just"/>
            <a:endParaRPr lang="en-US" sz="3200" dirty="0">
              <a:latin typeface="Calibri"/>
              <a:cs typeface="Calibri"/>
            </a:endParaRPr>
          </a:p>
          <a:p>
            <a:pPr algn="just"/>
            <a:endParaRPr lang="en-US" sz="3200" dirty="0">
              <a:latin typeface="Calibri"/>
              <a:cs typeface="Calibri"/>
            </a:endParaRPr>
          </a:p>
          <a:p>
            <a:pPr algn="just"/>
            <a:endParaRPr lang="en-US" sz="3200" dirty="0">
              <a:latin typeface="Calibri"/>
              <a:cs typeface="Calibri"/>
            </a:endParaRPr>
          </a:p>
          <a:p>
            <a:pPr algn="just"/>
            <a:endParaRPr lang="en-US" sz="3200" dirty="0">
              <a:latin typeface="Calibri"/>
              <a:cs typeface="Calibri"/>
            </a:endParaRPr>
          </a:p>
          <a:p>
            <a:pPr algn="just"/>
            <a:endParaRPr lang="en-US" sz="3500" dirty="0">
              <a:latin typeface="Calibri"/>
              <a:cs typeface="Calibri"/>
            </a:endParaRPr>
          </a:p>
          <a:p>
            <a:pPr algn="just"/>
            <a:endParaRPr lang="en-US" sz="3500" dirty="0">
              <a:latin typeface="Calibri"/>
              <a:cs typeface="Calibri"/>
            </a:endParaRPr>
          </a:p>
          <a:p>
            <a:pPr algn="just">
              <a:spcAft>
                <a:spcPts val="800"/>
              </a:spcAft>
            </a:pPr>
            <a:endParaRPr lang="en-US" sz="3500" b="1" dirty="0">
              <a:latin typeface="Calibri"/>
              <a:cs typeface="Calibri"/>
            </a:endParaRPr>
          </a:p>
          <a:p>
            <a:pPr algn="just">
              <a:spcAft>
                <a:spcPts val="800"/>
              </a:spcAft>
            </a:pPr>
            <a:r>
              <a:rPr lang="en-US" sz="3500" b="1" dirty="0">
                <a:latin typeface="Calibri"/>
                <a:cs typeface="Calibri"/>
              </a:rPr>
              <a:t>Acylation of the amino group </a:t>
            </a:r>
          </a:p>
          <a:p>
            <a:pPr algn="just"/>
            <a:r>
              <a:rPr lang="en-US" sz="3200" dirty="0">
                <a:latin typeface="Calibri"/>
                <a:cs typeface="Calibri"/>
              </a:rPr>
              <a:t>The formation of an amide bond between a carboxylic acid moiety and an amino group is the core reaction of this synthesis. The activated ester is attacked by the nucleophile amino group of the deferoxamine (DFO) under basic conditions to form the bifunctional deferoxamine derivative which will serve as a chelator for the metal and the connector for the antibody.</a:t>
            </a:r>
            <a:endParaRPr lang="en-US" sz="3200" b="1" dirty="0">
              <a:latin typeface="Calibri"/>
              <a:cs typeface="Calibri"/>
            </a:endParaRPr>
          </a:p>
          <a:p>
            <a:pPr algn="just">
              <a:spcAft>
                <a:spcPts val="800"/>
              </a:spcAft>
            </a:pPr>
            <a:endParaRPr lang="en-US" sz="3500" b="1" dirty="0">
              <a:latin typeface="Calibri"/>
              <a:cs typeface="Calibri"/>
            </a:endParaRPr>
          </a:p>
          <a:p>
            <a:pPr algn="just">
              <a:spcAft>
                <a:spcPts val="800"/>
              </a:spcAft>
            </a:pPr>
            <a:endParaRPr lang="en-US" sz="3500" b="1" dirty="0">
              <a:latin typeface="Calibri"/>
              <a:cs typeface="Calibri"/>
            </a:endParaRPr>
          </a:p>
          <a:p>
            <a:pPr algn="just">
              <a:spcAft>
                <a:spcPts val="800"/>
              </a:spcAft>
            </a:pPr>
            <a:r>
              <a:rPr lang="en-US" sz="3500" b="1" dirty="0">
                <a:latin typeface="Calibri"/>
                <a:cs typeface="Calibri"/>
              </a:rPr>
              <a:t>Activation of the carboxyl moiety</a:t>
            </a:r>
          </a:p>
          <a:p>
            <a:pPr algn="just"/>
            <a:r>
              <a:rPr lang="en-US" sz="3200" dirty="0">
                <a:latin typeface="Calibri"/>
                <a:cs typeface="Calibri"/>
              </a:rPr>
              <a:t>Dicyclohexylcarbodiimide (DCC) has been used as a condensation reagent for coupling since 1955 and is still much in use today. DCC was applied in solution of 4-nitro-2-acetoxy benzoic acid in combination with N-hydroxysuccinimide (HOSu) additive, to yield the activated ester. Upon proton exchange of the carboxyl with the DCC for the formation of O-acyl isourea intermediate, which was followed by coupling with HOSu for the formation of the active ester. </a:t>
            </a:r>
          </a:p>
        </p:txBody>
      </p:sp>
      <p:sp>
        <p:nvSpPr>
          <p:cNvPr id="47" name="Rectangle 46"/>
          <p:cNvSpPr/>
          <p:nvPr/>
        </p:nvSpPr>
        <p:spPr>
          <a:xfrm>
            <a:off x="11354467" y="8707788"/>
            <a:ext cx="13624560" cy="20602472"/>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8" name="TextBox 47"/>
          <p:cNvSpPr txBox="1"/>
          <p:nvPr/>
        </p:nvSpPr>
        <p:spPr>
          <a:xfrm>
            <a:off x="11353800" y="5915129"/>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a:solidFill>
                  <a:schemeClr val="bg1"/>
                </a:solidFill>
                <a:latin typeface="+mj-lt"/>
              </a:rPr>
              <a:t>Formation of 4-nitro-2-acetoxy benzoic acid</a:t>
            </a:r>
          </a:p>
        </p:txBody>
      </p:sp>
      <p:sp>
        <p:nvSpPr>
          <p:cNvPr id="13" name="Rectangle 12"/>
          <p:cNvSpPr/>
          <p:nvPr/>
        </p:nvSpPr>
        <p:spPr>
          <a:xfrm>
            <a:off x="1633177" y="23268158"/>
            <a:ext cx="9535160" cy="8125301"/>
          </a:xfrm>
          <a:prstGeom prst="rect">
            <a:avLst/>
          </a:prstGeom>
        </p:spPr>
        <p:txBody>
          <a:bodyPr wrap="square">
            <a:spAutoFit/>
          </a:bodyPr>
          <a:lstStyle/>
          <a:p>
            <a:pPr algn="just">
              <a:spcAft>
                <a:spcPts val="800"/>
              </a:spcAft>
            </a:pPr>
            <a:endParaRPr lang="en-US" sz="3500" b="1" dirty="0">
              <a:latin typeface="Calibri"/>
              <a:cs typeface="Calibri"/>
            </a:endParaRPr>
          </a:p>
          <a:p>
            <a:pPr algn="just">
              <a:spcAft>
                <a:spcPts val="800"/>
              </a:spcAft>
            </a:pPr>
            <a:endParaRPr lang="en-US" sz="3500" b="1" dirty="0">
              <a:latin typeface="Calibri"/>
              <a:cs typeface="Calibri"/>
            </a:endParaRPr>
          </a:p>
          <a:p>
            <a:pPr algn="just">
              <a:spcAft>
                <a:spcPts val="800"/>
              </a:spcAft>
            </a:pPr>
            <a:r>
              <a:rPr lang="en-US" sz="3000" dirty="0">
                <a:latin typeface="Calibri"/>
                <a:cs typeface="Calibri"/>
              </a:rPr>
              <a:t>   </a:t>
            </a:r>
          </a:p>
          <a:p>
            <a:pPr algn="just"/>
            <a:endParaRPr lang="en-US" sz="3000" dirty="0">
              <a:latin typeface="Calibri"/>
              <a:cs typeface="Calibri"/>
            </a:endParaRPr>
          </a:p>
          <a:p>
            <a:pPr algn="just"/>
            <a:endParaRPr lang="en-US" sz="3000" dirty="0">
              <a:latin typeface="Calibri"/>
              <a:cs typeface="Calibri"/>
            </a:endParaRPr>
          </a:p>
          <a:p>
            <a:pPr algn="just"/>
            <a:endParaRPr lang="en-US" sz="3000" dirty="0">
              <a:latin typeface="Calibri"/>
              <a:cs typeface="Calibri"/>
            </a:endParaRPr>
          </a:p>
          <a:p>
            <a:pPr algn="just"/>
            <a:endParaRPr lang="en-US" sz="3000" dirty="0">
              <a:latin typeface="Calibri"/>
              <a:cs typeface="Calibri"/>
            </a:endParaRPr>
          </a:p>
          <a:p>
            <a:pPr algn="just"/>
            <a:r>
              <a:rPr lang="en-US" sz="3000" dirty="0">
                <a:latin typeface="Calibri"/>
                <a:cs typeface="Calibri"/>
              </a:rPr>
              <a:t> </a:t>
            </a:r>
          </a:p>
          <a:p>
            <a:pPr algn="just"/>
            <a:endParaRPr lang="en-US" sz="3000" dirty="0">
              <a:latin typeface="Calibri"/>
              <a:cs typeface="Calibri"/>
            </a:endParaRPr>
          </a:p>
          <a:p>
            <a:pPr algn="just"/>
            <a:endParaRPr lang="en-US" sz="3000" dirty="0">
              <a:latin typeface="Calibri"/>
              <a:cs typeface="Calibri"/>
            </a:endParaRPr>
          </a:p>
          <a:p>
            <a:pPr algn="just"/>
            <a:r>
              <a:rPr lang="en-US" sz="3200" dirty="0">
                <a:latin typeface="Calibri"/>
                <a:cs typeface="Calibri"/>
              </a:rPr>
              <a:t>I would like to thank Dr. Planalp for his directions and suggestions in this project. I would like to acknowledge Luke Fulton for his guidance and suggestions, as well as Aaron Chung, Brady Barron, and Matthew Reuter. I would like to thank Barbara and Dhimiter Rossis for their support for all these years. </a:t>
            </a:r>
          </a:p>
        </p:txBody>
      </p:sp>
      <p:sp>
        <p:nvSpPr>
          <p:cNvPr id="14341" name="Rectangle 14340"/>
          <p:cNvSpPr/>
          <p:nvPr/>
        </p:nvSpPr>
        <p:spPr>
          <a:xfrm>
            <a:off x="11308157" y="30164596"/>
            <a:ext cx="13580364" cy="3313728"/>
          </a:xfrm>
          <a:prstGeom prst="rect">
            <a:avLst/>
          </a:prstGeom>
        </p:spPr>
        <p:txBody>
          <a:bodyPr wrap="square">
            <a:spAutoFit/>
          </a:bodyPr>
          <a:lstStyle/>
          <a:p>
            <a:pPr marL="342900" indent="-342900">
              <a:spcBef>
                <a:spcPts val="0"/>
              </a:spcBef>
              <a:spcAft>
                <a:spcPts val="800"/>
              </a:spcAft>
              <a:buFont typeface="+mj-lt"/>
              <a:buAutoNum type="arabicPeriod"/>
            </a:pPr>
            <a:r>
              <a:rPr lang="en-US" sz="1800" dirty="0">
                <a:latin typeface="+mn-lt"/>
                <a:ea typeface="Calibri" panose="020F0502020204030204" pitchFamily="34" charset="0"/>
                <a:cs typeface="Times New Roman" panose="02020603050405020304" pitchFamily="18" charset="0"/>
              </a:rPr>
              <a:t> Holland J.P., Divilov V., Bander N.H., Smith-Jones P.M., Larson S.M., Lewis J.S. </a:t>
            </a:r>
            <a:r>
              <a:rPr lang="en-US" sz="1800" baseline="30000" dirty="0">
                <a:latin typeface="+mn-lt"/>
                <a:ea typeface="Calibri" panose="020F0502020204030204" pitchFamily="34" charset="0"/>
                <a:cs typeface="Times New Roman" panose="02020603050405020304" pitchFamily="18" charset="0"/>
              </a:rPr>
              <a:t>89</a:t>
            </a:r>
            <a:r>
              <a:rPr lang="en-US" sz="1800" dirty="0">
                <a:latin typeface="+mn-lt"/>
                <a:ea typeface="Calibri" panose="020F0502020204030204" pitchFamily="34" charset="0"/>
                <a:cs typeface="Times New Roman" panose="02020603050405020304" pitchFamily="18" charset="0"/>
              </a:rPr>
              <a:t>Zr-DFO-J591 for immunoPET imaging of prostate-specific membrane antigen (PSMA) expression in vivo. J Nucl Med. </a:t>
            </a:r>
            <a:r>
              <a:rPr lang="en-US" sz="1800" b="1" dirty="0">
                <a:latin typeface="+mn-lt"/>
                <a:ea typeface="Calibri" panose="020F0502020204030204" pitchFamily="34" charset="0"/>
                <a:cs typeface="Times New Roman" panose="02020603050405020304" pitchFamily="18" charset="0"/>
              </a:rPr>
              <a:t>2010</a:t>
            </a:r>
            <a:r>
              <a:rPr lang="en-US" sz="1800" dirty="0">
                <a:latin typeface="+mn-lt"/>
                <a:ea typeface="Calibri" panose="020F0502020204030204" pitchFamily="34" charset="0"/>
                <a:cs typeface="Times New Roman" panose="02020603050405020304" pitchFamily="18" charset="0"/>
              </a:rPr>
              <a:t>; 51(8): 1293-1300. doi: 10.2967/jnumed.110.076174</a:t>
            </a:r>
            <a:endParaRPr lang="en-US" sz="1800" dirty="0">
              <a:latin typeface="+mn-lt"/>
            </a:endParaRPr>
          </a:p>
          <a:p>
            <a:pPr marL="342900" indent="-342900">
              <a:spcBef>
                <a:spcPts val="0"/>
              </a:spcBef>
              <a:spcAft>
                <a:spcPts val="800"/>
              </a:spcAft>
              <a:buFont typeface="+mj-lt"/>
              <a:buAutoNum type="arabicPeriod"/>
            </a:pPr>
            <a:r>
              <a:rPr lang="en-US" sz="1800" dirty="0">
                <a:latin typeface="+mn-lt"/>
                <a:ea typeface="Calibri" panose="020F0502020204030204" pitchFamily="34" charset="0"/>
                <a:cs typeface="Times New Roman" panose="02020603050405020304" pitchFamily="18" charset="0"/>
              </a:rPr>
              <a:t>Wadas T.J, Wong E.H., Weisman G.R., Anderson C.J. Coordinating radiometals of copper, gallium, indium, yttrium, and zirconium for PET and SPECT imaging of disease. Chem Rev. </a:t>
            </a:r>
            <a:r>
              <a:rPr lang="en-US" sz="1800" b="1" dirty="0">
                <a:latin typeface="+mn-lt"/>
                <a:ea typeface="Calibri" panose="020F0502020204030204" pitchFamily="34" charset="0"/>
                <a:cs typeface="Times New Roman" panose="02020603050405020304" pitchFamily="18" charset="0"/>
              </a:rPr>
              <a:t>2010</a:t>
            </a:r>
            <a:r>
              <a:rPr lang="en-US" sz="1800" dirty="0">
                <a:latin typeface="+mn-lt"/>
                <a:ea typeface="Calibri" panose="020F0502020204030204" pitchFamily="34" charset="0"/>
                <a:cs typeface="Times New Roman" panose="02020603050405020304" pitchFamily="18" charset="0"/>
              </a:rPr>
              <a:t>; 110:2858-902.</a:t>
            </a:r>
          </a:p>
          <a:p>
            <a:pPr marL="342900" indent="-342900">
              <a:spcBef>
                <a:spcPts val="0"/>
              </a:spcBef>
              <a:spcAft>
                <a:spcPts val="800"/>
              </a:spcAft>
              <a:buFont typeface="+mj-lt"/>
              <a:buAutoNum type="arabicPeriod"/>
            </a:pPr>
            <a:r>
              <a:rPr lang="en-US" sz="1800" dirty="0">
                <a:solidFill>
                  <a:prstClr val="black"/>
                </a:solidFill>
                <a:latin typeface="Calibri"/>
                <a:ea typeface="Calibri" panose="020F0502020204030204" pitchFamily="34" charset="0"/>
              </a:rPr>
              <a:t>Deri A.M., Zeglis B.M., Francesconi L.C., Lewis J.S. </a:t>
            </a:r>
            <a:r>
              <a:rPr lang="en-US" sz="1800" i="1" dirty="0">
                <a:solidFill>
                  <a:prstClr val="black"/>
                </a:solidFill>
                <a:latin typeface="Calibri"/>
                <a:ea typeface="Calibri" panose="020F0502020204030204" pitchFamily="34" charset="0"/>
              </a:rPr>
              <a:t>PET Imaging with Zr: From Radiochemistry to the clinic</a:t>
            </a:r>
            <a:r>
              <a:rPr lang="en-US" sz="1800" dirty="0">
                <a:solidFill>
                  <a:prstClr val="black"/>
                </a:solidFill>
                <a:latin typeface="Calibri"/>
                <a:ea typeface="Calibri" panose="020F0502020204030204" pitchFamily="34" charset="0"/>
              </a:rPr>
              <a:t>. Nucl Med Bio, </a:t>
            </a:r>
            <a:r>
              <a:rPr lang="en-US" sz="1800" b="1" dirty="0">
                <a:solidFill>
                  <a:prstClr val="black"/>
                </a:solidFill>
                <a:latin typeface="Calibri"/>
                <a:ea typeface="Calibri" panose="020F0502020204030204" pitchFamily="34" charset="0"/>
              </a:rPr>
              <a:t>2013</a:t>
            </a:r>
            <a:r>
              <a:rPr lang="en-US" sz="1800" dirty="0">
                <a:solidFill>
                  <a:prstClr val="black"/>
                </a:solidFill>
                <a:latin typeface="Calibri"/>
                <a:ea typeface="Calibri" panose="020F0502020204030204" pitchFamily="34" charset="0"/>
              </a:rPr>
              <a:t>; 40(1):3-14.</a:t>
            </a:r>
          </a:p>
          <a:p>
            <a:pPr marL="342900" indent="-342900">
              <a:spcBef>
                <a:spcPts val="0"/>
              </a:spcBef>
              <a:spcAft>
                <a:spcPts val="800"/>
              </a:spcAft>
              <a:buFont typeface="+mj-lt"/>
              <a:buAutoNum type="arabicPeriod"/>
            </a:pPr>
            <a:endParaRPr lang="en-US" sz="1800" dirty="0">
              <a:latin typeface="+mn-lt"/>
              <a:ea typeface="Calibri" panose="020F0502020204030204" pitchFamily="34" charset="0"/>
              <a:cs typeface="Times New Roman" panose="02020603050405020304" pitchFamily="18" charset="0"/>
            </a:endParaRPr>
          </a:p>
          <a:p>
            <a:pPr>
              <a:spcBef>
                <a:spcPts val="0"/>
              </a:spcBef>
              <a:spcAft>
                <a:spcPts val="800"/>
              </a:spcAft>
            </a:pPr>
            <a:r>
              <a:rPr lang="en-US" sz="1800" dirty="0">
                <a:latin typeface="+mn-lt"/>
                <a:cs typeface="Times New Roman" panose="02020603050405020304" pitchFamily="18" charset="0"/>
              </a:rPr>
              <a:t> </a:t>
            </a:r>
            <a:endParaRPr lang="en-US" sz="1800" dirty="0">
              <a:latin typeface="+mn-lt"/>
            </a:endParaRPr>
          </a:p>
          <a:p>
            <a:pPr>
              <a:spcBef>
                <a:spcPts val="600"/>
              </a:spcBef>
              <a:defRPr/>
            </a:pPr>
            <a:endParaRPr lang="en-US" sz="2000" dirty="0"/>
          </a:p>
          <a:p>
            <a:pPr marL="914400" indent="-914400">
              <a:spcBef>
                <a:spcPts val="600"/>
              </a:spcBef>
              <a:buFontTx/>
              <a:buAutoNum type="arabicPeriod"/>
              <a:defRPr/>
            </a:pPr>
            <a:endParaRPr lang="en-US" sz="2000" dirty="0"/>
          </a:p>
        </p:txBody>
      </p:sp>
      <p:sp>
        <p:nvSpPr>
          <p:cNvPr id="35" name="Rectangle 34"/>
          <p:cNvSpPr/>
          <p:nvPr/>
        </p:nvSpPr>
        <p:spPr>
          <a:xfrm>
            <a:off x="25222200" y="9411840"/>
            <a:ext cx="13624560" cy="22352990"/>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6" name="TextBox 35"/>
          <p:cNvSpPr txBox="1"/>
          <p:nvPr/>
        </p:nvSpPr>
        <p:spPr>
          <a:xfrm>
            <a:off x="25237440" y="5915128"/>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a:solidFill>
                  <a:schemeClr val="bg1"/>
                </a:solidFill>
                <a:latin typeface="+mj-lt"/>
              </a:rPr>
              <a:t>Conclusion</a:t>
            </a:r>
          </a:p>
        </p:txBody>
      </p:sp>
      <p:sp>
        <p:nvSpPr>
          <p:cNvPr id="37" name="Rectangle 36"/>
          <p:cNvSpPr/>
          <p:nvPr/>
        </p:nvSpPr>
        <p:spPr>
          <a:xfrm>
            <a:off x="11350545" y="29337064"/>
            <a:ext cx="13660869" cy="2427767"/>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8" name="TextBox 37"/>
          <p:cNvSpPr txBox="1"/>
          <p:nvPr/>
        </p:nvSpPr>
        <p:spPr>
          <a:xfrm>
            <a:off x="11378348" y="29324914"/>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a:solidFill>
                  <a:schemeClr val="bg1"/>
                </a:solidFill>
                <a:latin typeface="+mj-lt"/>
              </a:rPr>
              <a:t>References</a:t>
            </a:r>
          </a:p>
        </p:txBody>
      </p:sp>
      <p:pic>
        <p:nvPicPr>
          <p:cNvPr id="41" name="Picture 40" descr="C:\Users\DJPerry\AppData\Local\Microsoft\Windows\INetCache\Content.Word\radioisotore agent.jpg">
            <a:extLst>
              <a:ext uri="{FF2B5EF4-FFF2-40B4-BE49-F238E27FC236}">
                <a16:creationId xmlns:a16="http://schemas.microsoft.com/office/drawing/2014/main" id="{7EB0AD5C-EDA2-4F74-96CB-E13E1F35D17B}"/>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43016" y="10788005"/>
            <a:ext cx="4038600" cy="3303461"/>
          </a:xfrm>
          <a:prstGeom prst="rect">
            <a:avLst/>
          </a:prstGeom>
          <a:noFill/>
          <a:ln>
            <a:noFill/>
          </a:ln>
        </p:spPr>
      </p:pic>
      <p:pic>
        <p:nvPicPr>
          <p:cNvPr id="12" name="Picture 11">
            <a:extLst>
              <a:ext uri="{FF2B5EF4-FFF2-40B4-BE49-F238E27FC236}">
                <a16:creationId xmlns:a16="http://schemas.microsoft.com/office/drawing/2014/main" id="{1B67F1D2-05C4-4F84-8F7D-5E21EC15FDC4}"/>
              </a:ext>
            </a:extLst>
          </p:cNvPr>
          <p:cNvPicPr>
            <a:picLocks noChangeAspect="1"/>
          </p:cNvPicPr>
          <p:nvPr/>
        </p:nvPicPr>
        <p:blipFill>
          <a:blip r:embed="rId8"/>
          <a:stretch>
            <a:fillRect/>
          </a:stretch>
        </p:blipFill>
        <p:spPr>
          <a:xfrm>
            <a:off x="3561919" y="24863436"/>
            <a:ext cx="6112676" cy="2125903"/>
          </a:xfrm>
          <a:prstGeom prst="rect">
            <a:avLst/>
          </a:prstGeom>
        </p:spPr>
      </p:pic>
      <p:pic>
        <p:nvPicPr>
          <p:cNvPr id="15" name="Picture 14">
            <a:extLst>
              <a:ext uri="{FF2B5EF4-FFF2-40B4-BE49-F238E27FC236}">
                <a16:creationId xmlns:a16="http://schemas.microsoft.com/office/drawing/2014/main" id="{F52A945D-2BB4-413E-8634-8B72396C7FC0}"/>
              </a:ext>
            </a:extLst>
          </p:cNvPr>
          <p:cNvPicPr>
            <a:picLocks noChangeAspect="1"/>
          </p:cNvPicPr>
          <p:nvPr/>
        </p:nvPicPr>
        <p:blipFill>
          <a:blip r:embed="rId9"/>
          <a:stretch>
            <a:fillRect/>
          </a:stretch>
        </p:blipFill>
        <p:spPr>
          <a:xfrm>
            <a:off x="3353758" y="18514870"/>
            <a:ext cx="5867400" cy="1322832"/>
          </a:xfrm>
          <a:prstGeom prst="rect">
            <a:avLst/>
          </a:prstGeom>
        </p:spPr>
      </p:pic>
      <p:sp>
        <p:nvSpPr>
          <p:cNvPr id="18" name="TextBox 17">
            <a:extLst>
              <a:ext uri="{FF2B5EF4-FFF2-40B4-BE49-F238E27FC236}">
                <a16:creationId xmlns:a16="http://schemas.microsoft.com/office/drawing/2014/main" id="{9F8DF5C7-9524-4F4A-8B09-3EFC7BEDD411}"/>
              </a:ext>
            </a:extLst>
          </p:cNvPr>
          <p:cNvSpPr txBox="1"/>
          <p:nvPr/>
        </p:nvSpPr>
        <p:spPr>
          <a:xfrm>
            <a:off x="11354467" y="6695016"/>
            <a:ext cx="13467340" cy="2062103"/>
          </a:xfrm>
          <a:prstGeom prst="rect">
            <a:avLst/>
          </a:prstGeom>
          <a:noFill/>
        </p:spPr>
        <p:txBody>
          <a:bodyPr wrap="square" rtlCol="0">
            <a:spAutoFit/>
          </a:bodyPr>
          <a:lstStyle/>
          <a:p>
            <a:r>
              <a:rPr lang="en-US" sz="3200" dirty="0">
                <a:latin typeface="+mn-lt"/>
              </a:rPr>
              <a:t>Initially we started with 2-hydroxy-4-nitro benzoic acid, which would later undergo a protection with acetyl chloride for the formation of the 4-nitro-2-acetoxy benzoic acid in order to avoid a side reaction between the activation reagent (DCC) and the hydroxy group in the aromatic ring.  </a:t>
            </a:r>
          </a:p>
        </p:txBody>
      </p:sp>
      <p:pic>
        <p:nvPicPr>
          <p:cNvPr id="44" name="Picture 43" descr="C:\Users\DJPerry\AppData\Local\Microsoft\Windows\INetCache\Content.Word\4-nitro-2acetoxybenzoic acid.tif">
            <a:extLst>
              <a:ext uri="{FF2B5EF4-FFF2-40B4-BE49-F238E27FC236}">
                <a16:creationId xmlns:a16="http://schemas.microsoft.com/office/drawing/2014/main" id="{EB505D87-189C-4A6C-BAE3-1A1FF2C17150}"/>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672981" y="9128537"/>
            <a:ext cx="4343400" cy="1772346"/>
          </a:xfrm>
          <a:prstGeom prst="rect">
            <a:avLst/>
          </a:prstGeom>
          <a:noFill/>
          <a:ln>
            <a:noFill/>
          </a:ln>
        </p:spPr>
      </p:pic>
      <p:pic>
        <p:nvPicPr>
          <p:cNvPr id="27" name="Picture 26">
            <a:extLst>
              <a:ext uri="{FF2B5EF4-FFF2-40B4-BE49-F238E27FC236}">
                <a16:creationId xmlns:a16="http://schemas.microsoft.com/office/drawing/2014/main" id="{C1800013-DA00-42E7-BD93-029C1F90EC4C}"/>
              </a:ext>
            </a:extLst>
          </p:cNvPr>
          <p:cNvPicPr>
            <a:picLocks noChangeAspect="1"/>
          </p:cNvPicPr>
          <p:nvPr/>
        </p:nvPicPr>
        <p:blipFill>
          <a:blip r:embed="rId11"/>
          <a:stretch>
            <a:fillRect/>
          </a:stretch>
        </p:blipFill>
        <p:spPr>
          <a:xfrm>
            <a:off x="18239420" y="9400816"/>
            <a:ext cx="2578608" cy="1905000"/>
          </a:xfrm>
          <a:prstGeom prst="rect">
            <a:avLst/>
          </a:prstGeom>
        </p:spPr>
      </p:pic>
      <p:sp>
        <p:nvSpPr>
          <p:cNvPr id="29" name="TextBox 28">
            <a:extLst>
              <a:ext uri="{FF2B5EF4-FFF2-40B4-BE49-F238E27FC236}">
                <a16:creationId xmlns:a16="http://schemas.microsoft.com/office/drawing/2014/main" id="{DFC99B2D-6A75-4179-9E8E-AFBED2BADC82}"/>
              </a:ext>
            </a:extLst>
          </p:cNvPr>
          <p:cNvSpPr txBox="1"/>
          <p:nvPr/>
        </p:nvSpPr>
        <p:spPr>
          <a:xfrm>
            <a:off x="22047712" y="10400985"/>
            <a:ext cx="271228" cy="261610"/>
          </a:xfrm>
          <a:prstGeom prst="rect">
            <a:avLst/>
          </a:prstGeom>
          <a:noFill/>
        </p:spPr>
        <p:txBody>
          <a:bodyPr wrap="none" rtlCol="0">
            <a:spAutoFit/>
          </a:bodyPr>
          <a:lstStyle/>
          <a:p>
            <a:r>
              <a:rPr lang="en-US" sz="1100" dirty="0">
                <a:latin typeface="+mn-lt"/>
              </a:rPr>
              <a:t>D</a:t>
            </a:r>
          </a:p>
        </p:txBody>
      </p:sp>
      <p:sp>
        <p:nvSpPr>
          <p:cNvPr id="30" name="TextBox 29">
            <a:extLst>
              <a:ext uri="{FF2B5EF4-FFF2-40B4-BE49-F238E27FC236}">
                <a16:creationId xmlns:a16="http://schemas.microsoft.com/office/drawing/2014/main" id="{8D4E68D6-3354-43B0-94B4-6EBC74CE0100}"/>
              </a:ext>
            </a:extLst>
          </p:cNvPr>
          <p:cNvSpPr txBox="1"/>
          <p:nvPr/>
        </p:nvSpPr>
        <p:spPr>
          <a:xfrm>
            <a:off x="16351491" y="12588482"/>
            <a:ext cx="261610" cy="261610"/>
          </a:xfrm>
          <a:prstGeom prst="rect">
            <a:avLst/>
          </a:prstGeom>
          <a:noFill/>
        </p:spPr>
        <p:txBody>
          <a:bodyPr wrap="none" rtlCol="0">
            <a:spAutoFit/>
          </a:bodyPr>
          <a:lstStyle/>
          <a:p>
            <a:r>
              <a:rPr lang="en-US" sz="1100" dirty="0">
                <a:latin typeface="+mn-lt"/>
              </a:rPr>
              <a:t>B</a:t>
            </a:r>
          </a:p>
        </p:txBody>
      </p:sp>
      <p:sp>
        <p:nvSpPr>
          <p:cNvPr id="31" name="TextBox 30">
            <a:extLst>
              <a:ext uri="{FF2B5EF4-FFF2-40B4-BE49-F238E27FC236}">
                <a16:creationId xmlns:a16="http://schemas.microsoft.com/office/drawing/2014/main" id="{F31505FC-B24A-4059-AA00-32B27B44B79F}"/>
              </a:ext>
            </a:extLst>
          </p:cNvPr>
          <p:cNvSpPr txBox="1"/>
          <p:nvPr/>
        </p:nvSpPr>
        <p:spPr>
          <a:xfrm>
            <a:off x="16169515" y="12800630"/>
            <a:ext cx="266420" cy="261610"/>
          </a:xfrm>
          <a:prstGeom prst="rect">
            <a:avLst/>
          </a:prstGeom>
          <a:noFill/>
        </p:spPr>
        <p:txBody>
          <a:bodyPr wrap="none" rtlCol="0">
            <a:spAutoFit/>
          </a:bodyPr>
          <a:lstStyle/>
          <a:p>
            <a:r>
              <a:rPr lang="en-US" sz="1100" dirty="0">
                <a:latin typeface="+mn-lt"/>
              </a:rPr>
              <a:t>A</a:t>
            </a:r>
          </a:p>
        </p:txBody>
      </p:sp>
      <p:sp>
        <p:nvSpPr>
          <p:cNvPr id="14336" name="TextBox 14335">
            <a:extLst>
              <a:ext uri="{FF2B5EF4-FFF2-40B4-BE49-F238E27FC236}">
                <a16:creationId xmlns:a16="http://schemas.microsoft.com/office/drawing/2014/main" id="{44E0E099-A451-4B48-B783-F11B8F2F14A8}"/>
              </a:ext>
            </a:extLst>
          </p:cNvPr>
          <p:cNvSpPr txBox="1"/>
          <p:nvPr/>
        </p:nvSpPr>
        <p:spPr>
          <a:xfrm>
            <a:off x="16587431" y="12801935"/>
            <a:ext cx="260008" cy="261610"/>
          </a:xfrm>
          <a:prstGeom prst="rect">
            <a:avLst/>
          </a:prstGeom>
          <a:noFill/>
        </p:spPr>
        <p:txBody>
          <a:bodyPr wrap="none" rtlCol="0">
            <a:spAutoFit/>
          </a:bodyPr>
          <a:lstStyle/>
          <a:p>
            <a:r>
              <a:rPr lang="en-US" sz="1100" dirty="0">
                <a:latin typeface="+mn-lt"/>
              </a:rPr>
              <a:t>C</a:t>
            </a:r>
          </a:p>
        </p:txBody>
      </p:sp>
      <p:sp>
        <p:nvSpPr>
          <p:cNvPr id="14339" name="TextBox 14338">
            <a:extLst>
              <a:ext uri="{FF2B5EF4-FFF2-40B4-BE49-F238E27FC236}">
                <a16:creationId xmlns:a16="http://schemas.microsoft.com/office/drawing/2014/main" id="{81131CF6-5A00-4A10-9987-F7D4011ED107}"/>
              </a:ext>
            </a:extLst>
          </p:cNvPr>
          <p:cNvSpPr txBox="1"/>
          <p:nvPr/>
        </p:nvSpPr>
        <p:spPr>
          <a:xfrm>
            <a:off x="6732137" y="12266275"/>
            <a:ext cx="4399824" cy="1938992"/>
          </a:xfrm>
          <a:prstGeom prst="rect">
            <a:avLst/>
          </a:prstGeom>
          <a:noFill/>
        </p:spPr>
        <p:txBody>
          <a:bodyPr wrap="square" rtlCol="0">
            <a:spAutoFit/>
          </a:bodyPr>
          <a:lstStyle/>
          <a:p>
            <a:r>
              <a:rPr lang="en-US" sz="2400" dirty="0">
                <a:latin typeface="+mn-lt"/>
              </a:rPr>
              <a:t>Figure 1. </a:t>
            </a:r>
            <a:r>
              <a:rPr lang="en-US" sz="2400" dirty="0">
                <a:latin typeface="Calibri" panose="020F0502020204030204" pitchFamily="34" charset="0"/>
                <a:ea typeface="Calibri" panose="020F0502020204030204" pitchFamily="34" charset="0"/>
                <a:cs typeface="Times New Roman" panose="02020603050405020304" pitchFamily="18" charset="0"/>
              </a:rPr>
              <a:t>Description of the fundamental principle of positron emission tomography (PET). As the targeting group interacts with the cell’s surface receptor.</a:t>
            </a:r>
            <a:r>
              <a:rPr lang="en-US" sz="2400" baseline="30000" dirty="0">
                <a:latin typeface="Calibri" panose="020F0502020204030204" pitchFamily="34" charset="0"/>
                <a:ea typeface="Calibri" panose="020F0502020204030204" pitchFamily="34" charset="0"/>
                <a:cs typeface="Times New Roman" panose="02020603050405020304" pitchFamily="18" charset="0"/>
              </a:rPr>
              <a:t>4</a:t>
            </a:r>
            <a:r>
              <a:rPr lang="en-US" sz="2400" dirty="0">
                <a:latin typeface="+mn-lt"/>
              </a:rPr>
              <a:t> </a:t>
            </a:r>
          </a:p>
        </p:txBody>
      </p:sp>
      <p:sp>
        <p:nvSpPr>
          <p:cNvPr id="14340" name="TextBox 14339">
            <a:extLst>
              <a:ext uri="{FF2B5EF4-FFF2-40B4-BE49-F238E27FC236}">
                <a16:creationId xmlns:a16="http://schemas.microsoft.com/office/drawing/2014/main" id="{C536D088-662C-4C6C-8303-8819A9E80BC1}"/>
              </a:ext>
            </a:extLst>
          </p:cNvPr>
          <p:cNvSpPr txBox="1"/>
          <p:nvPr/>
        </p:nvSpPr>
        <p:spPr>
          <a:xfrm>
            <a:off x="11744817" y="12858890"/>
            <a:ext cx="4557909" cy="830997"/>
          </a:xfrm>
          <a:prstGeom prst="rect">
            <a:avLst/>
          </a:prstGeom>
          <a:noFill/>
        </p:spPr>
        <p:txBody>
          <a:bodyPr wrap="square" rtlCol="0">
            <a:spAutoFit/>
          </a:bodyPr>
          <a:lstStyle/>
          <a:p>
            <a:r>
              <a:rPr lang="en-US" sz="2400" dirty="0">
                <a:latin typeface="+mn-lt"/>
              </a:rPr>
              <a:t>Figure 2.</a:t>
            </a:r>
            <a:r>
              <a:rPr lang="en-US" sz="2400" dirty="0">
                <a:latin typeface="Calibri" panose="020F0502020204030204" pitchFamily="34" charset="0"/>
                <a:ea typeface="Calibri" panose="020F0502020204030204" pitchFamily="34" charset="0"/>
                <a:cs typeface="Times New Roman" panose="02020603050405020304" pitchFamily="18" charset="0"/>
              </a:rPr>
              <a:t> </a:t>
            </a:r>
            <a:r>
              <a:rPr lang="en-US" sz="2400" baseline="30000" dirty="0">
                <a:latin typeface="Calibri" panose="020F0502020204030204" pitchFamily="34" charset="0"/>
                <a:ea typeface="Calibri" panose="020F0502020204030204" pitchFamily="34" charset="0"/>
                <a:cs typeface="Times New Roman" panose="02020603050405020304" pitchFamily="18" charset="0"/>
              </a:rPr>
              <a:t>1</a:t>
            </a:r>
            <a:r>
              <a:rPr lang="en-US" sz="2400" dirty="0">
                <a:latin typeface="Calibri" panose="020F0502020204030204" pitchFamily="34" charset="0"/>
                <a:ea typeface="Calibri" panose="020F0502020204030204" pitchFamily="34" charset="0"/>
                <a:cs typeface="Times New Roman" panose="02020603050405020304" pitchFamily="18" charset="0"/>
              </a:rPr>
              <a:t>H NMR of 4-nitro-2-acetoxy benzoic acid</a:t>
            </a:r>
            <a:r>
              <a:rPr lang="en-US" sz="2400" dirty="0">
                <a:latin typeface="+mn-lt"/>
              </a:rPr>
              <a:t>  </a:t>
            </a:r>
          </a:p>
        </p:txBody>
      </p:sp>
      <p:pic>
        <p:nvPicPr>
          <p:cNvPr id="57" name="Picture 56" descr="C:\Users\DJPerry\AppData\Local\Microsoft\Windows\INetCache\Content.Word\my recrystalization rxn 7 (HNMR &amp; CNMR).tiff">
            <a:extLst>
              <a:ext uri="{FF2B5EF4-FFF2-40B4-BE49-F238E27FC236}">
                <a16:creationId xmlns:a16="http://schemas.microsoft.com/office/drawing/2014/main" id="{D71EC5E2-997D-4240-A57C-085008A67E10}"/>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6179993" y="14145766"/>
            <a:ext cx="8432979" cy="4906660"/>
          </a:xfrm>
          <a:prstGeom prst="rect">
            <a:avLst/>
          </a:prstGeom>
          <a:noFill/>
          <a:ln>
            <a:noFill/>
          </a:ln>
        </p:spPr>
      </p:pic>
      <p:sp>
        <p:nvSpPr>
          <p:cNvPr id="14342" name="TextBox 14341">
            <a:extLst>
              <a:ext uri="{FF2B5EF4-FFF2-40B4-BE49-F238E27FC236}">
                <a16:creationId xmlns:a16="http://schemas.microsoft.com/office/drawing/2014/main" id="{2483C616-605B-4594-889D-51333DA5D66B}"/>
              </a:ext>
            </a:extLst>
          </p:cNvPr>
          <p:cNvSpPr txBox="1"/>
          <p:nvPr/>
        </p:nvSpPr>
        <p:spPr>
          <a:xfrm>
            <a:off x="11619641" y="18099372"/>
            <a:ext cx="4531792" cy="830997"/>
          </a:xfrm>
          <a:prstGeom prst="rect">
            <a:avLst/>
          </a:prstGeom>
          <a:noFill/>
        </p:spPr>
        <p:txBody>
          <a:bodyPr wrap="square" rtlCol="0">
            <a:spAutoFit/>
          </a:bodyPr>
          <a:lstStyle/>
          <a:p>
            <a:r>
              <a:rPr lang="en-US" sz="2400" dirty="0">
                <a:latin typeface="+mn-lt"/>
              </a:rPr>
              <a:t>Figure 3. </a:t>
            </a:r>
            <a:r>
              <a:rPr lang="en-US" sz="2400" baseline="30000" dirty="0">
                <a:latin typeface="Calibri" panose="020F0502020204030204" pitchFamily="34" charset="0"/>
                <a:ea typeface="Calibri" panose="020F0502020204030204" pitchFamily="34" charset="0"/>
                <a:cs typeface="Times New Roman" panose="02020603050405020304" pitchFamily="18" charset="0"/>
              </a:rPr>
              <a:t>13</a:t>
            </a:r>
            <a:r>
              <a:rPr lang="en-US" sz="2400" dirty="0">
                <a:latin typeface="Calibri" panose="020F0502020204030204" pitchFamily="34" charset="0"/>
                <a:ea typeface="Calibri" panose="020F0502020204030204" pitchFamily="34" charset="0"/>
                <a:cs typeface="Times New Roman" panose="02020603050405020304" pitchFamily="18" charset="0"/>
              </a:rPr>
              <a:t>C NMR  of 4-nitro-2-acetoxy benzoic acid</a:t>
            </a:r>
            <a:r>
              <a:rPr lang="en-US" sz="2400" dirty="0">
                <a:latin typeface="+mn-lt"/>
              </a:rPr>
              <a:t> </a:t>
            </a:r>
          </a:p>
        </p:txBody>
      </p:sp>
      <p:pic>
        <p:nvPicPr>
          <p:cNvPr id="14347" name="Picture 14346">
            <a:extLst>
              <a:ext uri="{FF2B5EF4-FFF2-40B4-BE49-F238E27FC236}">
                <a16:creationId xmlns:a16="http://schemas.microsoft.com/office/drawing/2014/main" id="{3DCF7B74-1065-4C09-BAD7-2C5158BAFE26}"/>
              </a:ext>
            </a:extLst>
          </p:cNvPr>
          <p:cNvPicPr>
            <a:picLocks noChangeAspect="1"/>
          </p:cNvPicPr>
          <p:nvPr/>
        </p:nvPicPr>
        <p:blipFill>
          <a:blip r:embed="rId13"/>
          <a:stretch>
            <a:fillRect/>
          </a:stretch>
        </p:blipFill>
        <p:spPr>
          <a:xfrm>
            <a:off x="11375211" y="19321530"/>
            <a:ext cx="13625741" cy="816935"/>
          </a:xfrm>
          <a:prstGeom prst="rect">
            <a:avLst/>
          </a:prstGeom>
        </p:spPr>
      </p:pic>
      <p:sp>
        <p:nvSpPr>
          <p:cNvPr id="14349" name="TextBox 14348">
            <a:extLst>
              <a:ext uri="{FF2B5EF4-FFF2-40B4-BE49-F238E27FC236}">
                <a16:creationId xmlns:a16="http://schemas.microsoft.com/office/drawing/2014/main" id="{BC4390F4-D354-4DA3-BA36-0F2EC622D7D4}"/>
              </a:ext>
            </a:extLst>
          </p:cNvPr>
          <p:cNvSpPr txBox="1"/>
          <p:nvPr/>
        </p:nvSpPr>
        <p:spPr>
          <a:xfrm>
            <a:off x="14109977" y="19299132"/>
            <a:ext cx="7564891" cy="830997"/>
          </a:xfrm>
          <a:prstGeom prst="rect">
            <a:avLst/>
          </a:prstGeom>
          <a:noFill/>
        </p:spPr>
        <p:txBody>
          <a:bodyPr wrap="none" rtlCol="0">
            <a:spAutoFit/>
          </a:bodyPr>
          <a:lstStyle/>
          <a:p>
            <a:r>
              <a:rPr lang="en-US" sz="4800" b="1" dirty="0">
                <a:solidFill>
                  <a:schemeClr val="bg1"/>
                </a:solidFill>
                <a:latin typeface="+mj-lt"/>
              </a:rPr>
              <a:t>Formation of the active ester</a:t>
            </a:r>
          </a:p>
        </p:txBody>
      </p:sp>
      <p:sp>
        <p:nvSpPr>
          <p:cNvPr id="14350" name="TextBox 14349">
            <a:extLst>
              <a:ext uri="{FF2B5EF4-FFF2-40B4-BE49-F238E27FC236}">
                <a16:creationId xmlns:a16="http://schemas.microsoft.com/office/drawing/2014/main" id="{2AF34C1E-A4CA-4D79-A221-5F01F3679CA6}"/>
              </a:ext>
            </a:extLst>
          </p:cNvPr>
          <p:cNvSpPr txBox="1"/>
          <p:nvPr/>
        </p:nvSpPr>
        <p:spPr>
          <a:xfrm>
            <a:off x="11335275" y="20243923"/>
            <a:ext cx="13562065" cy="1569660"/>
          </a:xfrm>
          <a:prstGeom prst="rect">
            <a:avLst/>
          </a:prstGeom>
          <a:noFill/>
        </p:spPr>
        <p:txBody>
          <a:bodyPr wrap="square" rtlCol="0">
            <a:spAutoFit/>
          </a:bodyPr>
          <a:lstStyle/>
          <a:p>
            <a:pPr lvl="0" algn="just"/>
            <a:r>
              <a:rPr lang="en-US" sz="3200" dirty="0">
                <a:solidFill>
                  <a:prstClr val="black"/>
                </a:solidFill>
                <a:latin typeface="Calibri"/>
                <a:cs typeface="Calibri"/>
              </a:rPr>
              <a:t>We have recently demonstrated that through activation of the carboxylic acid synthetic route, 4-nitro-2-acetoxy benzoic acid can be efficiently transformed into N-hydroxysuccinimide ester .  </a:t>
            </a:r>
            <a:endParaRPr lang="en-US" sz="3200" dirty="0">
              <a:latin typeface="+mn-lt"/>
            </a:endParaRPr>
          </a:p>
        </p:txBody>
      </p:sp>
      <p:pic>
        <p:nvPicPr>
          <p:cNvPr id="14354" name="Picture 14353">
            <a:extLst>
              <a:ext uri="{FF2B5EF4-FFF2-40B4-BE49-F238E27FC236}">
                <a16:creationId xmlns:a16="http://schemas.microsoft.com/office/drawing/2014/main" id="{806E7D9F-4A70-43A1-B1B6-3F6E346FA1D6}"/>
              </a:ext>
            </a:extLst>
          </p:cNvPr>
          <p:cNvPicPr>
            <a:picLocks noChangeAspect="1"/>
          </p:cNvPicPr>
          <p:nvPr/>
        </p:nvPicPr>
        <p:blipFill>
          <a:blip r:embed="rId14"/>
          <a:stretch>
            <a:fillRect/>
          </a:stretch>
        </p:blipFill>
        <p:spPr>
          <a:xfrm>
            <a:off x="17278301" y="21230326"/>
            <a:ext cx="3676699" cy="2081363"/>
          </a:xfrm>
          <a:prstGeom prst="rect">
            <a:avLst/>
          </a:prstGeom>
        </p:spPr>
      </p:pic>
      <p:sp>
        <p:nvSpPr>
          <p:cNvPr id="14357" name="TextBox 14356">
            <a:extLst>
              <a:ext uri="{FF2B5EF4-FFF2-40B4-BE49-F238E27FC236}">
                <a16:creationId xmlns:a16="http://schemas.microsoft.com/office/drawing/2014/main" id="{E5A451B3-1929-4AA4-BE1F-30DEF69028F7}"/>
              </a:ext>
            </a:extLst>
          </p:cNvPr>
          <p:cNvSpPr txBox="1"/>
          <p:nvPr/>
        </p:nvSpPr>
        <p:spPr>
          <a:xfrm>
            <a:off x="11465650" y="28171683"/>
            <a:ext cx="6809420" cy="830997"/>
          </a:xfrm>
          <a:prstGeom prst="rect">
            <a:avLst/>
          </a:prstGeom>
          <a:noFill/>
        </p:spPr>
        <p:txBody>
          <a:bodyPr wrap="square" rtlCol="0">
            <a:spAutoFit/>
          </a:bodyPr>
          <a:lstStyle/>
          <a:p>
            <a:r>
              <a:rPr lang="en-US" sz="2400" dirty="0">
                <a:latin typeface="+mn-lt"/>
              </a:rPr>
              <a:t>Figure 4. </a:t>
            </a:r>
            <a:r>
              <a:rPr lang="en-US" sz="2400" baseline="30000" dirty="0">
                <a:latin typeface="+mn-lt"/>
              </a:rPr>
              <a:t>1</a:t>
            </a:r>
            <a:r>
              <a:rPr lang="en-US" sz="2400" dirty="0">
                <a:latin typeface="+mn-lt"/>
              </a:rPr>
              <a:t>H NMR spectrum of N-hydroxysuccinimide ester.</a:t>
            </a:r>
          </a:p>
        </p:txBody>
      </p:sp>
      <p:sp>
        <p:nvSpPr>
          <p:cNvPr id="14358" name="TextBox 14357">
            <a:extLst>
              <a:ext uri="{FF2B5EF4-FFF2-40B4-BE49-F238E27FC236}">
                <a16:creationId xmlns:a16="http://schemas.microsoft.com/office/drawing/2014/main" id="{8243ECEF-AD13-4BA3-831B-E998B46EBFA9}"/>
              </a:ext>
            </a:extLst>
          </p:cNvPr>
          <p:cNvSpPr txBox="1"/>
          <p:nvPr/>
        </p:nvSpPr>
        <p:spPr>
          <a:xfrm>
            <a:off x="18163671" y="28185812"/>
            <a:ext cx="6366363" cy="830997"/>
          </a:xfrm>
          <a:prstGeom prst="rect">
            <a:avLst/>
          </a:prstGeom>
          <a:noFill/>
        </p:spPr>
        <p:txBody>
          <a:bodyPr wrap="square" rtlCol="0">
            <a:spAutoFit/>
          </a:bodyPr>
          <a:lstStyle/>
          <a:p>
            <a:r>
              <a:rPr lang="en-US" sz="2400" dirty="0">
                <a:latin typeface="+mn-lt"/>
              </a:rPr>
              <a:t>Figure 5. </a:t>
            </a:r>
            <a:r>
              <a:rPr lang="en-US" sz="2400" baseline="30000" dirty="0">
                <a:latin typeface="+mn-lt"/>
              </a:rPr>
              <a:t>13</a:t>
            </a:r>
            <a:r>
              <a:rPr lang="en-US" sz="2400" dirty="0">
                <a:solidFill>
                  <a:prstClr val="black"/>
                </a:solidFill>
                <a:latin typeface="Calibri"/>
              </a:rPr>
              <a:t>C NMR spectrum of N-hydroxysuccinimide ester.</a:t>
            </a:r>
            <a:endParaRPr lang="en-US" sz="2400" dirty="0">
              <a:latin typeface="+mn-lt"/>
            </a:endParaRPr>
          </a:p>
        </p:txBody>
      </p:sp>
      <p:graphicFrame>
        <p:nvGraphicFramePr>
          <p:cNvPr id="14359" name="Object 14358">
            <a:extLst>
              <a:ext uri="{FF2B5EF4-FFF2-40B4-BE49-F238E27FC236}">
                <a16:creationId xmlns:a16="http://schemas.microsoft.com/office/drawing/2014/main" id="{F74726ED-8307-4071-8C85-9FF2A38F56C1}"/>
              </a:ext>
            </a:extLst>
          </p:cNvPr>
          <p:cNvGraphicFramePr>
            <a:graphicFrameLocks noChangeAspect="1"/>
          </p:cNvGraphicFramePr>
          <p:nvPr>
            <p:extLst>
              <p:ext uri="{D42A27DB-BD31-4B8C-83A1-F6EECF244321}">
                <p14:modId xmlns:p14="http://schemas.microsoft.com/office/powerpoint/2010/main" val="2162586512"/>
              </p:ext>
            </p:extLst>
          </p:nvPr>
        </p:nvGraphicFramePr>
        <p:xfrm>
          <a:off x="12829341" y="23439010"/>
          <a:ext cx="1670232" cy="2096018"/>
        </p:xfrm>
        <a:graphic>
          <a:graphicData uri="http://schemas.openxmlformats.org/presentationml/2006/ole">
            <mc:AlternateContent xmlns:mc="http://schemas.openxmlformats.org/markup-compatibility/2006">
              <mc:Choice xmlns:v="urn:schemas-microsoft-com:vml" Requires="v">
                <p:oleObj spid="_x0000_s1455" name="CS ChemDraw Drawing" r:id="rId15" imgW="2577960" imgH="3234960" progId="ChemDraw.Document.6.0">
                  <p:embed/>
                </p:oleObj>
              </mc:Choice>
              <mc:Fallback>
                <p:oleObj name="CS ChemDraw Drawing" r:id="rId15" imgW="2577960" imgH="3234960" progId="ChemDraw.Document.6.0">
                  <p:embed/>
                  <p:pic>
                    <p:nvPicPr>
                      <p:cNvPr id="0" name=""/>
                      <p:cNvPicPr/>
                      <p:nvPr/>
                    </p:nvPicPr>
                    <p:blipFill>
                      <a:blip r:embed="rId16"/>
                      <a:stretch>
                        <a:fillRect/>
                      </a:stretch>
                    </p:blipFill>
                    <p:spPr>
                      <a:xfrm>
                        <a:off x="12829341" y="23439010"/>
                        <a:ext cx="1670232" cy="2096018"/>
                      </a:xfrm>
                      <a:prstGeom prst="rect">
                        <a:avLst/>
                      </a:prstGeom>
                    </p:spPr>
                  </p:pic>
                </p:oleObj>
              </mc:Fallback>
            </mc:AlternateContent>
          </a:graphicData>
        </a:graphic>
      </p:graphicFrame>
      <p:sp>
        <p:nvSpPr>
          <p:cNvPr id="14360" name="TextBox 14359">
            <a:extLst>
              <a:ext uri="{FF2B5EF4-FFF2-40B4-BE49-F238E27FC236}">
                <a16:creationId xmlns:a16="http://schemas.microsoft.com/office/drawing/2014/main" id="{F1A4BA7B-3A45-4DA1-BAF2-CBA2F4AE94D5}"/>
              </a:ext>
            </a:extLst>
          </p:cNvPr>
          <p:cNvSpPr txBox="1"/>
          <p:nvPr/>
        </p:nvSpPr>
        <p:spPr>
          <a:xfrm>
            <a:off x="11438521" y="26192238"/>
            <a:ext cx="266420" cy="261610"/>
          </a:xfrm>
          <a:prstGeom prst="rect">
            <a:avLst/>
          </a:prstGeom>
          <a:noFill/>
        </p:spPr>
        <p:txBody>
          <a:bodyPr wrap="none" rtlCol="0">
            <a:spAutoFit/>
          </a:bodyPr>
          <a:lstStyle/>
          <a:p>
            <a:r>
              <a:rPr lang="en-US" sz="1100" dirty="0">
                <a:latin typeface="+mn-lt"/>
              </a:rPr>
              <a:t>A</a:t>
            </a:r>
          </a:p>
        </p:txBody>
      </p:sp>
      <p:sp>
        <p:nvSpPr>
          <p:cNvPr id="14362" name="TextBox 14361">
            <a:extLst>
              <a:ext uri="{FF2B5EF4-FFF2-40B4-BE49-F238E27FC236}">
                <a16:creationId xmlns:a16="http://schemas.microsoft.com/office/drawing/2014/main" id="{836CA9D6-695A-448A-9922-1D278A56EAB2}"/>
              </a:ext>
            </a:extLst>
          </p:cNvPr>
          <p:cNvSpPr txBox="1"/>
          <p:nvPr/>
        </p:nvSpPr>
        <p:spPr>
          <a:xfrm>
            <a:off x="11672981" y="25835361"/>
            <a:ext cx="261610" cy="261610"/>
          </a:xfrm>
          <a:prstGeom prst="rect">
            <a:avLst/>
          </a:prstGeom>
          <a:noFill/>
        </p:spPr>
        <p:txBody>
          <a:bodyPr wrap="none" rtlCol="0">
            <a:spAutoFit/>
          </a:bodyPr>
          <a:lstStyle/>
          <a:p>
            <a:r>
              <a:rPr lang="en-US" sz="1100" dirty="0">
                <a:latin typeface="+mn-lt"/>
              </a:rPr>
              <a:t>B</a:t>
            </a:r>
          </a:p>
        </p:txBody>
      </p:sp>
      <p:sp>
        <p:nvSpPr>
          <p:cNvPr id="14364" name="TextBox 14363">
            <a:extLst>
              <a:ext uri="{FF2B5EF4-FFF2-40B4-BE49-F238E27FC236}">
                <a16:creationId xmlns:a16="http://schemas.microsoft.com/office/drawing/2014/main" id="{5EB1343A-B789-4562-A1D8-468532437AE4}"/>
              </a:ext>
            </a:extLst>
          </p:cNvPr>
          <p:cNvSpPr txBox="1"/>
          <p:nvPr/>
        </p:nvSpPr>
        <p:spPr>
          <a:xfrm>
            <a:off x="15494215" y="26150577"/>
            <a:ext cx="260008" cy="261610"/>
          </a:xfrm>
          <a:prstGeom prst="rect">
            <a:avLst/>
          </a:prstGeom>
          <a:noFill/>
        </p:spPr>
        <p:txBody>
          <a:bodyPr wrap="none" rtlCol="0">
            <a:spAutoFit/>
          </a:bodyPr>
          <a:lstStyle/>
          <a:p>
            <a:r>
              <a:rPr lang="en-US" sz="1100" dirty="0">
                <a:latin typeface="+mn-lt"/>
              </a:rPr>
              <a:t>C</a:t>
            </a:r>
          </a:p>
        </p:txBody>
      </p:sp>
      <p:sp>
        <p:nvSpPr>
          <p:cNvPr id="14365" name="TextBox 14364">
            <a:extLst>
              <a:ext uri="{FF2B5EF4-FFF2-40B4-BE49-F238E27FC236}">
                <a16:creationId xmlns:a16="http://schemas.microsoft.com/office/drawing/2014/main" id="{F9D9BBF6-EAF5-46D9-89F5-879C4BC5F8D1}"/>
              </a:ext>
            </a:extLst>
          </p:cNvPr>
          <p:cNvSpPr txBox="1"/>
          <p:nvPr/>
        </p:nvSpPr>
        <p:spPr>
          <a:xfrm>
            <a:off x="16155447" y="23696058"/>
            <a:ext cx="271228" cy="261610"/>
          </a:xfrm>
          <a:prstGeom prst="rect">
            <a:avLst/>
          </a:prstGeom>
          <a:noFill/>
        </p:spPr>
        <p:txBody>
          <a:bodyPr wrap="none" rtlCol="0">
            <a:spAutoFit/>
          </a:bodyPr>
          <a:lstStyle/>
          <a:p>
            <a:r>
              <a:rPr lang="en-US" sz="1100" dirty="0">
                <a:latin typeface="+mn-lt"/>
              </a:rPr>
              <a:t>D</a:t>
            </a:r>
          </a:p>
        </p:txBody>
      </p:sp>
      <p:pic>
        <p:nvPicPr>
          <p:cNvPr id="14367" name="Picture 14366">
            <a:extLst>
              <a:ext uri="{FF2B5EF4-FFF2-40B4-BE49-F238E27FC236}">
                <a16:creationId xmlns:a16="http://schemas.microsoft.com/office/drawing/2014/main" id="{C99B511C-A44D-4589-B1E6-643D6F6861C9}"/>
              </a:ext>
            </a:extLst>
          </p:cNvPr>
          <p:cNvPicPr>
            <a:picLocks noChangeAspect="1"/>
          </p:cNvPicPr>
          <p:nvPr/>
        </p:nvPicPr>
        <p:blipFill>
          <a:blip r:embed="rId13"/>
          <a:stretch>
            <a:fillRect/>
          </a:stretch>
        </p:blipFill>
        <p:spPr>
          <a:xfrm>
            <a:off x="25222200" y="8437722"/>
            <a:ext cx="13625741" cy="816935"/>
          </a:xfrm>
          <a:prstGeom prst="rect">
            <a:avLst/>
          </a:prstGeom>
        </p:spPr>
      </p:pic>
      <p:sp>
        <p:nvSpPr>
          <p:cNvPr id="32" name="TextBox 31">
            <a:extLst>
              <a:ext uri="{FF2B5EF4-FFF2-40B4-BE49-F238E27FC236}">
                <a16:creationId xmlns:a16="http://schemas.microsoft.com/office/drawing/2014/main" id="{041924C8-6A96-4E79-9762-84103618398D}"/>
              </a:ext>
            </a:extLst>
          </p:cNvPr>
          <p:cNvSpPr txBox="1"/>
          <p:nvPr/>
        </p:nvSpPr>
        <p:spPr>
          <a:xfrm>
            <a:off x="30584223" y="8423660"/>
            <a:ext cx="3380541" cy="830997"/>
          </a:xfrm>
          <a:prstGeom prst="rect">
            <a:avLst/>
          </a:prstGeom>
          <a:noFill/>
        </p:spPr>
        <p:txBody>
          <a:bodyPr wrap="none" rtlCol="0">
            <a:spAutoFit/>
          </a:bodyPr>
          <a:lstStyle/>
          <a:p>
            <a:r>
              <a:rPr lang="en-US" sz="4800" b="1" dirty="0">
                <a:solidFill>
                  <a:schemeClr val="bg1"/>
                </a:solidFill>
                <a:latin typeface="+mj-lt"/>
              </a:rPr>
              <a:t>Future Work</a:t>
            </a:r>
          </a:p>
        </p:txBody>
      </p:sp>
      <p:sp>
        <p:nvSpPr>
          <p:cNvPr id="33" name="TextBox 32">
            <a:extLst>
              <a:ext uri="{FF2B5EF4-FFF2-40B4-BE49-F238E27FC236}">
                <a16:creationId xmlns:a16="http://schemas.microsoft.com/office/drawing/2014/main" id="{063F3F91-827D-4331-8C2A-7CA5AA3042E4}"/>
              </a:ext>
            </a:extLst>
          </p:cNvPr>
          <p:cNvSpPr txBox="1"/>
          <p:nvPr/>
        </p:nvSpPr>
        <p:spPr>
          <a:xfrm>
            <a:off x="25297542" y="9508406"/>
            <a:ext cx="13498419" cy="2554545"/>
          </a:xfrm>
          <a:prstGeom prst="rect">
            <a:avLst/>
          </a:prstGeom>
          <a:noFill/>
        </p:spPr>
        <p:txBody>
          <a:bodyPr wrap="square" rtlCol="0">
            <a:spAutoFit/>
          </a:bodyPr>
          <a:lstStyle/>
          <a:p>
            <a:r>
              <a:rPr lang="en-US" sz="3200" dirty="0">
                <a:latin typeface="+mn-lt"/>
              </a:rPr>
              <a:t>The ultimate goal of this project is the synthesis of the DFO octadentate derivative, which could later form the Zirconium complex. The complex would then be tested for its stability in cellular environments. The collected data will then be compared with the already existing zirconium complexes. Some of the already existing complexes with zirconium are EDTA and DTPA.</a:t>
            </a:r>
            <a:r>
              <a:rPr lang="en-US" sz="3200" baseline="30000" dirty="0">
                <a:latin typeface="+mn-lt"/>
              </a:rPr>
              <a:t>3</a:t>
            </a:r>
            <a:r>
              <a:rPr lang="en-US" sz="3200" dirty="0">
                <a:latin typeface="+mn-lt"/>
              </a:rPr>
              <a:t>      </a:t>
            </a:r>
          </a:p>
        </p:txBody>
      </p:sp>
      <p:pic>
        <p:nvPicPr>
          <p:cNvPr id="42" name="Picture 41">
            <a:extLst>
              <a:ext uri="{FF2B5EF4-FFF2-40B4-BE49-F238E27FC236}">
                <a16:creationId xmlns:a16="http://schemas.microsoft.com/office/drawing/2014/main" id="{1390CA49-D8FE-4C09-AB13-5F7675D9ED64}"/>
              </a:ext>
            </a:extLst>
          </p:cNvPr>
          <p:cNvPicPr>
            <a:picLocks noChangeAspect="1"/>
          </p:cNvPicPr>
          <p:nvPr/>
        </p:nvPicPr>
        <p:blipFill>
          <a:blip r:embed="rId17"/>
          <a:stretch>
            <a:fillRect/>
          </a:stretch>
        </p:blipFill>
        <p:spPr>
          <a:xfrm>
            <a:off x="28346401" y="12234784"/>
            <a:ext cx="6146338" cy="6695585"/>
          </a:xfrm>
          <a:prstGeom prst="rect">
            <a:avLst/>
          </a:prstGeom>
        </p:spPr>
      </p:pic>
      <p:sp>
        <p:nvSpPr>
          <p:cNvPr id="43" name="TextBox 42">
            <a:extLst>
              <a:ext uri="{FF2B5EF4-FFF2-40B4-BE49-F238E27FC236}">
                <a16:creationId xmlns:a16="http://schemas.microsoft.com/office/drawing/2014/main" id="{B3FFDFD5-9E37-482C-8F8C-02651E827D91}"/>
              </a:ext>
            </a:extLst>
          </p:cNvPr>
          <p:cNvSpPr txBox="1"/>
          <p:nvPr/>
        </p:nvSpPr>
        <p:spPr>
          <a:xfrm>
            <a:off x="25263135" y="19128128"/>
            <a:ext cx="8285602" cy="461665"/>
          </a:xfrm>
          <a:prstGeom prst="rect">
            <a:avLst/>
          </a:prstGeom>
          <a:noFill/>
        </p:spPr>
        <p:txBody>
          <a:bodyPr wrap="none" rtlCol="0">
            <a:spAutoFit/>
          </a:bodyPr>
          <a:lstStyle/>
          <a:p>
            <a:r>
              <a:rPr lang="en-US" sz="2400" dirty="0">
                <a:latin typeface="+mn-lt"/>
              </a:rPr>
              <a:t>Figure 6. Zirconium complex with octadentate bifunctional ligand.</a:t>
            </a:r>
          </a:p>
        </p:txBody>
      </p:sp>
      <p:sp>
        <p:nvSpPr>
          <p:cNvPr id="45" name="TextBox 44">
            <a:extLst>
              <a:ext uri="{FF2B5EF4-FFF2-40B4-BE49-F238E27FC236}">
                <a16:creationId xmlns:a16="http://schemas.microsoft.com/office/drawing/2014/main" id="{275D72E2-AE52-48E3-A159-855BA3855014}"/>
              </a:ext>
            </a:extLst>
          </p:cNvPr>
          <p:cNvSpPr txBox="1"/>
          <p:nvPr/>
        </p:nvSpPr>
        <p:spPr>
          <a:xfrm>
            <a:off x="25244124" y="19674145"/>
            <a:ext cx="13432680" cy="1077218"/>
          </a:xfrm>
          <a:prstGeom prst="rect">
            <a:avLst/>
          </a:prstGeom>
          <a:noFill/>
        </p:spPr>
        <p:txBody>
          <a:bodyPr wrap="square" rtlCol="0">
            <a:spAutoFit/>
          </a:bodyPr>
          <a:lstStyle/>
          <a:p>
            <a:r>
              <a:rPr lang="en-US" sz="3200" dirty="0">
                <a:latin typeface="+mn-lt"/>
              </a:rPr>
              <a:t>The synthesis of the octadentate ligand was expected to be completed through the following pathway.</a:t>
            </a:r>
          </a:p>
        </p:txBody>
      </p:sp>
      <p:pic>
        <p:nvPicPr>
          <p:cNvPr id="49" name="Picture 48">
            <a:extLst>
              <a:ext uri="{FF2B5EF4-FFF2-40B4-BE49-F238E27FC236}">
                <a16:creationId xmlns:a16="http://schemas.microsoft.com/office/drawing/2014/main" id="{96887701-88EF-4FC4-857A-CA9C14A5DA8C}"/>
              </a:ext>
            </a:extLst>
          </p:cNvPr>
          <p:cNvPicPr>
            <a:picLocks noChangeAspect="1"/>
          </p:cNvPicPr>
          <p:nvPr/>
        </p:nvPicPr>
        <p:blipFill>
          <a:blip r:embed="rId18"/>
          <a:stretch>
            <a:fillRect/>
          </a:stretch>
        </p:blipFill>
        <p:spPr>
          <a:xfrm>
            <a:off x="27225431" y="20751363"/>
            <a:ext cx="9470067" cy="9660594"/>
          </a:xfrm>
          <a:prstGeom prst="rect">
            <a:avLst/>
          </a:prstGeom>
        </p:spPr>
      </p:pic>
      <p:sp>
        <p:nvSpPr>
          <p:cNvPr id="50" name="TextBox 49">
            <a:extLst>
              <a:ext uri="{FF2B5EF4-FFF2-40B4-BE49-F238E27FC236}">
                <a16:creationId xmlns:a16="http://schemas.microsoft.com/office/drawing/2014/main" id="{A1B399E6-EDF0-4066-A863-C1766370C846}"/>
              </a:ext>
            </a:extLst>
          </p:cNvPr>
          <p:cNvSpPr txBox="1"/>
          <p:nvPr/>
        </p:nvSpPr>
        <p:spPr>
          <a:xfrm>
            <a:off x="25383136" y="30535126"/>
            <a:ext cx="8394670" cy="461665"/>
          </a:xfrm>
          <a:prstGeom prst="rect">
            <a:avLst/>
          </a:prstGeom>
          <a:noFill/>
        </p:spPr>
        <p:txBody>
          <a:bodyPr wrap="none" rtlCol="0">
            <a:spAutoFit/>
          </a:bodyPr>
          <a:lstStyle/>
          <a:p>
            <a:r>
              <a:rPr lang="en-US" sz="2400" dirty="0">
                <a:latin typeface="+mn-lt"/>
              </a:rPr>
              <a:t>Figure 7.  Pathway for the synthesis of octadentate DFO derivative.</a:t>
            </a:r>
          </a:p>
        </p:txBody>
      </p:sp>
      <p:pic>
        <p:nvPicPr>
          <p:cNvPr id="7" name="Picture 6">
            <a:extLst>
              <a:ext uri="{FF2B5EF4-FFF2-40B4-BE49-F238E27FC236}">
                <a16:creationId xmlns:a16="http://schemas.microsoft.com/office/drawing/2014/main" id="{35E05B0F-00AC-4878-9EFC-81CA4A0C923B}"/>
              </a:ext>
            </a:extLst>
          </p:cNvPr>
          <p:cNvPicPr>
            <a:picLocks noChangeAspect="1"/>
          </p:cNvPicPr>
          <p:nvPr/>
        </p:nvPicPr>
        <p:blipFill>
          <a:blip r:embed="rId19"/>
          <a:stretch>
            <a:fillRect/>
          </a:stretch>
        </p:blipFill>
        <p:spPr>
          <a:xfrm>
            <a:off x="18157972" y="23387843"/>
            <a:ext cx="6614188" cy="4609713"/>
          </a:xfrm>
          <a:prstGeom prst="rect">
            <a:avLst/>
          </a:prstGeom>
        </p:spPr>
      </p:pic>
      <p:pic>
        <p:nvPicPr>
          <p:cNvPr id="6" name="Picture 5">
            <a:extLst>
              <a:ext uri="{FF2B5EF4-FFF2-40B4-BE49-F238E27FC236}">
                <a16:creationId xmlns:a16="http://schemas.microsoft.com/office/drawing/2014/main" id="{7C79F9DD-29BE-4160-A797-7EABE03C8805}"/>
              </a:ext>
            </a:extLst>
          </p:cNvPr>
          <p:cNvPicPr>
            <a:picLocks noChangeAspect="1"/>
          </p:cNvPicPr>
          <p:nvPr/>
        </p:nvPicPr>
        <p:blipFill>
          <a:blip r:embed="rId20"/>
          <a:stretch>
            <a:fillRect/>
          </a:stretch>
        </p:blipFill>
        <p:spPr>
          <a:xfrm>
            <a:off x="19754628" y="14749109"/>
            <a:ext cx="1920240" cy="1901952"/>
          </a:xfrm>
          <a:prstGeom prst="rect">
            <a:avLst/>
          </a:prstGeom>
        </p:spPr>
      </p:pic>
      <p:sp>
        <p:nvSpPr>
          <p:cNvPr id="8" name="TextBox 7">
            <a:extLst>
              <a:ext uri="{FF2B5EF4-FFF2-40B4-BE49-F238E27FC236}">
                <a16:creationId xmlns:a16="http://schemas.microsoft.com/office/drawing/2014/main" id="{9C0357FF-E580-4081-BB34-153082835D38}"/>
              </a:ext>
            </a:extLst>
          </p:cNvPr>
          <p:cNvSpPr txBox="1"/>
          <p:nvPr/>
        </p:nvSpPr>
        <p:spPr>
          <a:xfrm flipH="1">
            <a:off x="16315633" y="17023219"/>
            <a:ext cx="45719" cy="261610"/>
          </a:xfrm>
          <a:prstGeom prst="rect">
            <a:avLst/>
          </a:prstGeom>
          <a:noFill/>
        </p:spPr>
        <p:txBody>
          <a:bodyPr wrap="square" rtlCol="0">
            <a:spAutoFit/>
          </a:bodyPr>
          <a:lstStyle/>
          <a:p>
            <a:r>
              <a:rPr lang="en-US" sz="1100" dirty="0">
                <a:latin typeface="+mn-lt"/>
              </a:rPr>
              <a:t>1</a:t>
            </a:r>
          </a:p>
        </p:txBody>
      </p:sp>
      <p:sp>
        <p:nvSpPr>
          <p:cNvPr id="10" name="TextBox 9">
            <a:extLst>
              <a:ext uri="{FF2B5EF4-FFF2-40B4-BE49-F238E27FC236}">
                <a16:creationId xmlns:a16="http://schemas.microsoft.com/office/drawing/2014/main" id="{72FDBD88-8243-4F5E-89F0-C48575B721AD}"/>
              </a:ext>
            </a:extLst>
          </p:cNvPr>
          <p:cNvSpPr txBox="1"/>
          <p:nvPr/>
        </p:nvSpPr>
        <p:spPr>
          <a:xfrm>
            <a:off x="16566445" y="16969632"/>
            <a:ext cx="263214" cy="276999"/>
          </a:xfrm>
          <a:prstGeom prst="rect">
            <a:avLst/>
          </a:prstGeom>
          <a:noFill/>
        </p:spPr>
        <p:txBody>
          <a:bodyPr wrap="none" rtlCol="0">
            <a:spAutoFit/>
          </a:bodyPr>
          <a:lstStyle/>
          <a:p>
            <a:r>
              <a:rPr lang="en-US" sz="1200" dirty="0">
                <a:latin typeface="+mn-lt"/>
              </a:rPr>
              <a:t>2</a:t>
            </a:r>
          </a:p>
        </p:txBody>
      </p:sp>
      <p:sp>
        <p:nvSpPr>
          <p:cNvPr id="11" name="TextBox 10">
            <a:extLst>
              <a:ext uri="{FF2B5EF4-FFF2-40B4-BE49-F238E27FC236}">
                <a16:creationId xmlns:a16="http://schemas.microsoft.com/office/drawing/2014/main" id="{178AA130-8263-4374-8497-7803F7923A24}"/>
              </a:ext>
            </a:extLst>
          </p:cNvPr>
          <p:cNvSpPr txBox="1"/>
          <p:nvPr/>
        </p:nvSpPr>
        <p:spPr>
          <a:xfrm>
            <a:off x="17219701" y="16916320"/>
            <a:ext cx="263214" cy="276999"/>
          </a:xfrm>
          <a:prstGeom prst="rect">
            <a:avLst/>
          </a:prstGeom>
          <a:noFill/>
        </p:spPr>
        <p:txBody>
          <a:bodyPr wrap="none" rtlCol="0">
            <a:spAutoFit/>
          </a:bodyPr>
          <a:lstStyle/>
          <a:p>
            <a:r>
              <a:rPr lang="en-US" sz="1200" dirty="0">
                <a:latin typeface="+mn-lt"/>
              </a:rPr>
              <a:t>3</a:t>
            </a:r>
          </a:p>
        </p:txBody>
      </p:sp>
      <p:sp>
        <p:nvSpPr>
          <p:cNvPr id="14" name="TextBox 13">
            <a:extLst>
              <a:ext uri="{FF2B5EF4-FFF2-40B4-BE49-F238E27FC236}">
                <a16:creationId xmlns:a16="http://schemas.microsoft.com/office/drawing/2014/main" id="{30ABDAC6-3E6C-4189-A969-62BA62184C8B}"/>
              </a:ext>
            </a:extLst>
          </p:cNvPr>
          <p:cNvSpPr txBox="1"/>
          <p:nvPr/>
        </p:nvSpPr>
        <p:spPr>
          <a:xfrm>
            <a:off x="17594481" y="17158308"/>
            <a:ext cx="263214" cy="276999"/>
          </a:xfrm>
          <a:prstGeom prst="rect">
            <a:avLst/>
          </a:prstGeom>
          <a:noFill/>
        </p:spPr>
        <p:txBody>
          <a:bodyPr wrap="none" rtlCol="0">
            <a:spAutoFit/>
          </a:bodyPr>
          <a:lstStyle/>
          <a:p>
            <a:r>
              <a:rPr lang="en-US" sz="1200" dirty="0">
                <a:latin typeface="+mn-lt"/>
              </a:rPr>
              <a:t>4</a:t>
            </a:r>
          </a:p>
        </p:txBody>
      </p:sp>
      <p:sp>
        <p:nvSpPr>
          <p:cNvPr id="16" name="TextBox 15">
            <a:extLst>
              <a:ext uri="{FF2B5EF4-FFF2-40B4-BE49-F238E27FC236}">
                <a16:creationId xmlns:a16="http://schemas.microsoft.com/office/drawing/2014/main" id="{71E674D2-877D-4E6A-A371-9D61110FA385}"/>
              </a:ext>
            </a:extLst>
          </p:cNvPr>
          <p:cNvSpPr txBox="1"/>
          <p:nvPr/>
        </p:nvSpPr>
        <p:spPr>
          <a:xfrm>
            <a:off x="18217983" y="16256649"/>
            <a:ext cx="263214" cy="276999"/>
          </a:xfrm>
          <a:prstGeom prst="rect">
            <a:avLst/>
          </a:prstGeom>
          <a:noFill/>
        </p:spPr>
        <p:txBody>
          <a:bodyPr wrap="none" rtlCol="0">
            <a:spAutoFit/>
          </a:bodyPr>
          <a:lstStyle/>
          <a:p>
            <a:r>
              <a:rPr lang="en-US" sz="1200" dirty="0">
                <a:latin typeface="+mn-lt"/>
              </a:rPr>
              <a:t>5</a:t>
            </a:r>
          </a:p>
        </p:txBody>
      </p:sp>
      <p:sp>
        <p:nvSpPr>
          <p:cNvPr id="17" name="TextBox 16">
            <a:extLst>
              <a:ext uri="{FF2B5EF4-FFF2-40B4-BE49-F238E27FC236}">
                <a16:creationId xmlns:a16="http://schemas.microsoft.com/office/drawing/2014/main" id="{5AC9E4E9-6784-49FA-B4F6-1A0C3EFFF35A}"/>
              </a:ext>
            </a:extLst>
          </p:cNvPr>
          <p:cNvSpPr txBox="1"/>
          <p:nvPr/>
        </p:nvSpPr>
        <p:spPr>
          <a:xfrm>
            <a:off x="18406755" y="17158308"/>
            <a:ext cx="263214" cy="276999"/>
          </a:xfrm>
          <a:prstGeom prst="rect">
            <a:avLst/>
          </a:prstGeom>
          <a:noFill/>
        </p:spPr>
        <p:txBody>
          <a:bodyPr wrap="none" rtlCol="0">
            <a:spAutoFit/>
          </a:bodyPr>
          <a:lstStyle/>
          <a:p>
            <a:r>
              <a:rPr lang="en-US" sz="1200" dirty="0">
                <a:latin typeface="+mn-lt"/>
              </a:rPr>
              <a:t>6</a:t>
            </a:r>
          </a:p>
        </p:txBody>
      </p:sp>
      <p:sp>
        <p:nvSpPr>
          <p:cNvPr id="19" name="TextBox 18">
            <a:extLst>
              <a:ext uri="{FF2B5EF4-FFF2-40B4-BE49-F238E27FC236}">
                <a16:creationId xmlns:a16="http://schemas.microsoft.com/office/drawing/2014/main" id="{06C41308-112B-4B06-A4B2-873FDA5D2706}"/>
              </a:ext>
            </a:extLst>
          </p:cNvPr>
          <p:cNvSpPr txBox="1"/>
          <p:nvPr/>
        </p:nvSpPr>
        <p:spPr>
          <a:xfrm>
            <a:off x="18790070" y="16426490"/>
            <a:ext cx="263214" cy="276999"/>
          </a:xfrm>
          <a:prstGeom prst="rect">
            <a:avLst/>
          </a:prstGeom>
          <a:noFill/>
        </p:spPr>
        <p:txBody>
          <a:bodyPr wrap="none" rtlCol="0">
            <a:spAutoFit/>
          </a:bodyPr>
          <a:lstStyle/>
          <a:p>
            <a:r>
              <a:rPr lang="en-US" sz="1200" dirty="0">
                <a:latin typeface="+mn-lt"/>
              </a:rPr>
              <a:t>7</a:t>
            </a:r>
          </a:p>
        </p:txBody>
      </p:sp>
      <p:sp>
        <p:nvSpPr>
          <p:cNvPr id="20" name="TextBox 19">
            <a:extLst>
              <a:ext uri="{FF2B5EF4-FFF2-40B4-BE49-F238E27FC236}">
                <a16:creationId xmlns:a16="http://schemas.microsoft.com/office/drawing/2014/main" id="{54BE1192-F69D-4315-AEBF-552C775F37FE}"/>
              </a:ext>
            </a:extLst>
          </p:cNvPr>
          <p:cNvSpPr txBox="1"/>
          <p:nvPr/>
        </p:nvSpPr>
        <p:spPr>
          <a:xfrm>
            <a:off x="19173566" y="16500217"/>
            <a:ext cx="263214" cy="276999"/>
          </a:xfrm>
          <a:prstGeom prst="rect">
            <a:avLst/>
          </a:prstGeom>
          <a:noFill/>
        </p:spPr>
        <p:txBody>
          <a:bodyPr wrap="none" rtlCol="0">
            <a:spAutoFit/>
          </a:bodyPr>
          <a:lstStyle/>
          <a:p>
            <a:r>
              <a:rPr lang="en-US" sz="1200" dirty="0">
                <a:latin typeface="+mn-lt"/>
              </a:rPr>
              <a:t>8</a:t>
            </a:r>
          </a:p>
        </p:txBody>
      </p:sp>
      <p:sp>
        <p:nvSpPr>
          <p:cNvPr id="21" name="TextBox 20">
            <a:extLst>
              <a:ext uri="{FF2B5EF4-FFF2-40B4-BE49-F238E27FC236}">
                <a16:creationId xmlns:a16="http://schemas.microsoft.com/office/drawing/2014/main" id="{87E14759-F36D-4A2E-AD58-CDC3770DA0CC}"/>
              </a:ext>
            </a:extLst>
          </p:cNvPr>
          <p:cNvSpPr txBox="1"/>
          <p:nvPr/>
        </p:nvSpPr>
        <p:spPr>
          <a:xfrm>
            <a:off x="21694060" y="15081047"/>
            <a:ext cx="263214" cy="276999"/>
          </a:xfrm>
          <a:prstGeom prst="rect">
            <a:avLst/>
          </a:prstGeom>
          <a:noFill/>
        </p:spPr>
        <p:txBody>
          <a:bodyPr wrap="none" rtlCol="0">
            <a:spAutoFit/>
          </a:bodyPr>
          <a:lstStyle/>
          <a:p>
            <a:r>
              <a:rPr lang="en-US" sz="1200" dirty="0">
                <a:latin typeface="+mn-lt"/>
              </a:rPr>
              <a:t>9</a:t>
            </a:r>
          </a:p>
        </p:txBody>
      </p:sp>
      <p:sp>
        <p:nvSpPr>
          <p:cNvPr id="22" name="TextBox 21">
            <a:extLst>
              <a:ext uri="{FF2B5EF4-FFF2-40B4-BE49-F238E27FC236}">
                <a16:creationId xmlns:a16="http://schemas.microsoft.com/office/drawing/2014/main" id="{8C508D9A-BF8E-43F5-9D86-6F4BF2AA4D4D}"/>
              </a:ext>
            </a:extLst>
          </p:cNvPr>
          <p:cNvSpPr txBox="1"/>
          <p:nvPr/>
        </p:nvSpPr>
        <p:spPr>
          <a:xfrm>
            <a:off x="24230772" y="16374062"/>
            <a:ext cx="263214" cy="276999"/>
          </a:xfrm>
          <a:prstGeom prst="rect">
            <a:avLst/>
          </a:prstGeom>
          <a:noFill/>
        </p:spPr>
        <p:txBody>
          <a:bodyPr wrap="none" rtlCol="0">
            <a:spAutoFit/>
          </a:bodyPr>
          <a:lstStyle/>
          <a:p>
            <a:r>
              <a:rPr lang="en-US" sz="1200" dirty="0">
                <a:latin typeface="+mn-lt"/>
              </a:rPr>
              <a:t>9</a:t>
            </a:r>
          </a:p>
        </p:txBody>
      </p:sp>
      <p:sp>
        <p:nvSpPr>
          <p:cNvPr id="23" name="TextBox 22">
            <a:extLst>
              <a:ext uri="{FF2B5EF4-FFF2-40B4-BE49-F238E27FC236}">
                <a16:creationId xmlns:a16="http://schemas.microsoft.com/office/drawing/2014/main" id="{5F139FFF-D012-469A-BD17-8348FC4901FA}"/>
              </a:ext>
            </a:extLst>
          </p:cNvPr>
          <p:cNvSpPr txBox="1"/>
          <p:nvPr/>
        </p:nvSpPr>
        <p:spPr>
          <a:xfrm>
            <a:off x="13236061" y="10721748"/>
            <a:ext cx="543739" cy="307777"/>
          </a:xfrm>
          <a:prstGeom prst="rect">
            <a:avLst/>
          </a:prstGeom>
          <a:noFill/>
        </p:spPr>
        <p:txBody>
          <a:bodyPr wrap="none" rtlCol="0">
            <a:spAutoFit/>
          </a:bodyPr>
          <a:lstStyle/>
          <a:p>
            <a:r>
              <a:rPr lang="en-US" sz="1400" dirty="0"/>
              <a:t>73%</a:t>
            </a:r>
          </a:p>
        </p:txBody>
      </p:sp>
      <p:sp>
        <p:nvSpPr>
          <p:cNvPr id="24" name="TextBox 23">
            <a:extLst>
              <a:ext uri="{FF2B5EF4-FFF2-40B4-BE49-F238E27FC236}">
                <a16:creationId xmlns:a16="http://schemas.microsoft.com/office/drawing/2014/main" id="{DFC3EF3F-279E-4FCB-9E9B-8FBDC2B614B9}"/>
              </a:ext>
            </a:extLst>
          </p:cNvPr>
          <p:cNvSpPr txBox="1"/>
          <p:nvPr/>
        </p:nvSpPr>
        <p:spPr>
          <a:xfrm>
            <a:off x="18222128" y="25428567"/>
            <a:ext cx="263214" cy="276999"/>
          </a:xfrm>
          <a:prstGeom prst="rect">
            <a:avLst/>
          </a:prstGeom>
          <a:noFill/>
        </p:spPr>
        <p:txBody>
          <a:bodyPr wrap="none" rtlCol="0">
            <a:spAutoFit/>
          </a:bodyPr>
          <a:lstStyle/>
          <a:p>
            <a:r>
              <a:rPr lang="en-US" sz="1200" dirty="0">
                <a:latin typeface="+mn-lt"/>
              </a:rPr>
              <a:t>1</a:t>
            </a:r>
          </a:p>
        </p:txBody>
      </p:sp>
      <p:sp>
        <p:nvSpPr>
          <p:cNvPr id="25" name="TextBox 24">
            <a:extLst>
              <a:ext uri="{FF2B5EF4-FFF2-40B4-BE49-F238E27FC236}">
                <a16:creationId xmlns:a16="http://schemas.microsoft.com/office/drawing/2014/main" id="{3DDCBDFE-FDC2-4E09-8F27-693ED0E7AE20}"/>
              </a:ext>
            </a:extLst>
          </p:cNvPr>
          <p:cNvSpPr txBox="1"/>
          <p:nvPr/>
        </p:nvSpPr>
        <p:spPr>
          <a:xfrm>
            <a:off x="18275148" y="26263741"/>
            <a:ext cx="263214" cy="276999"/>
          </a:xfrm>
          <a:prstGeom prst="rect">
            <a:avLst/>
          </a:prstGeom>
          <a:noFill/>
        </p:spPr>
        <p:txBody>
          <a:bodyPr wrap="none" rtlCol="0">
            <a:spAutoFit/>
          </a:bodyPr>
          <a:lstStyle/>
          <a:p>
            <a:r>
              <a:rPr lang="en-US" sz="1200" dirty="0">
                <a:latin typeface="+mn-lt"/>
              </a:rPr>
              <a:t>2</a:t>
            </a:r>
          </a:p>
        </p:txBody>
      </p:sp>
      <p:sp>
        <p:nvSpPr>
          <p:cNvPr id="26" name="TextBox 25">
            <a:extLst>
              <a:ext uri="{FF2B5EF4-FFF2-40B4-BE49-F238E27FC236}">
                <a16:creationId xmlns:a16="http://schemas.microsoft.com/office/drawing/2014/main" id="{67CFAABE-B5A7-4A3C-B720-E2BD7A490E12}"/>
              </a:ext>
            </a:extLst>
          </p:cNvPr>
          <p:cNvSpPr txBox="1"/>
          <p:nvPr/>
        </p:nvSpPr>
        <p:spPr>
          <a:xfrm>
            <a:off x="18562681" y="26457318"/>
            <a:ext cx="263214" cy="276999"/>
          </a:xfrm>
          <a:prstGeom prst="rect">
            <a:avLst/>
          </a:prstGeom>
          <a:noFill/>
        </p:spPr>
        <p:txBody>
          <a:bodyPr wrap="none" rtlCol="0">
            <a:spAutoFit/>
          </a:bodyPr>
          <a:lstStyle/>
          <a:p>
            <a:r>
              <a:rPr lang="en-US" sz="1200" dirty="0">
                <a:latin typeface="+mn-lt"/>
              </a:rPr>
              <a:t>3</a:t>
            </a:r>
          </a:p>
        </p:txBody>
      </p:sp>
      <p:sp>
        <p:nvSpPr>
          <p:cNvPr id="28" name="TextBox 27">
            <a:extLst>
              <a:ext uri="{FF2B5EF4-FFF2-40B4-BE49-F238E27FC236}">
                <a16:creationId xmlns:a16="http://schemas.microsoft.com/office/drawing/2014/main" id="{6A6E6491-7739-4680-B669-2B9E8978CF3C}"/>
              </a:ext>
            </a:extLst>
          </p:cNvPr>
          <p:cNvSpPr txBox="1"/>
          <p:nvPr/>
        </p:nvSpPr>
        <p:spPr>
          <a:xfrm>
            <a:off x="18807277" y="26257484"/>
            <a:ext cx="263214" cy="276999"/>
          </a:xfrm>
          <a:prstGeom prst="rect">
            <a:avLst/>
          </a:prstGeom>
          <a:noFill/>
        </p:spPr>
        <p:txBody>
          <a:bodyPr wrap="none" rtlCol="0">
            <a:spAutoFit/>
          </a:bodyPr>
          <a:lstStyle/>
          <a:p>
            <a:r>
              <a:rPr lang="en-US" sz="1200" dirty="0">
                <a:latin typeface="+mn-lt"/>
              </a:rPr>
              <a:t>4</a:t>
            </a:r>
          </a:p>
        </p:txBody>
      </p:sp>
      <p:sp>
        <p:nvSpPr>
          <p:cNvPr id="14337" name="TextBox 14336">
            <a:extLst>
              <a:ext uri="{FF2B5EF4-FFF2-40B4-BE49-F238E27FC236}">
                <a16:creationId xmlns:a16="http://schemas.microsoft.com/office/drawing/2014/main" id="{5D5598A3-0D61-4F48-8535-CDED2A977002}"/>
              </a:ext>
            </a:extLst>
          </p:cNvPr>
          <p:cNvSpPr txBox="1"/>
          <p:nvPr/>
        </p:nvSpPr>
        <p:spPr>
          <a:xfrm>
            <a:off x="18939535" y="26150577"/>
            <a:ext cx="263214" cy="276999"/>
          </a:xfrm>
          <a:prstGeom prst="rect">
            <a:avLst/>
          </a:prstGeom>
          <a:noFill/>
        </p:spPr>
        <p:txBody>
          <a:bodyPr wrap="none" rtlCol="0">
            <a:spAutoFit/>
          </a:bodyPr>
          <a:lstStyle/>
          <a:p>
            <a:r>
              <a:rPr lang="en-US" sz="1200" dirty="0">
                <a:latin typeface="+mn-lt"/>
              </a:rPr>
              <a:t>5</a:t>
            </a:r>
          </a:p>
        </p:txBody>
      </p:sp>
      <p:sp>
        <p:nvSpPr>
          <p:cNvPr id="14343" name="TextBox 14342">
            <a:extLst>
              <a:ext uri="{FF2B5EF4-FFF2-40B4-BE49-F238E27FC236}">
                <a16:creationId xmlns:a16="http://schemas.microsoft.com/office/drawing/2014/main" id="{FFEB9D69-BAEA-43B1-B5CE-FB01D97B3007}"/>
              </a:ext>
            </a:extLst>
          </p:cNvPr>
          <p:cNvSpPr txBox="1"/>
          <p:nvPr/>
        </p:nvSpPr>
        <p:spPr>
          <a:xfrm>
            <a:off x="19506005" y="25942801"/>
            <a:ext cx="263214" cy="276999"/>
          </a:xfrm>
          <a:prstGeom prst="rect">
            <a:avLst/>
          </a:prstGeom>
          <a:noFill/>
        </p:spPr>
        <p:txBody>
          <a:bodyPr wrap="none" rtlCol="0">
            <a:spAutoFit/>
          </a:bodyPr>
          <a:lstStyle/>
          <a:p>
            <a:r>
              <a:rPr lang="en-US" sz="1200" dirty="0">
                <a:latin typeface="+mn-lt"/>
              </a:rPr>
              <a:t>6</a:t>
            </a:r>
          </a:p>
        </p:txBody>
      </p:sp>
      <p:sp>
        <p:nvSpPr>
          <p:cNvPr id="14344" name="TextBox 14343">
            <a:extLst>
              <a:ext uri="{FF2B5EF4-FFF2-40B4-BE49-F238E27FC236}">
                <a16:creationId xmlns:a16="http://schemas.microsoft.com/office/drawing/2014/main" id="{30698D6B-5D50-42F5-97DD-D1CD1F1956AE}"/>
              </a:ext>
            </a:extLst>
          </p:cNvPr>
          <p:cNvSpPr txBox="1"/>
          <p:nvPr/>
        </p:nvSpPr>
        <p:spPr>
          <a:xfrm>
            <a:off x="19805961" y="26519813"/>
            <a:ext cx="263214" cy="276999"/>
          </a:xfrm>
          <a:prstGeom prst="rect">
            <a:avLst/>
          </a:prstGeom>
          <a:noFill/>
        </p:spPr>
        <p:txBody>
          <a:bodyPr wrap="none" rtlCol="0">
            <a:spAutoFit/>
          </a:bodyPr>
          <a:lstStyle/>
          <a:p>
            <a:r>
              <a:rPr lang="en-US" sz="1200" dirty="0">
                <a:latin typeface="+mn-lt"/>
              </a:rPr>
              <a:t>7</a:t>
            </a:r>
          </a:p>
        </p:txBody>
      </p:sp>
      <p:sp>
        <p:nvSpPr>
          <p:cNvPr id="14346" name="TextBox 14345">
            <a:extLst>
              <a:ext uri="{FF2B5EF4-FFF2-40B4-BE49-F238E27FC236}">
                <a16:creationId xmlns:a16="http://schemas.microsoft.com/office/drawing/2014/main" id="{A736748A-F2C2-4595-9D4C-FAFDF4BACC01}"/>
              </a:ext>
            </a:extLst>
          </p:cNvPr>
          <p:cNvSpPr txBox="1"/>
          <p:nvPr/>
        </p:nvSpPr>
        <p:spPr>
          <a:xfrm>
            <a:off x="19947052" y="26046044"/>
            <a:ext cx="263214" cy="276999"/>
          </a:xfrm>
          <a:prstGeom prst="rect">
            <a:avLst/>
          </a:prstGeom>
          <a:noFill/>
        </p:spPr>
        <p:txBody>
          <a:bodyPr wrap="none" rtlCol="0">
            <a:spAutoFit/>
          </a:bodyPr>
          <a:lstStyle/>
          <a:p>
            <a:r>
              <a:rPr lang="en-US" sz="1200" dirty="0">
                <a:latin typeface="+mn-lt"/>
              </a:rPr>
              <a:t>8</a:t>
            </a:r>
          </a:p>
        </p:txBody>
      </p:sp>
      <p:sp>
        <p:nvSpPr>
          <p:cNvPr id="14348" name="TextBox 14347">
            <a:extLst>
              <a:ext uri="{FF2B5EF4-FFF2-40B4-BE49-F238E27FC236}">
                <a16:creationId xmlns:a16="http://schemas.microsoft.com/office/drawing/2014/main" id="{8A3232CF-CDC7-4345-8044-26F10FE84ED4}"/>
              </a:ext>
            </a:extLst>
          </p:cNvPr>
          <p:cNvSpPr txBox="1"/>
          <p:nvPr/>
        </p:nvSpPr>
        <p:spPr>
          <a:xfrm>
            <a:off x="20155310" y="26117591"/>
            <a:ext cx="263214" cy="276999"/>
          </a:xfrm>
          <a:prstGeom prst="rect">
            <a:avLst/>
          </a:prstGeom>
          <a:noFill/>
        </p:spPr>
        <p:txBody>
          <a:bodyPr wrap="none" rtlCol="0">
            <a:spAutoFit/>
          </a:bodyPr>
          <a:lstStyle/>
          <a:p>
            <a:r>
              <a:rPr lang="en-US" sz="1200" dirty="0">
                <a:latin typeface="+mn-lt"/>
              </a:rPr>
              <a:t>9</a:t>
            </a:r>
          </a:p>
        </p:txBody>
      </p:sp>
      <p:sp>
        <p:nvSpPr>
          <p:cNvPr id="14351" name="TextBox 14350">
            <a:extLst>
              <a:ext uri="{FF2B5EF4-FFF2-40B4-BE49-F238E27FC236}">
                <a16:creationId xmlns:a16="http://schemas.microsoft.com/office/drawing/2014/main" id="{D741C42B-3C41-4CF9-9D12-5FF23DFB0FDF}"/>
              </a:ext>
            </a:extLst>
          </p:cNvPr>
          <p:cNvSpPr txBox="1"/>
          <p:nvPr/>
        </p:nvSpPr>
        <p:spPr>
          <a:xfrm>
            <a:off x="23469600" y="25023058"/>
            <a:ext cx="341760" cy="276999"/>
          </a:xfrm>
          <a:prstGeom prst="rect">
            <a:avLst/>
          </a:prstGeom>
          <a:noFill/>
        </p:spPr>
        <p:txBody>
          <a:bodyPr wrap="none" rtlCol="0">
            <a:spAutoFit/>
          </a:bodyPr>
          <a:lstStyle/>
          <a:p>
            <a:r>
              <a:rPr lang="en-US" sz="1200" dirty="0">
                <a:latin typeface="+mn-lt"/>
              </a:rPr>
              <a:t>10</a:t>
            </a:r>
          </a:p>
        </p:txBody>
      </p:sp>
      <p:sp>
        <p:nvSpPr>
          <p:cNvPr id="14352" name="TextBox 14351">
            <a:extLst>
              <a:ext uri="{FF2B5EF4-FFF2-40B4-BE49-F238E27FC236}">
                <a16:creationId xmlns:a16="http://schemas.microsoft.com/office/drawing/2014/main" id="{9701DB4C-0ABE-4BBC-85DF-CF93E4234CEC}"/>
              </a:ext>
            </a:extLst>
          </p:cNvPr>
          <p:cNvSpPr txBox="1"/>
          <p:nvPr/>
        </p:nvSpPr>
        <p:spPr>
          <a:xfrm>
            <a:off x="23811360" y="25915239"/>
            <a:ext cx="341760" cy="276999"/>
          </a:xfrm>
          <a:prstGeom prst="rect">
            <a:avLst/>
          </a:prstGeom>
          <a:noFill/>
        </p:spPr>
        <p:txBody>
          <a:bodyPr wrap="none" rtlCol="0">
            <a:spAutoFit/>
          </a:bodyPr>
          <a:lstStyle/>
          <a:p>
            <a:r>
              <a:rPr lang="en-US" sz="1200" dirty="0">
                <a:latin typeface="+mn-lt"/>
              </a:rPr>
              <a:t>11</a:t>
            </a:r>
          </a:p>
        </p:txBody>
      </p:sp>
      <p:sp>
        <p:nvSpPr>
          <p:cNvPr id="14353" name="TextBox 14352">
            <a:extLst>
              <a:ext uri="{FF2B5EF4-FFF2-40B4-BE49-F238E27FC236}">
                <a16:creationId xmlns:a16="http://schemas.microsoft.com/office/drawing/2014/main" id="{DA6EFBF5-F6D6-499F-890C-379295F1926A}"/>
              </a:ext>
            </a:extLst>
          </p:cNvPr>
          <p:cNvSpPr txBox="1"/>
          <p:nvPr/>
        </p:nvSpPr>
        <p:spPr>
          <a:xfrm>
            <a:off x="18790070" y="22593810"/>
            <a:ext cx="495649" cy="307777"/>
          </a:xfrm>
          <a:prstGeom prst="rect">
            <a:avLst/>
          </a:prstGeom>
          <a:noFill/>
        </p:spPr>
        <p:txBody>
          <a:bodyPr wrap="none" rtlCol="0">
            <a:spAutoFit/>
          </a:bodyPr>
          <a:lstStyle/>
          <a:p>
            <a:r>
              <a:rPr lang="en-US" sz="1400" dirty="0">
                <a:latin typeface="+mn-lt"/>
              </a:rPr>
              <a:t>68%</a:t>
            </a:r>
          </a:p>
        </p:txBody>
      </p:sp>
      <p:pic>
        <p:nvPicPr>
          <p:cNvPr id="14356" name="Picture 14355">
            <a:extLst>
              <a:ext uri="{FF2B5EF4-FFF2-40B4-BE49-F238E27FC236}">
                <a16:creationId xmlns:a16="http://schemas.microsoft.com/office/drawing/2014/main" id="{8163DD58-5AF4-437B-ABA7-49F38B7CA700}"/>
              </a:ext>
            </a:extLst>
          </p:cNvPr>
          <p:cNvPicPr>
            <a:picLocks noChangeAspect="1"/>
          </p:cNvPicPr>
          <p:nvPr/>
        </p:nvPicPr>
        <p:blipFill>
          <a:blip r:embed="rId21"/>
          <a:stretch>
            <a:fillRect/>
          </a:stretch>
        </p:blipFill>
        <p:spPr>
          <a:xfrm>
            <a:off x="20772160" y="23435720"/>
            <a:ext cx="1539291" cy="210259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19635</TotalTime>
  <Words>793</Words>
  <Application>Microsoft Office PowerPoint</Application>
  <PresentationFormat>Custom</PresentationFormat>
  <Paragraphs>160</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ＭＳ Ｐゴシック</vt:lpstr>
      <vt:lpstr>Arial</vt:lpstr>
      <vt:lpstr>Calibri</vt:lpstr>
      <vt:lpstr>Helvetica</vt:lpstr>
      <vt:lpstr>Times New Roman</vt:lpstr>
      <vt:lpstr>Office Theme</vt:lpstr>
      <vt:lpstr>CS ChemDraw Drawing</vt:lpstr>
      <vt:lpstr>Synthesis of DFO Bifunctional Octadentate Ligand for the Chelation with 89Zr and conjugation with antibodies for 89Zr-immuno-PET-imaging.</vt:lpstr>
    </vt:vector>
  </TitlesOfParts>
  <Company>University of Delaware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Rossis, Evangelos</cp:lastModifiedBy>
  <cp:revision>511</cp:revision>
  <cp:lastPrinted>2015-06-11T14:43:43Z</cp:lastPrinted>
  <dcterms:created xsi:type="dcterms:W3CDTF">2010-10-29T16:31:11Z</dcterms:created>
  <dcterms:modified xsi:type="dcterms:W3CDTF">2018-04-16T18:55:49Z</dcterms:modified>
</cp:coreProperties>
</file>