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9" r:id="rId2"/>
  </p:sldIdLst>
  <p:sldSz cx="438912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rton, Cory" initials="MC" lastIdx="1" clrIdx="0">
    <p:extLst>
      <p:ext uri="{19B8F6BF-5375-455C-9EA6-DF929625EA0E}">
        <p15:presenceInfo xmlns:p15="http://schemas.microsoft.com/office/powerpoint/2012/main" userId="S-1-5-21-1343024091-287218729-682003330-1165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0646" autoAdjust="0"/>
    <p:restoredTop sz="94575" autoAdjust="0"/>
  </p:normalViewPr>
  <p:slideViewPr>
    <p:cSldViewPr>
      <p:cViewPr>
        <p:scale>
          <a:sx n="26" d="100"/>
          <a:sy n="26" d="100"/>
        </p:scale>
        <p:origin x="1544" y="-16"/>
      </p:cViewPr>
      <p:guideLst>
        <p:guide orient="horz" pos="10368"/>
        <p:guide pos="15552"/>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handoutMaster" Target="handoutMasters/handout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4" y="18653125"/>
            <a:ext cx="3072447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3"/>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8"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3"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8"/>
            <a:ext cx="19392901"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1"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8"/>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4" y="1311275"/>
            <a:ext cx="14439901"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4"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4" y="6888163"/>
            <a:ext cx="14439901"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8"/>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5"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5" y="25763543"/>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0" y="1317625"/>
            <a:ext cx="987583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a:t>Click to edit Master title style</a:t>
            </a:r>
          </a:p>
        </p:txBody>
      </p:sp>
      <p:sp>
        <p:nvSpPr>
          <p:cNvPr id="3" name="Content Placeholder 2"/>
          <p:cNvSpPr>
            <a:spLocks noGrp="1"/>
          </p:cNvSpPr>
          <p:nvPr>
            <p:ph sz="quarter" idx="1"/>
          </p:nvPr>
        </p:nvSpPr>
        <p:spPr>
          <a:xfrm>
            <a:off x="2193928"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21803"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193928"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2021803"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79" y="1317625"/>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194279" y="7680325"/>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42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79" y="29978350"/>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1"/>
            <a:ext cx="43891200" cy="5486399"/>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457200" algn="l" eaLnBrk="1" hangingPunct="1">
              <a:spcBef>
                <a:spcPts val="0"/>
              </a:spcBef>
              <a:spcAft>
                <a:spcPts val="0"/>
              </a:spcAft>
            </a:pPr>
            <a:r>
              <a:rPr lang="en-US" sz="8800" dirty="0">
                <a:solidFill>
                  <a:schemeClr val="bg1"/>
                </a:solidFill>
              </a:rPr>
              <a:t>Social Work Education and Mental Health Stigma</a:t>
            </a:r>
            <a:br>
              <a:rPr lang="en-US" sz="9600" dirty="0"/>
            </a:br>
            <a:br>
              <a:rPr lang="en-US" sz="4000" dirty="0"/>
            </a:br>
            <a:r>
              <a:rPr lang="en-US" sz="5400" i="1" dirty="0">
                <a:solidFill>
                  <a:srgbClr val="FFFFFF"/>
                </a:solidFill>
              </a:rPr>
              <a:t>Dana K. Prisloe</a:t>
            </a:r>
            <a:br>
              <a:rPr lang="en-US" sz="5400" i="1" dirty="0">
                <a:solidFill>
                  <a:srgbClr val="FFFFFF"/>
                </a:solidFill>
              </a:rPr>
            </a:br>
            <a:r>
              <a:rPr lang="en-US" sz="5400" i="1" dirty="0">
                <a:solidFill>
                  <a:srgbClr val="FFFFFF"/>
                </a:solidFill>
              </a:rPr>
              <a:t>Department of Social Work, University of New Hampshire</a:t>
            </a:r>
          </a:p>
        </p:txBody>
      </p:sp>
      <p:sp>
        <p:nvSpPr>
          <p:cNvPr id="2150" name="Text Box 161"/>
          <p:cNvSpPr txBox="1">
            <a:spLocks noChangeArrowheads="1"/>
          </p:cNvSpPr>
          <p:nvPr/>
        </p:nvSpPr>
        <p:spPr bwMode="auto">
          <a:xfrm>
            <a:off x="39852600" y="1027589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2" name="Rectangle 164"/>
          <p:cNvSpPr>
            <a:spLocks noChangeArrowheads="1"/>
          </p:cNvSpPr>
          <p:nvPr/>
        </p:nvSpPr>
        <p:spPr bwMode="auto">
          <a:xfrm>
            <a:off x="15375466" y="6096000"/>
            <a:ext cx="128016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chemeClr val="bg1"/>
                </a:solidFill>
                <a:latin typeface="+mj-lt"/>
                <a:cs typeface="Times New Roman" panose="02020603050405020304" pitchFamily="18" charset="0"/>
              </a:rPr>
              <a:t>Results</a:t>
            </a:r>
          </a:p>
        </p:txBody>
      </p:sp>
      <p:sp>
        <p:nvSpPr>
          <p:cNvPr id="2154" name="Rectangle 166"/>
          <p:cNvSpPr>
            <a:spLocks noChangeArrowheads="1"/>
          </p:cNvSpPr>
          <p:nvPr/>
        </p:nvSpPr>
        <p:spPr bwMode="auto">
          <a:xfrm>
            <a:off x="812797" y="16748465"/>
            <a:ext cx="128016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chemeClr val="bg1"/>
                </a:solidFill>
                <a:latin typeface="+mj-lt"/>
              </a:rPr>
              <a:t>Hypotheses</a:t>
            </a:r>
          </a:p>
        </p:txBody>
      </p:sp>
      <p:sp>
        <p:nvSpPr>
          <p:cNvPr id="2155" name="Rectangle 167"/>
          <p:cNvSpPr>
            <a:spLocks noChangeArrowheads="1"/>
          </p:cNvSpPr>
          <p:nvPr/>
        </p:nvSpPr>
        <p:spPr bwMode="auto">
          <a:xfrm>
            <a:off x="802838" y="6096000"/>
            <a:ext cx="128016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chemeClr val="bg1"/>
                </a:solidFill>
                <a:latin typeface="+mj-lt"/>
                <a:cs typeface="Times New Roman" panose="02020603050405020304" pitchFamily="18" charset="0"/>
              </a:rPr>
              <a:t>Introduction</a:t>
            </a:r>
            <a:endParaRPr lang="en-US" dirty="0">
              <a:solidFill>
                <a:schemeClr val="bg1"/>
              </a:solidFill>
              <a:latin typeface="+mj-lt"/>
              <a:cs typeface="Times New Roman" panose="02020603050405020304" pitchFamily="18" charset="0"/>
            </a:endParaRPr>
          </a:p>
        </p:txBody>
      </p:sp>
      <p:sp>
        <p:nvSpPr>
          <p:cNvPr id="19" name="Rectangle 165"/>
          <p:cNvSpPr>
            <a:spLocks noChangeArrowheads="1"/>
          </p:cNvSpPr>
          <p:nvPr/>
        </p:nvSpPr>
        <p:spPr bwMode="auto">
          <a:xfrm>
            <a:off x="30115565" y="18780865"/>
            <a:ext cx="128016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chemeClr val="bg1"/>
                </a:solidFill>
                <a:latin typeface="+mj-lt"/>
              </a:rPr>
              <a:t>Discussion</a:t>
            </a:r>
            <a:endParaRPr lang="en-US" dirty="0">
              <a:solidFill>
                <a:schemeClr val="bg1"/>
              </a:solidFill>
              <a:latin typeface="+mj-lt"/>
            </a:endParaRPr>
          </a:p>
        </p:txBody>
      </p:sp>
      <p:sp>
        <p:nvSpPr>
          <p:cNvPr id="74" name="TextBox 29"/>
          <p:cNvSpPr txBox="1">
            <a:spLocks noChangeArrowheads="1"/>
          </p:cNvSpPr>
          <p:nvPr/>
        </p:nvSpPr>
        <p:spPr bwMode="auto">
          <a:xfrm>
            <a:off x="34137600" y="30784800"/>
            <a:ext cx="1612551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sz="4100">
                <a:solidFill>
                  <a:schemeClr val="tx1"/>
                </a:solidFill>
                <a:latin typeface="Arial" charset="0"/>
                <a:ea typeface="ＭＳ Ｐゴシック" pitchFamily="-105" charset="-128"/>
              </a:defRPr>
            </a:lvl1pPr>
            <a:lvl2pPr marL="742950" indent="-285750">
              <a:defRPr sz="4100">
                <a:solidFill>
                  <a:schemeClr val="tx1"/>
                </a:solidFill>
                <a:latin typeface="Arial" charset="0"/>
                <a:ea typeface="ＭＳ Ｐゴシック" pitchFamily="-105" charset="-128"/>
              </a:defRPr>
            </a:lvl2pPr>
            <a:lvl3pPr marL="1143000" indent="-228600">
              <a:defRPr sz="4100">
                <a:solidFill>
                  <a:schemeClr val="tx1"/>
                </a:solidFill>
                <a:latin typeface="Arial" charset="0"/>
                <a:ea typeface="ＭＳ Ｐゴシック" pitchFamily="-105" charset="-128"/>
              </a:defRPr>
            </a:lvl3pPr>
            <a:lvl4pPr marL="1600200" indent="-228600">
              <a:defRPr sz="4100">
                <a:solidFill>
                  <a:schemeClr val="tx1"/>
                </a:solidFill>
                <a:latin typeface="Arial" charset="0"/>
                <a:ea typeface="ＭＳ Ｐゴシック" pitchFamily="-105" charset="-128"/>
              </a:defRPr>
            </a:lvl4pPr>
            <a:lvl5pPr marL="2057400" indent="-228600">
              <a:defRPr sz="4100">
                <a:solidFill>
                  <a:schemeClr val="tx1"/>
                </a:solidFill>
                <a:latin typeface="Arial" charset="0"/>
                <a:ea typeface="ＭＳ Ｐゴシック" pitchFamily="-105" charset="-128"/>
              </a:defRPr>
            </a:lvl5pPr>
            <a:lvl6pPr marL="2514600" indent="-228600" eaLnBrk="0" fontAlgn="base" hangingPunct="0">
              <a:spcBef>
                <a:spcPct val="0"/>
              </a:spcBef>
              <a:spcAft>
                <a:spcPct val="0"/>
              </a:spcAft>
              <a:defRPr sz="4100">
                <a:solidFill>
                  <a:schemeClr val="tx1"/>
                </a:solidFill>
                <a:latin typeface="Arial" charset="0"/>
                <a:ea typeface="ＭＳ Ｐゴシック" pitchFamily="-105" charset="-128"/>
              </a:defRPr>
            </a:lvl6pPr>
            <a:lvl7pPr marL="2971800" indent="-228600" eaLnBrk="0" fontAlgn="base" hangingPunct="0">
              <a:spcBef>
                <a:spcPct val="0"/>
              </a:spcBef>
              <a:spcAft>
                <a:spcPct val="0"/>
              </a:spcAft>
              <a:defRPr sz="4100">
                <a:solidFill>
                  <a:schemeClr val="tx1"/>
                </a:solidFill>
                <a:latin typeface="Arial" charset="0"/>
                <a:ea typeface="ＭＳ Ｐゴシック" pitchFamily="-105" charset="-128"/>
              </a:defRPr>
            </a:lvl7pPr>
            <a:lvl8pPr marL="3429000" indent="-228600" eaLnBrk="0" fontAlgn="base" hangingPunct="0">
              <a:spcBef>
                <a:spcPct val="0"/>
              </a:spcBef>
              <a:spcAft>
                <a:spcPct val="0"/>
              </a:spcAft>
              <a:defRPr sz="4100">
                <a:solidFill>
                  <a:schemeClr val="tx1"/>
                </a:solidFill>
                <a:latin typeface="Arial" charset="0"/>
                <a:ea typeface="ＭＳ Ｐゴシック" pitchFamily="-105" charset="-128"/>
              </a:defRPr>
            </a:lvl8pPr>
            <a:lvl9pPr marL="3886200" indent="-228600" eaLnBrk="0" fontAlgn="base" hangingPunct="0">
              <a:spcBef>
                <a:spcPct val="0"/>
              </a:spcBef>
              <a:spcAft>
                <a:spcPct val="0"/>
              </a:spcAft>
              <a:defRPr sz="4100">
                <a:solidFill>
                  <a:schemeClr val="tx1"/>
                </a:solidFill>
                <a:latin typeface="Arial" charset="0"/>
                <a:ea typeface="ＭＳ Ｐゴシック" pitchFamily="-105" charset="-128"/>
              </a:defRPr>
            </a:lvl9pPr>
          </a:lstStyle>
          <a:p>
            <a:pPr lvl="3" algn="l"/>
            <a:r>
              <a:rPr lang="en-US" sz="2400" b="0" dirty="0">
                <a:latin typeface="+mn-lt"/>
                <a:cs typeface="Times New Roman" pitchFamily="18" charset="0"/>
              </a:rPr>
              <a:t>Faculty advisor Cory M. Morton, Ph.D., M.S.W.</a:t>
            </a:r>
          </a:p>
          <a:p>
            <a:pPr lvl="3" algn="l"/>
            <a:r>
              <a:rPr lang="en-US" sz="2400" b="0" dirty="0">
                <a:latin typeface="+mn-lt"/>
                <a:cs typeface="Times New Roman" pitchFamily="18" charset="0"/>
              </a:rPr>
              <a:t>Assistant Professor</a:t>
            </a:r>
          </a:p>
          <a:p>
            <a:pPr lvl="3" algn="l"/>
            <a:r>
              <a:rPr lang="en-US" sz="2400" b="0" dirty="0">
                <a:latin typeface="+mn-lt"/>
                <a:cs typeface="Times New Roman" pitchFamily="18" charset="0"/>
              </a:rPr>
              <a:t>Department of Social Work</a:t>
            </a:r>
          </a:p>
          <a:p>
            <a:pPr lvl="3" algn="l"/>
            <a:r>
              <a:rPr lang="en-US" sz="2400" b="0" dirty="0">
                <a:latin typeface="+mn-lt"/>
                <a:cs typeface="Times New Roman" pitchFamily="18" charset="0"/>
              </a:rPr>
              <a:t>For more information contact: dkp2000@wildcats.unh.edu</a:t>
            </a:r>
          </a:p>
        </p:txBody>
      </p:sp>
      <p:sp>
        <p:nvSpPr>
          <p:cNvPr id="36" name="Rectangle 164"/>
          <p:cNvSpPr>
            <a:spLocks noChangeArrowheads="1"/>
          </p:cNvSpPr>
          <p:nvPr/>
        </p:nvSpPr>
        <p:spPr bwMode="auto">
          <a:xfrm>
            <a:off x="30115565" y="6111654"/>
            <a:ext cx="128016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chemeClr val="bg1"/>
                </a:solidFill>
                <a:latin typeface="+mj-lt"/>
                <a:cs typeface="Times New Roman" panose="02020603050405020304" pitchFamily="18" charset="0"/>
              </a:rPr>
              <a:t>Results</a:t>
            </a:r>
            <a:endParaRPr lang="en-US" sz="5400" dirty="0">
              <a:solidFill>
                <a:schemeClr val="bg1"/>
              </a:solidFill>
              <a:latin typeface="+mj-lt"/>
              <a:cs typeface="Times New Roman" panose="02020603050405020304" pitchFamily="18" charset="0"/>
            </a:endParaRPr>
          </a:p>
        </p:txBody>
      </p:sp>
      <p:sp>
        <p:nvSpPr>
          <p:cNvPr id="20" name="Text Box 2546"/>
          <p:cNvSpPr txBox="1">
            <a:spLocks noChangeArrowheads="1"/>
          </p:cNvSpPr>
          <p:nvPr/>
        </p:nvSpPr>
        <p:spPr bwMode="auto">
          <a:xfrm>
            <a:off x="812798" y="7698977"/>
            <a:ext cx="12733867" cy="957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algn="l" eaLnBrk="1" hangingPunct="1">
              <a:spcBef>
                <a:spcPts val="1200"/>
              </a:spcBef>
              <a:buFont typeface="Wingdings" charset="0"/>
              <a:buChar char="q"/>
            </a:pPr>
            <a:r>
              <a:rPr lang="en-US" sz="2600" b="0" dirty="0">
                <a:latin typeface="+mn-lt"/>
                <a:cs typeface="Times New Roman" charset="0"/>
              </a:rPr>
              <a:t>1 in 5 American adults (43.4 million people) experience some form of mental illness (MI) annually.</a:t>
            </a:r>
            <a:r>
              <a:rPr lang="en-US" sz="2600" b="0" baseline="30000" dirty="0">
                <a:latin typeface="+mn-lt"/>
                <a:cs typeface="Times New Roman" charset="0"/>
              </a:rPr>
              <a:t>1</a:t>
            </a:r>
          </a:p>
          <a:p>
            <a:pPr algn="l" eaLnBrk="1" hangingPunct="1">
              <a:spcBef>
                <a:spcPts val="1200"/>
              </a:spcBef>
              <a:buFont typeface="Wingdings" charset="0"/>
              <a:buChar char="q"/>
            </a:pPr>
            <a:r>
              <a:rPr lang="en-US" sz="2600" b="0" dirty="0">
                <a:latin typeface="+mn-lt"/>
                <a:cs typeface="Times New Roman" charset="0"/>
              </a:rPr>
              <a:t>Less than 40% of people with a MI receive mental health treatment.</a:t>
            </a:r>
            <a:r>
              <a:rPr lang="en-US" sz="2600" b="0" baseline="30000" dirty="0">
                <a:latin typeface="+mn-lt"/>
                <a:cs typeface="Times New Roman" charset="0"/>
              </a:rPr>
              <a:t>2</a:t>
            </a:r>
          </a:p>
          <a:p>
            <a:pPr algn="l" eaLnBrk="1" hangingPunct="1">
              <a:spcBef>
                <a:spcPts val="1200"/>
              </a:spcBef>
              <a:buFont typeface="Wingdings" charset="0"/>
              <a:buChar char="q"/>
            </a:pPr>
            <a:r>
              <a:rPr lang="en-US" sz="2600" b="0" dirty="0">
                <a:latin typeface="+mn-lt"/>
                <a:cs typeface="Times New Roman" charset="0"/>
              </a:rPr>
              <a:t>There is a key link between MI and suicide. Suicide is the second-leading cause of death for ages 10-34.</a:t>
            </a:r>
            <a:r>
              <a:rPr lang="en-US" sz="2600" b="0" baseline="30000" dirty="0">
                <a:latin typeface="+mn-lt"/>
                <a:cs typeface="Times New Roman" charset="0"/>
              </a:rPr>
              <a:t>3</a:t>
            </a:r>
          </a:p>
          <a:p>
            <a:pPr algn="l" eaLnBrk="1" hangingPunct="1">
              <a:spcBef>
                <a:spcPts val="1200"/>
              </a:spcBef>
              <a:buFont typeface="Wingdings" charset="0"/>
              <a:buChar char="q"/>
            </a:pPr>
            <a:r>
              <a:rPr lang="en-US" sz="2600" b="0" dirty="0">
                <a:latin typeface="+mn-lt"/>
                <a:cs typeface="Times New Roman" charset="0"/>
              </a:rPr>
              <a:t>MI is a stigmatized condition, manifested through negative stereotypes, prejudices, and discrimination against individuals with an MI.</a:t>
            </a:r>
            <a:r>
              <a:rPr lang="en-US" sz="2600" b="0" baseline="30000" dirty="0">
                <a:latin typeface="+mn-lt"/>
                <a:cs typeface="Times New Roman" charset="0"/>
              </a:rPr>
              <a:t>4</a:t>
            </a:r>
          </a:p>
          <a:p>
            <a:pPr algn="l" eaLnBrk="1" hangingPunct="1">
              <a:spcBef>
                <a:spcPts val="1200"/>
              </a:spcBef>
              <a:buFont typeface="Wingdings" charset="0"/>
              <a:buChar char="q"/>
            </a:pPr>
            <a:r>
              <a:rPr lang="en-US" sz="2600" b="0" dirty="0">
                <a:latin typeface="+mn-lt"/>
                <a:cs typeface="Times New Roman" charset="0"/>
              </a:rPr>
              <a:t>Stigma has been associated with a decreased quality of life, fewer job opportunities, and refusal to seek treatement for fear of being ascribed to a stigmatized group.</a:t>
            </a:r>
            <a:r>
              <a:rPr lang="en-US" sz="2600" b="0" baseline="30000" dirty="0">
                <a:latin typeface="+mn-lt"/>
                <a:cs typeface="Times New Roman" charset="0"/>
              </a:rPr>
              <a:t>5</a:t>
            </a:r>
          </a:p>
          <a:p>
            <a:pPr algn="l" eaLnBrk="1" hangingPunct="1">
              <a:spcBef>
                <a:spcPts val="1200"/>
              </a:spcBef>
              <a:buFont typeface="Wingdings" charset="0"/>
              <a:buChar char="q"/>
            </a:pPr>
            <a:r>
              <a:rPr lang="en-US" sz="2600" b="0" dirty="0">
                <a:latin typeface="+mn-lt"/>
                <a:cs typeface="Times New Roman" charset="0"/>
              </a:rPr>
              <a:t>Stereotypes and myths about MI promote stigma. In a 2015 study,</a:t>
            </a:r>
          </a:p>
          <a:p>
            <a:pPr lvl="1" algn="l" eaLnBrk="1" hangingPunct="1">
              <a:spcBef>
                <a:spcPts val="1200"/>
              </a:spcBef>
              <a:buFont typeface="Wingdings" charset="0"/>
              <a:buChar char="q"/>
            </a:pPr>
            <a:r>
              <a:rPr lang="en-US" sz="2600" b="0" dirty="0">
                <a:latin typeface="+mn-lt"/>
                <a:cs typeface="Times New Roman" charset="0"/>
              </a:rPr>
              <a:t>70% of respondents believed people with schizophrenia were dangerous.</a:t>
            </a:r>
            <a:r>
              <a:rPr lang="en-US" sz="2600" b="0" baseline="30000" dirty="0">
                <a:latin typeface="+mn-lt"/>
                <a:cs typeface="Times New Roman" charset="0"/>
              </a:rPr>
              <a:t>6</a:t>
            </a:r>
          </a:p>
          <a:p>
            <a:pPr lvl="1" algn="l" eaLnBrk="1" hangingPunct="1">
              <a:spcBef>
                <a:spcPts val="1200"/>
              </a:spcBef>
              <a:buFont typeface="Wingdings" charset="0"/>
              <a:buChar char="q"/>
            </a:pPr>
            <a:r>
              <a:rPr lang="en-US" sz="2600" b="0" dirty="0">
                <a:latin typeface="+mn-lt"/>
                <a:cs typeface="Times New Roman" charset="0"/>
              </a:rPr>
              <a:t>45% of respondents believed people with depression were unpredictable.</a:t>
            </a:r>
            <a:r>
              <a:rPr lang="en-US" sz="2600" b="0" baseline="30000" dirty="0">
                <a:latin typeface="+mn-lt"/>
                <a:cs typeface="Times New Roman" charset="0"/>
              </a:rPr>
              <a:t>6</a:t>
            </a:r>
          </a:p>
          <a:p>
            <a:pPr lvl="1" algn="l" eaLnBrk="1" hangingPunct="1">
              <a:spcBef>
                <a:spcPts val="1200"/>
              </a:spcBef>
              <a:buFont typeface="Wingdings" charset="0"/>
              <a:buChar char="q"/>
            </a:pPr>
            <a:r>
              <a:rPr lang="en-US" sz="2600" b="0" dirty="0">
                <a:latin typeface="+mn-lt"/>
                <a:cs typeface="Times New Roman" charset="0"/>
              </a:rPr>
              <a:t>Yet violence would be reduced by less than 5% if MI was eliminated.</a:t>
            </a:r>
            <a:r>
              <a:rPr lang="en-US" sz="2600" b="0" baseline="30000" dirty="0">
                <a:latin typeface="+mn-lt"/>
                <a:cs typeface="Times New Roman" charset="0"/>
              </a:rPr>
              <a:t>7</a:t>
            </a:r>
          </a:p>
          <a:p>
            <a:pPr algn="l" eaLnBrk="1" hangingPunct="1">
              <a:spcBef>
                <a:spcPts val="1200"/>
              </a:spcBef>
              <a:buFont typeface="Wingdings" charset="0"/>
              <a:buChar char="q"/>
            </a:pPr>
            <a:r>
              <a:rPr lang="en-US" sz="2600" b="0" dirty="0">
                <a:latin typeface="+mn-lt"/>
                <a:cs typeface="Times New Roman" charset="0"/>
              </a:rPr>
              <a:t>Anti-stigma strategies include education and contact. Research shows that learning about MI and stigma, in addition to working with people with MI, promotes disclosure of MI and acceptance.</a:t>
            </a:r>
            <a:r>
              <a:rPr lang="en-US" sz="2600" b="0" baseline="30000" dirty="0">
                <a:latin typeface="+mn-lt"/>
                <a:cs typeface="Times New Roman" charset="0"/>
              </a:rPr>
              <a:t>8 </a:t>
            </a:r>
            <a:r>
              <a:rPr lang="en-US" sz="2600" b="0" dirty="0">
                <a:latin typeface="+mn-lt"/>
                <a:cs typeface="Times New Roman" charset="0"/>
              </a:rPr>
              <a:t>This helps mitigate the negative consequences of stigma.</a:t>
            </a:r>
            <a:endParaRPr lang="en-US" sz="2600" b="0" baseline="30000" dirty="0">
              <a:latin typeface="+mn-lt"/>
              <a:cs typeface="Times New Roman" charset="0"/>
            </a:endParaRPr>
          </a:p>
          <a:p>
            <a:pPr algn="l" eaLnBrk="1" hangingPunct="1">
              <a:spcBef>
                <a:spcPts val="1200"/>
              </a:spcBef>
              <a:buFont typeface="Wingdings" charset="0"/>
              <a:buChar char="q"/>
            </a:pPr>
            <a:endParaRPr lang="en-US" sz="4800" b="0" dirty="0">
              <a:latin typeface="Times New Roman" charset="0"/>
              <a:cs typeface="Times New Roman" charset="0"/>
            </a:endParaRPr>
          </a:p>
        </p:txBody>
      </p:sp>
      <p:sp>
        <p:nvSpPr>
          <p:cNvPr id="9" name="Rectangle 8"/>
          <p:cNvSpPr/>
          <p:nvPr/>
        </p:nvSpPr>
        <p:spPr>
          <a:xfrm>
            <a:off x="654755" y="18379505"/>
            <a:ext cx="13275734" cy="2893100"/>
          </a:xfrm>
          <a:prstGeom prst="rect">
            <a:avLst/>
          </a:prstGeom>
        </p:spPr>
        <p:txBody>
          <a:bodyPr wrap="square">
            <a:spAutoFit/>
          </a:bodyPr>
          <a:lstStyle/>
          <a:p>
            <a:pPr marL="914400" indent="-914400" algn="l">
              <a:buFont typeface="+mj-lt"/>
              <a:buAutoNum type="arabicPeriod"/>
            </a:pPr>
            <a:r>
              <a:rPr lang="en-US" sz="2600" b="0" dirty="0">
                <a:solidFill>
                  <a:srgbClr val="000000"/>
                </a:solidFill>
                <a:latin typeface="+mn-lt"/>
                <a:cs typeface="Times New Roman" panose="02020603050405020304" pitchFamily="18" charset="0"/>
              </a:rPr>
              <a:t>Individuals who receive mental health focused education will have less desire for social distance and will disagree with stigmatizing stereotypes.</a:t>
            </a:r>
          </a:p>
          <a:p>
            <a:pPr marL="914400" indent="-914400" algn="l">
              <a:buFont typeface="+mj-lt"/>
              <a:buAutoNum type="arabicPeriod"/>
            </a:pPr>
            <a:r>
              <a:rPr lang="en-US" sz="2600" b="0" dirty="0">
                <a:solidFill>
                  <a:srgbClr val="000000"/>
                </a:solidFill>
                <a:latin typeface="+mn-lt"/>
                <a:cs typeface="Times New Roman" panose="02020603050405020304" pitchFamily="18" charset="0"/>
              </a:rPr>
              <a:t>Individuals that have a close relationship with someone with a mental illness will express less desire for social distance and will disagree with stigmatizing stereotypes.</a:t>
            </a:r>
          </a:p>
          <a:p>
            <a:pPr marL="914400" indent="-914400" algn="l">
              <a:buFont typeface="+mj-lt"/>
              <a:buAutoNum type="arabicPeriod"/>
            </a:pPr>
            <a:r>
              <a:rPr lang="en-US" sz="2600" b="0" dirty="0">
                <a:solidFill>
                  <a:srgbClr val="000000"/>
                </a:solidFill>
                <a:latin typeface="+mn-lt"/>
                <a:cs typeface="Times New Roman" panose="02020603050405020304" pitchFamily="18" charset="0"/>
              </a:rPr>
              <a:t>Individuals that adhere to stigmatizing stereotypes will desire more social distance from people with a mental illness.</a:t>
            </a:r>
          </a:p>
        </p:txBody>
      </p:sp>
      <p:sp>
        <p:nvSpPr>
          <p:cNvPr id="21" name="Rectangle 20"/>
          <p:cNvSpPr/>
          <p:nvPr/>
        </p:nvSpPr>
        <p:spPr>
          <a:xfrm>
            <a:off x="30005866" y="20726400"/>
            <a:ext cx="13275734" cy="8094524"/>
          </a:xfrm>
          <a:prstGeom prst="rect">
            <a:avLst/>
          </a:prstGeom>
        </p:spPr>
        <p:txBody>
          <a:bodyPr wrap="square">
            <a:spAutoFit/>
          </a:bodyPr>
          <a:lstStyle/>
          <a:p>
            <a:pPr marL="685800" indent="-685800" algn="l">
              <a:buFont typeface="Wingdings" charset="2"/>
              <a:buChar char="q"/>
            </a:pPr>
            <a:r>
              <a:rPr lang="en-US" sz="2600" b="0" dirty="0">
                <a:solidFill>
                  <a:srgbClr val="000000"/>
                </a:solidFill>
                <a:latin typeface="+mn-lt"/>
                <a:cs typeface="Times New Roman" panose="02020603050405020304" pitchFamily="18" charset="0"/>
              </a:rPr>
              <a:t>This study suggests that contact with people with MI is likely to reduce desire for social distance and stereotyped beliefs. The more intimate the relationship, the less likely there will be MI stigma.</a:t>
            </a:r>
          </a:p>
          <a:p>
            <a:pPr marL="685800" indent="-685800" algn="l">
              <a:buFont typeface="Wingdings" charset="2"/>
              <a:buChar char="q"/>
            </a:pPr>
            <a:r>
              <a:rPr lang="en-US" sz="2600" b="0" dirty="0">
                <a:solidFill>
                  <a:srgbClr val="000000"/>
                </a:solidFill>
                <a:latin typeface="+mn-lt"/>
                <a:cs typeface="Times New Roman" panose="02020603050405020304" pitchFamily="18" charset="0"/>
              </a:rPr>
              <a:t>Education and knowledge about MI somewhat reduced desire for social distance, but did not affect stereotype beliefs. Such inconclusive results are consistent with previous studies and more research on this correlation would be beneficial.</a:t>
            </a:r>
          </a:p>
          <a:p>
            <a:pPr marL="685800" indent="-685800" algn="l">
              <a:buFont typeface="Wingdings" charset="2"/>
              <a:buChar char="q"/>
            </a:pPr>
            <a:r>
              <a:rPr lang="en-US" sz="2600" b="0" dirty="0">
                <a:solidFill>
                  <a:srgbClr val="000000"/>
                </a:solidFill>
                <a:latin typeface="+mn-lt"/>
                <a:cs typeface="Times New Roman" panose="02020603050405020304" pitchFamily="18" charset="0"/>
              </a:rPr>
              <a:t>The positive correlation between desire for social distance and stereotype beliefs is consistent with previous research and reinforces the idea that these two factors influence each other and contribute to MI stigma.</a:t>
            </a:r>
          </a:p>
          <a:p>
            <a:pPr marL="685800" indent="-685800" algn="l">
              <a:buFont typeface="Wingdings" charset="2"/>
              <a:buChar char="q"/>
            </a:pPr>
            <a:r>
              <a:rPr lang="en-US" sz="2600" b="0" dirty="0">
                <a:solidFill>
                  <a:srgbClr val="000000"/>
                </a:solidFill>
                <a:latin typeface="+mn-lt"/>
                <a:cs typeface="Times New Roman" panose="02020603050405020304" pitchFamily="18" charset="0"/>
              </a:rPr>
              <a:t>This data analysis focused on social work students, who are gatekeepers between MI clients and treatment services. Engaging in future research and practicing anti-stigma strategies are in accordance with the NASW Code of Ethics.</a:t>
            </a:r>
          </a:p>
          <a:p>
            <a:pPr marL="685800" indent="-685800" algn="l">
              <a:buFont typeface="Wingdings" charset="2"/>
              <a:buChar char="q"/>
            </a:pPr>
            <a:r>
              <a:rPr lang="en-US" sz="2600" b="0" dirty="0">
                <a:solidFill>
                  <a:srgbClr val="000000"/>
                </a:solidFill>
                <a:latin typeface="+mn-lt"/>
                <a:cs typeface="Times New Roman" panose="02020603050405020304" pitchFamily="18" charset="0"/>
              </a:rPr>
              <a:t>While our findings showed a correlation between intimate relationships and stigma, and MI education and stigma, more research in additional university settings would be needed to solidify those results. </a:t>
            </a:r>
          </a:p>
          <a:p>
            <a:pPr marL="685800" indent="-685800" algn="l">
              <a:buFont typeface="Wingdings" charset="2"/>
              <a:buChar char="q"/>
            </a:pPr>
            <a:r>
              <a:rPr lang="en-US" sz="2600" b="0" dirty="0">
                <a:solidFill>
                  <a:srgbClr val="000000"/>
                </a:solidFill>
                <a:latin typeface="+mn-lt"/>
                <a:cs typeface="Times New Roman" panose="02020603050405020304" pitchFamily="18" charset="0"/>
              </a:rPr>
              <a:t>Social desirability bias should be considered. Participants will decrease their endorsement of stereotypes if they suspect it is measuring prejudice. Most people do not wish to appear unfavorably, and will choose the “correct” response.</a:t>
            </a:r>
            <a:r>
              <a:rPr lang="en-US" sz="2600" b="0" baseline="30000" dirty="0">
                <a:solidFill>
                  <a:srgbClr val="000000"/>
                </a:solidFill>
                <a:latin typeface="+mn-lt"/>
                <a:cs typeface="Times New Roman" panose="02020603050405020304" pitchFamily="18" charset="0"/>
              </a:rPr>
              <a:t>4</a:t>
            </a:r>
          </a:p>
          <a:p>
            <a:pPr marL="685800" indent="-685800" algn="l">
              <a:buFont typeface="Wingdings" charset="2"/>
              <a:buChar char="q"/>
            </a:pPr>
            <a:r>
              <a:rPr lang="en-US" sz="2600" b="0" dirty="0">
                <a:solidFill>
                  <a:srgbClr val="000000"/>
                </a:solidFill>
                <a:latin typeface="+mn-lt"/>
                <a:cs typeface="Times New Roman" panose="02020603050405020304" pitchFamily="18" charset="0"/>
              </a:rPr>
              <a:t>Further research on education strategies can help understand effective ways to teach about MI and whether it effectively reduces stigma.</a:t>
            </a:r>
          </a:p>
        </p:txBody>
      </p:sp>
      <p:sp>
        <p:nvSpPr>
          <p:cNvPr id="24" name="Rectangle 166"/>
          <p:cNvSpPr>
            <a:spLocks noChangeArrowheads="1"/>
          </p:cNvSpPr>
          <p:nvPr/>
        </p:nvSpPr>
        <p:spPr bwMode="auto">
          <a:xfrm>
            <a:off x="812797" y="21509290"/>
            <a:ext cx="128016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chemeClr val="bg1"/>
                </a:solidFill>
                <a:latin typeface="+mj-lt"/>
              </a:rPr>
              <a:t>Methods</a:t>
            </a:r>
          </a:p>
        </p:txBody>
      </p:sp>
      <p:sp>
        <p:nvSpPr>
          <p:cNvPr id="30" name="Rectangle 29"/>
          <p:cNvSpPr/>
          <p:nvPr/>
        </p:nvSpPr>
        <p:spPr>
          <a:xfrm>
            <a:off x="30082066" y="7696200"/>
            <a:ext cx="13275734" cy="9294852"/>
          </a:xfrm>
          <a:prstGeom prst="rect">
            <a:avLst/>
          </a:prstGeom>
        </p:spPr>
        <p:txBody>
          <a:bodyPr wrap="square">
            <a:spAutoFit/>
          </a:bodyPr>
          <a:lstStyle/>
          <a:p>
            <a:pPr marL="685800" indent="-685800" algn="l">
              <a:buFont typeface="Wingdings" charset="2"/>
              <a:buChar char="q"/>
            </a:pPr>
            <a:r>
              <a:rPr lang="en-US" sz="2600" dirty="0">
                <a:solidFill>
                  <a:srgbClr val="000000"/>
                </a:solidFill>
                <a:latin typeface="+mn-lt"/>
                <a:cs typeface="Times New Roman" panose="02020603050405020304" pitchFamily="18" charset="0"/>
              </a:rPr>
              <a:t>Hypothesis #1:</a:t>
            </a:r>
          </a:p>
          <a:p>
            <a:pPr marL="1143000" lvl="1" indent="-685800" algn="l">
              <a:buFont typeface="ArialUnicodeMS" charset="0"/>
              <a:buChar char="✓"/>
            </a:pPr>
            <a:r>
              <a:rPr lang="en-US" sz="2600" b="0" dirty="0">
                <a:solidFill>
                  <a:srgbClr val="000000"/>
                </a:solidFill>
                <a:latin typeface="+mn-lt"/>
                <a:cs typeface="Times New Roman" panose="02020603050405020304" pitchFamily="18" charset="0"/>
              </a:rPr>
              <a:t>There was a significant difference in desire for social distance (t = -2.5, p &lt; .05) based on whether or not one had taken a class where the main focus was MI. Respondents who had not taken a MI-focused class expressed more desire for social distance.</a:t>
            </a:r>
          </a:p>
          <a:p>
            <a:pPr marL="1143000" lvl="1" indent="-685800" algn="l">
              <a:buFont typeface="ArialUnicodeMS" charset="0"/>
              <a:buChar char="✗"/>
            </a:pPr>
            <a:r>
              <a:rPr lang="en-US" sz="2600" b="0" dirty="0">
                <a:solidFill>
                  <a:srgbClr val="000000"/>
                </a:solidFill>
                <a:latin typeface="+mn-lt"/>
                <a:cs typeface="Times New Roman" panose="02020603050405020304" pitchFamily="18" charset="0"/>
              </a:rPr>
              <a:t>There was no difference in stereotype adherence based on whether or not one had taken a class where the main focus was MI.</a:t>
            </a:r>
          </a:p>
          <a:p>
            <a:pPr marL="685800" indent="-685800" algn="l">
              <a:buFont typeface="Wingdings" charset="2"/>
              <a:buChar char="q"/>
            </a:pPr>
            <a:r>
              <a:rPr lang="en-US" sz="2600" dirty="0">
                <a:solidFill>
                  <a:srgbClr val="000000"/>
                </a:solidFill>
                <a:latin typeface="+mn-lt"/>
                <a:cs typeface="Times New Roman" panose="02020603050405020304" pitchFamily="18" charset="0"/>
              </a:rPr>
              <a:t>Hypothesis #2:</a:t>
            </a:r>
          </a:p>
          <a:p>
            <a:pPr marL="1143000" lvl="1" indent="-685800" algn="l">
              <a:buFont typeface="ArialUnicodeMS" charset="0"/>
              <a:buChar char="✓"/>
            </a:pPr>
            <a:r>
              <a:rPr lang="en-US" sz="2600" b="0" dirty="0">
                <a:solidFill>
                  <a:srgbClr val="000000"/>
                </a:solidFill>
                <a:latin typeface="+mn-lt"/>
                <a:cs typeface="Times New Roman" panose="02020603050405020304" pitchFamily="18" charset="0"/>
              </a:rPr>
              <a:t>There was a significant difference in desire for social distance (t = -2.4, p &lt; .05) based on whether or not one had a </a:t>
            </a:r>
            <a:r>
              <a:rPr lang="en-US" sz="2600" b="0" i="1" dirty="0">
                <a:solidFill>
                  <a:srgbClr val="000000"/>
                </a:solidFill>
                <a:latin typeface="+mn-lt"/>
                <a:cs typeface="Times New Roman" panose="02020603050405020304" pitchFamily="18" charset="0"/>
              </a:rPr>
              <a:t>famiy member </a:t>
            </a:r>
            <a:r>
              <a:rPr lang="en-US" sz="2600" b="0" dirty="0">
                <a:solidFill>
                  <a:srgbClr val="000000"/>
                </a:solidFill>
                <a:latin typeface="+mn-lt"/>
                <a:cs typeface="Times New Roman" panose="02020603050405020304" pitchFamily="18" charset="0"/>
              </a:rPr>
              <a:t>with a MI. Respondents without a family member with MI expressed more desire for social distance.</a:t>
            </a:r>
          </a:p>
          <a:p>
            <a:pPr marL="1143000" lvl="1" indent="-685800" algn="l">
              <a:buFont typeface="ArialUnicodeMS" panose="020B0604020202020204" pitchFamily="34" charset="-128"/>
              <a:buChar char="✓"/>
            </a:pPr>
            <a:r>
              <a:rPr lang="en-US" sz="2600" b="0" dirty="0">
                <a:solidFill>
                  <a:srgbClr val="000000"/>
                </a:solidFill>
                <a:latin typeface="+mn-lt"/>
                <a:cs typeface="Times New Roman" panose="02020603050405020304" pitchFamily="18" charset="0"/>
              </a:rPr>
              <a:t>There was also a significant difference in stereotype adherence (t = -2.0, </a:t>
            </a:r>
            <a:r>
              <a:rPr lang="en-US" sz="2600" b="0" dirty="0">
                <a:solidFill>
                  <a:schemeClr val="tx1"/>
                </a:solidFill>
                <a:latin typeface="+mn-lt"/>
                <a:cs typeface="Times New Roman" panose="02020603050405020304" pitchFamily="18" charset="0"/>
              </a:rPr>
              <a:t>p &lt; .05</a:t>
            </a:r>
            <a:r>
              <a:rPr lang="en-US" sz="2600" b="0" dirty="0">
                <a:solidFill>
                  <a:srgbClr val="000000"/>
                </a:solidFill>
                <a:latin typeface="+mn-lt"/>
                <a:cs typeface="Times New Roman" panose="02020603050405020304" pitchFamily="18" charset="0"/>
              </a:rPr>
              <a:t>) based on whether or not one had a </a:t>
            </a:r>
            <a:r>
              <a:rPr lang="en-US" sz="2600" b="0" i="1" dirty="0">
                <a:solidFill>
                  <a:srgbClr val="000000"/>
                </a:solidFill>
                <a:latin typeface="+mn-lt"/>
                <a:cs typeface="Times New Roman" panose="02020603050405020304" pitchFamily="18" charset="0"/>
              </a:rPr>
              <a:t>family member </a:t>
            </a:r>
            <a:r>
              <a:rPr lang="en-US" sz="2600" b="0">
                <a:solidFill>
                  <a:srgbClr val="000000"/>
                </a:solidFill>
                <a:latin typeface="+mn-lt"/>
                <a:cs typeface="Times New Roman" panose="02020603050405020304" pitchFamily="18" charset="0"/>
              </a:rPr>
              <a:t>with a </a:t>
            </a:r>
            <a:r>
              <a:rPr lang="en-US" sz="2600" b="0" dirty="0">
                <a:solidFill>
                  <a:srgbClr val="000000"/>
                </a:solidFill>
                <a:latin typeface="+mn-lt"/>
                <a:cs typeface="Times New Roman" panose="02020603050405020304" pitchFamily="18" charset="0"/>
              </a:rPr>
              <a:t>MI. Respondents with a family member with a MI held less stereotyped beliefs about MI.</a:t>
            </a:r>
          </a:p>
          <a:p>
            <a:pPr marL="1143000" lvl="1" indent="-685800" algn="l">
              <a:buFont typeface="ArialUnicodeMS" charset="0"/>
              <a:buChar char="✗"/>
            </a:pPr>
            <a:r>
              <a:rPr lang="en-US" sz="2600" b="0" dirty="0">
                <a:solidFill>
                  <a:srgbClr val="000000"/>
                </a:solidFill>
                <a:latin typeface="+mn-lt"/>
                <a:cs typeface="Times New Roman" panose="02020603050405020304" pitchFamily="18" charset="0"/>
              </a:rPr>
              <a:t>There was not a significant difference in desire for social distance or stereotype adherence based on whether or not one had a </a:t>
            </a:r>
            <a:r>
              <a:rPr lang="en-US" sz="2600" b="0" i="1" dirty="0">
                <a:solidFill>
                  <a:srgbClr val="000000"/>
                </a:solidFill>
                <a:latin typeface="+mn-lt"/>
                <a:cs typeface="Times New Roman" panose="02020603050405020304" pitchFamily="18" charset="0"/>
              </a:rPr>
              <a:t>friend</a:t>
            </a:r>
            <a:r>
              <a:rPr lang="en-US" sz="2600" b="0" dirty="0">
                <a:solidFill>
                  <a:srgbClr val="000000"/>
                </a:solidFill>
                <a:latin typeface="+mn-lt"/>
                <a:cs typeface="Times New Roman" panose="02020603050405020304" pitchFamily="18" charset="0"/>
              </a:rPr>
              <a:t> with a MI.</a:t>
            </a:r>
          </a:p>
          <a:p>
            <a:pPr marL="1143000" lvl="1" indent="-685800" algn="l">
              <a:buFont typeface="ArialUnicodeMS" charset="0"/>
              <a:buChar char="✓"/>
            </a:pPr>
            <a:r>
              <a:rPr lang="en-US" sz="2600" b="0" dirty="0">
                <a:solidFill>
                  <a:srgbClr val="000000"/>
                </a:solidFill>
                <a:latin typeface="+mn-lt"/>
                <a:cs typeface="Times New Roman" panose="02020603050405020304" pitchFamily="18" charset="0"/>
              </a:rPr>
              <a:t>There was a significant difference in desire for social distance based on the </a:t>
            </a:r>
            <a:r>
              <a:rPr lang="en-US" sz="2600" b="0" i="1" dirty="0">
                <a:solidFill>
                  <a:srgbClr val="000000"/>
                </a:solidFill>
                <a:latin typeface="+mn-lt"/>
                <a:cs typeface="Times New Roman" panose="02020603050405020304" pitchFamily="18" charset="0"/>
              </a:rPr>
              <a:t>level of intimacy</a:t>
            </a:r>
            <a:r>
              <a:rPr lang="en-US" sz="2600" b="0" dirty="0">
                <a:solidFill>
                  <a:srgbClr val="000000"/>
                </a:solidFill>
                <a:latin typeface="+mn-lt"/>
                <a:cs typeface="Times New Roman" panose="02020603050405020304" pitchFamily="18" charset="0"/>
              </a:rPr>
              <a:t>  (F=4.0, p&lt;.05) one had with their </a:t>
            </a:r>
            <a:r>
              <a:rPr lang="en-US" sz="2600" b="0" i="1" dirty="0">
                <a:solidFill>
                  <a:srgbClr val="000000"/>
                </a:solidFill>
                <a:latin typeface="+mn-lt"/>
                <a:cs typeface="Times New Roman" panose="02020603050405020304" pitchFamily="18" charset="0"/>
              </a:rPr>
              <a:t>family</a:t>
            </a:r>
            <a:r>
              <a:rPr lang="en-US" sz="2600" b="0" dirty="0">
                <a:solidFill>
                  <a:srgbClr val="000000"/>
                </a:solidFill>
                <a:latin typeface="+mn-lt"/>
                <a:cs typeface="Times New Roman" panose="02020603050405020304" pitchFamily="18" charset="0"/>
              </a:rPr>
              <a:t> </a:t>
            </a:r>
            <a:r>
              <a:rPr lang="en-US" sz="2600" b="0" i="1" dirty="0">
                <a:solidFill>
                  <a:srgbClr val="000000"/>
                </a:solidFill>
                <a:latin typeface="+mn-lt"/>
                <a:cs typeface="Times New Roman" panose="02020603050405020304" pitchFamily="18" charset="0"/>
              </a:rPr>
              <a:t>member</a:t>
            </a:r>
            <a:r>
              <a:rPr lang="en-US" sz="2600" b="0" dirty="0">
                <a:solidFill>
                  <a:srgbClr val="000000"/>
                </a:solidFill>
                <a:latin typeface="+mn-lt"/>
                <a:cs typeface="Times New Roman" panose="02020603050405020304" pitchFamily="18" charset="0"/>
              </a:rPr>
              <a:t> who had a MI. The more intimate the relationship, the less desire there was for social distance.</a:t>
            </a:r>
            <a:endParaRPr lang="en-US" sz="2600" dirty="0">
              <a:solidFill>
                <a:srgbClr val="000000"/>
              </a:solidFill>
              <a:latin typeface="+mn-lt"/>
              <a:cs typeface="Times New Roman" panose="02020603050405020304" pitchFamily="18" charset="0"/>
            </a:endParaRPr>
          </a:p>
          <a:p>
            <a:pPr marL="685800" indent="-685800" algn="l">
              <a:buFont typeface="Wingdings" charset="2"/>
              <a:buChar char="q"/>
            </a:pPr>
            <a:r>
              <a:rPr lang="en-US" sz="2600" dirty="0">
                <a:solidFill>
                  <a:srgbClr val="000000"/>
                </a:solidFill>
                <a:latin typeface="+mn-lt"/>
                <a:cs typeface="Times New Roman" panose="02020603050405020304" pitchFamily="18" charset="0"/>
              </a:rPr>
              <a:t>Hypothesis #3:</a:t>
            </a:r>
          </a:p>
          <a:p>
            <a:pPr marL="1143000" lvl="1" indent="-685800" algn="l">
              <a:buFont typeface="ArialUnicodeMS" charset="0"/>
              <a:buChar char="✓"/>
            </a:pPr>
            <a:r>
              <a:rPr lang="en-US" sz="2600" b="0" dirty="0">
                <a:solidFill>
                  <a:srgbClr val="000000"/>
                </a:solidFill>
                <a:latin typeface="+mn-lt"/>
                <a:cs typeface="Times New Roman" panose="02020603050405020304" pitchFamily="18" charset="0"/>
              </a:rPr>
              <a:t>There was a moderate correlation (r=.37) in the expected direction. As people desire more social distance from individuals with a MI, they hold more negative stereotypes. </a:t>
            </a:r>
            <a:endParaRPr lang="en-US" sz="2000" b="0" dirty="0">
              <a:solidFill>
                <a:srgbClr val="000000"/>
              </a:solidFill>
              <a:latin typeface="Times New Roman" panose="02020603050405020304" pitchFamily="18" charset="0"/>
              <a:cs typeface="Times New Roman" panose="02020603050405020304" pitchFamily="18" charset="0"/>
            </a:endParaRPr>
          </a:p>
        </p:txBody>
      </p:sp>
      <p:sp>
        <p:nvSpPr>
          <p:cNvPr id="26" name="Text Box 2546"/>
          <p:cNvSpPr txBox="1">
            <a:spLocks noChangeArrowheads="1"/>
          </p:cNvSpPr>
          <p:nvPr/>
        </p:nvSpPr>
        <p:spPr bwMode="auto">
          <a:xfrm>
            <a:off x="812798" y="23088600"/>
            <a:ext cx="12733867" cy="11079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algn="l" eaLnBrk="1" hangingPunct="1">
              <a:spcBef>
                <a:spcPts val="1200"/>
              </a:spcBef>
              <a:buFont typeface="Wingdings" charset="0"/>
              <a:buChar char="q"/>
            </a:pPr>
            <a:r>
              <a:rPr lang="en-US" sz="2600" b="0" dirty="0">
                <a:latin typeface="+mn-lt"/>
                <a:cs typeface="Times New Roman" charset="0"/>
              </a:rPr>
              <a:t>Participants (N=92) completed an online survey and consisted of students enrolled in the UNH Department of Social Work’s BSSW and MSW programs. An email from department staff was sent to all students asking for their participation.</a:t>
            </a:r>
          </a:p>
          <a:p>
            <a:pPr algn="l" eaLnBrk="1" hangingPunct="1">
              <a:spcBef>
                <a:spcPts val="1200"/>
              </a:spcBef>
              <a:buFont typeface="Wingdings" charset="0"/>
              <a:buChar char="q"/>
            </a:pPr>
            <a:r>
              <a:rPr lang="en-US" sz="2600" b="0" dirty="0">
                <a:latin typeface="+mn-lt"/>
                <a:cs typeface="Times New Roman" charset="0"/>
              </a:rPr>
              <a:t>Level of contact with people with MI was measured by a combination of questions. They were asked separately if they had a friend or family member diagnosed with an MI. Those who responded affirmatively were asked to rate the level of intimacy in the relationship. </a:t>
            </a:r>
          </a:p>
          <a:p>
            <a:pPr algn="l" eaLnBrk="1" hangingPunct="1">
              <a:spcBef>
                <a:spcPts val="1200"/>
              </a:spcBef>
              <a:buFont typeface="Wingdings" charset="0"/>
              <a:buChar char="q"/>
            </a:pPr>
            <a:r>
              <a:rPr lang="en-US" sz="2600" b="0" dirty="0">
                <a:latin typeface="+mn-lt"/>
                <a:ea typeface="Times New Roman" charset="0"/>
                <a:cs typeface="Times New Roman" charset="0"/>
              </a:rPr>
              <a:t>MI education was measured by asking students if they completed a UNH class where MI was the main focus. </a:t>
            </a:r>
          </a:p>
          <a:p>
            <a:pPr algn="l" eaLnBrk="1" hangingPunct="1">
              <a:spcBef>
                <a:spcPts val="1200"/>
              </a:spcBef>
              <a:buFont typeface="Wingdings" charset="0"/>
              <a:buChar char="q"/>
            </a:pPr>
            <a:r>
              <a:rPr lang="en-US" sz="2600" b="0" dirty="0">
                <a:latin typeface="+mn-lt"/>
                <a:ea typeface="Times New Roman" charset="0"/>
                <a:cs typeface="Times New Roman" charset="0"/>
              </a:rPr>
              <a:t>Social distance was measured by five questions assessing an individual’s desire to include people with MI in their social network.  Answers were summed to create a total social distance scale score (</a:t>
            </a:r>
            <a:r>
              <a:rPr lang="el-GR" sz="2600" b="0" dirty="0">
                <a:latin typeface="+mn-lt"/>
                <a:ea typeface="Times New Roman" charset="0"/>
                <a:cs typeface="Times New Roman" charset="0"/>
              </a:rPr>
              <a:t>α</a:t>
            </a:r>
            <a:r>
              <a:rPr lang="en-US" sz="2600" b="0" dirty="0">
                <a:latin typeface="+mn-lt"/>
                <a:ea typeface="Times New Roman" charset="0"/>
                <a:cs typeface="Times New Roman" charset="0"/>
              </a:rPr>
              <a:t>=.84), with a possible range from 5 to 20. Higher scores indicated greater desire for social distance.</a:t>
            </a:r>
          </a:p>
          <a:p>
            <a:pPr algn="l" eaLnBrk="1" hangingPunct="1">
              <a:spcBef>
                <a:spcPts val="1200"/>
              </a:spcBef>
              <a:buFont typeface="Wingdings" charset="0"/>
              <a:buChar char="q"/>
            </a:pPr>
            <a:r>
              <a:rPr lang="en-US" sz="2600" b="0" dirty="0">
                <a:latin typeface="+mn-lt"/>
                <a:ea typeface="Times New Roman" charset="0"/>
                <a:cs typeface="Times New Roman" charset="0"/>
              </a:rPr>
              <a:t>Adherence to stereotyped beliefs was measured by four questions assessing the extent to which respondents link a label (e.g. bipolar disorder, schizophrenia, major depression) with various characteristics (e.g. dangerous, violent, aggressive, etc.). Answers were summed to create a total stereotype scores </a:t>
            </a:r>
            <a:r>
              <a:rPr lang="en-US" sz="2600" b="0" dirty="0">
                <a:ea typeface="Times New Roman" charset="0"/>
                <a:cs typeface="Times New Roman" charset="0"/>
              </a:rPr>
              <a:t>(</a:t>
            </a:r>
            <a:r>
              <a:rPr lang="el-GR" sz="2600" b="0" dirty="0">
                <a:ea typeface="Times New Roman" charset="0"/>
                <a:cs typeface="Times New Roman" charset="0"/>
              </a:rPr>
              <a:t>α</a:t>
            </a:r>
            <a:r>
              <a:rPr lang="en-US" sz="2600" b="0" dirty="0">
                <a:ea typeface="Times New Roman" charset="0"/>
                <a:cs typeface="Times New Roman" charset="0"/>
              </a:rPr>
              <a:t>=.86), </a:t>
            </a:r>
            <a:r>
              <a:rPr lang="en-US" sz="2600" b="0" dirty="0">
                <a:latin typeface="+mn-lt"/>
                <a:ea typeface="Times New Roman" charset="0"/>
                <a:cs typeface="Times New Roman" charset="0"/>
              </a:rPr>
              <a:t>with a possible range from 4 to 16.  Higher scores indicated a greater belief in stereotypes.</a:t>
            </a:r>
          </a:p>
          <a:p>
            <a:br>
              <a:rPr lang="en-US" sz="2000" dirty="0">
                <a:latin typeface="Times New Roman" charset="0"/>
                <a:ea typeface="Times New Roman" charset="0"/>
                <a:cs typeface="Times New Roman" charset="0"/>
              </a:rPr>
            </a:br>
            <a:endParaRPr lang="en-US" sz="2000" b="0" dirty="0">
              <a:latin typeface="Times New Roman" charset="0"/>
              <a:ea typeface="Times New Roman" charset="0"/>
              <a:cs typeface="Times New Roman" charset="0"/>
            </a:endParaRPr>
          </a:p>
          <a:p>
            <a:br>
              <a:rPr lang="en-US" sz="2000" dirty="0">
                <a:latin typeface="Times New Roman" charset="0"/>
                <a:ea typeface="Times New Roman" charset="0"/>
                <a:cs typeface="Times New Roman" charset="0"/>
              </a:rPr>
            </a:br>
            <a:endParaRPr lang="en-US" sz="2000" b="0" dirty="0">
              <a:latin typeface="Times New Roman" charset="0"/>
              <a:ea typeface="Times New Roman" charset="0"/>
              <a:cs typeface="Times New Roman" charset="0"/>
            </a:endParaRPr>
          </a:p>
          <a:p>
            <a:br>
              <a:rPr lang="en-US" sz="2000" dirty="0">
                <a:latin typeface="Times New Roman" charset="0"/>
                <a:ea typeface="Times New Roman" charset="0"/>
                <a:cs typeface="Times New Roman" charset="0"/>
              </a:rPr>
            </a:br>
            <a:endParaRPr lang="en-US" sz="2000" b="0" dirty="0">
              <a:latin typeface="Times New Roman" charset="0"/>
              <a:ea typeface="Times New Roman" charset="0"/>
              <a:cs typeface="Times New Roman" charset="0"/>
            </a:endParaRPr>
          </a:p>
          <a:p>
            <a:pPr lvl="1" algn="l" eaLnBrk="1" hangingPunct="1">
              <a:spcBef>
                <a:spcPts val="1200"/>
              </a:spcBef>
              <a:buFont typeface="Wingdings" charset="0"/>
              <a:buChar char="q"/>
            </a:pPr>
            <a:endParaRPr lang="en-US" sz="2000" b="0" dirty="0">
              <a:latin typeface="Times New Roman" charset="0"/>
              <a:ea typeface="Times New Roman" charset="0"/>
              <a:cs typeface="Times New Roman" charset="0"/>
            </a:endParaRPr>
          </a:p>
          <a:p>
            <a:pPr lvl="1" algn="l" eaLnBrk="1" hangingPunct="1">
              <a:spcBef>
                <a:spcPts val="1200"/>
              </a:spcBef>
              <a:buFont typeface="Wingdings" charset="0"/>
              <a:buChar char="q"/>
            </a:pPr>
            <a:endParaRPr lang="en-US" sz="2000" b="0" dirty="0">
              <a:latin typeface="Times New Roman" charset="0"/>
              <a:ea typeface="Times New Roman" charset="0"/>
              <a:cs typeface="Times New Roman"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72256" y="1429950"/>
            <a:ext cx="13902944" cy="2626500"/>
          </a:xfrm>
          <a:prstGeom prst="rect">
            <a:avLst/>
          </a:prstGeom>
        </p:spPr>
      </p:pic>
      <p:pic>
        <p:nvPicPr>
          <p:cNvPr id="2" name="Picture 1"/>
          <p:cNvPicPr>
            <a:picLocks noChangeAspect="1"/>
          </p:cNvPicPr>
          <p:nvPr/>
        </p:nvPicPr>
        <p:blipFill>
          <a:blip r:embed="rId3"/>
          <a:stretch>
            <a:fillRect/>
          </a:stretch>
        </p:blipFill>
        <p:spPr>
          <a:xfrm>
            <a:off x="15489766" y="8131320"/>
            <a:ext cx="12573000" cy="7361821"/>
          </a:xfrm>
          <a:prstGeom prst="rect">
            <a:avLst/>
          </a:prstGeom>
        </p:spPr>
      </p:pic>
      <p:pic>
        <p:nvPicPr>
          <p:cNvPr id="3" name="Picture 2"/>
          <p:cNvPicPr>
            <a:picLocks noChangeAspect="1"/>
          </p:cNvPicPr>
          <p:nvPr/>
        </p:nvPicPr>
        <p:blipFill>
          <a:blip r:embed="rId4"/>
          <a:stretch>
            <a:fillRect/>
          </a:stretch>
        </p:blipFill>
        <p:spPr>
          <a:xfrm>
            <a:off x="15466575" y="16352025"/>
            <a:ext cx="12573000" cy="7352147"/>
          </a:xfrm>
          <a:prstGeom prst="rect">
            <a:avLst/>
          </a:prstGeom>
        </p:spPr>
      </p:pic>
      <p:pic>
        <p:nvPicPr>
          <p:cNvPr id="7" name="Picture 6"/>
          <p:cNvPicPr>
            <a:picLocks noChangeAspect="1"/>
          </p:cNvPicPr>
          <p:nvPr/>
        </p:nvPicPr>
        <p:blipFill>
          <a:blip r:embed="rId5"/>
          <a:stretch>
            <a:fillRect/>
          </a:stretch>
        </p:blipFill>
        <p:spPr>
          <a:xfrm>
            <a:off x="15515290" y="24563056"/>
            <a:ext cx="12573000" cy="7417407"/>
          </a:xfrm>
          <a:prstGeom prst="rect">
            <a:avLst/>
          </a:prstGeom>
        </p:spPr>
      </p:pic>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10319</TotalTime>
  <Words>984</Words>
  <Application>Microsoft Macintosh PowerPoint</Application>
  <PresentationFormat>Custom</PresentationFormat>
  <Paragraphs>49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ArialUnicodeMS</vt:lpstr>
      <vt:lpstr>ＭＳ Ｐゴシック</vt:lpstr>
      <vt:lpstr>Arial</vt:lpstr>
      <vt:lpstr>Times New Roman</vt:lpstr>
      <vt:lpstr>Wingdings</vt:lpstr>
      <vt:lpstr>Default Design</vt:lpstr>
      <vt:lpstr>Social Work Education and Mental Health Stigma  Dana K. Prisloe Department of Social Work, University of New Hampshire</vt:lpstr>
    </vt:vector>
  </TitlesOfParts>
  <Company>Graphicsland</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Microsoft Office User</cp:lastModifiedBy>
  <cp:revision>318</cp:revision>
  <cp:lastPrinted>2014-02-24T14:53:09Z</cp:lastPrinted>
  <dcterms:created xsi:type="dcterms:W3CDTF">2004-07-26T21:45:23Z</dcterms:created>
  <dcterms:modified xsi:type="dcterms:W3CDTF">2018-04-16T17:08:58Z</dcterms:modified>
  <cp:category>science research poster</cp:category>
</cp:coreProperties>
</file>